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customXml/itemProps1.xml" ContentType="application/vnd.openxmlformats-officedocument.customXmlProperties+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notesSlides/notesSlide23.xml" ContentType="application/vnd.openxmlformats-officedocument.presentationml.notesSlide+xml"/>
  <Override PartName="/docProps/custom.xml" ContentType="application/vnd.openxmlformats-officedocument.custom-properties+xml"/>
  <Override PartName="/ppt/comments/modernComment_1174_4E236541.xml" ContentType="application/vnd.ms-powerpoint.comments+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comments/modernComment_1185_7BAFD19A.xml" ContentType="application/vnd.ms-powerpoint.comments+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Layouts/slideLayout3.xml" ContentType="application/vnd.openxmlformats-officedocument.presentationml.slideLayout+xml"/>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ppt/notesSlides/notesSlide24.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comments/modernComment_1135_2053F6C8.xml" ContentType="application/vnd.ms-powerpoint.comments+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customXml/itemProps3.xml" ContentType="application/vnd.openxmlformats-officedocument.customXml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Default Extension="svg" ContentType="image/svg+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Layouts/slideLayout15.xml" ContentType="application/vnd.openxmlformats-officedocument.presentationml.slideLayout+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Layouts/slideLayout16.xml" ContentType="application/vnd.openxmlformats-officedocument.presentationml.slideLayout+xml"/>
  <Default Extension="jpeg" ContentType="image/jpeg"/>
  <Override PartName="/ppt/notesSlides/notesSlide37.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85"/>
  </p:notesMasterIdLst>
  <p:sldIdLst>
    <p:sldId id="256" r:id="rId5"/>
    <p:sldId id="4347" r:id="rId6"/>
    <p:sldId id="4306" r:id="rId7"/>
    <p:sldId id="4519" r:id="rId8"/>
    <p:sldId id="4323" r:id="rId9"/>
    <p:sldId id="272" r:id="rId10"/>
    <p:sldId id="4484" r:id="rId11"/>
    <p:sldId id="4435" r:id="rId12"/>
    <p:sldId id="4436" r:id="rId13"/>
    <p:sldId id="4440" r:id="rId14"/>
    <p:sldId id="4363" r:id="rId15"/>
    <p:sldId id="4364" r:id="rId16"/>
    <p:sldId id="4469" r:id="rId17"/>
    <p:sldId id="4471" r:id="rId18"/>
    <p:sldId id="4472" r:id="rId19"/>
    <p:sldId id="4459" r:id="rId20"/>
    <p:sldId id="4442" r:id="rId21"/>
    <p:sldId id="4487" r:id="rId22"/>
    <p:sldId id="4410" r:id="rId23"/>
    <p:sldId id="4464" r:id="rId24"/>
    <p:sldId id="4447" r:id="rId25"/>
    <p:sldId id="4468" r:id="rId26"/>
    <p:sldId id="4388" r:id="rId27"/>
    <p:sldId id="4449" r:id="rId28"/>
    <p:sldId id="4450" r:id="rId29"/>
    <p:sldId id="4451" r:id="rId30"/>
    <p:sldId id="4452" r:id="rId31"/>
    <p:sldId id="4453" r:id="rId32"/>
    <p:sldId id="4474" r:id="rId33"/>
    <p:sldId id="4501" r:id="rId34"/>
    <p:sldId id="4475" r:id="rId35"/>
    <p:sldId id="4365" r:id="rId36"/>
    <p:sldId id="4366" r:id="rId37"/>
    <p:sldId id="4460" r:id="rId38"/>
    <p:sldId id="4485" r:id="rId39"/>
    <p:sldId id="4413" r:id="rId40"/>
    <p:sldId id="4416" r:id="rId41"/>
    <p:sldId id="4515" r:id="rId42"/>
    <p:sldId id="4488" r:id="rId43"/>
    <p:sldId id="4418" r:id="rId44"/>
    <p:sldId id="4379" r:id="rId45"/>
    <p:sldId id="4516" r:id="rId46"/>
    <p:sldId id="4490" r:id="rId47"/>
    <p:sldId id="4495" r:id="rId48"/>
    <p:sldId id="4500" r:id="rId49"/>
    <p:sldId id="4505" r:id="rId50"/>
    <p:sldId id="4509" r:id="rId51"/>
    <p:sldId id="4511" r:id="rId52"/>
    <p:sldId id="4510" r:id="rId53"/>
    <p:sldId id="4513" r:id="rId54"/>
    <p:sldId id="4512" r:id="rId55"/>
    <p:sldId id="4503" r:id="rId56"/>
    <p:sldId id="4504" r:id="rId57"/>
    <p:sldId id="4507" r:id="rId58"/>
    <p:sldId id="4508" r:id="rId59"/>
    <p:sldId id="4461" r:id="rId60"/>
    <p:sldId id="4356" r:id="rId61"/>
    <p:sldId id="4399" r:id="rId62"/>
    <p:sldId id="4520" r:id="rId63"/>
    <p:sldId id="4397" r:id="rId64"/>
    <p:sldId id="4400" r:id="rId65"/>
    <p:sldId id="4367" r:id="rId66"/>
    <p:sldId id="4406" r:id="rId67"/>
    <p:sldId id="4407" r:id="rId68"/>
    <p:sldId id="4408" r:id="rId69"/>
    <p:sldId id="4374" r:id="rId70"/>
    <p:sldId id="4368" r:id="rId71"/>
    <p:sldId id="4369" r:id="rId72"/>
    <p:sldId id="4401" r:id="rId73"/>
    <p:sldId id="4375" r:id="rId74"/>
    <p:sldId id="4521" r:id="rId75"/>
    <p:sldId id="4405" r:id="rId76"/>
    <p:sldId id="4522" r:id="rId77"/>
    <p:sldId id="4391" r:id="rId78"/>
    <p:sldId id="4360" r:id="rId79"/>
    <p:sldId id="4394" r:id="rId80"/>
    <p:sldId id="4517" r:id="rId81"/>
    <p:sldId id="4524" r:id="rId82"/>
    <p:sldId id="4525" r:id="rId83"/>
    <p:sldId id="4263" r:id="rId8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 id="{9FC022A4-579A-D4FE-3333-9FB9725D3274}" name="Mark Bolger ( Momentum Consulting )" initials="MB(MC)" userId="Mark Bolger ( Momentum Consulting )"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A0308B"/>
    <a:srgbClr val="354F92"/>
    <a:srgbClr val="488420"/>
    <a:srgbClr val="EB7339"/>
    <a:srgbClr val="B9B9B9"/>
    <a:srgbClr val="086D6E"/>
    <a:srgbClr val="8A99C0"/>
    <a:srgbClr val="D29500"/>
    <a:srgbClr val="63953F"/>
    <a:srgbClr val="6785BB"/>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5E57BC0-79D1-4CD2-8AA0-1379D3A3B619}" v="2005" dt="2022-07-21T15:25:31.113"/>
    <p1510:client id="{F7ECF5EE-57EB-45CB-98D4-2682765C2790}" v="773" dt="2022-07-21T14:27:25.81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25294" autoAdjust="0"/>
    <p:restoredTop sz="92038" autoAdjust="0"/>
  </p:normalViewPr>
  <p:slideViewPr>
    <p:cSldViewPr snapToGrid="0" snapToObjects="1">
      <p:cViewPr>
        <p:scale>
          <a:sx n="80" d="100"/>
          <a:sy n="80" d="100"/>
        </p:scale>
        <p:origin x="-1474" y="-23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2592"/>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slide" Target="slides/slide80.xml"/><Relationship Id="rId89"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slide" Target="slides/slide67.xml"/><Relationship Id="rId92"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theme" Target="theme/theme1.xml"/><Relationship Id="rId9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s>
</file>

<file path=ppt/comments/modernComment_1135_2053F6C8.xml><?xml version="1.0" encoding="utf-8"?>
<p188:cmLst xmlns:a="http://schemas.openxmlformats.org/drawingml/2006/main" xmlns:r="http://schemas.openxmlformats.org/officeDocument/2006/relationships" xmlns:p188="http://schemas.microsoft.com/office/powerpoint/2018/8/main">
  <p188:cm id="{60027740-2B98-44A5-912F-0A053E3637C0}" authorId="{9FC022A4-579A-D4FE-3333-9FB9725D3274}" created="2022-08-09T14:37:36.134">
    <pc:sldMkLst xmlns:pc="http://schemas.microsoft.com/office/powerpoint/2013/main/command">
      <pc:docMk/>
      <pc:sldMk cId="542373576" sldId="4405"/>
    </pc:sldMkLst>
    <p188:txBody>
      <a:bodyPr/>
      <a:lstStyle/>
      <a:p>
        <a:r>
          <a:rPr lang="en-IE"/>
          <a:t>This can be changed to add country specific links</a:t>
        </a:r>
      </a:p>
    </p188:txBody>
  </p188:cm>
</p188:cmLst>
</file>

<file path=ppt/comments/modernComment_1174_4E236541.xml><?xml version="1.0" encoding="utf-8"?>
<p188:cmLst xmlns:a="http://schemas.openxmlformats.org/drawingml/2006/main" xmlns:r="http://schemas.openxmlformats.org/officeDocument/2006/relationships" xmlns:p188="http://schemas.microsoft.com/office/powerpoint/2018/8/main">
  <p188:cm id="{FF613219-50E1-4239-A3EA-09FC10921A8C}" authorId="{3A646A2A-5463-31BB-24B8-887E45DDAF69}" created="2022-08-09T17:26:57.905">
    <ac:deMkLst xmlns:ac="http://schemas.microsoft.com/office/drawing/2013/main/command">
      <pc:docMk xmlns:pc="http://schemas.microsoft.com/office/powerpoint/2013/main/command"/>
      <pc:sldMk xmlns:pc="http://schemas.microsoft.com/office/powerpoint/2013/main/command" cId="1310942529" sldId="4468"/>
      <ac:spMk id="7" creationId="{93B167BE-9A05-5B32-8F88-B7ED2736FA57}"/>
    </ac:deMkLst>
    <p188:txBody>
      <a:bodyPr/>
      <a:lstStyle/>
      <a:p>
        <a:r>
          <a:rPr lang="en-IE"/>
          <a:t>Insert the Module number</a:t>
        </a:r>
      </a:p>
    </p188:txBody>
  </p188:cm>
</p188:cmLst>
</file>

<file path=ppt/comments/modernComment_1185_7BAFD19A.xml><?xml version="1.0" encoding="utf-8"?>
<p188:cmLst xmlns:a="http://schemas.openxmlformats.org/drawingml/2006/main" xmlns:r="http://schemas.openxmlformats.org/officeDocument/2006/relationships" xmlns:p188="http://schemas.microsoft.com/office/powerpoint/2018/8/main">
  <p188:cm id="{F75069C7-6694-44B5-806E-AEABAFB27EBB}" authorId="{9FC022A4-579A-D4FE-3333-9FB9725D3274}" created="2022-08-11T16:08:53.790">
    <ac:txMkLst xmlns:ac="http://schemas.microsoft.com/office/drawing/2013/main/command">
      <pc:docMk xmlns:pc="http://schemas.microsoft.com/office/powerpoint/2013/main/command"/>
      <pc:sldMk xmlns:pc="http://schemas.microsoft.com/office/powerpoint/2013/main/command" cId="2075120026" sldId="4485"/>
      <ac:spMk id="18" creationId="{056CB18E-4396-8A54-4E05-81E904539DB4}"/>
      <ac:txMk cp="136" len="2">
        <ac:context len="149" hash="557750721"/>
      </ac:txMk>
    </ac:txMkLst>
    <p188:pos x="3919190" y="980895"/>
    <p188:txBody>
      <a:bodyPr/>
      <a:lstStyle/>
      <a:p>
        <a:r>
          <a:rPr lang="en-IE"/>
          <a:t>To add in module number when finalised </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pPr/>
              <a:t>5/17/2023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pPr/>
              <a:t>‹#›</a:t>
            </a:fld>
            <a:endParaRPr lang="en-US"/>
          </a:p>
        </p:txBody>
      </p:sp>
    </p:spTree>
    <p:extLst>
      <p:ext uri="{BB962C8B-B14F-4D97-AF65-F5344CB8AC3E}">
        <p14:creationId xmlns:p14="http://schemas.microsoft.com/office/powerpoint/2010/main" xmlns=""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areebaclimatechange.weebly.com/how-does-the-loss-of-biodiversity-affect-us-economically.html"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climate.nasa.gov/causes/"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climate.nasa.gov/causes/"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joint-research-centre.ec.europa.eu/jrc-news/eu-2021-wildfire-season-was-second-worst-record-finds-new-commission-report-2022-03-21_en" TargetMode="External"/><Relationship Id="rId7" Type="http://schemas.openxmlformats.org/officeDocument/2006/relationships/hyperlink" Target="https://amp-theguardian-com.cdn.ampproject.org/c/s/amp.theguardian.com/environment/2022/aug/08/the-new-normal-how-europe-is-being-hit-by-a-climate-driven-drought-crisis?utm_source=pocket_mylist" TargetMode="External"/><Relationship Id="rId2" Type="http://schemas.openxmlformats.org/officeDocument/2006/relationships/slide" Target="../slides/slide42.xml"/><Relationship Id="rId1" Type="http://schemas.openxmlformats.org/officeDocument/2006/relationships/notesMaster" Target="../notesMasters/notesMaster1.xml"/><Relationship Id="rId6" Type="http://schemas.openxmlformats.org/officeDocument/2006/relationships/hyperlink" Target="https://www.dw.com/en/forest-fires-devastate-western-latvia/a-44780389" TargetMode="External"/><Relationship Id="rId5" Type="http://schemas.openxmlformats.org/officeDocument/2006/relationships/hyperlink" Target="https://www.insurancejournal.com/news/international/2018/07/23/495760.htm" TargetMode="External"/><Relationship Id="rId4" Type="http://schemas.openxmlformats.org/officeDocument/2006/relationships/hyperlink" Target="https://www.cbsnews.com/news/death-toll-rises-deadly-greece-wildfires-today-2018-07-29/" TargetMode="Externa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climeworks.com/extreme-weather-events-in-europe" TargetMode="External"/><Relationship Id="rId2" Type="http://schemas.openxmlformats.org/officeDocument/2006/relationships/slide" Target="../slides/slide44.xml"/><Relationship Id="rId1" Type="http://schemas.openxmlformats.org/officeDocument/2006/relationships/notesMaster" Target="../notesMasters/notesMaster1.xml"/><Relationship Id="rId4" Type="http://schemas.openxmlformats.org/officeDocument/2006/relationships/hyperlink" Target="https://insideclimatenews.org/news/21032018/europe-climate-change-extreme-weather-data-floods-heatwave-drought-oceans-easac-report/"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news.climate.columbia.edu/2018/02/21/can-soil-help-combat-climate-change/" TargetMode="External"/><Relationship Id="rId2" Type="http://schemas.openxmlformats.org/officeDocument/2006/relationships/slide" Target="../slides/slide49.xml"/><Relationship Id="rId1" Type="http://schemas.openxmlformats.org/officeDocument/2006/relationships/notesMaster" Target="../notesMasters/notesMaster1.xml"/><Relationship Id="rId4" Type="http://schemas.openxmlformats.org/officeDocument/2006/relationships/hyperlink" Target="https://www.clientearth.org/latest/latest-updates/stories/what-is-a-carbon-sink/" TargetMode="Externa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news.climate.columbia.edu/2018/02/21/can-soil-help-combat-climate-change/" TargetMode="External"/><Relationship Id="rId2" Type="http://schemas.openxmlformats.org/officeDocument/2006/relationships/slide" Target="../slides/slide50.xml"/><Relationship Id="rId1" Type="http://schemas.openxmlformats.org/officeDocument/2006/relationships/notesMaster" Target="../notesMasters/notesMaster1.xml"/><Relationship Id="rId4" Type="http://schemas.openxmlformats.org/officeDocument/2006/relationships/hyperlink" Target="https://www.clientearth.org/latest/latest-updates/stories/what-is-a-carbon-sink/" TargetMode="Externa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8" name="Google Shape;198;p1: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9" name="Google Shape;199;p1: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dirty="0"/>
              <a:t>This content was adapted from a lecture given by professor Jane Stout in Trinity College Dublin </a:t>
            </a:r>
            <a:br>
              <a:rPr lang="en-IE" dirty="0"/>
            </a:br>
            <a:r>
              <a:rPr lang="en-IE" sz="1800" dirty="0">
                <a:effectLst/>
                <a:latin typeface="Calibri" panose="020F0502020204030204" pitchFamily="34" charset="0"/>
                <a:ea typeface="Calibri" panose="020F0502020204030204" pitchFamily="34" charset="0"/>
                <a:cs typeface="Times New Roman" panose="02020603050405020304" pitchFamily="18" charset="0"/>
              </a:rPr>
              <a:t>We rely on biodiversity to stay healthy. Biodiversity sustains our food supply, is a source of medicines, and supports the provision of clean air and fresh water while also contributing to economic development, cultural and spiritual enrichment. It is now also widely recognized that biodiversity is affected by climate change, with negative consequences for human well-being, but biodiversity, through the ecosystem services it supports, also makes an important contribution to both climate change mitigation and adaptation. As all people require freedom from illness as well as social, emotional, physical, spiritual and cultural well-being, we cannot have healthy societies without biodiversity.</a:t>
            </a:r>
          </a:p>
          <a:p>
            <a:r>
              <a:rPr lang="en-IE" dirty="0"/>
              <a:t>- United Nations Decade on Biodiversity </a:t>
            </a:r>
          </a:p>
        </p:txBody>
      </p:sp>
      <p:sp>
        <p:nvSpPr>
          <p:cNvPr id="4" name="Slide Number Placeholder 3"/>
          <p:cNvSpPr>
            <a:spLocks noGrp="1"/>
          </p:cNvSpPr>
          <p:nvPr>
            <p:ph type="sldNum" sz="quarter" idx="5"/>
          </p:nvPr>
        </p:nvSpPr>
        <p:spPr/>
        <p:txBody>
          <a:bodyPr/>
          <a:lstStyle/>
          <a:p>
            <a:fld id="{4BE5DE82-CF29-044D-9158-06A811149881}" type="slidenum">
              <a:rPr lang="en-US" smtClean="0"/>
              <a:pPr/>
              <a:t>17</a:t>
            </a:fld>
            <a:endParaRPr lang="en-US"/>
          </a:p>
        </p:txBody>
      </p:sp>
    </p:spTree>
    <p:extLst>
      <p:ext uri="{BB962C8B-B14F-4D97-AF65-F5344CB8AC3E}">
        <p14:creationId xmlns:p14="http://schemas.microsoft.com/office/powerpoint/2010/main" xmlns="" val="15992971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pPr/>
              <a:t>19</a:t>
            </a:fld>
            <a:endParaRPr lang="en-US"/>
          </a:p>
        </p:txBody>
      </p:sp>
    </p:spTree>
    <p:extLst>
      <p:ext uri="{BB962C8B-B14F-4D97-AF65-F5344CB8AC3E}">
        <p14:creationId xmlns:p14="http://schemas.microsoft.com/office/powerpoint/2010/main" xmlns="" val="9460063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Content adapted from a lecture given by professor jane stout in Trinity College Dublin </a:t>
            </a:r>
          </a:p>
        </p:txBody>
      </p:sp>
      <p:sp>
        <p:nvSpPr>
          <p:cNvPr id="4" name="Slide Number Placeholder 3"/>
          <p:cNvSpPr>
            <a:spLocks noGrp="1"/>
          </p:cNvSpPr>
          <p:nvPr>
            <p:ph type="sldNum" sz="quarter" idx="5"/>
          </p:nvPr>
        </p:nvSpPr>
        <p:spPr/>
        <p:txBody>
          <a:bodyPr/>
          <a:lstStyle/>
          <a:p>
            <a:fld id="{4BE5DE82-CF29-044D-9158-06A811149881}" type="slidenum">
              <a:rPr lang="en-US" smtClean="0"/>
              <a:pPr/>
              <a:t>20</a:t>
            </a:fld>
            <a:endParaRPr lang="en-US"/>
          </a:p>
        </p:txBody>
      </p:sp>
    </p:spTree>
    <p:extLst>
      <p:ext uri="{BB962C8B-B14F-4D97-AF65-F5344CB8AC3E}">
        <p14:creationId xmlns:p14="http://schemas.microsoft.com/office/powerpoint/2010/main" xmlns="" val="29355800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Recreated the version of this to make it editable </a:t>
            </a:r>
          </a:p>
          <a:p>
            <a:r>
              <a:rPr lang="en-US" dirty="0">
                <a:hlinkClick r:id="rId3"/>
              </a:rPr>
              <a:t>How does the loss of biodiversity affect us economically? - (weebly.com)</a:t>
            </a:r>
            <a:endParaRPr lang="en-IE" dirty="0"/>
          </a:p>
        </p:txBody>
      </p:sp>
      <p:sp>
        <p:nvSpPr>
          <p:cNvPr id="4" name="Slide Number Placeholder 3"/>
          <p:cNvSpPr>
            <a:spLocks noGrp="1"/>
          </p:cNvSpPr>
          <p:nvPr>
            <p:ph type="sldNum" sz="quarter" idx="5"/>
          </p:nvPr>
        </p:nvSpPr>
        <p:spPr/>
        <p:txBody>
          <a:bodyPr/>
          <a:lstStyle/>
          <a:p>
            <a:fld id="{4BE5DE82-CF29-044D-9158-06A811149881}" type="slidenum">
              <a:rPr lang="en-US" smtClean="0"/>
              <a:pPr/>
              <a:t>21</a:t>
            </a:fld>
            <a:endParaRPr lang="en-US"/>
          </a:p>
        </p:txBody>
      </p:sp>
    </p:spTree>
    <p:extLst>
      <p:ext uri="{BB962C8B-B14F-4D97-AF65-F5344CB8AC3E}">
        <p14:creationId xmlns:p14="http://schemas.microsoft.com/office/powerpoint/2010/main" xmlns="" val="33864187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4" name="Google Shape;224;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22</a:t>
            </a:fld>
            <a:endParaRPr/>
          </a:p>
        </p:txBody>
      </p:sp>
    </p:spTree>
    <p:extLst>
      <p:ext uri="{BB962C8B-B14F-4D97-AF65-F5344CB8AC3E}">
        <p14:creationId xmlns:p14="http://schemas.microsoft.com/office/powerpoint/2010/main" xmlns="" val="19668431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pPr/>
              <a:t>23</a:t>
            </a:fld>
            <a:endParaRPr lang="en-US"/>
          </a:p>
        </p:txBody>
      </p:sp>
    </p:spTree>
    <p:extLst>
      <p:ext uri="{BB962C8B-B14F-4D97-AF65-F5344CB8AC3E}">
        <p14:creationId xmlns:p14="http://schemas.microsoft.com/office/powerpoint/2010/main" xmlns="" val="37487990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4BE5DE82-CF29-044D-9158-06A811149881}" type="slidenum">
              <a:rPr lang="en-US" smtClean="0"/>
              <a:pPr/>
              <a:t>25</a:t>
            </a:fld>
            <a:endParaRPr lang="en-US"/>
          </a:p>
        </p:txBody>
      </p:sp>
    </p:spTree>
    <p:extLst>
      <p:ext uri="{BB962C8B-B14F-4D97-AF65-F5344CB8AC3E}">
        <p14:creationId xmlns:p14="http://schemas.microsoft.com/office/powerpoint/2010/main" xmlns="" val="20983898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4BE5DE82-CF29-044D-9158-06A811149881}" type="slidenum">
              <a:rPr lang="en-US" smtClean="0"/>
              <a:pPr/>
              <a:t>26</a:t>
            </a:fld>
            <a:endParaRPr lang="en-US"/>
          </a:p>
        </p:txBody>
      </p:sp>
    </p:spTree>
    <p:extLst>
      <p:ext uri="{BB962C8B-B14F-4D97-AF65-F5344CB8AC3E}">
        <p14:creationId xmlns:p14="http://schemas.microsoft.com/office/powerpoint/2010/main" xmlns="" val="34144963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4BE5DE82-CF29-044D-9158-06A811149881}" type="slidenum">
              <a:rPr lang="en-US" smtClean="0"/>
              <a:pPr/>
              <a:t>27</a:t>
            </a:fld>
            <a:endParaRPr lang="en-US"/>
          </a:p>
        </p:txBody>
      </p:sp>
    </p:spTree>
    <p:extLst>
      <p:ext uri="{BB962C8B-B14F-4D97-AF65-F5344CB8AC3E}">
        <p14:creationId xmlns:p14="http://schemas.microsoft.com/office/powerpoint/2010/main" xmlns="" val="34176053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4BE5DE82-CF29-044D-9158-06A811149881}" type="slidenum">
              <a:rPr lang="en-US" smtClean="0"/>
              <a:pPr/>
              <a:t>28</a:t>
            </a:fld>
            <a:endParaRPr lang="en-US"/>
          </a:p>
        </p:txBody>
      </p:sp>
    </p:spTree>
    <p:extLst>
      <p:ext uri="{BB962C8B-B14F-4D97-AF65-F5344CB8AC3E}">
        <p14:creationId xmlns:p14="http://schemas.microsoft.com/office/powerpoint/2010/main" xmlns="" val="12313587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pPr/>
              <a:t>2</a:t>
            </a:fld>
            <a:endParaRPr lang="en-US"/>
          </a:p>
        </p:txBody>
      </p:sp>
    </p:spTree>
    <p:extLst>
      <p:ext uri="{BB962C8B-B14F-4D97-AF65-F5344CB8AC3E}">
        <p14:creationId xmlns:p14="http://schemas.microsoft.com/office/powerpoint/2010/main" xmlns="" val="12086788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Long Term Risk Outlook Likelihood World Economic Forum </a:t>
            </a:r>
          </a:p>
          <a:p>
            <a:r>
              <a:rPr lang="en-IE" dirty="0"/>
              <a:t>https://reports.weforum.org/global-risks-report-2020/shareable-infographics/</a:t>
            </a:r>
          </a:p>
          <a:p>
            <a:r>
              <a:rPr lang="en-IE" dirty="0"/>
              <a:t>- More risks including short / long term impact and likelihood included in the link above </a:t>
            </a:r>
          </a:p>
        </p:txBody>
      </p:sp>
      <p:sp>
        <p:nvSpPr>
          <p:cNvPr id="4" name="Slide Number Placeholder 3"/>
          <p:cNvSpPr>
            <a:spLocks noGrp="1"/>
          </p:cNvSpPr>
          <p:nvPr>
            <p:ph type="sldNum" sz="quarter" idx="5"/>
          </p:nvPr>
        </p:nvSpPr>
        <p:spPr/>
        <p:txBody>
          <a:bodyPr/>
          <a:lstStyle/>
          <a:p>
            <a:fld id="{4BE5DE82-CF29-044D-9158-06A811149881}" type="slidenum">
              <a:rPr lang="en-US" smtClean="0"/>
              <a:pPr/>
              <a:t>31</a:t>
            </a:fld>
            <a:endParaRPr lang="en-US"/>
          </a:p>
        </p:txBody>
      </p:sp>
    </p:spTree>
    <p:extLst>
      <p:ext uri="{BB962C8B-B14F-4D97-AF65-F5344CB8AC3E}">
        <p14:creationId xmlns:p14="http://schemas.microsoft.com/office/powerpoint/2010/main" xmlns="" val="14940761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pPr/>
              <a:t>34</a:t>
            </a:fld>
            <a:endParaRPr lang="en-US"/>
          </a:p>
        </p:txBody>
      </p:sp>
    </p:spTree>
    <p:extLst>
      <p:ext uri="{BB962C8B-B14F-4D97-AF65-F5344CB8AC3E}">
        <p14:creationId xmlns:p14="http://schemas.microsoft.com/office/powerpoint/2010/main" xmlns="" val="19807749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4BE5DE82-CF29-044D-9158-06A811149881}" type="slidenum">
              <a:rPr lang="en-US" smtClean="0"/>
              <a:pPr/>
              <a:t>35</a:t>
            </a:fld>
            <a:endParaRPr lang="en-US"/>
          </a:p>
        </p:txBody>
      </p:sp>
    </p:spTree>
    <p:extLst>
      <p:ext uri="{BB962C8B-B14F-4D97-AF65-F5344CB8AC3E}">
        <p14:creationId xmlns:p14="http://schemas.microsoft.com/office/powerpoint/2010/main" xmlns="" val="22208859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Shape 81"/>
          <p:cNvSpPr>
            <a:spLocks noGrp="1" noRot="1" noChangeAspect="1"/>
          </p:cNvSpPr>
          <p:nvPr>
            <p:ph type="sldImg"/>
          </p:nvPr>
        </p:nvSpPr>
        <p:spPr>
          <a:xfrm>
            <a:off x="381000" y="685800"/>
            <a:ext cx="6096000" cy="3429000"/>
          </a:xfrm>
          <a:prstGeom prst="rect">
            <a:avLst/>
          </a:prstGeom>
        </p:spPr>
        <p:txBody>
          <a:bodyPr/>
          <a:lstStyle/>
          <a:p>
            <a:pPr lvl="0"/>
            <a:endParaRPr/>
          </a:p>
        </p:txBody>
      </p:sp>
      <p:sp>
        <p:nvSpPr>
          <p:cNvPr id="82" name="Shape 82"/>
          <p:cNvSpPr>
            <a:spLocks noGrp="1"/>
          </p:cNvSpPr>
          <p:nvPr>
            <p:ph type="body" sz="quarter" idx="1"/>
          </p:nvPr>
        </p:nvSpPr>
        <p:spPr>
          <a:prstGeom prst="rect">
            <a:avLst/>
          </a:prstGeom>
        </p:spPr>
        <p:txBody>
          <a:bodyPr/>
          <a:lstStyle>
            <a:lvl1pPr>
              <a:defRPr b="1">
                <a:solidFill>
                  <a:srgbClr val="51A7F9"/>
                </a:solidFill>
              </a:defRPr>
            </a:lvl1pPr>
          </a:lstStyle>
          <a:p>
            <a:pPr marL="0" marR="0" lvl="0" indent="0" defTabSz="457200" eaLnBrk="1" fontAlgn="auto" latinLnBrk="0" hangingPunct="1">
              <a:lnSpc>
                <a:spcPct val="100000"/>
              </a:lnSpc>
              <a:spcBef>
                <a:spcPts val="0"/>
              </a:spcBef>
              <a:spcAft>
                <a:spcPts val="0"/>
              </a:spcAft>
              <a:buClrTx/>
              <a:buSzTx/>
              <a:buFontTx/>
              <a:buNone/>
              <a:tabLst/>
              <a:defRPr sz="1800"/>
            </a:pPr>
            <a:r>
              <a:rPr kumimoji="0" lang="en-US" sz="1200" b="0" i="0" u="none" strike="noStrike" kern="0" cap="none" spc="0" normalizeH="0" baseline="0" noProof="0" dirty="0">
                <a:ln>
                  <a:noFill/>
                </a:ln>
                <a:solidFill>
                  <a:sysClr val="windowText" lastClr="000000"/>
                </a:solidFill>
                <a:effectLst/>
                <a:uLnTx/>
                <a:uFillTx/>
                <a:latin typeface="+mn-lt"/>
                <a:cs typeface="+mn-cs"/>
                <a:sym typeface="Arial"/>
              </a:rPr>
              <a:t>Source: </a:t>
            </a:r>
          </a:p>
          <a:p>
            <a:pPr marL="0" marR="0" lvl="0" indent="0" defTabSz="457200" eaLnBrk="1" fontAlgn="auto" latinLnBrk="0" hangingPunct="1">
              <a:lnSpc>
                <a:spcPct val="100000"/>
              </a:lnSpc>
              <a:spcBef>
                <a:spcPts val="0"/>
              </a:spcBef>
              <a:spcAft>
                <a:spcPts val="0"/>
              </a:spcAft>
              <a:buClrTx/>
              <a:buSzTx/>
              <a:buFontTx/>
              <a:buNone/>
              <a:tabLst/>
              <a:defRPr sz="1800"/>
            </a:pPr>
            <a:r>
              <a:rPr kumimoji="0" lang="en-US" sz="1200" b="0" i="0" u="none" strike="noStrike" kern="0" cap="none" spc="0" normalizeH="0" baseline="0" noProof="0" dirty="0">
                <a:ln>
                  <a:noFill/>
                </a:ln>
                <a:solidFill>
                  <a:sysClr val="windowText" lastClr="000000"/>
                </a:solidFill>
                <a:effectLst/>
                <a:uLnTx/>
                <a:uFillTx/>
                <a:latin typeface="+mn-lt"/>
                <a:cs typeface="+mn-cs"/>
                <a:sym typeface="Arial"/>
              </a:rPr>
              <a:t>Irish Climate Ambassador </a:t>
            </a:r>
            <a:r>
              <a:rPr kumimoji="0" lang="en-US" sz="1200" b="0" i="0" u="none" strike="noStrike" kern="0" cap="none" spc="0" normalizeH="0" baseline="0" noProof="0" dirty="0" err="1">
                <a:ln>
                  <a:noFill/>
                </a:ln>
                <a:solidFill>
                  <a:sysClr val="windowText" lastClr="000000"/>
                </a:solidFill>
                <a:effectLst/>
                <a:uLnTx/>
                <a:uFillTx/>
                <a:latin typeface="+mn-lt"/>
                <a:cs typeface="+mn-cs"/>
                <a:sym typeface="Arial"/>
              </a:rPr>
              <a:t>Programme</a:t>
            </a:r>
            <a:r>
              <a:rPr kumimoji="0" lang="en-US" sz="1200" b="0" i="0" u="none" strike="noStrike" kern="0" cap="none" spc="0" normalizeH="0" baseline="0" noProof="0" dirty="0">
                <a:ln>
                  <a:noFill/>
                </a:ln>
                <a:solidFill>
                  <a:sysClr val="windowText" lastClr="000000"/>
                </a:solidFill>
                <a:effectLst/>
                <a:uLnTx/>
                <a:uFillTx/>
                <a:latin typeface="+mn-lt"/>
                <a:cs typeface="+mn-cs"/>
                <a:sym typeface="Arial"/>
              </a:rPr>
              <a:t>, an </a:t>
            </a:r>
            <a:r>
              <a:rPr kumimoji="0" lang="en-US" sz="1200" b="0" i="0" u="none" strike="noStrike" kern="0" cap="none" spc="0" normalizeH="0" baseline="0" noProof="0" dirty="0" err="1">
                <a:ln>
                  <a:noFill/>
                </a:ln>
                <a:solidFill>
                  <a:sysClr val="windowText" lastClr="000000"/>
                </a:solidFill>
                <a:effectLst/>
                <a:uLnTx/>
                <a:uFillTx/>
                <a:latin typeface="+mn-lt"/>
                <a:cs typeface="+mn-cs"/>
                <a:sym typeface="Arial"/>
              </a:rPr>
              <a:t>Taisce</a:t>
            </a:r>
            <a:endParaRPr kumimoji="0" lang="en-US" sz="1200" b="0" i="0" u="none" strike="noStrike" kern="0" cap="none" spc="0" normalizeH="0" baseline="0" noProof="0" dirty="0">
              <a:ln>
                <a:noFill/>
              </a:ln>
              <a:solidFill>
                <a:sysClr val="windowText" lastClr="000000"/>
              </a:solidFill>
              <a:effectLst/>
              <a:uLnTx/>
              <a:uFillTx/>
              <a:latin typeface="+mn-lt"/>
              <a:cs typeface="+mn-cs"/>
              <a:sym typeface="Arial"/>
            </a:endParaRPr>
          </a:p>
          <a:p>
            <a:pPr marL="0" marR="0" lvl="0" indent="0" defTabSz="457200" eaLnBrk="1" fontAlgn="auto" latinLnBrk="0" hangingPunct="1">
              <a:lnSpc>
                <a:spcPct val="100000"/>
              </a:lnSpc>
              <a:spcBef>
                <a:spcPts val="0"/>
              </a:spcBef>
              <a:spcAft>
                <a:spcPts val="0"/>
              </a:spcAft>
              <a:buClrTx/>
              <a:buSzTx/>
              <a:buFontTx/>
              <a:buNone/>
              <a:tabLst/>
              <a:defRPr sz="1800"/>
            </a:pPr>
            <a:r>
              <a:rPr kumimoji="0" lang="en-US" sz="1200" b="0" i="0" u="none" strike="noStrike" kern="0" cap="none" spc="0" normalizeH="0" baseline="0" noProof="0" dirty="0">
                <a:ln>
                  <a:noFill/>
                </a:ln>
                <a:solidFill>
                  <a:sysClr val="windowText" lastClr="000000"/>
                </a:solidFill>
                <a:effectLst/>
                <a:uLnTx/>
                <a:uFillTx/>
                <a:latin typeface="+mn-lt"/>
                <a:cs typeface="+mn-cs"/>
                <a:sym typeface="Arial"/>
              </a:rPr>
              <a:t>* National Aeronautics and Space Administration, “Causes - A blanket around the Earth”, last updated July 20, 2015. </a:t>
            </a:r>
            <a:r>
              <a:rPr kumimoji="0" lang="en-US" sz="1200" b="0" i="0" u="sng" strike="noStrike" kern="0" cap="none" spc="0" normalizeH="0" baseline="0" noProof="0" dirty="0">
                <a:ln>
                  <a:noFill/>
                </a:ln>
                <a:solidFill>
                  <a:sysClr val="windowText" lastClr="000000"/>
                </a:solidFill>
                <a:effectLst/>
                <a:uLnTx/>
                <a:uFillTx/>
                <a:latin typeface="+mn-lt"/>
                <a:cs typeface="+mn-cs"/>
                <a:sym typeface="Arial"/>
                <a:hlinkClick r:id="rId3"/>
              </a:rPr>
              <a:t>http://climate.nasa.gov/causes/</a:t>
            </a:r>
            <a:endParaRPr kumimoji="0" lang="en-US" sz="1200" b="0" i="0" u="none" strike="noStrike" kern="0" cap="none" spc="0" normalizeH="0" baseline="0" noProof="0" dirty="0">
              <a:ln>
                <a:noFill/>
              </a:ln>
              <a:solidFill>
                <a:sysClr val="windowText" lastClr="000000"/>
              </a:solidFill>
              <a:effectLst/>
              <a:uLnTx/>
              <a:uFillTx/>
              <a:latin typeface="+mn-lt"/>
              <a:cs typeface="+mn-cs"/>
              <a:sym typeface="Arial"/>
            </a:endParaRPr>
          </a:p>
        </p:txBody>
      </p:sp>
    </p:spTree>
    <p:extLst>
      <p:ext uri="{BB962C8B-B14F-4D97-AF65-F5344CB8AC3E}">
        <p14:creationId xmlns:p14="http://schemas.microsoft.com/office/powerpoint/2010/main" xmlns="" val="18700277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Shape 132"/>
          <p:cNvSpPr>
            <a:spLocks noGrp="1" noRot="1" noChangeAspect="1"/>
          </p:cNvSpPr>
          <p:nvPr>
            <p:ph type="sldImg"/>
          </p:nvPr>
        </p:nvSpPr>
        <p:spPr>
          <a:xfrm>
            <a:off x="381000" y="685800"/>
            <a:ext cx="6096000" cy="3429000"/>
          </a:xfrm>
          <a:prstGeom prst="rect">
            <a:avLst/>
          </a:prstGeom>
        </p:spPr>
        <p:txBody>
          <a:bodyPr/>
          <a:lstStyle/>
          <a:p>
            <a:pPr lvl="0"/>
            <a:endParaRPr/>
          </a:p>
        </p:txBody>
      </p:sp>
      <p:sp>
        <p:nvSpPr>
          <p:cNvPr id="133" name="Shape 133"/>
          <p:cNvSpPr>
            <a:spLocks noGrp="1"/>
          </p:cNvSpPr>
          <p:nvPr>
            <p:ph type="body" sz="quarter" idx="1"/>
          </p:nvPr>
        </p:nvSpPr>
        <p:spPr>
          <a:prstGeom prst="rect">
            <a:avLst/>
          </a:prstGeom>
        </p:spPr>
        <p:txBody>
          <a:bodyPr/>
          <a:lstStyle>
            <a:lvl1pPr>
              <a:defRPr b="1"/>
            </a:lvl1pPr>
          </a:lstStyle>
          <a:p>
            <a:pPr marL="0" marR="0" lvl="0" indent="0" defTabSz="457200" eaLnBrk="1" fontAlgn="auto" latinLnBrk="0" hangingPunct="1">
              <a:lnSpc>
                <a:spcPct val="100000"/>
              </a:lnSpc>
              <a:spcBef>
                <a:spcPts val="0"/>
              </a:spcBef>
              <a:spcAft>
                <a:spcPts val="0"/>
              </a:spcAft>
              <a:buClrTx/>
              <a:buSzTx/>
              <a:buFontTx/>
              <a:buNone/>
              <a:tabLst/>
              <a:defRPr sz="1800"/>
            </a:pPr>
            <a:r>
              <a:rPr kumimoji="0" lang="en-US" sz="1400" b="0" i="0" u="none" strike="noStrike" kern="0" cap="none" spc="0" normalizeH="0" baseline="0" noProof="0" dirty="0">
                <a:ln>
                  <a:noFill/>
                </a:ln>
                <a:solidFill>
                  <a:sysClr val="windowText" lastClr="000000"/>
                </a:solidFill>
                <a:effectLst/>
                <a:uLnTx/>
                <a:uFillTx/>
                <a:latin typeface="+mn-lt"/>
                <a:cs typeface="+mn-cs"/>
                <a:sym typeface="Arial"/>
              </a:rPr>
              <a:t>Source: </a:t>
            </a:r>
          </a:p>
          <a:p>
            <a:pPr marL="0" marR="0" lvl="0" indent="0" defTabSz="457200" eaLnBrk="1" fontAlgn="auto" latinLnBrk="0" hangingPunct="1">
              <a:lnSpc>
                <a:spcPct val="100000"/>
              </a:lnSpc>
              <a:spcBef>
                <a:spcPts val="0"/>
              </a:spcBef>
              <a:spcAft>
                <a:spcPts val="0"/>
              </a:spcAft>
              <a:buClrTx/>
              <a:buSzTx/>
              <a:buFontTx/>
              <a:buNone/>
              <a:tabLst/>
              <a:defRPr sz="1800"/>
            </a:pPr>
            <a:endParaRPr kumimoji="0" lang="en-US" sz="1400" b="0" i="0" u="none" strike="noStrike" kern="0" cap="none" spc="0" normalizeH="0" baseline="0" noProof="0" dirty="0">
              <a:ln>
                <a:noFill/>
              </a:ln>
              <a:solidFill>
                <a:sysClr val="windowText" lastClr="000000"/>
              </a:solidFill>
              <a:effectLst/>
              <a:uLnTx/>
              <a:uFillTx/>
              <a:latin typeface="+mn-lt"/>
              <a:cs typeface="+mn-cs"/>
              <a:sym typeface="Arial"/>
            </a:endParaRPr>
          </a:p>
          <a:p>
            <a:pPr marL="0" marR="0" lvl="0" indent="0" defTabSz="457200" eaLnBrk="1" fontAlgn="auto" latinLnBrk="0" hangingPunct="1">
              <a:lnSpc>
                <a:spcPct val="100000"/>
              </a:lnSpc>
              <a:spcBef>
                <a:spcPts val="0"/>
              </a:spcBef>
              <a:spcAft>
                <a:spcPts val="0"/>
              </a:spcAft>
              <a:buClrTx/>
              <a:buSzTx/>
              <a:buFontTx/>
              <a:buNone/>
              <a:tabLst/>
              <a:defRPr sz="1800"/>
            </a:pPr>
            <a:r>
              <a:rPr kumimoji="0" lang="en-US" sz="1400" b="0" i="0" u="none" strike="noStrike" kern="0" cap="none" spc="0" normalizeH="0" baseline="0" noProof="0" dirty="0">
                <a:ln>
                  <a:noFill/>
                </a:ln>
                <a:solidFill>
                  <a:sysClr val="windowText" lastClr="000000"/>
                </a:solidFill>
                <a:effectLst/>
                <a:uLnTx/>
                <a:uFillTx/>
                <a:latin typeface="+mn-lt"/>
                <a:cs typeface="+mn-cs"/>
                <a:sym typeface="Arial"/>
              </a:rPr>
              <a:t>Irish Climate Ambassador </a:t>
            </a:r>
            <a:r>
              <a:rPr kumimoji="0" lang="en-US" sz="1400" b="0" i="0" u="none" strike="noStrike" kern="0" cap="none" spc="0" normalizeH="0" baseline="0" noProof="0" dirty="0" err="1">
                <a:ln>
                  <a:noFill/>
                </a:ln>
                <a:solidFill>
                  <a:sysClr val="windowText" lastClr="000000"/>
                </a:solidFill>
                <a:effectLst/>
                <a:uLnTx/>
                <a:uFillTx/>
                <a:latin typeface="+mn-lt"/>
                <a:cs typeface="+mn-cs"/>
                <a:sym typeface="Arial"/>
              </a:rPr>
              <a:t>Programme</a:t>
            </a:r>
            <a:r>
              <a:rPr kumimoji="0" lang="en-US" sz="1400" b="0" i="0" u="none" strike="noStrike" kern="0" cap="none" spc="0" normalizeH="0" baseline="0" noProof="0" dirty="0">
                <a:ln>
                  <a:noFill/>
                </a:ln>
                <a:solidFill>
                  <a:sysClr val="windowText" lastClr="000000"/>
                </a:solidFill>
                <a:effectLst/>
                <a:uLnTx/>
                <a:uFillTx/>
                <a:latin typeface="+mn-lt"/>
                <a:cs typeface="+mn-cs"/>
                <a:sym typeface="Arial"/>
              </a:rPr>
              <a:t>, an </a:t>
            </a:r>
            <a:r>
              <a:rPr kumimoji="0" lang="en-US" sz="1400" b="0" i="0" u="none" strike="noStrike" kern="0" cap="none" spc="0" normalizeH="0" baseline="0" noProof="0" dirty="0" err="1">
                <a:ln>
                  <a:noFill/>
                </a:ln>
                <a:solidFill>
                  <a:sysClr val="windowText" lastClr="000000"/>
                </a:solidFill>
                <a:effectLst/>
                <a:uLnTx/>
                <a:uFillTx/>
                <a:latin typeface="+mn-lt"/>
                <a:cs typeface="+mn-cs"/>
                <a:sym typeface="Arial"/>
              </a:rPr>
              <a:t>Taisce</a:t>
            </a:r>
            <a:endParaRPr kumimoji="0" lang="en-US" sz="1400" b="0" i="0" u="none" strike="noStrike" kern="0" cap="none" spc="0" normalizeH="0" baseline="0" noProof="0" dirty="0">
              <a:ln>
                <a:noFill/>
              </a:ln>
              <a:solidFill>
                <a:sysClr val="windowText" lastClr="000000"/>
              </a:solidFill>
              <a:effectLst/>
              <a:uLnTx/>
              <a:uFillTx/>
              <a:latin typeface="+mn-lt"/>
              <a:cs typeface="+mn-cs"/>
              <a:sym typeface="Arial"/>
            </a:endParaRPr>
          </a:p>
          <a:p>
            <a:pPr marL="0" marR="0" lvl="0" indent="0" defTabSz="457200" eaLnBrk="1" fontAlgn="auto" latinLnBrk="0" hangingPunct="1">
              <a:lnSpc>
                <a:spcPct val="100000"/>
              </a:lnSpc>
              <a:spcBef>
                <a:spcPts val="0"/>
              </a:spcBef>
              <a:spcAft>
                <a:spcPts val="0"/>
              </a:spcAft>
              <a:buClrTx/>
              <a:buSzTx/>
              <a:buFontTx/>
              <a:buNone/>
              <a:tabLst/>
              <a:defRPr sz="1800"/>
            </a:pPr>
            <a:r>
              <a:rPr kumimoji="0" lang="en-US" sz="1200" b="0" i="0" u="none" strike="noStrike" kern="0" cap="none" spc="0" normalizeH="0" baseline="0" noProof="0" dirty="0">
                <a:ln>
                  <a:noFill/>
                </a:ln>
                <a:solidFill>
                  <a:sysClr val="windowText" lastClr="000000"/>
                </a:solidFill>
                <a:effectLst/>
                <a:uLnTx/>
                <a:uFillTx/>
                <a:latin typeface="+mn-lt"/>
                <a:cs typeface="+mn-cs"/>
                <a:sym typeface="Arial"/>
              </a:rPr>
              <a:t>* National Aeronautics and Space Administration, “Global Climate Change: Causes,” last accessed July 20, 2015. </a:t>
            </a:r>
            <a:r>
              <a:rPr kumimoji="0" lang="en-US" sz="1200" b="0" i="0" u="sng" strike="noStrike" kern="0" cap="none" spc="0" normalizeH="0" baseline="0" noProof="0" dirty="0">
                <a:ln>
                  <a:noFill/>
                </a:ln>
                <a:solidFill>
                  <a:sysClr val="windowText" lastClr="000000"/>
                </a:solidFill>
                <a:effectLst/>
                <a:uLnTx/>
                <a:uFillTx/>
                <a:latin typeface="+mn-lt"/>
                <a:cs typeface="+mn-cs"/>
                <a:sym typeface="Arial"/>
                <a:hlinkClick r:id="rId3"/>
              </a:rPr>
              <a:t>http://climate.nasa.gov/causes/</a:t>
            </a:r>
            <a:endParaRPr kumimoji="0" lang="en-US" sz="1200" b="0" i="0" u="none" strike="noStrike" kern="0" cap="none" spc="0" normalizeH="0" baseline="0" noProof="0" dirty="0">
              <a:ln>
                <a:noFill/>
              </a:ln>
              <a:solidFill>
                <a:sysClr val="windowText" lastClr="000000"/>
              </a:solidFill>
              <a:effectLst/>
              <a:uLnTx/>
              <a:uFillTx/>
              <a:latin typeface="+mn-lt"/>
              <a:cs typeface="+mn-cs"/>
              <a:sym typeface="Arial"/>
            </a:endParaRPr>
          </a:p>
        </p:txBody>
      </p:sp>
    </p:spTree>
    <p:extLst>
      <p:ext uri="{BB962C8B-B14F-4D97-AF65-F5344CB8AC3E}">
        <p14:creationId xmlns:p14="http://schemas.microsoft.com/office/powerpoint/2010/main" xmlns="" val="586406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4BE5DE82-CF29-044D-9158-06A811149881}" type="slidenum">
              <a:rPr lang="en-US" smtClean="0"/>
              <a:pPr/>
              <a:t>38</a:t>
            </a:fld>
            <a:endParaRPr lang="en-US"/>
          </a:p>
        </p:txBody>
      </p:sp>
    </p:spTree>
    <p:extLst>
      <p:ext uri="{BB962C8B-B14F-4D97-AF65-F5344CB8AC3E}">
        <p14:creationId xmlns:p14="http://schemas.microsoft.com/office/powerpoint/2010/main" xmlns="" val="150796204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Comic from</a:t>
            </a:r>
            <a:r>
              <a:rPr lang="en-IE" baseline="0" dirty="0"/>
              <a:t> birdandmoon.com</a:t>
            </a:r>
            <a:endParaRPr lang="en-IE" dirty="0"/>
          </a:p>
        </p:txBody>
      </p:sp>
      <p:sp>
        <p:nvSpPr>
          <p:cNvPr id="4" name="Slide Number Placeholder 3"/>
          <p:cNvSpPr>
            <a:spLocks noGrp="1"/>
          </p:cNvSpPr>
          <p:nvPr>
            <p:ph type="sldNum" sz="quarter" idx="10"/>
          </p:nvPr>
        </p:nvSpPr>
        <p:spPr/>
        <p:txBody>
          <a:bodyPr/>
          <a:lstStyle/>
          <a:p>
            <a:fld id="{4BE5DE82-CF29-044D-9158-06A811149881}" type="slidenum">
              <a:rPr lang="en-US" smtClean="0"/>
              <a:pPr/>
              <a:t>40</a:t>
            </a:fld>
            <a:endParaRPr lang="en-US"/>
          </a:p>
        </p:txBody>
      </p:sp>
    </p:spTree>
    <p:extLst>
      <p:ext uri="{BB962C8B-B14F-4D97-AF65-F5344CB8AC3E}">
        <p14:creationId xmlns:p14="http://schemas.microsoft.com/office/powerpoint/2010/main" xmlns="" val="37139247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Sources: </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3"/>
              </a:rPr>
              <a:t>https://joint-research-centre.ec.europa.eu/jrc-news/eu-2021-wildfire-season-was-second-worst-record-finds-new-commission-report-2022-03-21_en</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4"/>
              </a:rPr>
              <a:t>https://www.cbsnews.com/news/death-toll-rises-deadly-greece-wildfires-today-2018-07-29/</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E" dirty="0"/>
          </a:p>
          <a:p>
            <a:r>
              <a:rPr lang="en-US"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5"/>
              </a:rPr>
              <a:t>https://www.insurancejournal.com/news/international/2018/07/23/495760.htm</a:t>
            </a:r>
            <a:endParaRPr lang="en-IE"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IE" sz="1800" u="sng" dirty="0">
              <a:solidFill>
                <a:srgbClr val="0000FF"/>
              </a:solidFill>
              <a:effectLst/>
              <a:latin typeface="Calibri" panose="020F0502020204030204" pitchFamily="34" charset="0"/>
              <a:cs typeface="Times New Roman" panose="02020603050405020304" pitchFamily="18" charset="0"/>
            </a:endParaRPr>
          </a:p>
          <a:p>
            <a:r>
              <a:rPr lang="en-US"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6"/>
              </a:rPr>
              <a:t>https://www.dw.com/en/forest-fires-devastate-western-latvia/a-44780389</a:t>
            </a:r>
            <a:endParaRPr lang="en-IE"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IE" sz="1800" u="sng" dirty="0">
              <a:solidFill>
                <a:srgbClr val="0000FF"/>
              </a:solidFill>
              <a:effectLst/>
              <a:latin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7"/>
              </a:rPr>
              <a:t>https://amp-theguardian-com.cdn.ampproject.org/c/s/amp.theguardian.com/environment/2022/aug/08/the-new-normal-how-europe-is-being-hit-by-a-climate-driven-drought-crisis?utm_source=pocket_mylist</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E" sz="1800" u="sng" dirty="0">
              <a:solidFill>
                <a:srgbClr val="0000FF"/>
              </a:solidFill>
              <a:effectLst/>
              <a:latin typeface="Calibri" panose="020F0502020204030204" pitchFamily="34" charset="0"/>
              <a:cs typeface="Times New Roman" panose="02020603050405020304" pitchFamily="18" charset="0"/>
            </a:endParaRPr>
          </a:p>
          <a:p>
            <a:endParaRPr lang="en-IE" dirty="0"/>
          </a:p>
        </p:txBody>
      </p:sp>
      <p:sp>
        <p:nvSpPr>
          <p:cNvPr id="4" name="Slide Number Placeholder 3"/>
          <p:cNvSpPr>
            <a:spLocks noGrp="1"/>
          </p:cNvSpPr>
          <p:nvPr>
            <p:ph type="sldNum" sz="quarter" idx="5"/>
          </p:nvPr>
        </p:nvSpPr>
        <p:spPr/>
        <p:txBody>
          <a:bodyPr/>
          <a:lstStyle/>
          <a:p>
            <a:fld id="{4BE5DE82-CF29-044D-9158-06A811149881}" type="slidenum">
              <a:rPr lang="en-US" smtClean="0"/>
              <a:pPr/>
              <a:t>42</a:t>
            </a:fld>
            <a:endParaRPr lang="en-US"/>
          </a:p>
        </p:txBody>
      </p:sp>
    </p:spTree>
    <p:extLst>
      <p:ext uri="{BB962C8B-B14F-4D97-AF65-F5344CB8AC3E}">
        <p14:creationId xmlns:p14="http://schemas.microsoft.com/office/powerpoint/2010/main" xmlns="" val="23943966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Sources: </a:t>
            </a:r>
          </a:p>
          <a:p>
            <a:endParaRPr lang="en-IE" dirty="0"/>
          </a:p>
          <a:p>
            <a:r>
              <a:rPr lang="en-IE" dirty="0"/>
              <a:t>Climate Ambassador resources, an </a:t>
            </a:r>
            <a:r>
              <a:rPr lang="en-IE" dirty="0" err="1"/>
              <a:t>Taisce</a:t>
            </a:r>
            <a:endParaRPr lang="en-IE" dirty="0"/>
          </a:p>
          <a:p>
            <a:endParaRPr lang="en-IE" dirty="0"/>
          </a:p>
          <a:p>
            <a:r>
              <a:rPr lang="en-US" sz="1200" b="0" i="0" kern="1200" dirty="0">
                <a:solidFill>
                  <a:schemeClr val="tx1"/>
                </a:solidFill>
                <a:effectLst/>
                <a:latin typeface="+mn-lt"/>
                <a:ea typeface="+mn-ea"/>
                <a:cs typeface="+mn-cs"/>
              </a:rPr>
              <a:t>Seth </a:t>
            </a:r>
            <a:r>
              <a:rPr lang="en-US" sz="1200" b="0" i="0" kern="1200" dirty="0" err="1">
                <a:solidFill>
                  <a:schemeClr val="tx1"/>
                </a:solidFill>
                <a:effectLst/>
                <a:latin typeface="+mn-lt"/>
                <a:ea typeface="+mn-ea"/>
                <a:cs typeface="+mn-cs"/>
              </a:rPr>
              <a:t>Doane</a:t>
            </a:r>
            <a:r>
              <a:rPr lang="en-US" sz="1200" b="0" i="0" kern="1200" dirty="0">
                <a:solidFill>
                  <a:schemeClr val="tx1"/>
                </a:solidFill>
                <a:effectLst/>
                <a:latin typeface="+mn-lt"/>
                <a:ea typeface="+mn-ea"/>
                <a:cs typeface="+mn-cs"/>
              </a:rPr>
              <a:t>,</a:t>
            </a:r>
            <a:r>
              <a:rPr lang="en-US" sz="1200" b="0" i="0" kern="1200" baseline="0" dirty="0">
                <a:solidFill>
                  <a:schemeClr val="tx1"/>
                </a:solidFill>
                <a:effectLst/>
                <a:latin typeface="+mn-lt"/>
                <a:ea typeface="+mn-ea"/>
                <a:cs typeface="+mn-cs"/>
              </a:rPr>
              <a:t> “Death toll rises to 91 in deadly Greece wildfire,” CBS News, July 19, https://www.cbsnews.com/news/death-toll-rises-deadly-greece-wildfires-today-2018-07-29/</a:t>
            </a:r>
          </a:p>
          <a:p>
            <a:endParaRPr lang="en-US" sz="1200" b="0" i="0" kern="1200" dirty="0">
              <a:solidFill>
                <a:schemeClr val="tx1"/>
              </a:solidFill>
              <a:effectLst/>
              <a:latin typeface="+mn-lt"/>
              <a:ea typeface="+mn-ea"/>
              <a:cs typeface="+mn-cs"/>
            </a:endParaRPr>
          </a:p>
          <a:p>
            <a:r>
              <a:rPr lang="en-US" sz="1200" b="0" i="0" kern="1200" dirty="0" err="1">
                <a:solidFill>
                  <a:schemeClr val="tx1"/>
                </a:solidFill>
                <a:effectLst/>
                <a:latin typeface="+mn-lt"/>
                <a:ea typeface="+mn-ea"/>
                <a:cs typeface="+mn-cs"/>
              </a:rPr>
              <a:t>Niklas</a:t>
            </a:r>
            <a:r>
              <a:rPr lang="en-US" sz="1200" b="0" i="0" kern="1200" dirty="0">
                <a:solidFill>
                  <a:schemeClr val="tx1"/>
                </a:solidFill>
                <a:effectLst/>
                <a:latin typeface="+mn-lt"/>
                <a:ea typeface="+mn-ea"/>
                <a:cs typeface="+mn-cs"/>
              </a:rPr>
              <a:t> Magnusson, “Sweden Battles 50 Wildfires with Help of Firefighters Across Europe,” Insurance Journal, July 23, 2018, </a:t>
            </a:r>
            <a:r>
              <a:rPr lang="en-US" b="0" baseline="0" dirty="0"/>
              <a:t>https://www.insurancejournal.com/news/international/2018/07/23/495760.htm</a:t>
            </a:r>
          </a:p>
          <a:p>
            <a:endParaRPr lang="en-US" b="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baseline="0" dirty="0"/>
              <a:t>“</a:t>
            </a:r>
            <a:r>
              <a:rPr lang="en-US" sz="1200" b="0" i="0" kern="1200" dirty="0">
                <a:solidFill>
                  <a:schemeClr val="tx1"/>
                </a:solidFill>
                <a:effectLst/>
                <a:latin typeface="+mn-lt"/>
                <a:ea typeface="+mn-ea"/>
                <a:cs typeface="+mn-cs"/>
              </a:rPr>
              <a:t>Forest fires devastate western Latvia,” DW, July 22, 2018, </a:t>
            </a:r>
            <a:r>
              <a:rPr lang="en-US" b="0" baseline="0" dirty="0"/>
              <a:t>https://www.dw.com/en/forest-fires-devastate-western-latvia/a-44780389</a:t>
            </a:r>
          </a:p>
          <a:p>
            <a:endParaRPr lang="en-IE" dirty="0"/>
          </a:p>
        </p:txBody>
      </p:sp>
      <p:sp>
        <p:nvSpPr>
          <p:cNvPr id="4" name="Slide Number Placeholder 3"/>
          <p:cNvSpPr>
            <a:spLocks noGrp="1"/>
          </p:cNvSpPr>
          <p:nvPr>
            <p:ph type="sldNum" sz="quarter" idx="5"/>
          </p:nvPr>
        </p:nvSpPr>
        <p:spPr/>
        <p:txBody>
          <a:bodyPr/>
          <a:lstStyle/>
          <a:p>
            <a:fld id="{4BE5DE82-CF29-044D-9158-06A811149881}" type="slidenum">
              <a:rPr lang="en-US" smtClean="0"/>
              <a:pPr/>
              <a:t>43</a:t>
            </a:fld>
            <a:endParaRPr lang="en-US"/>
          </a:p>
        </p:txBody>
      </p:sp>
    </p:spTree>
    <p:extLst>
      <p:ext uri="{BB962C8B-B14F-4D97-AF65-F5344CB8AC3E}">
        <p14:creationId xmlns:p14="http://schemas.microsoft.com/office/powerpoint/2010/main" xmlns="" val="36605011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3"/>
              </a:rPr>
              <a:t>https://climeworks.com/extreme-weather-events-in-europe</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E" dirty="0"/>
          </a:p>
          <a:p>
            <a:pPr marL="0" marR="0" lvl="0" indent="0" algn="l" defTabSz="914400" rtl="0" eaLnBrk="1" fontAlgn="auto" latinLnBrk="0" hangingPunct="1">
              <a:lnSpc>
                <a:spcPct val="100000"/>
              </a:lnSpc>
              <a:spcBef>
                <a:spcPts val="0"/>
              </a:spcBef>
              <a:spcAft>
                <a:spcPts val="0"/>
              </a:spcAft>
              <a:buClrTx/>
              <a:buSzTx/>
              <a:buFontTx/>
              <a:buNone/>
              <a:tabLst/>
              <a:defRPr/>
            </a:pPr>
            <a:r>
              <a:rPr lang="en-IE"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4"/>
              </a:rPr>
              <a:t>https://insideclimatenews.org/news/21032018/europe-climate-change-extreme-weather-data-floods-heatwave-drought-oceans-easac-report/</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E" dirty="0"/>
          </a:p>
          <a:p>
            <a:r>
              <a:rPr lang="en-IE" dirty="0"/>
              <a:t>The Guardian </a:t>
            </a:r>
          </a:p>
        </p:txBody>
      </p:sp>
      <p:sp>
        <p:nvSpPr>
          <p:cNvPr id="4" name="Slide Number Placeholder 3"/>
          <p:cNvSpPr>
            <a:spLocks noGrp="1"/>
          </p:cNvSpPr>
          <p:nvPr>
            <p:ph type="sldNum" sz="quarter" idx="5"/>
          </p:nvPr>
        </p:nvSpPr>
        <p:spPr/>
        <p:txBody>
          <a:bodyPr/>
          <a:lstStyle/>
          <a:p>
            <a:fld id="{4BE5DE82-CF29-044D-9158-06A811149881}" type="slidenum">
              <a:rPr lang="en-US" smtClean="0"/>
              <a:pPr/>
              <a:t>44</a:t>
            </a:fld>
            <a:endParaRPr lang="en-US"/>
          </a:p>
        </p:txBody>
      </p:sp>
    </p:spTree>
    <p:extLst>
      <p:ext uri="{BB962C8B-B14F-4D97-AF65-F5344CB8AC3E}">
        <p14:creationId xmlns:p14="http://schemas.microsoft.com/office/powerpoint/2010/main" xmlns="" val="40872628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pPr/>
              <a:t>3</a:t>
            </a:fld>
            <a:endParaRPr lang="en-US"/>
          </a:p>
        </p:txBody>
      </p:sp>
    </p:spTree>
    <p:extLst>
      <p:ext uri="{BB962C8B-B14F-4D97-AF65-F5344CB8AC3E}">
        <p14:creationId xmlns:p14="http://schemas.microsoft.com/office/powerpoint/2010/main" xmlns="" val="422646821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WWF Living Planet Report </a:t>
            </a:r>
          </a:p>
          <a:p>
            <a:endParaRPr lang="en-IE" dirty="0"/>
          </a:p>
          <a:p>
            <a:r>
              <a:rPr lang="en-US" dirty="0">
                <a:hlinkClick r:id="rId3"/>
              </a:rPr>
              <a:t>Can Soil Help Combat Climate Change? (columbia.edu)</a:t>
            </a:r>
            <a:endParaRPr lang="en-IE" dirty="0"/>
          </a:p>
          <a:p>
            <a:endParaRPr lang="en-IE" dirty="0"/>
          </a:p>
          <a:p>
            <a:r>
              <a:rPr lang="en-US" dirty="0">
                <a:hlinkClick r:id="rId4"/>
              </a:rPr>
              <a:t>What is a carbon sink? | </a:t>
            </a:r>
            <a:r>
              <a:rPr lang="en-US" dirty="0" err="1">
                <a:hlinkClick r:id="rId4"/>
              </a:rPr>
              <a:t>ClientEarth</a:t>
            </a:r>
            <a:endParaRPr lang="en-IE" dirty="0"/>
          </a:p>
        </p:txBody>
      </p:sp>
      <p:sp>
        <p:nvSpPr>
          <p:cNvPr id="4" name="Slide Number Placeholder 3"/>
          <p:cNvSpPr>
            <a:spLocks noGrp="1"/>
          </p:cNvSpPr>
          <p:nvPr>
            <p:ph type="sldNum" sz="quarter" idx="5"/>
          </p:nvPr>
        </p:nvSpPr>
        <p:spPr/>
        <p:txBody>
          <a:bodyPr/>
          <a:lstStyle/>
          <a:p>
            <a:fld id="{4BE5DE82-CF29-044D-9158-06A811149881}" type="slidenum">
              <a:rPr lang="en-US" smtClean="0"/>
              <a:pPr/>
              <a:t>49</a:t>
            </a:fld>
            <a:endParaRPr lang="en-US"/>
          </a:p>
        </p:txBody>
      </p:sp>
    </p:spTree>
    <p:extLst>
      <p:ext uri="{BB962C8B-B14F-4D97-AF65-F5344CB8AC3E}">
        <p14:creationId xmlns:p14="http://schemas.microsoft.com/office/powerpoint/2010/main" xmlns="" val="28013644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WWF Living Planet Report </a:t>
            </a:r>
          </a:p>
          <a:p>
            <a:endParaRPr lang="en-IE" dirty="0"/>
          </a:p>
          <a:p>
            <a:r>
              <a:rPr lang="en-US" dirty="0">
                <a:hlinkClick r:id="rId3"/>
              </a:rPr>
              <a:t>Can Soil Help Combat Climate Change? (columbia.edu)</a:t>
            </a:r>
            <a:endParaRPr lang="en-IE" dirty="0"/>
          </a:p>
          <a:p>
            <a:endParaRPr lang="en-IE" dirty="0"/>
          </a:p>
          <a:p>
            <a:r>
              <a:rPr lang="en-US" dirty="0">
                <a:hlinkClick r:id="rId4"/>
              </a:rPr>
              <a:t>What is a carbon sink? | </a:t>
            </a:r>
            <a:r>
              <a:rPr lang="en-US" dirty="0" err="1">
                <a:hlinkClick r:id="rId4"/>
              </a:rPr>
              <a:t>ClientEarth</a:t>
            </a:r>
            <a:endParaRPr lang="en-IE" dirty="0"/>
          </a:p>
        </p:txBody>
      </p:sp>
      <p:sp>
        <p:nvSpPr>
          <p:cNvPr id="4" name="Slide Number Placeholder 3"/>
          <p:cNvSpPr>
            <a:spLocks noGrp="1"/>
          </p:cNvSpPr>
          <p:nvPr>
            <p:ph type="sldNum" sz="quarter" idx="5"/>
          </p:nvPr>
        </p:nvSpPr>
        <p:spPr/>
        <p:txBody>
          <a:bodyPr/>
          <a:lstStyle/>
          <a:p>
            <a:fld id="{4BE5DE82-CF29-044D-9158-06A811149881}" type="slidenum">
              <a:rPr lang="en-US" smtClean="0"/>
              <a:pPr/>
              <a:t>50</a:t>
            </a:fld>
            <a:endParaRPr lang="en-US"/>
          </a:p>
        </p:txBody>
      </p:sp>
    </p:spTree>
    <p:extLst>
      <p:ext uri="{BB962C8B-B14F-4D97-AF65-F5344CB8AC3E}">
        <p14:creationId xmlns:p14="http://schemas.microsoft.com/office/powerpoint/2010/main" xmlns="" val="22265401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Sources: </a:t>
            </a:r>
          </a:p>
          <a:p>
            <a:endParaRPr lang="en-IE" dirty="0"/>
          </a:p>
          <a:p>
            <a:r>
              <a:rPr lang="en-IE" dirty="0"/>
              <a:t>Climate Ambassador resources, an </a:t>
            </a:r>
            <a:r>
              <a:rPr lang="en-IE" dirty="0" err="1"/>
              <a:t>Taisce</a:t>
            </a:r>
            <a:endParaRPr lang="en-IE" dirty="0"/>
          </a:p>
          <a:p>
            <a:endParaRPr lang="en-IE" dirty="0"/>
          </a:p>
          <a:p>
            <a:r>
              <a:rPr lang="en-US" sz="1200" b="0" i="0" kern="1200" dirty="0">
                <a:solidFill>
                  <a:schemeClr val="tx1"/>
                </a:solidFill>
                <a:effectLst/>
                <a:latin typeface="+mn-lt"/>
                <a:ea typeface="+mn-ea"/>
                <a:cs typeface="+mn-cs"/>
              </a:rPr>
              <a:t>Seth </a:t>
            </a:r>
            <a:r>
              <a:rPr lang="en-US" sz="1200" b="0" i="0" kern="1200" dirty="0" err="1">
                <a:solidFill>
                  <a:schemeClr val="tx1"/>
                </a:solidFill>
                <a:effectLst/>
                <a:latin typeface="+mn-lt"/>
                <a:ea typeface="+mn-ea"/>
                <a:cs typeface="+mn-cs"/>
              </a:rPr>
              <a:t>Doane</a:t>
            </a:r>
            <a:r>
              <a:rPr lang="en-US" sz="1200" b="0" i="0" kern="1200" dirty="0">
                <a:solidFill>
                  <a:schemeClr val="tx1"/>
                </a:solidFill>
                <a:effectLst/>
                <a:latin typeface="+mn-lt"/>
                <a:ea typeface="+mn-ea"/>
                <a:cs typeface="+mn-cs"/>
              </a:rPr>
              <a:t>,</a:t>
            </a:r>
            <a:r>
              <a:rPr lang="en-US" sz="1200" b="0" i="0" kern="1200" baseline="0" dirty="0">
                <a:solidFill>
                  <a:schemeClr val="tx1"/>
                </a:solidFill>
                <a:effectLst/>
                <a:latin typeface="+mn-lt"/>
                <a:ea typeface="+mn-ea"/>
                <a:cs typeface="+mn-cs"/>
              </a:rPr>
              <a:t> “Death toll rises to 91 in deadly Greece wildfire,” CBS News, July 19, https://www.cbsnews.com/news/death-toll-rises-deadly-greece-wildfires-today-2018-07-29/</a:t>
            </a:r>
          </a:p>
          <a:p>
            <a:endParaRPr lang="en-US" sz="1200" b="0" i="0" kern="1200" dirty="0">
              <a:solidFill>
                <a:schemeClr val="tx1"/>
              </a:solidFill>
              <a:effectLst/>
              <a:latin typeface="+mn-lt"/>
              <a:ea typeface="+mn-ea"/>
              <a:cs typeface="+mn-cs"/>
            </a:endParaRPr>
          </a:p>
          <a:p>
            <a:r>
              <a:rPr lang="en-US" sz="1200" b="0" i="0" kern="1200" dirty="0" err="1">
                <a:solidFill>
                  <a:schemeClr val="tx1"/>
                </a:solidFill>
                <a:effectLst/>
                <a:latin typeface="+mn-lt"/>
                <a:ea typeface="+mn-ea"/>
                <a:cs typeface="+mn-cs"/>
              </a:rPr>
              <a:t>Niklas</a:t>
            </a:r>
            <a:r>
              <a:rPr lang="en-US" sz="1200" b="0" i="0" kern="1200" dirty="0">
                <a:solidFill>
                  <a:schemeClr val="tx1"/>
                </a:solidFill>
                <a:effectLst/>
                <a:latin typeface="+mn-lt"/>
                <a:ea typeface="+mn-ea"/>
                <a:cs typeface="+mn-cs"/>
              </a:rPr>
              <a:t> Magnusson, “Sweden Battles 50 Wildfires with Help of Firefighters Across Europe,” Insurance Journal, July 23, 2018, </a:t>
            </a:r>
            <a:r>
              <a:rPr lang="en-US" b="0" baseline="0" dirty="0"/>
              <a:t>https://www.insurancejournal.com/news/international/2018/07/23/495760.htm</a:t>
            </a:r>
          </a:p>
          <a:p>
            <a:endParaRPr lang="en-US" b="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baseline="0" dirty="0"/>
              <a:t>“</a:t>
            </a:r>
            <a:r>
              <a:rPr lang="en-US" sz="1200" b="0" i="0" kern="1200" dirty="0">
                <a:solidFill>
                  <a:schemeClr val="tx1"/>
                </a:solidFill>
                <a:effectLst/>
                <a:latin typeface="+mn-lt"/>
                <a:ea typeface="+mn-ea"/>
                <a:cs typeface="+mn-cs"/>
              </a:rPr>
              <a:t>Forest fires devastate western Latvia,” DW, July 22, 2018, </a:t>
            </a:r>
            <a:r>
              <a:rPr lang="en-US" b="0" baseline="0" dirty="0"/>
              <a:t>https://www.dw.com/en/forest-fires-devastate-western-latvia/a-44780389</a:t>
            </a:r>
          </a:p>
          <a:p>
            <a:endParaRPr lang="en-IE" dirty="0"/>
          </a:p>
        </p:txBody>
      </p:sp>
      <p:sp>
        <p:nvSpPr>
          <p:cNvPr id="4" name="Slide Number Placeholder 3"/>
          <p:cNvSpPr>
            <a:spLocks noGrp="1"/>
          </p:cNvSpPr>
          <p:nvPr>
            <p:ph type="sldNum" sz="quarter" idx="5"/>
          </p:nvPr>
        </p:nvSpPr>
        <p:spPr/>
        <p:txBody>
          <a:bodyPr/>
          <a:lstStyle/>
          <a:p>
            <a:fld id="{4BE5DE82-CF29-044D-9158-06A811149881}" type="slidenum">
              <a:rPr lang="en-US" smtClean="0"/>
              <a:pPr/>
              <a:t>53</a:t>
            </a:fld>
            <a:endParaRPr lang="en-US"/>
          </a:p>
        </p:txBody>
      </p:sp>
    </p:spTree>
    <p:extLst>
      <p:ext uri="{BB962C8B-B14F-4D97-AF65-F5344CB8AC3E}">
        <p14:creationId xmlns:p14="http://schemas.microsoft.com/office/powerpoint/2010/main" xmlns="" val="421494528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dirty="0">
                <a:effectLst/>
                <a:latin typeface="Calibri" panose="020F0502020204030204" pitchFamily="34" charset="0"/>
                <a:ea typeface="Calibri" panose="020F0502020204030204" pitchFamily="34" charset="0"/>
                <a:cs typeface="Times New Roman" panose="02020603050405020304" pitchFamily="18" charset="0"/>
              </a:rPr>
              <a:t>https://truthout.org/articles/wildfires-can-reduce-biodiversity-can-biodiversity-be-used-to-reduce-wildfires/#:~:text=Although%20biodiversity%20alone%20is%20not,prevention%20plan%20for%20the%20future.</a:t>
            </a:r>
          </a:p>
          <a:p>
            <a:r>
              <a:rPr lang="en-IE" dirty="0"/>
              <a:t>- An example of an article where this is explained</a:t>
            </a:r>
          </a:p>
        </p:txBody>
      </p:sp>
      <p:sp>
        <p:nvSpPr>
          <p:cNvPr id="4" name="Slide Number Placeholder 3"/>
          <p:cNvSpPr>
            <a:spLocks noGrp="1"/>
          </p:cNvSpPr>
          <p:nvPr>
            <p:ph type="sldNum" sz="quarter" idx="5"/>
          </p:nvPr>
        </p:nvSpPr>
        <p:spPr/>
        <p:txBody>
          <a:bodyPr/>
          <a:lstStyle/>
          <a:p>
            <a:fld id="{4BE5DE82-CF29-044D-9158-06A811149881}" type="slidenum">
              <a:rPr lang="en-US" smtClean="0"/>
              <a:pPr/>
              <a:t>54</a:t>
            </a:fld>
            <a:endParaRPr lang="en-US"/>
          </a:p>
        </p:txBody>
      </p:sp>
    </p:spTree>
    <p:extLst>
      <p:ext uri="{BB962C8B-B14F-4D97-AF65-F5344CB8AC3E}">
        <p14:creationId xmlns:p14="http://schemas.microsoft.com/office/powerpoint/2010/main" xmlns="" val="33213063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Sources: </a:t>
            </a:r>
          </a:p>
          <a:p>
            <a:endParaRPr lang="en-IE" dirty="0"/>
          </a:p>
          <a:p>
            <a:r>
              <a:rPr lang="en-IE" dirty="0"/>
              <a:t>Climate Ambassador resources, an </a:t>
            </a:r>
            <a:r>
              <a:rPr lang="en-IE" dirty="0" err="1"/>
              <a:t>Taisce</a:t>
            </a:r>
            <a:endParaRPr lang="en-IE" dirty="0"/>
          </a:p>
          <a:p>
            <a:endParaRPr lang="en-IE" dirty="0"/>
          </a:p>
          <a:p>
            <a:r>
              <a:rPr lang="en-US" sz="1200" b="0" i="0" kern="1200" dirty="0">
                <a:solidFill>
                  <a:schemeClr val="tx1"/>
                </a:solidFill>
                <a:effectLst/>
                <a:latin typeface="+mn-lt"/>
                <a:ea typeface="+mn-ea"/>
                <a:cs typeface="+mn-cs"/>
              </a:rPr>
              <a:t>Seth </a:t>
            </a:r>
            <a:r>
              <a:rPr lang="en-US" sz="1200" b="0" i="0" kern="1200" dirty="0" err="1">
                <a:solidFill>
                  <a:schemeClr val="tx1"/>
                </a:solidFill>
                <a:effectLst/>
                <a:latin typeface="+mn-lt"/>
                <a:ea typeface="+mn-ea"/>
                <a:cs typeface="+mn-cs"/>
              </a:rPr>
              <a:t>Doane</a:t>
            </a:r>
            <a:r>
              <a:rPr lang="en-US" sz="1200" b="0" i="0" kern="1200" dirty="0">
                <a:solidFill>
                  <a:schemeClr val="tx1"/>
                </a:solidFill>
                <a:effectLst/>
                <a:latin typeface="+mn-lt"/>
                <a:ea typeface="+mn-ea"/>
                <a:cs typeface="+mn-cs"/>
              </a:rPr>
              <a:t>,</a:t>
            </a:r>
            <a:r>
              <a:rPr lang="en-US" sz="1200" b="0" i="0" kern="1200" baseline="0" dirty="0">
                <a:solidFill>
                  <a:schemeClr val="tx1"/>
                </a:solidFill>
                <a:effectLst/>
                <a:latin typeface="+mn-lt"/>
                <a:ea typeface="+mn-ea"/>
                <a:cs typeface="+mn-cs"/>
              </a:rPr>
              <a:t> “Death toll rises to 91 in deadly Greece wildfire,” CBS News, July 19, https://www.cbsnews.com/news/death-toll-rises-deadly-greece-wildfires-today-2018-07-29/</a:t>
            </a:r>
          </a:p>
          <a:p>
            <a:endParaRPr lang="en-US" sz="1200" b="0" i="0" kern="1200" dirty="0">
              <a:solidFill>
                <a:schemeClr val="tx1"/>
              </a:solidFill>
              <a:effectLst/>
              <a:latin typeface="+mn-lt"/>
              <a:ea typeface="+mn-ea"/>
              <a:cs typeface="+mn-cs"/>
            </a:endParaRPr>
          </a:p>
          <a:p>
            <a:r>
              <a:rPr lang="en-US" sz="1200" b="0" i="0" kern="1200" dirty="0" err="1">
                <a:solidFill>
                  <a:schemeClr val="tx1"/>
                </a:solidFill>
                <a:effectLst/>
                <a:latin typeface="+mn-lt"/>
                <a:ea typeface="+mn-ea"/>
                <a:cs typeface="+mn-cs"/>
              </a:rPr>
              <a:t>Niklas</a:t>
            </a:r>
            <a:r>
              <a:rPr lang="en-US" sz="1200" b="0" i="0" kern="1200" dirty="0">
                <a:solidFill>
                  <a:schemeClr val="tx1"/>
                </a:solidFill>
                <a:effectLst/>
                <a:latin typeface="+mn-lt"/>
                <a:ea typeface="+mn-ea"/>
                <a:cs typeface="+mn-cs"/>
              </a:rPr>
              <a:t> Magnusson, “Sweden Battles 50 Wildfires with Help of Firefighters Across Europe,” Insurance Journal, July 23, 2018, </a:t>
            </a:r>
            <a:r>
              <a:rPr lang="en-US" b="0" baseline="0" dirty="0"/>
              <a:t>https://www.insurancejournal.com/news/international/2018/07/23/495760.htm</a:t>
            </a:r>
          </a:p>
          <a:p>
            <a:endParaRPr lang="en-US" b="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baseline="0" dirty="0"/>
              <a:t>“</a:t>
            </a:r>
            <a:r>
              <a:rPr lang="en-US" sz="1200" b="0" i="0" kern="1200" dirty="0">
                <a:solidFill>
                  <a:schemeClr val="tx1"/>
                </a:solidFill>
                <a:effectLst/>
                <a:latin typeface="+mn-lt"/>
                <a:ea typeface="+mn-ea"/>
                <a:cs typeface="+mn-cs"/>
              </a:rPr>
              <a:t>Forest fires devastate western Latvia,” DW, July 22, 2018, </a:t>
            </a:r>
            <a:r>
              <a:rPr lang="en-US" b="0" baseline="0" dirty="0"/>
              <a:t>https://www.dw.com/en/forest-fires-devastate-western-latvia/a-44780389</a:t>
            </a:r>
          </a:p>
          <a:p>
            <a:endParaRPr lang="en-IE" dirty="0"/>
          </a:p>
        </p:txBody>
      </p:sp>
      <p:sp>
        <p:nvSpPr>
          <p:cNvPr id="4" name="Slide Number Placeholder 3"/>
          <p:cNvSpPr>
            <a:spLocks noGrp="1"/>
          </p:cNvSpPr>
          <p:nvPr>
            <p:ph type="sldNum" sz="quarter" idx="5"/>
          </p:nvPr>
        </p:nvSpPr>
        <p:spPr/>
        <p:txBody>
          <a:bodyPr/>
          <a:lstStyle/>
          <a:p>
            <a:fld id="{4BE5DE82-CF29-044D-9158-06A811149881}" type="slidenum">
              <a:rPr lang="en-US" smtClean="0"/>
              <a:pPr/>
              <a:t>55</a:t>
            </a:fld>
            <a:endParaRPr lang="en-US"/>
          </a:p>
        </p:txBody>
      </p:sp>
    </p:spTree>
    <p:extLst>
      <p:ext uri="{BB962C8B-B14F-4D97-AF65-F5344CB8AC3E}">
        <p14:creationId xmlns:p14="http://schemas.microsoft.com/office/powerpoint/2010/main" xmlns="" val="205587112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pPr/>
              <a:t>56</a:t>
            </a:fld>
            <a:endParaRPr lang="en-US"/>
          </a:p>
        </p:txBody>
      </p:sp>
    </p:spTree>
    <p:extLst>
      <p:ext uri="{BB962C8B-B14F-4D97-AF65-F5344CB8AC3E}">
        <p14:creationId xmlns:p14="http://schemas.microsoft.com/office/powerpoint/2010/main" xmlns="" val="2631721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pPr/>
              <a:t>59</a:t>
            </a:fld>
            <a:endParaRPr lang="en-US"/>
          </a:p>
        </p:txBody>
      </p:sp>
    </p:spTree>
    <p:extLst>
      <p:ext uri="{BB962C8B-B14F-4D97-AF65-F5344CB8AC3E}">
        <p14:creationId xmlns:p14="http://schemas.microsoft.com/office/powerpoint/2010/main" xmlns="" val="374879906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pPr/>
              <a:t>75</a:t>
            </a:fld>
            <a:endParaRPr lang="en-US"/>
          </a:p>
        </p:txBody>
      </p:sp>
    </p:spTree>
    <p:extLst>
      <p:ext uri="{BB962C8B-B14F-4D97-AF65-F5344CB8AC3E}">
        <p14:creationId xmlns:p14="http://schemas.microsoft.com/office/powerpoint/2010/main" xmlns="" val="371023054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pPr/>
              <a:t>80</a:t>
            </a:fld>
            <a:endParaRPr lang="en-US"/>
          </a:p>
        </p:txBody>
      </p:sp>
    </p:spTree>
    <p:extLst>
      <p:ext uri="{BB962C8B-B14F-4D97-AF65-F5344CB8AC3E}">
        <p14:creationId xmlns:p14="http://schemas.microsoft.com/office/powerpoint/2010/main" xmlns="" val="7172193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10:notes"/>
          <p:cNvSpPr txBox="1">
            <a:spLocks noGrp="1"/>
          </p:cNvSpPr>
          <p:nvPr>
            <p:ph type="body" idx="1"/>
          </p:nvPr>
        </p:nvSpPr>
        <p:spPr>
          <a:xfrm>
            <a:off x="685801"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0" name="Google Shape;330;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xmlns="" val="32912096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pPr/>
              <a:t>5</a:t>
            </a:fld>
            <a:endParaRPr lang="en-US"/>
          </a:p>
        </p:txBody>
      </p:sp>
    </p:spTree>
    <p:extLst>
      <p:ext uri="{BB962C8B-B14F-4D97-AF65-F5344CB8AC3E}">
        <p14:creationId xmlns:p14="http://schemas.microsoft.com/office/powerpoint/2010/main" xmlns="" val="22847292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1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8" name="Google Shape;398;p1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4" name="Google Shape;224;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13</a:t>
            </a:fld>
            <a:endParaRPr/>
          </a:p>
        </p:txBody>
      </p:sp>
    </p:spTree>
    <p:extLst>
      <p:ext uri="{BB962C8B-B14F-4D97-AF65-F5344CB8AC3E}">
        <p14:creationId xmlns:p14="http://schemas.microsoft.com/office/powerpoint/2010/main" xmlns="" val="24516884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4" name="Google Shape;224;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14</a:t>
            </a:fld>
            <a:endParaRPr/>
          </a:p>
        </p:txBody>
      </p:sp>
    </p:spTree>
    <p:extLst>
      <p:ext uri="{BB962C8B-B14F-4D97-AF65-F5344CB8AC3E}">
        <p14:creationId xmlns:p14="http://schemas.microsoft.com/office/powerpoint/2010/main" xmlns="" val="7023073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pPr/>
              <a:t>16</a:t>
            </a:fld>
            <a:endParaRPr lang="en-US"/>
          </a:p>
        </p:txBody>
      </p:sp>
    </p:spTree>
    <p:extLst>
      <p:ext uri="{BB962C8B-B14F-4D97-AF65-F5344CB8AC3E}">
        <p14:creationId xmlns:p14="http://schemas.microsoft.com/office/powerpoint/2010/main" xmlns="" val="7168165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Climate Change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xmlns="" id="{93AAFE1C-CAAB-FF42-B37C-D72BBC37E445}"/>
              </a:ext>
            </a:extLst>
          </p:cNvPr>
          <p:cNvSpPr/>
          <p:nvPr userDrawn="1"/>
        </p:nvSpPr>
        <p:spPr>
          <a:xfrm>
            <a:off x="0" y="-1"/>
            <a:ext cx="6096000" cy="684402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xmlns=""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xmlns=""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3" name="Picture Placeholder 2">
            <a:extLst>
              <a:ext uri="{FF2B5EF4-FFF2-40B4-BE49-F238E27FC236}">
                <a16:creationId xmlns:a16="http://schemas.microsoft.com/office/drawing/2014/main" xmlns=""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xmlns="" val="49209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xmlns="" id="{B12430D4-5A20-E34A-B453-C45916527BDD}"/>
              </a:ext>
            </a:extLst>
          </p:cNvPr>
          <p:cNvSpPr/>
          <p:nvPr userDrawn="1"/>
        </p:nvSpPr>
        <p:spPr>
          <a:xfrm rot="16200000">
            <a:off x="2667000" y="-2667000"/>
            <a:ext cx="6858001" cy="1219199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6" name="Group 25">
            <a:extLst>
              <a:ext uri="{FF2B5EF4-FFF2-40B4-BE49-F238E27FC236}">
                <a16:creationId xmlns:a16="http://schemas.microsoft.com/office/drawing/2014/main" xmlns="" id="{4FFD4AE0-9875-0C42-AEFC-4C36BB6254E8}"/>
              </a:ext>
            </a:extLst>
          </p:cNvPr>
          <p:cNvGrpSpPr/>
          <p:nvPr userDrawn="1"/>
        </p:nvGrpSpPr>
        <p:grpSpPr>
          <a:xfrm rot="16200000">
            <a:off x="1576023" y="4464262"/>
            <a:ext cx="1673859" cy="3833889"/>
            <a:chOff x="-31447" y="6044462"/>
            <a:chExt cx="1673859" cy="3833889"/>
          </a:xfrm>
        </p:grpSpPr>
        <p:sp>
          <p:nvSpPr>
            <p:cNvPr id="27" name="Freeform 26">
              <a:extLst>
                <a:ext uri="{FF2B5EF4-FFF2-40B4-BE49-F238E27FC236}">
                  <a16:creationId xmlns:a16="http://schemas.microsoft.com/office/drawing/2014/main" xmlns="" id="{E89C782D-AF73-3848-8851-59DCF1B59CF3}"/>
                </a:ext>
              </a:extLst>
            </p:cNvPr>
            <p:cNvSpPr/>
            <p:nvPr/>
          </p:nvSpPr>
          <p:spPr>
            <a:xfrm rot="16200000">
              <a:off x="-1108387" y="7127553"/>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xmlns="" id="{DC4D5863-9369-8146-9DE2-2114BB5694AF}"/>
                </a:ext>
              </a:extLst>
            </p:cNvPr>
            <p:cNvSpPr/>
            <p:nvPr/>
          </p:nvSpPr>
          <p:spPr>
            <a:xfrm rot="16200000">
              <a:off x="-726837" y="7102937"/>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xmlns="" id="{31C420FC-0637-CF49-BCC8-DDC4F6B25A07}"/>
                </a:ext>
              </a:extLst>
            </p:cNvPr>
            <p:cNvSpPr/>
            <p:nvPr/>
          </p:nvSpPr>
          <p:spPr>
            <a:xfrm rot="16200000">
              <a:off x="-714532" y="7256778"/>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30" name="Group 29">
            <a:extLst>
              <a:ext uri="{FF2B5EF4-FFF2-40B4-BE49-F238E27FC236}">
                <a16:creationId xmlns:a16="http://schemas.microsoft.com/office/drawing/2014/main" xmlns="" id="{81D018AA-868F-0A49-98CC-20268AEAD1C7}"/>
              </a:ext>
            </a:extLst>
          </p:cNvPr>
          <p:cNvGrpSpPr/>
          <p:nvPr userDrawn="1"/>
        </p:nvGrpSpPr>
        <p:grpSpPr>
          <a:xfrm rot="16200000">
            <a:off x="8037621" y="-1362390"/>
            <a:ext cx="1673859" cy="3833889"/>
            <a:chOff x="6420816" y="1164037"/>
            <a:chExt cx="1673859" cy="3833889"/>
          </a:xfrm>
        </p:grpSpPr>
        <p:sp>
          <p:nvSpPr>
            <p:cNvPr id="31" name="Freeform 30">
              <a:extLst>
                <a:ext uri="{FF2B5EF4-FFF2-40B4-BE49-F238E27FC236}">
                  <a16:creationId xmlns:a16="http://schemas.microsoft.com/office/drawing/2014/main" xmlns="" id="{76E45070-6D55-C946-B8BA-E594033F794F}"/>
                </a:ext>
              </a:extLst>
            </p:cNvPr>
            <p:cNvSpPr/>
            <p:nvPr/>
          </p:nvSpPr>
          <p:spPr>
            <a:xfrm rot="5400000">
              <a:off x="5337725" y="2247128"/>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xmlns="" id="{37D9BB0C-96DD-4F48-9FBC-4FBC6D1D2F56}"/>
                </a:ext>
              </a:extLst>
            </p:cNvPr>
            <p:cNvSpPr/>
            <p:nvPr/>
          </p:nvSpPr>
          <p:spPr>
            <a:xfrm rot="5400000">
              <a:off x="5983883" y="2524051"/>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xmlns="" id="{1DC649E6-03C7-8E49-93B4-01E7093A5D20}"/>
                </a:ext>
              </a:extLst>
            </p:cNvPr>
            <p:cNvSpPr/>
            <p:nvPr/>
          </p:nvSpPr>
          <p:spPr>
            <a:xfrm rot="5400000">
              <a:off x="6660811" y="3034832"/>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4" name="Rectangle 33">
            <a:extLst>
              <a:ext uri="{FF2B5EF4-FFF2-40B4-BE49-F238E27FC236}">
                <a16:creationId xmlns:a16="http://schemas.microsoft.com/office/drawing/2014/main" xmlns="" id="{E8CBC38E-5719-244A-86E1-80B051FD2826}"/>
              </a:ext>
            </a:extLst>
          </p:cNvPr>
          <p:cNvSpPr/>
          <p:nvPr userDrawn="1"/>
        </p:nvSpPr>
        <p:spPr>
          <a:xfrm rot="16200000">
            <a:off x="3025490" y="-2193521"/>
            <a:ext cx="6141020" cy="112450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35" name="Rectangle 34">
            <a:extLst>
              <a:ext uri="{FF2B5EF4-FFF2-40B4-BE49-F238E27FC236}">
                <a16:creationId xmlns:a16="http://schemas.microsoft.com/office/drawing/2014/main" xmlns="" id="{8034C438-32DD-6542-9ADB-4045E3ACD7B5}"/>
              </a:ext>
            </a:extLst>
          </p:cNvPr>
          <p:cNvSpPr/>
          <p:nvPr userDrawn="1"/>
        </p:nvSpPr>
        <p:spPr>
          <a:xfrm rot="16200000">
            <a:off x="4264799" y="1983809"/>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xmlns="" id="{0A2D9484-4E2F-6042-95E4-063FC4CEFF31}"/>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xmlns="" id="{3E1B4A51-B625-D94F-8520-2A90A0556615}"/>
              </a:ext>
            </a:extLst>
          </p:cNvPr>
          <p:cNvSpPr/>
          <p:nvPr userDrawn="1"/>
        </p:nvSpPr>
        <p:spPr>
          <a:xfrm rot="16200000">
            <a:off x="10337385" y="4698010"/>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39" name="Picture 38">
            <a:extLst>
              <a:ext uri="{FF2B5EF4-FFF2-40B4-BE49-F238E27FC236}">
                <a16:creationId xmlns:a16="http://schemas.microsoft.com/office/drawing/2014/main" xmlns="" id="{D67CB7F5-4462-904B-9316-313A9AE60DAF}"/>
              </a:ext>
            </a:extLst>
          </p:cNvPr>
          <p:cNvPicPr>
            <a:picLocks noChangeAspect="1"/>
          </p:cNvPicPr>
          <p:nvPr userDrawn="1"/>
        </p:nvPicPr>
        <p:blipFill>
          <a:blip r:embed="rId2"/>
          <a:stretch>
            <a:fillRect/>
          </a:stretch>
        </p:blipFill>
        <p:spPr>
          <a:xfrm>
            <a:off x="11867884" y="6500219"/>
            <a:ext cx="127000" cy="127000"/>
          </a:xfrm>
          <a:prstGeom prst="rect">
            <a:avLst/>
          </a:prstGeom>
        </p:spPr>
      </p:pic>
      <p:sp>
        <p:nvSpPr>
          <p:cNvPr id="24" name="Rectangle 23">
            <a:extLst>
              <a:ext uri="{FF2B5EF4-FFF2-40B4-BE49-F238E27FC236}">
                <a16:creationId xmlns:a16="http://schemas.microsoft.com/office/drawing/2014/main" xmlns="" id="{83BE6D65-CC53-424C-8020-4AF299D0144C}"/>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xmlns="" id="{C29EF03D-0AC6-F74D-9B2E-1C21F4688F42}"/>
              </a:ext>
            </a:extLst>
          </p:cNvPr>
          <p:cNvSpPr/>
          <p:nvPr userDrawn="1"/>
        </p:nvSpPr>
        <p:spPr>
          <a:xfrm>
            <a:off x="12175182" y="-663613"/>
            <a:ext cx="2340244" cy="794833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xmlns="" id="{D0B40E03-4D53-DB4A-A30A-ADFB290F4B3E}"/>
              </a:ext>
            </a:extLst>
          </p:cNvPr>
          <p:cNvSpPr>
            <a:spLocks noGrp="1"/>
          </p:cNvSpPr>
          <p:nvPr>
            <p:ph type="body" sz="quarter" idx="18" hasCustomPrompt="1"/>
          </p:nvPr>
        </p:nvSpPr>
        <p:spPr>
          <a:xfrm>
            <a:off x="904856" y="2148377"/>
            <a:ext cx="10479218" cy="3844944"/>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xmlns=""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rgbClr val="EB7339"/>
                </a:solidFill>
                <a:latin typeface="+mn-lt"/>
              </a:defRPr>
            </a:lvl1pPr>
          </a:lstStyle>
          <a:p>
            <a:pPr lvl="0"/>
            <a:r>
              <a:rPr lang="en-US" dirty="0"/>
              <a:t>HEADING</a:t>
            </a:r>
          </a:p>
        </p:txBody>
      </p:sp>
    </p:spTree>
    <p:extLst>
      <p:ext uri="{BB962C8B-B14F-4D97-AF65-F5344CB8AC3E}">
        <p14:creationId xmlns:p14="http://schemas.microsoft.com/office/powerpoint/2010/main" xmlns="" val="27615240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2">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xmlns="" id="{B12430D4-5A20-E34A-B453-C45916527BDD}"/>
              </a:ext>
            </a:extLst>
          </p:cNvPr>
          <p:cNvSpPr/>
          <p:nvPr userDrawn="1"/>
        </p:nvSpPr>
        <p:spPr>
          <a:xfrm rot="16200000">
            <a:off x="5088466" y="-5088468"/>
            <a:ext cx="2015069" cy="1219199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0" name="Group 29">
            <a:extLst>
              <a:ext uri="{FF2B5EF4-FFF2-40B4-BE49-F238E27FC236}">
                <a16:creationId xmlns:a16="http://schemas.microsoft.com/office/drawing/2014/main" xmlns="" id="{81D018AA-868F-0A49-98CC-20268AEAD1C7}"/>
              </a:ext>
            </a:extLst>
          </p:cNvPr>
          <p:cNvGrpSpPr/>
          <p:nvPr userDrawn="1"/>
        </p:nvGrpSpPr>
        <p:grpSpPr>
          <a:xfrm rot="16200000">
            <a:off x="8037621" y="-1362390"/>
            <a:ext cx="1673859" cy="3833889"/>
            <a:chOff x="6420816" y="1164037"/>
            <a:chExt cx="1673859" cy="3833889"/>
          </a:xfrm>
        </p:grpSpPr>
        <p:sp>
          <p:nvSpPr>
            <p:cNvPr id="31" name="Freeform 30">
              <a:extLst>
                <a:ext uri="{FF2B5EF4-FFF2-40B4-BE49-F238E27FC236}">
                  <a16:creationId xmlns:a16="http://schemas.microsoft.com/office/drawing/2014/main" xmlns="" id="{76E45070-6D55-C946-B8BA-E594033F794F}"/>
                </a:ext>
              </a:extLst>
            </p:cNvPr>
            <p:cNvSpPr/>
            <p:nvPr/>
          </p:nvSpPr>
          <p:spPr>
            <a:xfrm rot="5400000">
              <a:off x="5337725" y="2247128"/>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xmlns="" id="{37D9BB0C-96DD-4F48-9FBC-4FBC6D1D2F56}"/>
                </a:ext>
              </a:extLst>
            </p:cNvPr>
            <p:cNvSpPr/>
            <p:nvPr/>
          </p:nvSpPr>
          <p:spPr>
            <a:xfrm rot="5400000">
              <a:off x="5983883" y="2524051"/>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xmlns="" id="{1DC649E6-03C7-8E49-93B4-01E7093A5D20}"/>
                </a:ext>
              </a:extLst>
            </p:cNvPr>
            <p:cNvSpPr/>
            <p:nvPr/>
          </p:nvSpPr>
          <p:spPr>
            <a:xfrm rot="5400000">
              <a:off x="6660811" y="3034832"/>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7" name="Rectangle 36">
            <a:extLst>
              <a:ext uri="{FF2B5EF4-FFF2-40B4-BE49-F238E27FC236}">
                <a16:creationId xmlns:a16="http://schemas.microsoft.com/office/drawing/2014/main" xmlns="" id="{0A2D9484-4E2F-6042-95E4-063FC4CEFF31}"/>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xmlns="" id="{83BE6D65-CC53-424C-8020-4AF299D0144C}"/>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xmlns="" id="{C29EF03D-0AC6-F74D-9B2E-1C21F4688F42}"/>
              </a:ext>
            </a:extLst>
          </p:cNvPr>
          <p:cNvSpPr/>
          <p:nvPr userDrawn="1"/>
        </p:nvSpPr>
        <p:spPr>
          <a:xfrm>
            <a:off x="12175182" y="-663613"/>
            <a:ext cx="2340244" cy="794833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xmlns="" id="{D0B40E03-4D53-DB4A-A30A-ADFB290F4B3E}"/>
              </a:ext>
            </a:extLst>
          </p:cNvPr>
          <p:cNvSpPr>
            <a:spLocks noGrp="1"/>
          </p:cNvSpPr>
          <p:nvPr>
            <p:ph type="body" sz="quarter" idx="18" hasCustomPrompt="1"/>
          </p:nvPr>
        </p:nvSpPr>
        <p:spPr>
          <a:xfrm>
            <a:off x="904856" y="2457445"/>
            <a:ext cx="10479218" cy="3535875"/>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xmlns=""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xmlns="" val="32448100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03">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xmlns="" id="{B12430D4-5A20-E34A-B453-C45916527BDD}"/>
              </a:ext>
            </a:extLst>
          </p:cNvPr>
          <p:cNvSpPr/>
          <p:nvPr userDrawn="1"/>
        </p:nvSpPr>
        <p:spPr>
          <a:xfrm rot="16200000">
            <a:off x="2667000" y="-2667000"/>
            <a:ext cx="6858001" cy="1219199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6" name="Group 25">
            <a:extLst>
              <a:ext uri="{FF2B5EF4-FFF2-40B4-BE49-F238E27FC236}">
                <a16:creationId xmlns:a16="http://schemas.microsoft.com/office/drawing/2014/main" xmlns="" id="{4FFD4AE0-9875-0C42-AEFC-4C36BB6254E8}"/>
              </a:ext>
            </a:extLst>
          </p:cNvPr>
          <p:cNvGrpSpPr/>
          <p:nvPr userDrawn="1"/>
        </p:nvGrpSpPr>
        <p:grpSpPr>
          <a:xfrm rot="16200000">
            <a:off x="1627877" y="4112735"/>
            <a:ext cx="1673859" cy="3833889"/>
            <a:chOff x="-31447" y="6044462"/>
            <a:chExt cx="1673859" cy="3833889"/>
          </a:xfrm>
        </p:grpSpPr>
        <p:sp>
          <p:nvSpPr>
            <p:cNvPr id="27" name="Freeform 26">
              <a:extLst>
                <a:ext uri="{FF2B5EF4-FFF2-40B4-BE49-F238E27FC236}">
                  <a16:creationId xmlns:a16="http://schemas.microsoft.com/office/drawing/2014/main" xmlns="" id="{E89C782D-AF73-3848-8851-59DCF1B59CF3}"/>
                </a:ext>
              </a:extLst>
            </p:cNvPr>
            <p:cNvSpPr/>
            <p:nvPr/>
          </p:nvSpPr>
          <p:spPr>
            <a:xfrm rot="16200000">
              <a:off x="-1108387" y="7127553"/>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xmlns="" id="{DC4D5863-9369-8146-9DE2-2114BB5694AF}"/>
                </a:ext>
              </a:extLst>
            </p:cNvPr>
            <p:cNvSpPr/>
            <p:nvPr/>
          </p:nvSpPr>
          <p:spPr>
            <a:xfrm rot="16200000">
              <a:off x="-726837" y="7102937"/>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xmlns="" id="{31C420FC-0637-CF49-BCC8-DDC4F6B25A07}"/>
                </a:ext>
              </a:extLst>
            </p:cNvPr>
            <p:cNvSpPr/>
            <p:nvPr/>
          </p:nvSpPr>
          <p:spPr>
            <a:xfrm rot="16200000">
              <a:off x="-714532" y="7256778"/>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30" name="Group 29">
            <a:extLst>
              <a:ext uri="{FF2B5EF4-FFF2-40B4-BE49-F238E27FC236}">
                <a16:creationId xmlns:a16="http://schemas.microsoft.com/office/drawing/2014/main" xmlns="" id="{81D018AA-868F-0A49-98CC-20268AEAD1C7}"/>
              </a:ext>
            </a:extLst>
          </p:cNvPr>
          <p:cNvGrpSpPr/>
          <p:nvPr userDrawn="1"/>
        </p:nvGrpSpPr>
        <p:grpSpPr>
          <a:xfrm rot="16200000">
            <a:off x="8037621" y="-1362390"/>
            <a:ext cx="1673859" cy="3833889"/>
            <a:chOff x="6420816" y="1164037"/>
            <a:chExt cx="1673859" cy="3833889"/>
          </a:xfrm>
        </p:grpSpPr>
        <p:sp>
          <p:nvSpPr>
            <p:cNvPr id="31" name="Freeform 30">
              <a:extLst>
                <a:ext uri="{FF2B5EF4-FFF2-40B4-BE49-F238E27FC236}">
                  <a16:creationId xmlns:a16="http://schemas.microsoft.com/office/drawing/2014/main" xmlns="" id="{76E45070-6D55-C946-B8BA-E594033F794F}"/>
                </a:ext>
              </a:extLst>
            </p:cNvPr>
            <p:cNvSpPr/>
            <p:nvPr/>
          </p:nvSpPr>
          <p:spPr>
            <a:xfrm rot="5400000">
              <a:off x="5337725" y="2247128"/>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xmlns="" id="{37D9BB0C-96DD-4F48-9FBC-4FBC6D1D2F56}"/>
                </a:ext>
              </a:extLst>
            </p:cNvPr>
            <p:cNvSpPr/>
            <p:nvPr/>
          </p:nvSpPr>
          <p:spPr>
            <a:xfrm rot="5400000">
              <a:off x="5983883" y="2524051"/>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xmlns="" id="{1DC649E6-03C7-8E49-93B4-01E7093A5D20}"/>
                </a:ext>
              </a:extLst>
            </p:cNvPr>
            <p:cNvSpPr/>
            <p:nvPr/>
          </p:nvSpPr>
          <p:spPr>
            <a:xfrm rot="5400000">
              <a:off x="6660811" y="3034832"/>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4" name="Rectangle 33">
            <a:extLst>
              <a:ext uri="{FF2B5EF4-FFF2-40B4-BE49-F238E27FC236}">
                <a16:creationId xmlns:a16="http://schemas.microsoft.com/office/drawing/2014/main" xmlns="" id="{E8CBC38E-5719-244A-86E1-80B051FD2826}"/>
              </a:ext>
            </a:extLst>
          </p:cNvPr>
          <p:cNvSpPr/>
          <p:nvPr userDrawn="1"/>
        </p:nvSpPr>
        <p:spPr>
          <a:xfrm rot="16200000">
            <a:off x="5032418" y="-186594"/>
            <a:ext cx="6141020" cy="72311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37" name="Rectangle 36">
            <a:extLst>
              <a:ext uri="{FF2B5EF4-FFF2-40B4-BE49-F238E27FC236}">
                <a16:creationId xmlns:a16="http://schemas.microsoft.com/office/drawing/2014/main" xmlns="" id="{0A2D9484-4E2F-6042-95E4-063FC4CEFF31}"/>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xmlns="" id="{3E1B4A51-B625-D94F-8520-2A90A0556615}"/>
              </a:ext>
            </a:extLst>
          </p:cNvPr>
          <p:cNvSpPr/>
          <p:nvPr userDrawn="1"/>
        </p:nvSpPr>
        <p:spPr>
          <a:xfrm rot="16200000">
            <a:off x="10337385" y="4698010"/>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39" name="Picture 38">
            <a:extLst>
              <a:ext uri="{FF2B5EF4-FFF2-40B4-BE49-F238E27FC236}">
                <a16:creationId xmlns:a16="http://schemas.microsoft.com/office/drawing/2014/main" xmlns="" id="{D67CB7F5-4462-904B-9316-313A9AE60DAF}"/>
              </a:ext>
            </a:extLst>
          </p:cNvPr>
          <p:cNvPicPr>
            <a:picLocks noChangeAspect="1"/>
          </p:cNvPicPr>
          <p:nvPr userDrawn="1"/>
        </p:nvPicPr>
        <p:blipFill>
          <a:blip r:embed="rId2"/>
          <a:stretch>
            <a:fillRect/>
          </a:stretch>
        </p:blipFill>
        <p:spPr>
          <a:xfrm>
            <a:off x="11867884" y="6500219"/>
            <a:ext cx="127000" cy="127000"/>
          </a:xfrm>
          <a:prstGeom prst="rect">
            <a:avLst/>
          </a:prstGeom>
        </p:spPr>
      </p:pic>
      <p:sp>
        <p:nvSpPr>
          <p:cNvPr id="16" name="Text Placeholder 17">
            <a:extLst>
              <a:ext uri="{FF2B5EF4-FFF2-40B4-BE49-F238E27FC236}">
                <a16:creationId xmlns:a16="http://schemas.microsoft.com/office/drawing/2014/main" xmlns="" id="{D0B40E03-4D53-DB4A-A30A-ADFB290F4B3E}"/>
              </a:ext>
            </a:extLst>
          </p:cNvPr>
          <p:cNvSpPr>
            <a:spLocks noGrp="1"/>
          </p:cNvSpPr>
          <p:nvPr>
            <p:ph type="body" sz="quarter" idx="18" hasCustomPrompt="1"/>
          </p:nvPr>
        </p:nvSpPr>
        <p:spPr>
          <a:xfrm>
            <a:off x="4825906" y="826894"/>
            <a:ext cx="6558167" cy="5166427"/>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xmlns=""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xmlns=""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Divider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676A8053-B208-E74B-BC0F-4142FA0CD2B7}"/>
              </a:ext>
            </a:extLst>
          </p:cNvPr>
          <p:cNvSpPr/>
          <p:nvPr userDrawn="1"/>
        </p:nvSpPr>
        <p:spPr>
          <a:xfrm>
            <a:off x="6982690" y="527858"/>
            <a:ext cx="4721156" cy="5802284"/>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xmlns="" id="{AE77B303-149B-3242-B9F9-CA4AA9DCA5E4}"/>
              </a:ext>
            </a:extLst>
          </p:cNvPr>
          <p:cNvSpPr>
            <a:spLocks noGrp="1"/>
          </p:cNvSpPr>
          <p:nvPr userDrawn="1">
            <p:ph type="body" sz="quarter" idx="17" hasCustomPrompt="1"/>
          </p:nvPr>
        </p:nvSpPr>
        <p:spPr>
          <a:xfrm>
            <a:off x="7630824" y="990923"/>
            <a:ext cx="2066906" cy="582221"/>
          </a:xfrm>
          <a:prstGeom prst="rect">
            <a:avLst/>
          </a:prstGeom>
        </p:spPr>
        <p:txBody>
          <a:bodyPr>
            <a:noAutofit/>
          </a:bodyPr>
          <a:lstStyle>
            <a:lvl1pPr marL="0" indent="0" algn="l">
              <a:buNone/>
              <a:defRPr sz="96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xmlns=""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xmlns="" val="2204121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Laptop Slide">
    <p:spTree>
      <p:nvGrpSpPr>
        <p:cNvPr id="1" name=""/>
        <p:cNvGrpSpPr/>
        <p:nvPr/>
      </p:nvGrpSpPr>
      <p:grpSpPr>
        <a:xfrm>
          <a:off x="0" y="0"/>
          <a:ext cx="0" cy="0"/>
          <a:chOff x="0" y="0"/>
          <a:chExt cx="0" cy="0"/>
        </a:xfrm>
      </p:grpSpPr>
      <p:sp>
        <p:nvSpPr>
          <p:cNvPr id="21" name="Text Placeholder 17">
            <a:extLst>
              <a:ext uri="{FF2B5EF4-FFF2-40B4-BE49-F238E27FC236}">
                <a16:creationId xmlns:a16="http://schemas.microsoft.com/office/drawing/2014/main" xmlns="" id="{3E670370-A9D4-D040-8780-6BEACAD1BE8A}"/>
              </a:ext>
            </a:extLst>
          </p:cNvPr>
          <p:cNvSpPr>
            <a:spLocks noGrp="1"/>
          </p:cNvSpPr>
          <p:nvPr>
            <p:ph type="body" sz="quarter" idx="18" hasCustomPrompt="1"/>
          </p:nvPr>
        </p:nvSpPr>
        <p:spPr>
          <a:xfrm>
            <a:off x="6578871" y="2022924"/>
            <a:ext cx="4990998" cy="3913188"/>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2" name="Text Placeholder 23">
            <a:extLst>
              <a:ext uri="{FF2B5EF4-FFF2-40B4-BE49-F238E27FC236}">
                <a16:creationId xmlns:a16="http://schemas.microsoft.com/office/drawing/2014/main" xmlns=""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EB7339"/>
                </a:solidFill>
                <a:latin typeface="+mn-lt"/>
              </a:defRPr>
            </a:lvl1pPr>
          </a:lstStyle>
          <a:p>
            <a:pPr lvl="0"/>
            <a:r>
              <a:rPr lang="en-US" dirty="0"/>
              <a:t>HEADING</a:t>
            </a:r>
          </a:p>
        </p:txBody>
      </p:sp>
      <p:sp>
        <p:nvSpPr>
          <p:cNvPr id="26" name="Rectangle 25">
            <a:extLst>
              <a:ext uri="{FF2B5EF4-FFF2-40B4-BE49-F238E27FC236}">
                <a16:creationId xmlns:a16="http://schemas.microsoft.com/office/drawing/2014/main" xmlns="" id="{62984C29-67DD-DD45-969D-9EB0BBF9D138}"/>
              </a:ext>
            </a:extLst>
          </p:cNvPr>
          <p:cNvSpPr/>
          <p:nvPr userDrawn="1"/>
        </p:nvSpPr>
        <p:spPr>
          <a:xfrm flipV="1">
            <a:off x="0" y="0"/>
            <a:ext cx="601405" cy="6858002"/>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aphic 2">
            <a:extLst>
              <a:ext uri="{FF2B5EF4-FFF2-40B4-BE49-F238E27FC236}">
                <a16:creationId xmlns:a16="http://schemas.microsoft.com/office/drawing/2014/main" xmlns="" id="{8AE995BD-2D51-C847-B3F1-075259279028}"/>
              </a:ext>
            </a:extLst>
          </p:cNvPr>
          <p:cNvGrpSpPr/>
          <p:nvPr userDrawn="1"/>
        </p:nvGrpSpPr>
        <p:grpSpPr>
          <a:xfrm rot="16200000">
            <a:off x="-1080012" y="1310793"/>
            <a:ext cx="3833889" cy="1673865"/>
            <a:chOff x="3357879" y="5072538"/>
            <a:chExt cx="593407" cy="259080"/>
          </a:xfrm>
          <a:solidFill>
            <a:srgbClr val="EB7339"/>
          </a:solidFill>
        </p:grpSpPr>
        <p:sp>
          <p:nvSpPr>
            <p:cNvPr id="28" name="Freeform 27">
              <a:extLst>
                <a:ext uri="{FF2B5EF4-FFF2-40B4-BE49-F238E27FC236}">
                  <a16:creationId xmlns:a16="http://schemas.microsoft.com/office/drawing/2014/main" xmlns="" id="{3F3E3BC9-9DA8-914E-81F5-FC6D3DC4AA45}"/>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xmlns="" id="{6FE801F9-A880-B140-9BA8-FA84587494AE}"/>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0" name="Freeform 29">
              <a:extLst>
                <a:ext uri="{FF2B5EF4-FFF2-40B4-BE49-F238E27FC236}">
                  <a16:creationId xmlns:a16="http://schemas.microsoft.com/office/drawing/2014/main" xmlns="" id="{98901287-5A76-1B44-976B-2BAC33A324AE}"/>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1" name="Rectangle 30">
            <a:extLst>
              <a:ext uri="{FF2B5EF4-FFF2-40B4-BE49-F238E27FC236}">
                <a16:creationId xmlns:a16="http://schemas.microsoft.com/office/drawing/2014/main" xmlns="" id="{687B6E4B-E328-C341-A008-3218EA9B9D9F}"/>
              </a:ext>
            </a:extLst>
          </p:cNvPr>
          <p:cNvSpPr/>
          <p:nvPr userDrawn="1"/>
        </p:nvSpPr>
        <p:spPr>
          <a:xfrm rot="16200000">
            <a:off x="-1247060" y="4698010"/>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32" name="Picture 31">
            <a:extLst>
              <a:ext uri="{FF2B5EF4-FFF2-40B4-BE49-F238E27FC236}">
                <a16:creationId xmlns:a16="http://schemas.microsoft.com/office/drawing/2014/main" xmlns="" id="{A1A009B6-788D-F14C-A17B-D5B50D72340A}"/>
              </a:ext>
            </a:extLst>
          </p:cNvPr>
          <p:cNvPicPr>
            <a:picLocks noChangeAspect="1"/>
          </p:cNvPicPr>
          <p:nvPr userDrawn="1"/>
        </p:nvPicPr>
        <p:blipFill>
          <a:blip r:embed="rId2"/>
          <a:stretch>
            <a:fillRect/>
          </a:stretch>
        </p:blipFill>
        <p:spPr>
          <a:xfrm>
            <a:off x="283439" y="6500219"/>
            <a:ext cx="127000" cy="127000"/>
          </a:xfrm>
          <a:prstGeom prst="rect">
            <a:avLst/>
          </a:prstGeom>
        </p:spPr>
      </p:pic>
      <p:pic>
        <p:nvPicPr>
          <p:cNvPr id="33" name="Picture 32">
            <a:extLst>
              <a:ext uri="{FF2B5EF4-FFF2-40B4-BE49-F238E27FC236}">
                <a16:creationId xmlns:a16="http://schemas.microsoft.com/office/drawing/2014/main" xmlns="" id="{ABF8D6F4-3016-8645-8F98-165F5336ABBF}"/>
              </a:ext>
            </a:extLst>
          </p:cNvPr>
          <p:cNvPicPr>
            <a:picLocks noChangeAspect="1"/>
          </p:cNvPicPr>
          <p:nvPr userDrawn="1"/>
        </p:nvPicPr>
        <p:blipFill rotWithShape="1">
          <a:blip r:embed="rId3"/>
          <a:srcRect l="-18315" t="15976" r="29196" b="11083"/>
          <a:stretch/>
        </p:blipFill>
        <p:spPr>
          <a:xfrm flipH="1">
            <a:off x="608794" y="1890384"/>
            <a:ext cx="8439100" cy="5375657"/>
          </a:xfrm>
          <a:prstGeom prst="rect">
            <a:avLst/>
          </a:prstGeom>
        </p:spPr>
      </p:pic>
      <p:sp>
        <p:nvSpPr>
          <p:cNvPr id="34" name="Picture Placeholder 17">
            <a:extLst>
              <a:ext uri="{FF2B5EF4-FFF2-40B4-BE49-F238E27FC236}">
                <a16:creationId xmlns:a16="http://schemas.microsoft.com/office/drawing/2014/main" xmlns=""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xmlns="" val="9566428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5" name="Text Placeholder 17">
            <a:extLst>
              <a:ext uri="{FF2B5EF4-FFF2-40B4-BE49-F238E27FC236}">
                <a16:creationId xmlns:a16="http://schemas.microsoft.com/office/drawing/2014/main" xmlns="" id="{DF1DAC0D-1907-5640-B229-4E2606C0663E}"/>
              </a:ext>
            </a:extLst>
          </p:cNvPr>
          <p:cNvSpPr>
            <a:spLocks noGrp="1"/>
          </p:cNvSpPr>
          <p:nvPr>
            <p:ph type="body" sz="quarter" idx="18" hasCustomPrompt="1"/>
          </p:nvPr>
        </p:nvSpPr>
        <p:spPr>
          <a:xfrm>
            <a:off x="607554" y="2016633"/>
            <a:ext cx="5881764" cy="3913188"/>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xmlns=""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EB7339"/>
                </a:solidFill>
                <a:latin typeface="+mn-lt"/>
              </a:defRPr>
            </a:lvl1pPr>
          </a:lstStyle>
          <a:p>
            <a:pPr lvl="0"/>
            <a:r>
              <a:rPr lang="en-US" dirty="0"/>
              <a:t>HEADING</a:t>
            </a:r>
          </a:p>
        </p:txBody>
      </p:sp>
      <p:sp>
        <p:nvSpPr>
          <p:cNvPr id="19" name="Rectangle 18">
            <a:extLst>
              <a:ext uri="{FF2B5EF4-FFF2-40B4-BE49-F238E27FC236}">
                <a16:creationId xmlns:a16="http://schemas.microsoft.com/office/drawing/2014/main" xmlns="" id="{7CB33894-6B85-A64A-8194-AD204557A483}"/>
              </a:ext>
            </a:extLst>
          </p:cNvPr>
          <p:cNvSpPr/>
          <p:nvPr userDrawn="1"/>
        </p:nvSpPr>
        <p:spPr>
          <a:xfrm flipV="1">
            <a:off x="11584445" y="0"/>
            <a:ext cx="601405" cy="6858002"/>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aphic 2">
            <a:extLst>
              <a:ext uri="{FF2B5EF4-FFF2-40B4-BE49-F238E27FC236}">
                <a16:creationId xmlns:a16="http://schemas.microsoft.com/office/drawing/2014/main" xmlns="" id="{CC8770F4-A818-D84D-B5A4-A82372BF67BF}"/>
              </a:ext>
            </a:extLst>
          </p:cNvPr>
          <p:cNvGrpSpPr/>
          <p:nvPr userDrawn="1"/>
        </p:nvGrpSpPr>
        <p:grpSpPr>
          <a:xfrm rot="5400000">
            <a:off x="9431973" y="1179700"/>
            <a:ext cx="3833889" cy="1673865"/>
            <a:chOff x="3357879" y="5072538"/>
            <a:chExt cx="593407" cy="259080"/>
          </a:xfrm>
          <a:solidFill>
            <a:srgbClr val="EB7339"/>
          </a:solidFill>
        </p:grpSpPr>
        <p:sp>
          <p:nvSpPr>
            <p:cNvPr id="22" name="Freeform 21">
              <a:extLst>
                <a:ext uri="{FF2B5EF4-FFF2-40B4-BE49-F238E27FC236}">
                  <a16:creationId xmlns:a16="http://schemas.microsoft.com/office/drawing/2014/main" xmlns="" id="{C6E6B32D-A337-DD4C-9B54-FAF060AD633F}"/>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xmlns="" id="{F61359F3-399C-9D40-BEBC-FDB53A3476B4}"/>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xmlns="" id="{9B093446-40B3-7641-8615-1BDD38892093}"/>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6" name="Rectangle 25">
            <a:extLst>
              <a:ext uri="{FF2B5EF4-FFF2-40B4-BE49-F238E27FC236}">
                <a16:creationId xmlns:a16="http://schemas.microsoft.com/office/drawing/2014/main" xmlns="" id="{5F05282E-025F-F446-932F-86981B219F63}"/>
              </a:ext>
            </a:extLst>
          </p:cNvPr>
          <p:cNvSpPr/>
          <p:nvPr userDrawn="1"/>
        </p:nvSpPr>
        <p:spPr>
          <a:xfrm rot="16200000">
            <a:off x="10337385" y="4698010"/>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27" name="Picture 26">
            <a:extLst>
              <a:ext uri="{FF2B5EF4-FFF2-40B4-BE49-F238E27FC236}">
                <a16:creationId xmlns:a16="http://schemas.microsoft.com/office/drawing/2014/main" xmlns="" id="{4C350C81-7962-7341-8F97-5662266A881B}"/>
              </a:ext>
            </a:extLst>
          </p:cNvPr>
          <p:cNvPicPr>
            <a:picLocks noChangeAspect="1"/>
          </p:cNvPicPr>
          <p:nvPr userDrawn="1"/>
        </p:nvPicPr>
        <p:blipFill>
          <a:blip r:embed="rId2"/>
          <a:stretch>
            <a:fillRect/>
          </a:stretch>
        </p:blipFill>
        <p:spPr>
          <a:xfrm>
            <a:off x="11867884" y="6500219"/>
            <a:ext cx="127000" cy="127000"/>
          </a:xfrm>
          <a:prstGeom prst="rect">
            <a:avLst/>
          </a:prstGeom>
        </p:spPr>
      </p:pic>
      <p:pic>
        <p:nvPicPr>
          <p:cNvPr id="28" name="Picture 27" descr="iPhone6_mockup_front_white.png">
            <a:extLst>
              <a:ext uri="{FF2B5EF4-FFF2-40B4-BE49-F238E27FC236}">
                <a16:creationId xmlns:a16="http://schemas.microsoft.com/office/drawing/2014/main" xmlns="" id="{2E93F037-6935-B341-918A-EA8992508761}"/>
              </a:ext>
            </a:extLst>
          </p:cNvPr>
          <p:cNvPicPr>
            <a:picLocks noChangeAspect="1"/>
          </p:cNvPicPr>
          <p:nvPr userDrawn="1"/>
        </p:nvPicPr>
        <p:blipFill>
          <a:blip r:embed="rId3">
            <a:extLst>
              <a:ext uri="{28A0092B-C50C-407E-A947-70E740481C1C}">
                <a14:useLocalDpi xmlns:a14="http://schemas.microsoft.com/office/drawing/2010/main" xmlns="" val="0"/>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a16="http://schemas.microsoft.com/office/drawing/2014/main" xmlns=""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xmlns="" val="41087756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xmlns="" id="{28E93966-46F3-394F-88D7-D58DF0274DE3}"/>
              </a:ext>
            </a:extLst>
          </p:cNvPr>
          <p:cNvSpPr/>
          <p:nvPr userDrawn="1"/>
        </p:nvSpPr>
        <p:spPr>
          <a:xfrm rot="16200000">
            <a:off x="2667000" y="-2667000"/>
            <a:ext cx="6858001" cy="1219199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1" name="Group 20">
            <a:extLst>
              <a:ext uri="{FF2B5EF4-FFF2-40B4-BE49-F238E27FC236}">
                <a16:creationId xmlns:a16="http://schemas.microsoft.com/office/drawing/2014/main" xmlns="" id="{1521E2A3-1467-7D4A-B512-BB50457663AE}"/>
              </a:ext>
            </a:extLst>
          </p:cNvPr>
          <p:cNvGrpSpPr/>
          <p:nvPr userDrawn="1"/>
        </p:nvGrpSpPr>
        <p:grpSpPr>
          <a:xfrm rot="16200000">
            <a:off x="1468988" y="4484554"/>
            <a:ext cx="1673859" cy="3833889"/>
            <a:chOff x="-31447" y="6044462"/>
            <a:chExt cx="1673859" cy="3833889"/>
          </a:xfrm>
        </p:grpSpPr>
        <p:sp>
          <p:nvSpPr>
            <p:cNvPr id="22" name="Freeform 21">
              <a:extLst>
                <a:ext uri="{FF2B5EF4-FFF2-40B4-BE49-F238E27FC236}">
                  <a16:creationId xmlns:a16="http://schemas.microsoft.com/office/drawing/2014/main" xmlns="" id="{A1E9198D-315E-2F4D-9B06-2275A9316167}"/>
                </a:ext>
              </a:extLst>
            </p:cNvPr>
            <p:cNvSpPr/>
            <p:nvPr/>
          </p:nvSpPr>
          <p:spPr>
            <a:xfrm rot="16200000">
              <a:off x="-1108387" y="7127553"/>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xmlns="" id="{8157F205-341E-8A49-B701-8A0711BC7D22}"/>
                </a:ext>
              </a:extLst>
            </p:cNvPr>
            <p:cNvSpPr/>
            <p:nvPr/>
          </p:nvSpPr>
          <p:spPr>
            <a:xfrm rot="16200000">
              <a:off x="-726837" y="7102937"/>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xmlns="" id="{9724E577-0089-204F-B868-DF57D98A531B}"/>
                </a:ext>
              </a:extLst>
            </p:cNvPr>
            <p:cNvSpPr/>
            <p:nvPr/>
          </p:nvSpPr>
          <p:spPr>
            <a:xfrm rot="16200000">
              <a:off x="-714532" y="7256778"/>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9" name="Rectangle 28">
            <a:extLst>
              <a:ext uri="{FF2B5EF4-FFF2-40B4-BE49-F238E27FC236}">
                <a16:creationId xmlns:a16="http://schemas.microsoft.com/office/drawing/2014/main" xmlns="" id="{4EAF78DF-955E-B046-9886-B61B5611DEB6}"/>
              </a:ext>
            </a:extLst>
          </p:cNvPr>
          <p:cNvSpPr/>
          <p:nvPr userDrawn="1"/>
        </p:nvSpPr>
        <p:spPr>
          <a:xfrm rot="16200000">
            <a:off x="4666460" y="-4269427"/>
            <a:ext cx="2853264" cy="12192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grpSp>
        <p:nvGrpSpPr>
          <p:cNvPr id="139" name="Group 138">
            <a:extLst>
              <a:ext uri="{FF2B5EF4-FFF2-40B4-BE49-F238E27FC236}">
                <a16:creationId xmlns:a16="http://schemas.microsoft.com/office/drawing/2014/main" xmlns="" id="{98123A2A-7D75-424F-AAEB-0D48562B1D49}"/>
              </a:ext>
            </a:extLst>
          </p:cNvPr>
          <p:cNvGrpSpPr/>
          <p:nvPr userDrawn="1"/>
        </p:nvGrpSpPr>
        <p:grpSpPr>
          <a:xfrm>
            <a:off x="9456007" y="2296255"/>
            <a:ext cx="2735993" cy="679345"/>
            <a:chOff x="0" y="0"/>
            <a:chExt cx="2301694" cy="571500"/>
          </a:xfrm>
        </p:grpSpPr>
        <p:sp>
          <p:nvSpPr>
            <p:cNvPr id="140" name="Rectangle 139">
              <a:extLst>
                <a:ext uri="{FF2B5EF4-FFF2-40B4-BE49-F238E27FC236}">
                  <a16:creationId xmlns:a16="http://schemas.microsoft.com/office/drawing/2014/main" xmlns="" id="{FE702213-D8BD-1C41-9BF0-B2F9A16FDEB9}"/>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41" name="Picture 140">
              <a:extLst>
                <a:ext uri="{FF2B5EF4-FFF2-40B4-BE49-F238E27FC236}">
                  <a16:creationId xmlns:a16="http://schemas.microsoft.com/office/drawing/2014/main" xmlns="" id="{5BA3D805-EF80-E843-8014-280FC382BE11}"/>
                </a:ext>
              </a:extLst>
            </p:cNvPr>
            <p:cNvPicPr>
              <a:picLocks noChangeAspect="1"/>
            </p:cNvPicPr>
            <p:nvPr/>
          </p:nvPicPr>
          <p:blipFill rotWithShape="1">
            <a:blip r:embed="rId2" cstate="screen">
              <a:extLst>
                <a:ext uri="{28A0092B-C50C-407E-A947-70E740481C1C}">
                  <a14:useLocalDpi xmlns:a14="http://schemas.microsoft.com/office/drawing/2010/main" xmlns=""/>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xmlns=""/>
              </a:ext>
            </a:extLst>
          </p:spPr>
        </p:pic>
      </p:grpSp>
      <p:sp>
        <p:nvSpPr>
          <p:cNvPr id="143" name="Rectangle 142">
            <a:extLst>
              <a:ext uri="{FF2B5EF4-FFF2-40B4-BE49-F238E27FC236}">
                <a16:creationId xmlns:a16="http://schemas.microsoft.com/office/drawing/2014/main" xmlns="" id="{1A35EDDF-C19B-0344-B276-D0AAE90671EB}"/>
              </a:ext>
            </a:extLst>
          </p:cNvPr>
          <p:cNvSpPr/>
          <p:nvPr userDrawn="1"/>
        </p:nvSpPr>
        <p:spPr>
          <a:xfrm>
            <a:off x="7753690" y="6174674"/>
            <a:ext cx="4049337" cy="697353"/>
          </a:xfrm>
          <a:prstGeom prst="rect">
            <a:avLst/>
          </a:prstGeom>
          <a:solidFill>
            <a:srgbClr val="EB73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45" name="Text Placeholder 32">
            <a:extLst>
              <a:ext uri="{FF2B5EF4-FFF2-40B4-BE49-F238E27FC236}">
                <a16:creationId xmlns:a16="http://schemas.microsoft.com/office/drawing/2014/main" xmlns="" id="{A4B843D6-D64E-B84C-9B42-CB0537BA840E}"/>
              </a:ext>
            </a:extLst>
          </p:cNvPr>
          <p:cNvSpPr>
            <a:spLocks noGrp="1"/>
          </p:cNvSpPr>
          <p:nvPr>
            <p:ph type="body" sz="quarter" idx="13" hasCustomPrompt="1"/>
          </p:nvPr>
        </p:nvSpPr>
        <p:spPr>
          <a:xfrm>
            <a:off x="8046392" y="6282268"/>
            <a:ext cx="3463932" cy="466127"/>
          </a:xfrm>
          <a:prstGeom prst="rect">
            <a:avLst/>
          </a:prstGeom>
        </p:spPr>
        <p:txBody>
          <a:bodyPr>
            <a:noAutofit/>
          </a:bodyPr>
          <a:lstStyle>
            <a:lvl1pPr marL="0" indent="0" algn="ct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pic>
        <p:nvPicPr>
          <p:cNvPr id="40" name="Picture 39" descr="Logo, company name&#10;&#10;Description automatically generated">
            <a:extLst>
              <a:ext uri="{FF2B5EF4-FFF2-40B4-BE49-F238E27FC236}">
                <a16:creationId xmlns:a16="http://schemas.microsoft.com/office/drawing/2014/main" xmlns="" id="{5267AE87-6603-EB4B-9A99-EF2145BC2842}"/>
              </a:ext>
            </a:extLst>
          </p:cNvPr>
          <p:cNvPicPr>
            <a:picLocks noChangeAspect="1"/>
          </p:cNvPicPr>
          <p:nvPr userDrawn="1"/>
        </p:nvPicPr>
        <p:blipFill>
          <a:blip r:embed="rId3">
            <a:extLst>
              <a:ext uri="{28A0092B-C50C-407E-A947-70E740481C1C}">
                <a14:useLocalDpi xmlns:a14="http://schemas.microsoft.com/office/drawing/2010/main" xmlns="" val="0"/>
              </a:ext>
            </a:extLst>
          </a:blip>
          <a:stretch>
            <a:fillRect/>
          </a:stretch>
        </p:blipFill>
        <p:spPr>
          <a:xfrm>
            <a:off x="587577" y="781509"/>
            <a:ext cx="3397876" cy="2043133"/>
          </a:xfrm>
          <a:prstGeom prst="rect">
            <a:avLst/>
          </a:prstGeom>
        </p:spPr>
      </p:pic>
      <p:grpSp>
        <p:nvGrpSpPr>
          <p:cNvPr id="41" name="Group 40">
            <a:extLst>
              <a:ext uri="{FF2B5EF4-FFF2-40B4-BE49-F238E27FC236}">
                <a16:creationId xmlns:a16="http://schemas.microsoft.com/office/drawing/2014/main" xmlns="" id="{DCF04D01-F810-434F-AE4D-14069B67996E}"/>
              </a:ext>
            </a:extLst>
          </p:cNvPr>
          <p:cNvGrpSpPr/>
          <p:nvPr userDrawn="1"/>
        </p:nvGrpSpPr>
        <p:grpSpPr>
          <a:xfrm rot="16200000">
            <a:off x="8941428" y="-1080015"/>
            <a:ext cx="1673859" cy="3833889"/>
            <a:chOff x="6420816" y="1164037"/>
            <a:chExt cx="1673859" cy="3833889"/>
          </a:xfrm>
        </p:grpSpPr>
        <p:sp>
          <p:nvSpPr>
            <p:cNvPr id="42" name="Freeform 41">
              <a:extLst>
                <a:ext uri="{FF2B5EF4-FFF2-40B4-BE49-F238E27FC236}">
                  <a16:creationId xmlns:a16="http://schemas.microsoft.com/office/drawing/2014/main" xmlns="" id="{B7E871B6-8344-2B45-A4EA-952BB3F7EF85}"/>
                </a:ext>
              </a:extLst>
            </p:cNvPr>
            <p:cNvSpPr/>
            <p:nvPr/>
          </p:nvSpPr>
          <p:spPr>
            <a:xfrm rot="5400000">
              <a:off x="5337725" y="2247128"/>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3" name="Freeform 42">
              <a:extLst>
                <a:ext uri="{FF2B5EF4-FFF2-40B4-BE49-F238E27FC236}">
                  <a16:creationId xmlns:a16="http://schemas.microsoft.com/office/drawing/2014/main" xmlns="" id="{F0A5A1EE-EAD8-6B41-BE14-0F9C1B4248FE}"/>
                </a:ext>
              </a:extLst>
            </p:cNvPr>
            <p:cNvSpPr/>
            <p:nvPr/>
          </p:nvSpPr>
          <p:spPr>
            <a:xfrm rot="5400000">
              <a:off x="5983883" y="2524051"/>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4" name="Freeform 43">
              <a:extLst>
                <a:ext uri="{FF2B5EF4-FFF2-40B4-BE49-F238E27FC236}">
                  <a16:creationId xmlns:a16="http://schemas.microsoft.com/office/drawing/2014/main" xmlns="" id="{85128198-17F1-784F-B008-391BFF1A696C}"/>
                </a:ext>
              </a:extLst>
            </p:cNvPr>
            <p:cNvSpPr/>
            <p:nvPr/>
          </p:nvSpPr>
          <p:spPr>
            <a:xfrm rot="5400000">
              <a:off x="6660811" y="3034832"/>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45" name="Text Placeholder 17">
            <a:extLst>
              <a:ext uri="{FF2B5EF4-FFF2-40B4-BE49-F238E27FC236}">
                <a16:creationId xmlns:a16="http://schemas.microsoft.com/office/drawing/2014/main" xmlns="" id="{DEDFEDC8-283D-9E48-A4C5-512106986D58}"/>
              </a:ext>
            </a:extLst>
          </p:cNvPr>
          <p:cNvSpPr>
            <a:spLocks noGrp="1"/>
          </p:cNvSpPr>
          <p:nvPr>
            <p:ph type="body" sz="quarter" idx="18" hasCustomPrompt="1"/>
          </p:nvPr>
        </p:nvSpPr>
        <p:spPr>
          <a:xfrm>
            <a:off x="617357" y="4486051"/>
            <a:ext cx="5881764" cy="796508"/>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Any Questions?</a:t>
            </a:r>
            <a:endParaRPr lang="en-US" dirty="0"/>
          </a:p>
        </p:txBody>
      </p:sp>
      <p:sp>
        <p:nvSpPr>
          <p:cNvPr id="46" name="Text Placeholder 23">
            <a:extLst>
              <a:ext uri="{FF2B5EF4-FFF2-40B4-BE49-F238E27FC236}">
                <a16:creationId xmlns:a16="http://schemas.microsoft.com/office/drawing/2014/main" xmlns=""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dirty="0"/>
              <a:t>THANK YOU</a:t>
            </a:r>
          </a:p>
        </p:txBody>
      </p:sp>
      <p:sp>
        <p:nvSpPr>
          <p:cNvPr id="48" name="Rectangle 47">
            <a:extLst>
              <a:ext uri="{FF2B5EF4-FFF2-40B4-BE49-F238E27FC236}">
                <a16:creationId xmlns:a16="http://schemas.microsoft.com/office/drawing/2014/main" xmlns="" id="{BEB283AA-67EC-3446-9575-2319D6D1985C}"/>
              </a:ext>
            </a:extLst>
          </p:cNvPr>
          <p:cNvSpPr/>
          <p:nvPr userDrawn="1"/>
        </p:nvSpPr>
        <p:spPr>
          <a:xfrm rot="16200000">
            <a:off x="4264799" y="1983809"/>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30970682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1_Content Slide">
  <p:cSld name="2_Content Slide">
    <p:spTree>
      <p:nvGrpSpPr>
        <p:cNvPr id="1" name="Shape 57"/>
        <p:cNvGrpSpPr/>
        <p:nvPr/>
      </p:nvGrpSpPr>
      <p:grpSpPr>
        <a:xfrm>
          <a:off x="0" y="0"/>
          <a:ext cx="0" cy="0"/>
          <a:chOff x="0" y="0"/>
          <a:chExt cx="0" cy="0"/>
        </a:xfrm>
      </p:grpSpPr>
      <p:sp>
        <p:nvSpPr>
          <p:cNvPr id="58" name="Google Shape;58;p6"/>
          <p:cNvSpPr/>
          <p:nvPr/>
        </p:nvSpPr>
        <p:spPr>
          <a:xfrm rot="10800000" flipH="1">
            <a:off x="0" y="-2"/>
            <a:ext cx="714331" cy="6858002"/>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59" name="Google Shape;59;p6"/>
          <p:cNvGrpSpPr/>
          <p:nvPr/>
        </p:nvGrpSpPr>
        <p:grpSpPr>
          <a:xfrm rot="-5400000">
            <a:off x="-1080015" y="3794932"/>
            <a:ext cx="3833889" cy="1673859"/>
            <a:chOff x="3357879" y="5072538"/>
            <a:chExt cx="593407" cy="259079"/>
          </a:xfrm>
        </p:grpSpPr>
        <p:sp>
          <p:nvSpPr>
            <p:cNvPr id="60" name="Google Shape;60;p6"/>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1" name="Google Shape;61;p6"/>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6"/>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3" name="Google Shape;63;p6"/>
          <p:cNvSpPr txBox="1">
            <a:spLocks noGrp="1"/>
          </p:cNvSpPr>
          <p:nvPr>
            <p:ph type="body" idx="1"/>
          </p:nvPr>
        </p:nvSpPr>
        <p:spPr>
          <a:xfrm>
            <a:off x="1278900" y="790937"/>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rgbClr val="EB7339"/>
              </a:buClr>
              <a:buSzPts val="3600"/>
              <a:buFont typeface="Arial"/>
              <a:buNone/>
              <a:defRPr sz="3600" b="1" i="0" u="none" strike="noStrike" cap="none">
                <a:solidFill>
                  <a:srgbClr val="EB7339"/>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xmlns="" val="22470543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ullet Point x3 slide with photo">
  <p:cSld name="1_Bullet Point x3 slide with photo">
    <p:spTree>
      <p:nvGrpSpPr>
        <p:cNvPr id="1" name="Shape 103"/>
        <p:cNvGrpSpPr/>
        <p:nvPr/>
      </p:nvGrpSpPr>
      <p:grpSpPr>
        <a:xfrm>
          <a:off x="0" y="0"/>
          <a:ext cx="0" cy="0"/>
          <a:chOff x="0" y="0"/>
          <a:chExt cx="0" cy="0"/>
        </a:xfrm>
      </p:grpSpPr>
      <p:sp>
        <p:nvSpPr>
          <p:cNvPr id="104" name="Google Shape;104;p10"/>
          <p:cNvSpPr/>
          <p:nvPr/>
        </p:nvSpPr>
        <p:spPr>
          <a:xfrm>
            <a:off x="0" y="16329"/>
            <a:ext cx="4780547" cy="6858000"/>
          </a:xfrm>
          <a:prstGeom prst="rect">
            <a:avLst/>
          </a:prstGeom>
          <a:solidFill>
            <a:srgbClr val="354F92"/>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5" name="Google Shape;105;p10"/>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EB7339"/>
              </a:buClr>
              <a:buSzPts val="2400"/>
              <a:buFont typeface="Arial"/>
              <a:buNone/>
              <a:defRPr sz="2400" b="1" i="0" u="none" strike="noStrike" cap="none">
                <a:solidFill>
                  <a:srgbClr val="EB733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10"/>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10"/>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10"/>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EB7339"/>
              </a:buClr>
              <a:buSzPts val="2400"/>
              <a:buFont typeface="Arial"/>
              <a:buNone/>
              <a:defRPr sz="2400" b="1" i="0" u="none" strike="noStrike" cap="none">
                <a:solidFill>
                  <a:srgbClr val="EB733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9" name="Google Shape;109;p10"/>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10"/>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EB7339"/>
              </a:buClr>
              <a:buSzPts val="2400"/>
              <a:buFont typeface="Arial"/>
              <a:buNone/>
              <a:defRPr sz="2400" b="1" i="0" u="none" strike="noStrike" cap="none">
                <a:solidFill>
                  <a:srgbClr val="EB733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1" name="Google Shape;111;p10"/>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2" name="Google Shape;112;p10"/>
          <p:cNvSpPr>
            <a:spLocks noGrp="1"/>
          </p:cNvSpPr>
          <p:nvPr>
            <p:ph type="pic" idx="8"/>
          </p:nvPr>
        </p:nvSpPr>
        <p:spPr>
          <a:xfrm>
            <a:off x="-48344" y="0"/>
            <a:ext cx="3570477" cy="6858000"/>
          </a:xfrm>
          <a:prstGeom prst="rect">
            <a:avLst/>
          </a:prstGeom>
          <a:solidFill>
            <a:srgbClr val="D8D8D8"/>
          </a:solidFill>
          <a:ln>
            <a:noFill/>
          </a:ln>
        </p:spPr>
      </p:sp>
      <p:sp>
        <p:nvSpPr>
          <p:cNvPr id="113" name="Google Shape;113;p10"/>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4" name="Google Shape;114;p10"/>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xmlns="" val="10387353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xmlns="" id="{1AEC8C81-1228-634A-A794-E7C603C00625}"/>
              </a:ext>
            </a:extLst>
          </p:cNvPr>
          <p:cNvGrpSpPr/>
          <p:nvPr userDrawn="1"/>
        </p:nvGrpSpPr>
        <p:grpSpPr>
          <a:xfrm>
            <a:off x="9147476" y="5880635"/>
            <a:ext cx="2735993" cy="679345"/>
            <a:chOff x="0" y="0"/>
            <a:chExt cx="2301694" cy="571500"/>
          </a:xfrm>
        </p:grpSpPr>
        <p:sp>
          <p:nvSpPr>
            <p:cNvPr id="18" name="Rectangle 17">
              <a:extLst>
                <a:ext uri="{FF2B5EF4-FFF2-40B4-BE49-F238E27FC236}">
                  <a16:creationId xmlns:a16="http://schemas.microsoft.com/office/drawing/2014/main" xmlns=""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xmlns="" id="{1F16DD5D-1738-B545-90A2-60DAA7083A3A}"/>
                </a:ext>
              </a:extLst>
            </p:cNvPr>
            <p:cNvPicPr>
              <a:picLocks noChangeAspect="1"/>
            </p:cNvPicPr>
            <p:nvPr/>
          </p:nvPicPr>
          <p:blipFill rotWithShape="1">
            <a:blip r:embed="rId2" cstate="screen">
              <a:extLst>
                <a:ext uri="{28A0092B-C50C-407E-A947-70E740481C1C}">
                  <a14:useLocalDpi xmlns:a14="http://schemas.microsoft.com/office/drawing/2010/main" xmlns=""/>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xmlns=""/>
              </a:ext>
            </a:extLst>
          </p:spPr>
        </p:pic>
      </p:grpSp>
      <p:sp>
        <p:nvSpPr>
          <p:cNvPr id="126" name="Rectangle 125">
            <a:extLst>
              <a:ext uri="{FF2B5EF4-FFF2-40B4-BE49-F238E27FC236}">
                <a16:creationId xmlns:a16="http://schemas.microsoft.com/office/drawing/2014/main" xmlns=""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xmlns="" id="{AA149650-7A9E-DA4E-8C80-0BC758D6B7B5}"/>
              </a:ext>
            </a:extLst>
          </p:cNvPr>
          <p:cNvSpPr/>
          <p:nvPr userDrawn="1"/>
        </p:nvSpPr>
        <p:spPr>
          <a:xfrm>
            <a:off x="0" y="3703066"/>
            <a:ext cx="4883406" cy="2856914"/>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sp>
        <p:nvSpPr>
          <p:cNvPr id="37" name="Picture Placeholder 36">
            <a:extLst>
              <a:ext uri="{FF2B5EF4-FFF2-40B4-BE49-F238E27FC236}">
                <a16:creationId xmlns:a16="http://schemas.microsoft.com/office/drawing/2014/main" xmlns="" id="{C8D2E7E1-0569-5B49-A3A1-CA5FA93A00A4}"/>
              </a:ext>
            </a:extLst>
          </p:cNvPr>
          <p:cNvSpPr>
            <a:spLocks noGrp="1"/>
          </p:cNvSpPr>
          <p:nvPr>
            <p:ph type="pic" sz="quarter" idx="10"/>
          </p:nvPr>
        </p:nvSpPr>
        <p:spPr>
          <a:xfrm>
            <a:off x="0" y="2180235"/>
            <a:ext cx="12192000" cy="3440624"/>
          </a:xfrm>
          <a:custGeom>
            <a:avLst/>
            <a:gdLst>
              <a:gd name="connsiteX0" fmla="*/ 0 w 12192000"/>
              <a:gd name="connsiteY0" fmla="*/ 0 h 3440624"/>
              <a:gd name="connsiteX1" fmla="*/ 12192000 w 12192000"/>
              <a:gd name="connsiteY1" fmla="*/ 0 h 3440624"/>
              <a:gd name="connsiteX2" fmla="*/ 12192000 w 12192000"/>
              <a:gd name="connsiteY2" fmla="*/ 3440624 h 3440624"/>
              <a:gd name="connsiteX3" fmla="*/ 4883406 w 12192000"/>
              <a:gd name="connsiteY3" fmla="*/ 3440624 h 3440624"/>
              <a:gd name="connsiteX4" fmla="*/ 4883406 w 12192000"/>
              <a:gd name="connsiteY4" fmla="*/ 1522830 h 3440624"/>
              <a:gd name="connsiteX5" fmla="*/ 0 w 12192000"/>
              <a:gd name="connsiteY5" fmla="*/ 1522830 h 3440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440624">
                <a:moveTo>
                  <a:pt x="0" y="0"/>
                </a:moveTo>
                <a:lnTo>
                  <a:pt x="12192000" y="0"/>
                </a:lnTo>
                <a:lnTo>
                  <a:pt x="12192000" y="3440624"/>
                </a:lnTo>
                <a:lnTo>
                  <a:pt x="4883406" y="3440624"/>
                </a:lnTo>
                <a:lnTo>
                  <a:pt x="4883406" y="1522830"/>
                </a:lnTo>
                <a:lnTo>
                  <a:pt x="0" y="1522830"/>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dirty="0"/>
          </a:p>
        </p:txBody>
      </p:sp>
      <p:pic>
        <p:nvPicPr>
          <p:cNvPr id="38" name="Picture 37" descr="Logo, company name&#10;&#10;Description automatically generated">
            <a:extLst>
              <a:ext uri="{FF2B5EF4-FFF2-40B4-BE49-F238E27FC236}">
                <a16:creationId xmlns:a16="http://schemas.microsoft.com/office/drawing/2014/main" xmlns="" id="{361EE6F5-3430-9D44-8D02-86660FA0633C}"/>
              </a:ext>
            </a:extLst>
          </p:cNvPr>
          <p:cNvPicPr>
            <a:picLocks noChangeAspect="1"/>
          </p:cNvPicPr>
          <p:nvPr userDrawn="1"/>
        </p:nvPicPr>
        <p:blipFill>
          <a:blip r:embed="rId3">
            <a:extLst>
              <a:ext uri="{28A0092B-C50C-407E-A947-70E740481C1C}">
                <a14:useLocalDpi xmlns:a14="http://schemas.microsoft.com/office/drawing/2010/main" xmlns="" val="0"/>
              </a:ext>
            </a:extLst>
          </a:blip>
          <a:stretch>
            <a:fillRect/>
          </a:stretch>
        </p:blipFill>
        <p:spPr>
          <a:xfrm>
            <a:off x="8410775" y="62970"/>
            <a:ext cx="3397876" cy="2043133"/>
          </a:xfrm>
          <a:prstGeom prst="rect">
            <a:avLst/>
          </a:prstGeom>
        </p:spPr>
      </p:pic>
    </p:spTree>
    <p:extLst>
      <p:ext uri="{BB962C8B-B14F-4D97-AF65-F5344CB8AC3E}">
        <p14:creationId xmlns:p14="http://schemas.microsoft.com/office/powerpoint/2010/main" xmlns="" val="38458300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ntent Slide" userDrawn="1">
  <p:cSld name="2_Content Slide">
    <p:spTree>
      <p:nvGrpSpPr>
        <p:cNvPr id="1" name="Shape 30"/>
        <p:cNvGrpSpPr/>
        <p:nvPr/>
      </p:nvGrpSpPr>
      <p:grpSpPr>
        <a:xfrm>
          <a:off x="0" y="0"/>
          <a:ext cx="0" cy="0"/>
          <a:chOff x="0" y="0"/>
          <a:chExt cx="0" cy="0"/>
        </a:xfrm>
      </p:grpSpPr>
      <p:sp>
        <p:nvSpPr>
          <p:cNvPr id="31" name="Google Shape;31;p4"/>
          <p:cNvSpPr/>
          <p:nvPr/>
        </p:nvSpPr>
        <p:spPr>
          <a:xfrm rot="10800000" flipH="1">
            <a:off x="0" y="-2"/>
            <a:ext cx="714331" cy="6858002"/>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48" name="Google Shape;48;p4"/>
          <p:cNvGrpSpPr/>
          <p:nvPr/>
        </p:nvGrpSpPr>
        <p:grpSpPr>
          <a:xfrm rot="-5400000">
            <a:off x="-1080015" y="3794932"/>
            <a:ext cx="3833889" cy="1673859"/>
            <a:chOff x="3357879" y="5072538"/>
            <a:chExt cx="593407" cy="259079"/>
          </a:xfrm>
        </p:grpSpPr>
        <p:sp>
          <p:nvSpPr>
            <p:cNvPr id="49" name="Google Shape;49;p4"/>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0" name="Google Shape;50;p4"/>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 name="Google Shape;51;p4"/>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extLst>
      <p:ext uri="{BB962C8B-B14F-4D97-AF65-F5344CB8AC3E}">
        <p14:creationId xmlns:p14="http://schemas.microsoft.com/office/powerpoint/2010/main" xmlns="" val="4030075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Cover Slide  02">
  <p:cSld name="1_Cover Slide  02">
    <p:spTree>
      <p:nvGrpSpPr>
        <p:cNvPr id="1" name="Shape 18"/>
        <p:cNvGrpSpPr/>
        <p:nvPr/>
      </p:nvGrpSpPr>
      <p:grpSpPr>
        <a:xfrm>
          <a:off x="0" y="0"/>
          <a:ext cx="0" cy="0"/>
          <a:chOff x="0" y="0"/>
          <a:chExt cx="0" cy="0"/>
        </a:xfrm>
      </p:grpSpPr>
      <p:grpSp>
        <p:nvGrpSpPr>
          <p:cNvPr id="19" name="Google Shape;19;p2"/>
          <p:cNvGrpSpPr/>
          <p:nvPr/>
        </p:nvGrpSpPr>
        <p:grpSpPr>
          <a:xfrm>
            <a:off x="9147476" y="5880635"/>
            <a:ext cx="2735993" cy="679345"/>
            <a:chOff x="0" y="0"/>
            <a:chExt cx="2301694" cy="571500"/>
          </a:xfrm>
        </p:grpSpPr>
        <p:sp>
          <p:nvSpPr>
            <p:cNvPr id="20" name="Google Shape;20;p2"/>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1" name="Google Shape;21;p2"/>
            <p:cNvPicPr preferRelativeResize="0"/>
            <p:nvPr/>
          </p:nvPicPr>
          <p:blipFill rotWithShape="1">
            <a:blip r:embed="rId2">
              <a:alphaModFix/>
            </a:blip>
            <a:srcRect r="44449"/>
            <a:stretch/>
          </p:blipFill>
          <p:spPr>
            <a:xfrm>
              <a:off x="312965" y="96237"/>
              <a:ext cx="1675765" cy="384810"/>
            </a:xfrm>
            <a:prstGeom prst="rect">
              <a:avLst/>
            </a:prstGeom>
            <a:noFill/>
            <a:ln>
              <a:noFill/>
            </a:ln>
          </p:spPr>
        </p:pic>
      </p:grpSp>
      <p:sp>
        <p:nvSpPr>
          <p:cNvPr id="22" name="Google Shape;22;p2"/>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 name="Google Shape;23;p2"/>
          <p:cNvSpPr/>
          <p:nvPr/>
        </p:nvSpPr>
        <p:spPr>
          <a:xfrm>
            <a:off x="0" y="3703066"/>
            <a:ext cx="4883406" cy="2856914"/>
          </a:xfrm>
          <a:prstGeom prst="rect">
            <a:avLst/>
          </a:prstGeom>
          <a:solidFill>
            <a:srgbClr val="354F92"/>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4" name="Google Shape;24;p2"/>
          <p:cNvSpPr>
            <a:spLocks noGrp="1"/>
          </p:cNvSpPr>
          <p:nvPr>
            <p:ph type="pic" idx="2"/>
          </p:nvPr>
        </p:nvSpPr>
        <p:spPr>
          <a:xfrm>
            <a:off x="0" y="2180235"/>
            <a:ext cx="12192000" cy="3440624"/>
          </a:xfrm>
          <a:prstGeom prst="rect">
            <a:avLst/>
          </a:prstGeom>
          <a:solidFill>
            <a:srgbClr val="D8D8D8"/>
          </a:solidFill>
          <a:ln>
            <a:noFill/>
          </a:ln>
        </p:spPr>
      </p:sp>
      <p:pic>
        <p:nvPicPr>
          <p:cNvPr id="25" name="Google Shape;25;p2" descr="Logo, company name&#10;&#10;Description automatically generated"/>
          <p:cNvPicPr preferRelativeResize="0"/>
          <p:nvPr/>
        </p:nvPicPr>
        <p:blipFill rotWithShape="1">
          <a:blip r:embed="rId3">
            <a:alphaModFix/>
          </a:blip>
          <a:srcRect/>
          <a:stretch/>
        </p:blipFill>
        <p:spPr>
          <a:xfrm>
            <a:off x="8410775" y="62970"/>
            <a:ext cx="3397876" cy="2043133"/>
          </a:xfrm>
          <a:prstGeom prst="rect">
            <a:avLst/>
          </a:prstGeom>
          <a:noFill/>
          <a:ln>
            <a:noFill/>
          </a:ln>
        </p:spPr>
      </p:pic>
    </p:spTree>
    <p:extLst>
      <p:ext uri="{BB962C8B-B14F-4D97-AF65-F5344CB8AC3E}">
        <p14:creationId xmlns:p14="http://schemas.microsoft.com/office/powerpoint/2010/main" xmlns="" val="15544128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Intro">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xmlns="" id="{151BFCDB-CADF-EC47-BAA7-197F619A3BA2}"/>
              </a:ext>
            </a:extLst>
          </p:cNvPr>
          <p:cNvSpPr/>
          <p:nvPr userDrawn="1"/>
        </p:nvSpPr>
        <p:spPr>
          <a:xfrm>
            <a:off x="2167324" y="772371"/>
            <a:ext cx="9503744" cy="5063164"/>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xmlns=""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9" name="Text Placeholder 17">
            <a:extLst>
              <a:ext uri="{FF2B5EF4-FFF2-40B4-BE49-F238E27FC236}">
                <a16:creationId xmlns:a16="http://schemas.microsoft.com/office/drawing/2014/main" xmlns="" id="{69A6005D-0B69-4B46-8775-6C9D41A6536B}"/>
              </a:ext>
            </a:extLst>
          </p:cNvPr>
          <p:cNvSpPr>
            <a:spLocks noGrp="1"/>
          </p:cNvSpPr>
          <p:nvPr>
            <p:ph type="body" sz="quarter" idx="18" hasCustomPrompt="1"/>
          </p:nvPr>
        </p:nvSpPr>
        <p:spPr>
          <a:xfrm>
            <a:off x="4940626" y="3429001"/>
            <a:ext cx="6414559"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xmlns="" val="612293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xmlns="" id="{28A2B8D5-B1A8-DD47-B5C1-C990227310BE}"/>
              </a:ext>
            </a:extLst>
          </p:cNvPr>
          <p:cNvSpPr/>
          <p:nvPr userDrawn="1"/>
        </p:nvSpPr>
        <p:spPr>
          <a:xfrm flipV="1">
            <a:off x="0" y="-2"/>
            <a:ext cx="714331" cy="6858002"/>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xmlns="" id="{B6FBFE60-B12C-7249-80E7-36657FB982C5}"/>
              </a:ext>
            </a:extLst>
          </p:cNvPr>
          <p:cNvSpPr>
            <a:spLocks noGrp="1"/>
          </p:cNvSpPr>
          <p:nvPr userDrawn="1">
            <p:ph type="body" sz="quarter" idx="15" hasCustomPrompt="1"/>
          </p:nvPr>
        </p:nvSpPr>
        <p:spPr>
          <a:xfrm>
            <a:off x="4500000" y="804645"/>
            <a:ext cx="700387" cy="689518"/>
          </a:xfrm>
          <a:prstGeom prst="rect">
            <a:avLst/>
          </a:prstGeom>
          <a:noFill/>
        </p:spPr>
        <p:txBody>
          <a:bodyPr anchor="ctr">
            <a:noAutofit/>
          </a:bodyPr>
          <a:lstStyle>
            <a:lvl1pPr marL="0" indent="0" algn="ctr">
              <a:buNone/>
              <a:defRPr sz="3200" b="1" baseline="0">
                <a:solidFill>
                  <a:srgbClr val="EB733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xmlns="" id="{AD37810F-17D1-864F-A250-E42663BBD06E}"/>
              </a:ext>
            </a:extLst>
          </p:cNvPr>
          <p:cNvSpPr>
            <a:spLocks noGrp="1"/>
          </p:cNvSpPr>
          <p:nvPr userDrawn="1">
            <p:ph type="body" sz="quarter" idx="14" hasCustomPrompt="1"/>
          </p:nvPr>
        </p:nvSpPr>
        <p:spPr>
          <a:xfrm>
            <a:off x="5335297" y="804645"/>
            <a:ext cx="5857689"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xmlns="" id="{F594FF25-E151-F942-926C-A77F810C7632}"/>
              </a:ext>
            </a:extLst>
          </p:cNvPr>
          <p:cNvSpPr>
            <a:spLocks noGrp="1"/>
          </p:cNvSpPr>
          <p:nvPr userDrawn="1">
            <p:ph type="body" sz="quarter" idx="29" hasCustomPrompt="1"/>
          </p:nvPr>
        </p:nvSpPr>
        <p:spPr>
          <a:xfrm>
            <a:off x="4521703" y="1559213"/>
            <a:ext cx="700387" cy="689518"/>
          </a:xfrm>
          <a:prstGeom prst="rect">
            <a:avLst/>
          </a:prstGeom>
          <a:noFill/>
        </p:spPr>
        <p:txBody>
          <a:bodyPr anchor="ctr">
            <a:noAutofit/>
          </a:bodyPr>
          <a:lstStyle>
            <a:lvl1pPr marL="0" indent="0" algn="ctr">
              <a:buNone/>
              <a:defRPr sz="3200" b="1" baseline="0">
                <a:solidFill>
                  <a:srgbClr val="EB733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xmlns="" id="{B0153595-7226-A74D-958B-B36C1D689ACA}"/>
              </a:ext>
            </a:extLst>
          </p:cNvPr>
          <p:cNvSpPr>
            <a:spLocks noGrp="1"/>
          </p:cNvSpPr>
          <p:nvPr userDrawn="1">
            <p:ph type="body" sz="quarter" idx="30" hasCustomPrompt="1"/>
          </p:nvPr>
        </p:nvSpPr>
        <p:spPr>
          <a:xfrm>
            <a:off x="5357000" y="1559213"/>
            <a:ext cx="5857689"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xmlns="" id="{65F53387-D10B-9540-985B-6B9A7DBDFE3E}"/>
              </a:ext>
            </a:extLst>
          </p:cNvPr>
          <p:cNvSpPr>
            <a:spLocks noGrp="1"/>
          </p:cNvSpPr>
          <p:nvPr userDrawn="1">
            <p:ph type="body" sz="quarter" idx="31" hasCustomPrompt="1"/>
          </p:nvPr>
        </p:nvSpPr>
        <p:spPr>
          <a:xfrm>
            <a:off x="4528282" y="2361906"/>
            <a:ext cx="700387" cy="689518"/>
          </a:xfrm>
          <a:prstGeom prst="rect">
            <a:avLst/>
          </a:prstGeom>
          <a:noFill/>
        </p:spPr>
        <p:txBody>
          <a:bodyPr anchor="ctr">
            <a:noAutofit/>
          </a:bodyPr>
          <a:lstStyle>
            <a:lvl1pPr marL="0" indent="0" algn="ctr">
              <a:buNone/>
              <a:defRPr sz="3200" b="1" baseline="0">
                <a:solidFill>
                  <a:srgbClr val="EB733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xmlns="" id="{3AA738E2-5054-304B-9BFA-90BDCB3A9A28}"/>
              </a:ext>
            </a:extLst>
          </p:cNvPr>
          <p:cNvSpPr>
            <a:spLocks noGrp="1"/>
          </p:cNvSpPr>
          <p:nvPr userDrawn="1">
            <p:ph type="body" sz="quarter" idx="32" hasCustomPrompt="1"/>
          </p:nvPr>
        </p:nvSpPr>
        <p:spPr>
          <a:xfrm>
            <a:off x="5363579" y="2361906"/>
            <a:ext cx="5857689"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xmlns="" id="{B58710FA-1994-8F4D-A2ED-3865386E0444}"/>
              </a:ext>
            </a:extLst>
          </p:cNvPr>
          <p:cNvSpPr>
            <a:spLocks noGrp="1"/>
          </p:cNvSpPr>
          <p:nvPr userDrawn="1">
            <p:ph type="body" sz="quarter" idx="33" hasCustomPrompt="1"/>
          </p:nvPr>
        </p:nvSpPr>
        <p:spPr>
          <a:xfrm>
            <a:off x="4549985" y="3132516"/>
            <a:ext cx="700387" cy="689518"/>
          </a:xfrm>
          <a:prstGeom prst="rect">
            <a:avLst/>
          </a:prstGeom>
          <a:noFill/>
        </p:spPr>
        <p:txBody>
          <a:bodyPr anchor="ctr">
            <a:noAutofit/>
          </a:bodyPr>
          <a:lstStyle>
            <a:lvl1pPr marL="0" indent="0" algn="ctr">
              <a:buNone/>
              <a:defRPr sz="3200" b="1" baseline="0">
                <a:solidFill>
                  <a:srgbClr val="EB733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xmlns="" id="{E7C9F3DF-F2E3-5B4B-A293-519EBD892B38}"/>
              </a:ext>
            </a:extLst>
          </p:cNvPr>
          <p:cNvSpPr>
            <a:spLocks noGrp="1"/>
          </p:cNvSpPr>
          <p:nvPr userDrawn="1">
            <p:ph type="body" sz="quarter" idx="34" hasCustomPrompt="1"/>
          </p:nvPr>
        </p:nvSpPr>
        <p:spPr>
          <a:xfrm>
            <a:off x="5385282" y="3132516"/>
            <a:ext cx="5857689"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xmlns="" id="{5FEF9E0F-CCB4-9D40-9083-F85963D2966A}"/>
              </a:ext>
            </a:extLst>
          </p:cNvPr>
          <p:cNvSpPr>
            <a:spLocks noGrp="1"/>
          </p:cNvSpPr>
          <p:nvPr userDrawn="1">
            <p:ph type="body" sz="quarter" idx="35" hasCustomPrompt="1"/>
          </p:nvPr>
        </p:nvSpPr>
        <p:spPr>
          <a:xfrm>
            <a:off x="4528282" y="3887083"/>
            <a:ext cx="700387" cy="689518"/>
          </a:xfrm>
          <a:prstGeom prst="rect">
            <a:avLst/>
          </a:prstGeom>
          <a:noFill/>
        </p:spPr>
        <p:txBody>
          <a:bodyPr anchor="ctr">
            <a:noAutofit/>
          </a:bodyPr>
          <a:lstStyle>
            <a:lvl1pPr marL="0" indent="0" algn="ctr">
              <a:buNone/>
              <a:defRPr sz="3200" b="1" baseline="0">
                <a:solidFill>
                  <a:srgbClr val="EB733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xmlns="" id="{1972AA1F-15FA-A945-A4A7-7FF4400BA6A5}"/>
              </a:ext>
            </a:extLst>
          </p:cNvPr>
          <p:cNvSpPr>
            <a:spLocks noGrp="1"/>
          </p:cNvSpPr>
          <p:nvPr userDrawn="1">
            <p:ph type="body" sz="quarter" idx="36" hasCustomPrompt="1"/>
          </p:nvPr>
        </p:nvSpPr>
        <p:spPr>
          <a:xfrm>
            <a:off x="5363579" y="3887083"/>
            <a:ext cx="5857689"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Rectangle 35">
            <a:extLst>
              <a:ext uri="{FF2B5EF4-FFF2-40B4-BE49-F238E27FC236}">
                <a16:creationId xmlns:a16="http://schemas.microsoft.com/office/drawing/2014/main" xmlns="" id="{27BC3113-E3C6-5349-8D68-5760D4A8C23B}"/>
              </a:ext>
            </a:extLst>
          </p:cNvPr>
          <p:cNvSpPr/>
          <p:nvPr userDrawn="1"/>
        </p:nvSpPr>
        <p:spPr>
          <a:xfrm>
            <a:off x="4528281" y="5560761"/>
            <a:ext cx="6686407" cy="577081"/>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1050" b="0" i="0" dirty="0">
                <a:solidFill>
                  <a:srgbClr val="000000"/>
                </a:solidFill>
                <a:latin typeface="Calibri" panose="020F0502020204030204" pitchFamily="34" charset="0"/>
                <a:ea typeface="Open Sans" panose="020B0606030504020204" pitchFamily="34" charset="0"/>
                <a:cs typeface="Calibri" panose="020F0502020204030204" pitchFamily="34"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2021-1-IE01-KA220-ADU-000033706</a:t>
            </a:r>
          </a:p>
        </p:txBody>
      </p:sp>
      <p:grpSp>
        <p:nvGrpSpPr>
          <p:cNvPr id="2" name="Group 1">
            <a:extLst>
              <a:ext uri="{FF2B5EF4-FFF2-40B4-BE49-F238E27FC236}">
                <a16:creationId xmlns:a16="http://schemas.microsoft.com/office/drawing/2014/main" xmlns="" id="{7825F61E-2ECB-D944-82FF-1112F8A7AD2C}"/>
              </a:ext>
            </a:extLst>
          </p:cNvPr>
          <p:cNvGrpSpPr/>
          <p:nvPr userDrawn="1"/>
        </p:nvGrpSpPr>
        <p:grpSpPr>
          <a:xfrm>
            <a:off x="4371799" y="1501098"/>
            <a:ext cx="6849469" cy="2396429"/>
            <a:chOff x="5734682" y="2114653"/>
            <a:chExt cx="4556259" cy="2804550"/>
          </a:xfrm>
        </p:grpSpPr>
        <p:sp>
          <p:nvSpPr>
            <p:cNvPr id="20" name="Rectangle 19">
              <a:extLst>
                <a:ext uri="{FF2B5EF4-FFF2-40B4-BE49-F238E27FC236}">
                  <a16:creationId xmlns:a16="http://schemas.microsoft.com/office/drawing/2014/main" xmlns="" id="{681FEB11-4BC3-2445-A1F4-9F650C0DC801}"/>
                </a:ext>
              </a:extLst>
            </p:cNvPr>
            <p:cNvSpPr/>
            <p:nvPr userDrawn="1"/>
          </p:nvSpPr>
          <p:spPr>
            <a:xfrm>
              <a:off x="5734682" y="2114653"/>
              <a:ext cx="4556259" cy="36000"/>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2" name="Rectangle 21">
              <a:extLst>
                <a:ext uri="{FF2B5EF4-FFF2-40B4-BE49-F238E27FC236}">
                  <a16:creationId xmlns:a16="http://schemas.microsoft.com/office/drawing/2014/main" xmlns="" id="{4FB6CF90-07DC-4541-91C5-2DDC9275C401}"/>
                </a:ext>
              </a:extLst>
            </p:cNvPr>
            <p:cNvSpPr/>
            <p:nvPr userDrawn="1"/>
          </p:nvSpPr>
          <p:spPr>
            <a:xfrm>
              <a:off x="5734682" y="3052782"/>
              <a:ext cx="4556259" cy="36000"/>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3" name="Rectangle 22">
              <a:extLst>
                <a:ext uri="{FF2B5EF4-FFF2-40B4-BE49-F238E27FC236}">
                  <a16:creationId xmlns:a16="http://schemas.microsoft.com/office/drawing/2014/main" xmlns="" id="{4144BCAA-A41C-E54B-98A0-5A64F98BBA02}"/>
                </a:ext>
              </a:extLst>
            </p:cNvPr>
            <p:cNvSpPr/>
            <p:nvPr userDrawn="1"/>
          </p:nvSpPr>
          <p:spPr>
            <a:xfrm>
              <a:off x="5734682" y="3945075"/>
              <a:ext cx="4556259" cy="36000"/>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9" name="Rectangle 28">
              <a:extLst>
                <a:ext uri="{FF2B5EF4-FFF2-40B4-BE49-F238E27FC236}">
                  <a16:creationId xmlns:a16="http://schemas.microsoft.com/office/drawing/2014/main" xmlns="" id="{33809D8D-1AA2-1D4B-B124-8D2A4A3D6E3A}"/>
                </a:ext>
              </a:extLst>
            </p:cNvPr>
            <p:cNvSpPr/>
            <p:nvPr userDrawn="1"/>
          </p:nvSpPr>
          <p:spPr>
            <a:xfrm>
              <a:off x="5734682" y="4883203"/>
              <a:ext cx="4556259" cy="36000"/>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grpSp>
      <p:grpSp>
        <p:nvGrpSpPr>
          <p:cNvPr id="34" name="Graphic 2">
            <a:extLst>
              <a:ext uri="{FF2B5EF4-FFF2-40B4-BE49-F238E27FC236}">
                <a16:creationId xmlns:a16="http://schemas.microsoft.com/office/drawing/2014/main" xmlns="" id="{D97B6028-6190-104C-97C1-E74E55C3D0F1}"/>
              </a:ext>
            </a:extLst>
          </p:cNvPr>
          <p:cNvGrpSpPr/>
          <p:nvPr userDrawn="1"/>
        </p:nvGrpSpPr>
        <p:grpSpPr>
          <a:xfrm rot="16200000">
            <a:off x="-1080012" y="3794929"/>
            <a:ext cx="3833889" cy="1673865"/>
            <a:chOff x="3357879" y="5072538"/>
            <a:chExt cx="593407" cy="259080"/>
          </a:xfrm>
          <a:solidFill>
            <a:srgbClr val="EB7339"/>
          </a:solidFill>
        </p:grpSpPr>
        <p:sp>
          <p:nvSpPr>
            <p:cNvPr id="35" name="Freeform 34">
              <a:extLst>
                <a:ext uri="{FF2B5EF4-FFF2-40B4-BE49-F238E27FC236}">
                  <a16:creationId xmlns:a16="http://schemas.microsoft.com/office/drawing/2014/main" xmlns="" id="{0162CC50-D6FE-9D48-841E-D0CB0C9C7451}"/>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7" name="Freeform 36">
              <a:extLst>
                <a:ext uri="{FF2B5EF4-FFF2-40B4-BE49-F238E27FC236}">
                  <a16:creationId xmlns:a16="http://schemas.microsoft.com/office/drawing/2014/main" xmlns="" id="{3220F7D6-B934-D64C-A07A-E6A5B7AC3463}"/>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xmlns="" id="{E9B03808-BE0B-9940-8949-C304D9B3950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9" name="Text Placeholder 32">
            <a:extLst>
              <a:ext uri="{FF2B5EF4-FFF2-40B4-BE49-F238E27FC236}">
                <a16:creationId xmlns:a16="http://schemas.microsoft.com/office/drawing/2014/main" xmlns="" id="{1A13B05A-E52D-D044-93EB-9660AC258BCA}"/>
              </a:ext>
            </a:extLst>
          </p:cNvPr>
          <p:cNvSpPr>
            <a:spLocks noGrp="1"/>
          </p:cNvSpPr>
          <p:nvPr>
            <p:ph type="body" sz="quarter" idx="10" hasCustomPrompt="1"/>
          </p:nvPr>
        </p:nvSpPr>
        <p:spPr>
          <a:xfrm>
            <a:off x="1278900" y="790937"/>
            <a:ext cx="2528330" cy="1395907"/>
          </a:xfrm>
          <a:prstGeom prst="rect">
            <a:avLst/>
          </a:prstGeom>
        </p:spPr>
        <p:txBody>
          <a:bodyPr>
            <a:noAutofit/>
          </a:bodyPr>
          <a:lstStyle>
            <a:lvl1pPr marL="0" indent="0">
              <a:lnSpc>
                <a:spcPts val="3240"/>
              </a:lnSpc>
              <a:spcBef>
                <a:spcPts val="0"/>
              </a:spcBef>
              <a:buNone/>
              <a:defRPr sz="3600" b="1" i="0">
                <a:solidFill>
                  <a:srgbClr val="EB73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TABLE OF</a:t>
            </a:r>
          </a:p>
          <a:p>
            <a:pPr lvl="0"/>
            <a:r>
              <a:rPr lang="en-GB" dirty="0"/>
              <a:t>CONTENTS</a:t>
            </a:r>
            <a:endParaRPr lang="en-US" dirty="0"/>
          </a:p>
        </p:txBody>
      </p:sp>
    </p:spTree>
    <p:extLst>
      <p:ext uri="{BB962C8B-B14F-4D97-AF65-F5344CB8AC3E}">
        <p14:creationId xmlns:p14="http://schemas.microsoft.com/office/powerpoint/2010/main" xmlns=""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ontent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xmlns="" id="{28A2B8D5-B1A8-DD47-B5C1-C990227310BE}"/>
              </a:ext>
            </a:extLst>
          </p:cNvPr>
          <p:cNvSpPr/>
          <p:nvPr userDrawn="1"/>
        </p:nvSpPr>
        <p:spPr>
          <a:xfrm flipV="1">
            <a:off x="0" y="-2"/>
            <a:ext cx="714331" cy="6858002"/>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aphic 2">
            <a:extLst>
              <a:ext uri="{FF2B5EF4-FFF2-40B4-BE49-F238E27FC236}">
                <a16:creationId xmlns:a16="http://schemas.microsoft.com/office/drawing/2014/main" xmlns="" id="{D97B6028-6190-104C-97C1-E74E55C3D0F1}"/>
              </a:ext>
            </a:extLst>
          </p:cNvPr>
          <p:cNvGrpSpPr/>
          <p:nvPr userDrawn="1"/>
        </p:nvGrpSpPr>
        <p:grpSpPr>
          <a:xfrm rot="16200000">
            <a:off x="-1080012" y="3794929"/>
            <a:ext cx="3833889" cy="1673865"/>
            <a:chOff x="3357879" y="5072538"/>
            <a:chExt cx="593407" cy="259080"/>
          </a:xfrm>
          <a:solidFill>
            <a:srgbClr val="EB7339"/>
          </a:solidFill>
        </p:grpSpPr>
        <p:sp>
          <p:nvSpPr>
            <p:cNvPr id="35" name="Freeform 34">
              <a:extLst>
                <a:ext uri="{FF2B5EF4-FFF2-40B4-BE49-F238E27FC236}">
                  <a16:creationId xmlns:a16="http://schemas.microsoft.com/office/drawing/2014/main" xmlns="" id="{0162CC50-D6FE-9D48-841E-D0CB0C9C7451}"/>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7" name="Freeform 36">
              <a:extLst>
                <a:ext uri="{FF2B5EF4-FFF2-40B4-BE49-F238E27FC236}">
                  <a16:creationId xmlns:a16="http://schemas.microsoft.com/office/drawing/2014/main" xmlns="" id="{3220F7D6-B934-D64C-A07A-E6A5B7AC3463}"/>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xmlns="" id="{E9B03808-BE0B-9940-8949-C304D9B3950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9" name="Text Placeholder 32">
            <a:extLst>
              <a:ext uri="{FF2B5EF4-FFF2-40B4-BE49-F238E27FC236}">
                <a16:creationId xmlns:a16="http://schemas.microsoft.com/office/drawing/2014/main" xmlns="" id="{1A13B05A-E52D-D044-93EB-9660AC258BCA}"/>
              </a:ext>
            </a:extLst>
          </p:cNvPr>
          <p:cNvSpPr>
            <a:spLocks noGrp="1"/>
          </p:cNvSpPr>
          <p:nvPr>
            <p:ph type="body" sz="quarter" idx="10" hasCustomPrompt="1"/>
          </p:nvPr>
        </p:nvSpPr>
        <p:spPr>
          <a:xfrm>
            <a:off x="1278900" y="790937"/>
            <a:ext cx="2528330" cy="1395907"/>
          </a:xfrm>
          <a:prstGeom prst="rect">
            <a:avLst/>
          </a:prstGeom>
        </p:spPr>
        <p:txBody>
          <a:bodyPr>
            <a:noAutofit/>
          </a:bodyPr>
          <a:lstStyle>
            <a:lvl1pPr marL="0" indent="0">
              <a:lnSpc>
                <a:spcPts val="3240"/>
              </a:lnSpc>
              <a:spcBef>
                <a:spcPts val="0"/>
              </a:spcBef>
              <a:buNone/>
              <a:defRPr sz="3600" b="1" i="0">
                <a:solidFill>
                  <a:srgbClr val="EB73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TABLE OF</a:t>
            </a:r>
          </a:p>
          <a:p>
            <a:pPr lvl="0"/>
            <a:r>
              <a:rPr lang="en-GB" dirty="0"/>
              <a:t>CONTENTS</a:t>
            </a:r>
            <a:endParaRPr lang="en-US" dirty="0"/>
          </a:p>
        </p:txBody>
      </p:sp>
    </p:spTree>
    <p:extLst>
      <p:ext uri="{BB962C8B-B14F-4D97-AF65-F5344CB8AC3E}">
        <p14:creationId xmlns:p14="http://schemas.microsoft.com/office/powerpoint/2010/main" xmlns="" val="32668994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01">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xmlns="" id="{2BE1630F-ABE3-454E-AF33-B76A322BEE73}"/>
              </a:ext>
            </a:extLst>
          </p:cNvPr>
          <p:cNvSpPr/>
          <p:nvPr userDrawn="1"/>
        </p:nvSpPr>
        <p:spPr>
          <a:xfrm rot="16200000">
            <a:off x="2667000" y="-2667000"/>
            <a:ext cx="6858001" cy="1219199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oup 2">
            <a:extLst>
              <a:ext uri="{FF2B5EF4-FFF2-40B4-BE49-F238E27FC236}">
                <a16:creationId xmlns:a16="http://schemas.microsoft.com/office/drawing/2014/main" xmlns="" id="{92A42E87-A088-ED42-925E-427AFFB3E1E6}"/>
              </a:ext>
            </a:extLst>
          </p:cNvPr>
          <p:cNvGrpSpPr/>
          <p:nvPr userDrawn="1"/>
        </p:nvGrpSpPr>
        <p:grpSpPr>
          <a:xfrm rot="16200000">
            <a:off x="1576023" y="4464262"/>
            <a:ext cx="1673859" cy="3833889"/>
            <a:chOff x="-31447" y="6044462"/>
            <a:chExt cx="1673859" cy="3833889"/>
          </a:xfrm>
        </p:grpSpPr>
        <p:sp>
          <p:nvSpPr>
            <p:cNvPr id="14" name="Freeform 13">
              <a:extLst>
                <a:ext uri="{FF2B5EF4-FFF2-40B4-BE49-F238E27FC236}">
                  <a16:creationId xmlns:a16="http://schemas.microsoft.com/office/drawing/2014/main" xmlns="" id="{09EDF5FB-D775-9D48-898F-F2F4ABE9275A}"/>
                </a:ext>
              </a:extLst>
            </p:cNvPr>
            <p:cNvSpPr/>
            <p:nvPr/>
          </p:nvSpPr>
          <p:spPr>
            <a:xfrm rot="16200000">
              <a:off x="-1108387" y="7127553"/>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xmlns="" id="{4CE4E29B-EA2D-F44F-98B7-45A465105C27}"/>
                </a:ext>
              </a:extLst>
            </p:cNvPr>
            <p:cNvSpPr/>
            <p:nvPr/>
          </p:nvSpPr>
          <p:spPr>
            <a:xfrm rot="16200000">
              <a:off x="-726837" y="7102937"/>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xmlns="" id="{4AD1C726-C387-CA4A-A1C9-EFDDD3CDEAFB}"/>
                </a:ext>
              </a:extLst>
            </p:cNvPr>
            <p:cNvSpPr/>
            <p:nvPr/>
          </p:nvSpPr>
          <p:spPr>
            <a:xfrm rot="16200000">
              <a:off x="-714532" y="7256778"/>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2" name="Group 1">
            <a:extLst>
              <a:ext uri="{FF2B5EF4-FFF2-40B4-BE49-F238E27FC236}">
                <a16:creationId xmlns:a16="http://schemas.microsoft.com/office/drawing/2014/main" xmlns="" id="{58BF3795-E881-3A48-987F-B734A1377660}"/>
              </a:ext>
            </a:extLst>
          </p:cNvPr>
          <p:cNvGrpSpPr/>
          <p:nvPr userDrawn="1"/>
        </p:nvGrpSpPr>
        <p:grpSpPr>
          <a:xfrm rot="16200000">
            <a:off x="8037621" y="-1362390"/>
            <a:ext cx="1673859" cy="3833889"/>
            <a:chOff x="6420816" y="1164037"/>
            <a:chExt cx="1673859" cy="3833889"/>
          </a:xfrm>
        </p:grpSpPr>
        <p:sp>
          <p:nvSpPr>
            <p:cNvPr id="19" name="Freeform 18">
              <a:extLst>
                <a:ext uri="{FF2B5EF4-FFF2-40B4-BE49-F238E27FC236}">
                  <a16:creationId xmlns:a16="http://schemas.microsoft.com/office/drawing/2014/main" xmlns="" id="{1F0A3D0C-45D5-9443-BD07-014894D3B0DD}"/>
                </a:ext>
              </a:extLst>
            </p:cNvPr>
            <p:cNvSpPr/>
            <p:nvPr/>
          </p:nvSpPr>
          <p:spPr>
            <a:xfrm rot="5400000">
              <a:off x="5337725" y="2247128"/>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xmlns="" id="{4761B642-84BF-0741-BAE4-5E3919A34167}"/>
                </a:ext>
              </a:extLst>
            </p:cNvPr>
            <p:cNvSpPr/>
            <p:nvPr/>
          </p:nvSpPr>
          <p:spPr>
            <a:xfrm rot="5400000">
              <a:off x="5983883" y="2524051"/>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xmlns="" id="{64CDB8F4-E4C9-0E45-BF05-7B2228EAC980}"/>
                </a:ext>
              </a:extLst>
            </p:cNvPr>
            <p:cNvSpPr/>
            <p:nvPr/>
          </p:nvSpPr>
          <p:spPr>
            <a:xfrm rot="5400000">
              <a:off x="6660811" y="3034832"/>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2" name="Rectangle 21">
            <a:extLst>
              <a:ext uri="{FF2B5EF4-FFF2-40B4-BE49-F238E27FC236}">
                <a16:creationId xmlns:a16="http://schemas.microsoft.com/office/drawing/2014/main" xmlns="" id="{FF6A92F6-7AEB-B44D-810F-0ECFA12BA532}"/>
              </a:ext>
            </a:extLst>
          </p:cNvPr>
          <p:cNvSpPr/>
          <p:nvPr userDrawn="1"/>
        </p:nvSpPr>
        <p:spPr>
          <a:xfrm rot="16200000">
            <a:off x="3025490" y="-2193521"/>
            <a:ext cx="6141020" cy="112450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23" name="Rectangle 22">
            <a:extLst>
              <a:ext uri="{FF2B5EF4-FFF2-40B4-BE49-F238E27FC236}">
                <a16:creationId xmlns:a16="http://schemas.microsoft.com/office/drawing/2014/main" xmlns="" id="{5D794C57-9082-3442-9C59-C208B6EE54D5}"/>
              </a:ext>
            </a:extLst>
          </p:cNvPr>
          <p:cNvSpPr/>
          <p:nvPr userDrawn="1"/>
        </p:nvSpPr>
        <p:spPr>
          <a:xfrm rot="16200000">
            <a:off x="4264799" y="1983809"/>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icture Placeholder 3">
            <a:extLst>
              <a:ext uri="{FF2B5EF4-FFF2-40B4-BE49-F238E27FC236}">
                <a16:creationId xmlns:a16="http://schemas.microsoft.com/office/drawing/2014/main" xmlns="" id="{E95453CA-7B4E-0746-91B4-37426B27DE91}"/>
              </a:ext>
            </a:extLst>
          </p:cNvPr>
          <p:cNvSpPr>
            <a:spLocks noGrp="1"/>
          </p:cNvSpPr>
          <p:nvPr>
            <p:ph type="pic" sz="quarter" idx="11"/>
          </p:nvPr>
        </p:nvSpPr>
        <p:spPr>
          <a:xfrm>
            <a:off x="817789" y="746272"/>
            <a:ext cx="1055642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37" name="Rectangle 36">
            <a:extLst>
              <a:ext uri="{FF2B5EF4-FFF2-40B4-BE49-F238E27FC236}">
                <a16:creationId xmlns:a16="http://schemas.microsoft.com/office/drawing/2014/main" xmlns="" id="{BB251946-063C-FD42-BB9A-D32D918A8245}"/>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xmlns="" id="{3057462B-B982-D448-9A5D-28B4A360EC4F}"/>
              </a:ext>
            </a:extLst>
          </p:cNvPr>
          <p:cNvSpPr/>
          <p:nvPr userDrawn="1"/>
        </p:nvSpPr>
        <p:spPr>
          <a:xfrm rot="16200000">
            <a:off x="10337385" y="4698010"/>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52" name="Picture 51">
            <a:extLst>
              <a:ext uri="{FF2B5EF4-FFF2-40B4-BE49-F238E27FC236}">
                <a16:creationId xmlns:a16="http://schemas.microsoft.com/office/drawing/2014/main" xmlns="" id="{7F852CD8-9B07-B64B-8A48-634C007D3FB8}"/>
              </a:ext>
            </a:extLst>
          </p:cNvPr>
          <p:cNvPicPr>
            <a:picLocks noChangeAspect="1"/>
          </p:cNvPicPr>
          <p:nvPr userDrawn="1"/>
        </p:nvPicPr>
        <p:blipFill>
          <a:blip r:embed="rId2"/>
          <a:stretch>
            <a:fillRect/>
          </a:stretch>
        </p:blipFill>
        <p:spPr>
          <a:xfrm>
            <a:off x="11867884" y="6500219"/>
            <a:ext cx="127000" cy="127000"/>
          </a:xfrm>
          <a:prstGeom prst="rect">
            <a:avLst/>
          </a:prstGeom>
        </p:spPr>
      </p:pic>
    </p:spTree>
    <p:extLst>
      <p:ext uri="{BB962C8B-B14F-4D97-AF65-F5344CB8AC3E}">
        <p14:creationId xmlns:p14="http://schemas.microsoft.com/office/powerpoint/2010/main" xmlns=""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2">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xmlns="" id="{1A64D667-BE72-C24D-B0CC-AD31B56CD27C}"/>
              </a:ext>
            </a:extLst>
          </p:cNvPr>
          <p:cNvSpPr/>
          <p:nvPr userDrawn="1"/>
        </p:nvSpPr>
        <p:spPr>
          <a:xfrm rot="16200000">
            <a:off x="4192375" y="-642572"/>
            <a:ext cx="3807250" cy="812984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xmlns=""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EB7339"/>
          </a:solidFill>
          <a:ln>
            <a:solidFill>
              <a:srgbClr val="EE5650"/>
            </a:solid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18" name="Text Placeholder 17">
            <a:extLst>
              <a:ext uri="{FF2B5EF4-FFF2-40B4-BE49-F238E27FC236}">
                <a16:creationId xmlns:a16="http://schemas.microsoft.com/office/drawing/2014/main" xmlns=""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
        <p:nvSpPr>
          <p:cNvPr id="30" name="Picture Placeholder 29">
            <a:extLst>
              <a:ext uri="{FF2B5EF4-FFF2-40B4-BE49-F238E27FC236}">
                <a16:creationId xmlns:a16="http://schemas.microsoft.com/office/drawing/2014/main" xmlns=""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xmlns="" val="3819129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xmlns=""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17">
            <a:extLst>
              <a:ext uri="{FF2B5EF4-FFF2-40B4-BE49-F238E27FC236}">
                <a16:creationId xmlns:a16="http://schemas.microsoft.com/office/drawing/2014/main" xmlns=""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EB7339"/>
          </a:solidFill>
          <a:ln>
            <a:solidFill>
              <a:srgbClr val="EE5650"/>
            </a:solid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8" name="Text Placeholder 17">
            <a:extLst>
              <a:ext uri="{FF2B5EF4-FFF2-40B4-BE49-F238E27FC236}">
                <a16:creationId xmlns:a16="http://schemas.microsoft.com/office/drawing/2014/main" xmlns=""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Tree>
    <p:extLst>
      <p:ext uri="{BB962C8B-B14F-4D97-AF65-F5344CB8AC3E}">
        <p14:creationId xmlns:p14="http://schemas.microsoft.com/office/powerpoint/2010/main" xmlns="" val="1576958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8B7E66DD-F23B-014C-B0A0-143429C57BC5}"/>
              </a:ext>
            </a:extLst>
          </p:cNvPr>
          <p:cNvSpPr/>
          <p:nvPr userDrawn="1"/>
        </p:nvSpPr>
        <p:spPr>
          <a:xfrm>
            <a:off x="0" y="16329"/>
            <a:ext cx="4780547" cy="6858000"/>
          </a:xfrm>
          <a:prstGeom prst="rect">
            <a:avLst/>
          </a:prstGeom>
          <a:solidFill>
            <a:srgbClr val="354F9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xmlns=""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buNone/>
              <a:defRPr sz="2400" b="1" i="0">
                <a:solidFill>
                  <a:srgbClr val="EB7339"/>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xmlns=""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xmlns=""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87" name="Text Placeholder 8">
            <a:extLst>
              <a:ext uri="{FF2B5EF4-FFF2-40B4-BE49-F238E27FC236}">
                <a16:creationId xmlns:a16="http://schemas.microsoft.com/office/drawing/2014/main" xmlns=""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buNone/>
              <a:defRPr sz="2400" b="1" i="0">
                <a:solidFill>
                  <a:srgbClr val="EB7339"/>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xmlns=""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6" name="Text Placeholder 8">
            <a:extLst>
              <a:ext uri="{FF2B5EF4-FFF2-40B4-BE49-F238E27FC236}">
                <a16:creationId xmlns:a16="http://schemas.microsoft.com/office/drawing/2014/main" xmlns=""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buNone/>
              <a:defRPr sz="2400" b="1" i="0">
                <a:solidFill>
                  <a:srgbClr val="EB7339"/>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xmlns=""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35" name="Picture Placeholder 2">
            <a:extLst>
              <a:ext uri="{FF2B5EF4-FFF2-40B4-BE49-F238E27FC236}">
                <a16:creationId xmlns:a16="http://schemas.microsoft.com/office/drawing/2014/main" xmlns=""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36" name="Text Placeholder 8">
            <a:extLst>
              <a:ext uri="{FF2B5EF4-FFF2-40B4-BE49-F238E27FC236}">
                <a16:creationId xmlns:a16="http://schemas.microsoft.com/office/drawing/2014/main" xmlns=""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37" name="Text Placeholder 8">
            <a:extLst>
              <a:ext uri="{FF2B5EF4-FFF2-40B4-BE49-F238E27FC236}">
                <a16:creationId xmlns:a16="http://schemas.microsoft.com/office/drawing/2014/main" xmlns=""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03</a:t>
            </a:r>
          </a:p>
        </p:txBody>
      </p:sp>
    </p:spTree>
    <p:extLst>
      <p:ext uri="{BB962C8B-B14F-4D97-AF65-F5344CB8AC3E}">
        <p14:creationId xmlns:p14="http://schemas.microsoft.com/office/powerpoint/2010/main" xmlns="" val="1996454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xmlns="" id="{6E48C901-6837-1544-8B62-CA5546255B72}"/>
              </a:ext>
            </a:extLst>
          </p:cNvPr>
          <p:cNvGrpSpPr/>
          <p:nvPr userDrawn="1"/>
        </p:nvGrpSpPr>
        <p:grpSpPr>
          <a:xfrm>
            <a:off x="11779427" y="3211290"/>
            <a:ext cx="317393" cy="3412980"/>
            <a:chOff x="7119931" y="6749816"/>
            <a:chExt cx="317393" cy="3412980"/>
          </a:xfrm>
        </p:grpSpPr>
        <p:sp>
          <p:nvSpPr>
            <p:cNvPr id="15" name="Rectangle 14">
              <a:extLst>
                <a:ext uri="{FF2B5EF4-FFF2-40B4-BE49-F238E27FC236}">
                  <a16:creationId xmlns:a16="http://schemas.microsoft.com/office/drawing/2014/main" xmlns="" id="{DDE7F489-DFCC-CC40-8E50-87FFCC47FFAC}"/>
                </a:ext>
              </a:extLst>
            </p:cNvPr>
            <p:cNvSpPr/>
            <p:nvPr userDrawn="1"/>
          </p:nvSpPr>
          <p:spPr>
            <a:xfrm rot="16200000">
              <a:off x="5677889" y="8236536"/>
              <a:ext cx="3173496" cy="200055"/>
            </a:xfrm>
            <a:prstGeom prst="rect">
              <a:avLst/>
            </a:prstGeom>
          </p:spPr>
          <p:txBody>
            <a:bodyPr wrap="square">
              <a:spAutoFit/>
            </a:bodyPr>
            <a:lstStyle/>
            <a:p>
              <a:pPr algn="l"/>
              <a:r>
                <a:rPr lang="en-IE" sz="700" b="0" i="0" u="none" strike="noStrike" kern="1000" spc="270" baseline="0" dirty="0">
                  <a:solidFill>
                    <a:srgbClr val="354F92"/>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rgbClr val="354F92"/>
                </a:solidFill>
                <a:latin typeface="Calibri" panose="020F0502020204030204" pitchFamily="34" charset="0"/>
                <a:ea typeface="Open Sans" panose="020B0606030504020204" pitchFamily="34" charset="0"/>
                <a:cs typeface="Calibri" panose="020F0502020204030204" pitchFamily="34" charset="0"/>
              </a:endParaRPr>
            </a:p>
          </p:txBody>
        </p:sp>
        <p:grpSp>
          <p:nvGrpSpPr>
            <p:cNvPr id="16" name="Group 15">
              <a:extLst>
                <a:ext uri="{FF2B5EF4-FFF2-40B4-BE49-F238E27FC236}">
                  <a16:creationId xmlns:a16="http://schemas.microsoft.com/office/drawing/2014/main" xmlns="" id="{1D217D8C-9C06-9042-94B2-79EB00B2AE47}"/>
                </a:ext>
              </a:extLst>
            </p:cNvPr>
            <p:cNvGrpSpPr/>
            <p:nvPr userDrawn="1"/>
          </p:nvGrpSpPr>
          <p:grpSpPr>
            <a:xfrm rot="20700000">
              <a:off x="7119931" y="10024223"/>
              <a:ext cx="317393" cy="138573"/>
              <a:chOff x="3407362" y="9340156"/>
              <a:chExt cx="1351985" cy="590273"/>
            </a:xfrm>
          </p:grpSpPr>
          <p:sp>
            <p:nvSpPr>
              <p:cNvPr id="17" name="Freeform 16">
                <a:extLst>
                  <a:ext uri="{FF2B5EF4-FFF2-40B4-BE49-F238E27FC236}">
                    <a16:creationId xmlns:a16="http://schemas.microsoft.com/office/drawing/2014/main" xmlns="" id="{247C3F94-29BE-CA49-88CC-B49ECAE44FBF}"/>
                  </a:ext>
                </a:extLst>
              </p:cNvPr>
              <p:cNvSpPr/>
              <p:nvPr/>
            </p:nvSpPr>
            <p:spPr>
              <a:xfrm>
                <a:off x="3751433" y="9344583"/>
                <a:ext cx="564231" cy="564233"/>
              </a:xfrm>
              <a:custGeom>
                <a:avLst/>
                <a:gdLst>
                  <a:gd name="connsiteX0" fmla="*/ 247650 w 247650"/>
                  <a:gd name="connsiteY0" fmla="*/ 123825 h 247650"/>
                  <a:gd name="connsiteX1" fmla="*/ 123825 w 247650"/>
                  <a:gd name="connsiteY1" fmla="*/ 247650 h 247650"/>
                  <a:gd name="connsiteX2" fmla="*/ 0 w 247650"/>
                  <a:gd name="connsiteY2" fmla="*/ 123825 h 247650"/>
                  <a:gd name="connsiteX3" fmla="*/ 123825 w 247650"/>
                  <a:gd name="connsiteY3" fmla="*/ 0 h 247650"/>
                  <a:gd name="connsiteX4" fmla="*/ 247650 w 247650"/>
                  <a:gd name="connsiteY4" fmla="*/ 123825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 h="247650">
                    <a:moveTo>
                      <a:pt x="247650" y="123825"/>
                    </a:moveTo>
                    <a:cubicBezTo>
                      <a:pt x="247650" y="192212"/>
                      <a:pt x="192212" y="247650"/>
                      <a:pt x="123825" y="247650"/>
                    </a:cubicBezTo>
                    <a:cubicBezTo>
                      <a:pt x="55438" y="247650"/>
                      <a:pt x="0" y="192212"/>
                      <a:pt x="0" y="123825"/>
                    </a:cubicBezTo>
                    <a:cubicBezTo>
                      <a:pt x="0" y="55438"/>
                      <a:pt x="55438" y="0"/>
                      <a:pt x="123825" y="0"/>
                    </a:cubicBezTo>
                    <a:cubicBezTo>
                      <a:pt x="192212" y="0"/>
                      <a:pt x="247650" y="55438"/>
                      <a:pt x="247650" y="123825"/>
                    </a:cubicBezTo>
                    <a:close/>
                  </a:path>
                </a:pathLst>
              </a:custGeom>
              <a:solidFill>
                <a:srgbClr val="FEBE38"/>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8" name="Graphic 2">
                <a:extLst>
                  <a:ext uri="{FF2B5EF4-FFF2-40B4-BE49-F238E27FC236}">
                    <a16:creationId xmlns:a16="http://schemas.microsoft.com/office/drawing/2014/main" xmlns="" id="{3F5C3BC8-A712-364A-AD01-0920127C5240}"/>
                  </a:ext>
                </a:extLst>
              </p:cNvPr>
              <p:cNvGrpSpPr/>
              <p:nvPr/>
            </p:nvGrpSpPr>
            <p:grpSpPr>
              <a:xfrm>
                <a:off x="3407362" y="9340156"/>
                <a:ext cx="1351985" cy="590273"/>
                <a:chOff x="3357879" y="5072538"/>
                <a:chExt cx="593407" cy="259080"/>
              </a:xfrm>
              <a:solidFill>
                <a:srgbClr val="FFFFFF"/>
              </a:solidFill>
            </p:grpSpPr>
            <p:sp>
              <p:nvSpPr>
                <p:cNvPr id="19" name="Freeform 18">
                  <a:extLst>
                    <a:ext uri="{FF2B5EF4-FFF2-40B4-BE49-F238E27FC236}">
                      <a16:creationId xmlns:a16="http://schemas.microsoft.com/office/drawing/2014/main" xmlns="" id="{3C8AAAC1-ED22-6442-B7F7-218FBE5F40FF}"/>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FFFFFF"/>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xmlns="" id="{3B92E1A8-FC4E-BB4E-A625-8B0C12269BBC}"/>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FFFFFF"/>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xmlns="" id="{5FDFC230-509B-0444-AAE9-25EE6385C05D}"/>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FFFFFF"/>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spTree>
    <p:extLst>
      <p:ext uri="{BB962C8B-B14F-4D97-AF65-F5344CB8AC3E}">
        <p14:creationId xmlns:p14="http://schemas.microsoft.com/office/powerpoint/2010/main" xmlns=""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82" r:id="rId3"/>
    <p:sldLayoutId id="2147483842" r:id="rId4"/>
    <p:sldLayoutId id="2147483887" r:id="rId5"/>
    <p:sldLayoutId id="2147483840" r:id="rId6"/>
    <p:sldLayoutId id="2147483884" r:id="rId7"/>
    <p:sldLayoutId id="2147483883" r:id="rId8"/>
    <p:sldLayoutId id="2147483877" r:id="rId9"/>
    <p:sldLayoutId id="2147483841" r:id="rId10"/>
    <p:sldLayoutId id="2147483885" r:id="rId11"/>
    <p:sldLayoutId id="2147483886" r:id="rId12"/>
    <p:sldLayoutId id="2147483878" r:id="rId13"/>
    <p:sldLayoutId id="2147483861" r:id="rId14"/>
    <p:sldLayoutId id="2147483833" r:id="rId15"/>
    <p:sldLayoutId id="2147483847" r:id="rId16"/>
    <p:sldLayoutId id="2147483853" r:id="rId17"/>
    <p:sldLayoutId id="2147483889" r:id="rId18"/>
    <p:sldLayoutId id="2147483890" r:id="rId19"/>
    <p:sldLayoutId id="2147483891" r:id="rId20"/>
    <p:sldLayoutId id="2147483892"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5.xml"/><Relationship Id="rId4" Type="http://schemas.openxmlformats.org/officeDocument/2006/relationships/image" Target="../media/image25.jpeg"/></Relationships>
</file>

<file path=ppt/slides/_rels/slide1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27.png"/><Relationship Id="rId7"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20.xml"/><Relationship Id="rId6" Type="http://schemas.openxmlformats.org/officeDocument/2006/relationships/image" Target="../media/image34.svg"/><Relationship Id="rId11" Type="http://schemas.openxmlformats.org/officeDocument/2006/relationships/image" Target="../media/image31.png"/><Relationship Id="rId5" Type="http://schemas.openxmlformats.org/officeDocument/2006/relationships/image" Target="../media/image28.png"/><Relationship Id="rId10" Type="http://schemas.openxmlformats.org/officeDocument/2006/relationships/image" Target="../media/image38.svg"/><Relationship Id="rId4" Type="http://schemas.openxmlformats.org/officeDocument/2006/relationships/image" Target="../media/image32.svg"/><Relationship Id="rId9"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hyperlink" Target="https://www.iucnredlist.org/" TargetMode="External"/><Relationship Id="rId7" Type="http://schemas.openxmlformats.org/officeDocument/2006/relationships/image" Target="../media/image34.jpeg"/><Relationship Id="rId2" Type="http://schemas.openxmlformats.org/officeDocument/2006/relationships/notesSlide" Target="../notesSlides/notesSlide8.xml"/><Relationship Id="rId1" Type="http://schemas.openxmlformats.org/officeDocument/2006/relationships/slideLayout" Target="../slideLayouts/slideLayout20.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hyperlink" Target="https://www.iucn.org/"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audubon.org/news/99-percent-seabird-species-could-be-tainted-plastic-2050-science-says" TargetMode="External"/><Relationship Id="rId2" Type="http://schemas.openxmlformats.org/officeDocument/2006/relationships/image" Target="../media/image35.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image" Target="../media/image37.jpeg"/><Relationship Id="rId7" Type="http://schemas.openxmlformats.org/officeDocument/2006/relationships/image" Target="../media/image41.jpe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40.jpeg"/><Relationship Id="rId5" Type="http://schemas.openxmlformats.org/officeDocument/2006/relationships/image" Target="../media/image39.jpeg"/><Relationship Id="rId10" Type="http://schemas.openxmlformats.org/officeDocument/2006/relationships/image" Target="../media/image44.jpeg"/><Relationship Id="rId4" Type="http://schemas.openxmlformats.org/officeDocument/2006/relationships/image" Target="../media/image38.jpeg"/><Relationship Id="rId9" Type="http://schemas.openxmlformats.org/officeDocument/2006/relationships/image" Target="../media/image43.jpeg"/></Relationships>
</file>

<file path=ppt/slides/_rels/slide18.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hyperlink" Target="https://areebaclimatechange.weebly.com/how-does-the-loss-of-biodiversity-affect-us-economically.html"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onlinelibrary.wiley.com/doi/full/10.1111/j.1469-0691.2008.02691.x" TargetMode="External"/><Relationship Id="rId2" Type="http://schemas.openxmlformats.org/officeDocument/2006/relationships/notesSlide" Target="../notesSlides/notesSlide14.xml"/><Relationship Id="rId1" Type="http://schemas.openxmlformats.org/officeDocument/2006/relationships/slideLayout" Target="../slideLayouts/slideLayout20.xml"/><Relationship Id="rId5" Type="http://schemas.microsoft.com/office/2018/10/relationships/comments" Target="../comments/modernComment_1174_4E236541.xml"/><Relationship Id="rId4" Type="http://schemas.openxmlformats.org/officeDocument/2006/relationships/image" Target="../media/image49.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hyperlink" Target="https://www.wwf.bg/?790111/WWF-jiva-planeta" TargetMode="External"/><Relationship Id="rId2" Type="http://schemas.openxmlformats.org/officeDocument/2006/relationships/image" Target="../media/image50.jpe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6.xml"/><Relationship Id="rId1" Type="http://schemas.openxmlformats.org/officeDocument/2006/relationships/slideLayout" Target="../slideLayouts/slideLayout10.xml"/><Relationship Id="rId4" Type="http://schemas.openxmlformats.org/officeDocument/2006/relationships/hyperlink" Target="https://www.wwf.bg/?790111/WWF-jiva-planeta"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7.xml"/><Relationship Id="rId1" Type="http://schemas.openxmlformats.org/officeDocument/2006/relationships/slideLayout" Target="../slideLayouts/slideLayout10.xml"/><Relationship Id="rId4" Type="http://schemas.openxmlformats.org/officeDocument/2006/relationships/hyperlink" Target="https://www.wwf.bg/?790111/WWF-jiva-planeta"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8.xml"/><Relationship Id="rId1" Type="http://schemas.openxmlformats.org/officeDocument/2006/relationships/slideLayout" Target="../slideLayouts/slideLayout10.xml"/><Relationship Id="rId4" Type="http://schemas.openxmlformats.org/officeDocument/2006/relationships/hyperlink" Target="https://www.wwf.bg/?790111/WWF-jiva-planeta"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9.xml"/><Relationship Id="rId1" Type="http://schemas.openxmlformats.org/officeDocument/2006/relationships/slideLayout" Target="../slideLayouts/slideLayout10.xml"/><Relationship Id="rId4" Type="http://schemas.openxmlformats.org/officeDocument/2006/relationships/hyperlink" Target="https://www.wwf.bg/?790111/WWF-jiva-planeta"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slideLayout" Target="../slideLayouts/slideLayout5.xml"/><Relationship Id="rId1" Type="http://schemas.openxmlformats.org/officeDocument/2006/relationships/video" Target="https://www.youtube.com/embed/dbCR0KSU52g?feature=oembed" TargetMode="External"/><Relationship Id="rId4" Type="http://schemas.openxmlformats.org/officeDocument/2006/relationships/hyperlink" Target="https://www.youtube.com/watch?v=dbCR0KSU52g"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jpeg"/><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22.xml"/><Relationship Id="rId1" Type="http://schemas.openxmlformats.org/officeDocument/2006/relationships/slideLayout" Target="../slideLayouts/slideLayout9.xml"/><Relationship Id="rId4" Type="http://schemas.microsoft.com/office/2018/10/relationships/comments" Target="../comments/modernComment_1185_7BAFD19A.xml"/></Relationships>
</file>

<file path=ppt/slides/_rels/slide36.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4.jpeg"/><Relationship Id="rId7" Type="http://schemas.openxmlformats.org/officeDocument/2006/relationships/image" Target="../media/image68.png"/><Relationship Id="rId2" Type="http://schemas.openxmlformats.org/officeDocument/2006/relationships/notesSlide" Target="../notesSlides/notesSlide23.xml"/><Relationship Id="rId1" Type="http://schemas.openxmlformats.org/officeDocument/2006/relationships/slideLayout" Target="../slideLayouts/slideLayout5.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37.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4.jpeg"/><Relationship Id="rId7" Type="http://schemas.openxmlformats.org/officeDocument/2006/relationships/image" Target="../media/image71.png"/><Relationship Id="rId2" Type="http://schemas.openxmlformats.org/officeDocument/2006/relationships/notesSlide" Target="../notesSlides/notesSlide24.xml"/><Relationship Id="rId1" Type="http://schemas.openxmlformats.org/officeDocument/2006/relationships/slideLayout" Target="../slideLayouts/slideLayout5.xml"/><Relationship Id="rId6" Type="http://schemas.openxmlformats.org/officeDocument/2006/relationships/image" Target="../media/image66.png"/><Relationship Id="rId5" Type="http://schemas.openxmlformats.org/officeDocument/2006/relationships/image" Target="../media/image65.png"/><Relationship Id="rId10" Type="http://schemas.openxmlformats.org/officeDocument/2006/relationships/image" Target="../media/image68.png"/><Relationship Id="rId4" Type="http://schemas.openxmlformats.org/officeDocument/2006/relationships/image" Target="../media/image70.jpeg"/><Relationship Id="rId9" Type="http://schemas.openxmlformats.org/officeDocument/2006/relationships/image" Target="../media/image69.png"/></Relationships>
</file>

<file path=ppt/slides/_rels/slide3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hyperlink" Target="http://d2ouvy59p0dg6k.cloudfront.net/downloads/impacts_on_turtles.pdf" TargetMode="External"/><Relationship Id="rId2" Type="http://schemas.openxmlformats.org/officeDocument/2006/relationships/image" Target="../media/image73.jpe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4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6.xml"/><Relationship Id="rId1" Type="http://schemas.openxmlformats.org/officeDocument/2006/relationships/slideLayout" Target="../slideLayouts/slideLayout5.xml"/><Relationship Id="rId5" Type="http://schemas.openxmlformats.org/officeDocument/2006/relationships/hyperlink" Target="https://lifestyle.bg/tendencies/klimatichnite-promeni-zhivotinskite-vidove-wwf-oon-i-pred-kakva-zaplaha-sa-izpraveni.html" TargetMode="External"/><Relationship Id="rId4" Type="http://schemas.openxmlformats.org/officeDocument/2006/relationships/image" Target="../media/image75.jpeg"/></Relationships>
</file>

<file path=ppt/slides/_rels/slide41.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27.xml"/><Relationship Id="rId1" Type="http://schemas.openxmlformats.org/officeDocument/2006/relationships/slideLayout" Target="../slideLayouts/slideLayout5.xml"/><Relationship Id="rId5" Type="http://schemas.openxmlformats.org/officeDocument/2006/relationships/image" Target="../media/image79.png"/><Relationship Id="rId4" Type="http://schemas.openxmlformats.org/officeDocument/2006/relationships/image" Target="../media/image78.png"/></Relationships>
</file>

<file path=ppt/slides/_rels/slide4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8.xml"/><Relationship Id="rId1" Type="http://schemas.openxmlformats.org/officeDocument/2006/relationships/slideLayout" Target="../slideLayouts/slideLayout10.xml"/><Relationship Id="rId4" Type="http://schemas.openxmlformats.org/officeDocument/2006/relationships/hyperlink" Target="https://www.nationalgeographic.com/animals/article/140721-animals-wildlife-wildfires-nation-forests-science"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29.xml"/><Relationship Id="rId1" Type="http://schemas.openxmlformats.org/officeDocument/2006/relationships/slideLayout" Target="../slideLayouts/slideLayout5.xml"/><Relationship Id="rId4" Type="http://schemas.openxmlformats.org/officeDocument/2006/relationships/image" Target="../media/image82.jpeg"/></Relationships>
</file>

<file path=ppt/slides/_rels/slide45.xml.rels><?xml version="1.0" encoding="UTF-8" standalone="yes"?>
<Relationships xmlns="http://schemas.openxmlformats.org/package/2006/relationships"><Relationship Id="rId3" Type="http://schemas.openxmlformats.org/officeDocument/2006/relationships/hyperlink" Target="https://ec.europa.eu/environment/nature/climatechange/index_en.htm" TargetMode="External"/><Relationship Id="rId2" Type="http://schemas.openxmlformats.org/officeDocument/2006/relationships/image" Target="../media/image83.jpeg"/><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hyperlink" Target="https://bg.khanacademy.org/science/biology/ecology/biogeochemical-cycles/a/the-carbon-cycle" TargetMode="Externa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slideLayout" Target="../slideLayouts/slideLayout5.xml"/><Relationship Id="rId1" Type="http://schemas.openxmlformats.org/officeDocument/2006/relationships/video" Target="https://www.youtube.com/embed/yJX1Te0jey0?feature=oembed" TargetMode="External"/><Relationship Id="rId4" Type="http://schemas.openxmlformats.org/officeDocument/2006/relationships/hyperlink" Target="https://www.youtube.com/watch?v=yJX1Te0jey0&amp;ab_channel=TED"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5.xml"/><Relationship Id="rId4" Type="http://schemas.openxmlformats.org/officeDocument/2006/relationships/image" Target="../media/image90.jpeg"/></Relationships>
</file>

<file path=ppt/slides/_rels/slide52.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32.xml"/><Relationship Id="rId1" Type="http://schemas.openxmlformats.org/officeDocument/2006/relationships/slideLayout" Target="../slideLayouts/slideLayout10.xml"/><Relationship Id="rId5" Type="http://schemas.openxmlformats.org/officeDocument/2006/relationships/hyperlink" Target="https://www.youtube.com/watch?v=ifewJ3saDoQ&amp;t=100s&amp;ab_channel=GreenpeaceBulgaria" TargetMode="External"/><Relationship Id="rId4" Type="http://schemas.openxmlformats.org/officeDocument/2006/relationships/hyperlink" Target="https://www.nationalgeographic.com/animals/article/140721-animals-wildlife-wildfires-nation-forests-science" TargetMode="Externa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34.xml"/><Relationship Id="rId1" Type="http://schemas.openxmlformats.org/officeDocument/2006/relationships/slideLayout" Target="../slideLayouts/slideLayout10.xml"/><Relationship Id="rId4" Type="http://schemas.openxmlformats.org/officeDocument/2006/relationships/hyperlink" Target="https://www.nationalgeographic.com/animals/article/140721-animals-wildlife-wildfires-nation-forests-science" TargetMode="External"/></Relationships>
</file>

<file path=ppt/slides/_rels/slide56.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35.xml"/><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19.xml"/><Relationship Id="rId5" Type="http://schemas.openxmlformats.org/officeDocument/2006/relationships/image" Target="../media/image15.jpeg"/><Relationship Id="rId4" Type="http://schemas.openxmlformats.org/officeDocument/2006/relationships/hyperlink" Target="https://country-profiles.unstatshub.org/bgr" TargetMode="External"/></Relationships>
</file>

<file path=ppt/slides/_rels/slide60.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10.xml"/></Relationships>
</file>

<file path=ppt/slides/_rels/slide61.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9.xml"/></Relationships>
</file>

<file path=ppt/slides/_rels/slide63.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9.xml"/></Relationships>
</file>

<file path=ppt/slides/_rels/slide64.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11.xml"/></Relationships>
</file>

<file path=ppt/slides/_rels/slide66.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100.jpeg"/><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hyperlink" Target="https://www.farmingfornature.ie/resources/best-practice-guides/hedgerow-management/" TargetMode="External"/><Relationship Id="rId1" Type="http://schemas.openxmlformats.org/officeDocument/2006/relationships/slideLayout" Target="../slideLayouts/slideLayout11.xml"/></Relationships>
</file>

<file path=ppt/slides/_rels/slide68.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103.jpeg"/><Relationship Id="rId1" Type="http://schemas.openxmlformats.org/officeDocument/2006/relationships/slideLayout" Target="../slideLayouts/slideLayout11.xml"/></Relationships>
</file>

<file path=ppt/slides/_rels/slide69.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hyperlink" Target="https://eea.government.bg/bg/bio" TargetMode="External"/><Relationship Id="rId1" Type="http://schemas.openxmlformats.org/officeDocument/2006/relationships/slideLayout" Target="../slideLayouts/slideLayout11.xml"/></Relationships>
</file>

<file path=ppt/slides/_rels/slide72.xml.rels><?xml version="1.0" encoding="UTF-8" standalone="yes"?>
<Relationships xmlns="http://schemas.openxmlformats.org/package/2006/relationships"><Relationship Id="rId2" Type="http://schemas.microsoft.com/office/2018/10/relationships/comments" Target="../comments/modernComment_1135_2053F6C8.xml"/><Relationship Id="rId1" Type="http://schemas.openxmlformats.org/officeDocument/2006/relationships/slideLayout" Target="../slideLayouts/slideLayout11.xml"/></Relationships>
</file>

<file path=ppt/slides/_rels/slide73.xml.rels><?xml version="1.0" encoding="UTF-8" standalone="yes"?>
<Relationships xmlns="http://schemas.openxmlformats.org/package/2006/relationships"><Relationship Id="rId2" Type="http://schemas.microsoft.com/office/2018/10/relationships/comments" Target="../comments/modernComment_1135_2053F6C8.xml"/><Relationship Id="rId1" Type="http://schemas.openxmlformats.org/officeDocument/2006/relationships/slideLayout" Target="../slideLayouts/slideLayout11.xml"/></Relationships>
</file>

<file path=ppt/slides/_rels/slide7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7.xml"/><Relationship Id="rId1" Type="http://schemas.openxmlformats.org/officeDocument/2006/relationships/slideLayout" Target="../slideLayouts/slideLayout1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8" Type="http://schemas.openxmlformats.org/officeDocument/2006/relationships/hyperlink" Target="http://www.riosvt.org/" TargetMode="External"/><Relationship Id="rId13" Type="http://schemas.openxmlformats.org/officeDocument/2006/relationships/hyperlink" Target="http://plovdiv.riosv.com/" TargetMode="External"/><Relationship Id="rId18" Type="http://schemas.openxmlformats.org/officeDocument/2006/relationships/hyperlink" Target="http://www.riosv.icon.bg/" TargetMode="External"/><Relationship Id="rId3" Type="http://schemas.openxmlformats.org/officeDocument/2006/relationships/hyperlink" Target="http://www.riew-sofia.org/" TargetMode="External"/><Relationship Id="rId7" Type="http://schemas.openxmlformats.org/officeDocument/2006/relationships/hyperlink" Target="http://www.vracakarst.com/riosv" TargetMode="External"/><Relationship Id="rId12" Type="http://schemas.openxmlformats.org/officeDocument/2006/relationships/hyperlink" Target="http://www.riosv-pernik.com/" TargetMode="External"/><Relationship Id="rId17" Type="http://schemas.openxmlformats.org/officeDocument/2006/relationships/hyperlink" Target="http://www.riosv-hs.org/" TargetMode="External"/><Relationship Id="rId2" Type="http://schemas.openxmlformats.org/officeDocument/2006/relationships/hyperlink" Target="http://www.moew.government.bg/" TargetMode="External"/><Relationship Id="rId16" Type="http://schemas.openxmlformats.org/officeDocument/2006/relationships/hyperlink" Target="http://www.stz.riew.e-gov.bg/" TargetMode="External"/><Relationship Id="rId1" Type="http://schemas.openxmlformats.org/officeDocument/2006/relationships/slideLayout" Target="../slideLayouts/slideLayout20.xml"/><Relationship Id="rId6" Type="http://schemas.openxmlformats.org/officeDocument/2006/relationships/hyperlink" Target="http://riosv-varna.org/" TargetMode="External"/><Relationship Id="rId11" Type="http://schemas.openxmlformats.org/officeDocument/2006/relationships/hyperlink" Target="http://www.riew-pleven.org/" TargetMode="External"/><Relationship Id="rId5" Type="http://schemas.openxmlformats.org/officeDocument/2006/relationships/hyperlink" Target="http://riosvbs.com/" TargetMode="External"/><Relationship Id="rId15" Type="http://schemas.openxmlformats.org/officeDocument/2006/relationships/hyperlink" Target="http://riewsm.my.contact.bg/" TargetMode="External"/><Relationship Id="rId10" Type="http://schemas.openxmlformats.org/officeDocument/2006/relationships/hyperlink" Target="http://www.riewpz.org/" TargetMode="External"/><Relationship Id="rId4" Type="http://schemas.openxmlformats.org/officeDocument/2006/relationships/hyperlink" Target="http://riosvbl.org/" TargetMode="External"/><Relationship Id="rId9" Type="http://schemas.openxmlformats.org/officeDocument/2006/relationships/hyperlink" Target="http://www.riosv-montana.com/" TargetMode="External"/><Relationship Id="rId14" Type="http://schemas.openxmlformats.org/officeDocument/2006/relationships/hyperlink" Target="http://www.riosv-ruse.org/" TargetMode="External"/></Relationships>
</file>

<file path=ppt/slides/_rels/slide78.xml.rels><?xml version="1.0" encoding="UTF-8" standalone="yes"?>
<Relationships xmlns="http://schemas.openxmlformats.org/package/2006/relationships"><Relationship Id="rId8" Type="http://schemas.openxmlformats.org/officeDocument/2006/relationships/hyperlink" Target="http://visitcentralbalkan.net/bg/pages/index/l:home" TargetMode="External"/><Relationship Id="rId3" Type="http://schemas.openxmlformats.org/officeDocument/2006/relationships/hyperlink" Target="http://www.wabd.bg/bg" TargetMode="External"/><Relationship Id="rId7" Type="http://schemas.openxmlformats.org/officeDocument/2006/relationships/hyperlink" Target="http://www.rilanationalpark.bg/" TargetMode="External"/><Relationship Id="rId12" Type="http://schemas.openxmlformats.org/officeDocument/2006/relationships/image" Target="../media/image109.jpeg"/><Relationship Id="rId2" Type="http://schemas.openxmlformats.org/officeDocument/2006/relationships/hyperlink" Target="http://earbd.org/" TargetMode="External"/><Relationship Id="rId1" Type="http://schemas.openxmlformats.org/officeDocument/2006/relationships/slideLayout" Target="../slideLayouts/slideLayout20.xml"/><Relationship Id="rId6" Type="http://schemas.openxmlformats.org/officeDocument/2006/relationships/hyperlink" Target="http://pirin.bg/" TargetMode="External"/><Relationship Id="rId11" Type="http://schemas.openxmlformats.org/officeDocument/2006/relationships/image" Target="../media/image108.jpeg"/><Relationship Id="rId5" Type="http://schemas.openxmlformats.org/officeDocument/2006/relationships/hyperlink" Target="http://www.bsbd.org/v2/bg/index_bg_3907923.html" TargetMode="External"/><Relationship Id="rId10" Type="http://schemas.openxmlformats.org/officeDocument/2006/relationships/image" Target="../media/image107.jpeg"/><Relationship Id="rId4" Type="http://schemas.openxmlformats.org/officeDocument/2006/relationships/hyperlink" Target="http://www.bd-dunav.org/" TargetMode="External"/><Relationship Id="rId9" Type="http://schemas.openxmlformats.org/officeDocument/2006/relationships/image" Target="../media/image106.png"/></Relationships>
</file>

<file path=ppt/slides/_rels/slide79.xml.rels><?xml version="1.0" encoding="UTF-8" standalone="yes"?>
<Relationships xmlns="http://schemas.openxmlformats.org/package/2006/relationships"><Relationship Id="rId8" Type="http://schemas.openxmlformats.org/officeDocument/2006/relationships/hyperlink" Target="http://www.unep.org/" TargetMode="External"/><Relationship Id="rId13" Type="http://schemas.openxmlformats.org/officeDocument/2006/relationships/hyperlink" Target="http://biodiversity.europa.eu/" TargetMode="External"/><Relationship Id="rId18" Type="http://schemas.openxmlformats.org/officeDocument/2006/relationships/hyperlink" Target="https://www.wwf.bg/?type1=" TargetMode="External"/><Relationship Id="rId3" Type="http://schemas.openxmlformats.org/officeDocument/2006/relationships/hyperlink" Target="http://www.nug.bg/" TargetMode="External"/><Relationship Id="rId7" Type="http://schemas.openxmlformats.org/officeDocument/2006/relationships/hyperlink" Target="http://chm.moew.government.bg/" TargetMode="External"/><Relationship Id="rId12" Type="http://schemas.openxmlformats.org/officeDocument/2006/relationships/hyperlink" Target="http://forest.eea.europa.eu/" TargetMode="External"/><Relationship Id="rId17" Type="http://schemas.openxmlformats.org/officeDocument/2006/relationships/hyperlink" Target="http://icp-forests.net/" TargetMode="External"/><Relationship Id="rId2" Type="http://schemas.openxmlformats.org/officeDocument/2006/relationships/hyperlink" Target="http://www.nsi.bg/" TargetMode="External"/><Relationship Id="rId16" Type="http://schemas.openxmlformats.org/officeDocument/2006/relationships/hyperlink" Target="http://www.innovations.harvard.edu/topic.html?c=40" TargetMode="External"/><Relationship Id="rId1" Type="http://schemas.openxmlformats.org/officeDocument/2006/relationships/slideLayout" Target="../slideLayouts/slideLayout20.xml"/><Relationship Id="rId6" Type="http://schemas.openxmlformats.org/officeDocument/2006/relationships/hyperlink" Target="http://www.icpdr.org/" TargetMode="External"/><Relationship Id="rId11" Type="http://schemas.openxmlformats.org/officeDocument/2006/relationships/hyperlink" Target="https://reportnet.europa.eu/" TargetMode="External"/><Relationship Id="rId5" Type="http://schemas.openxmlformats.org/officeDocument/2006/relationships/hyperlink" Target="http://ec.europa.eu/environment/index_en.htm" TargetMode="External"/><Relationship Id="rId15" Type="http://schemas.openxmlformats.org/officeDocument/2006/relationships/hyperlink" Target="http://www.wri.org/" TargetMode="External"/><Relationship Id="rId10" Type="http://schemas.openxmlformats.org/officeDocument/2006/relationships/hyperlink" Target="http://www.eionet.europa.eu/" TargetMode="External"/><Relationship Id="rId4" Type="http://schemas.openxmlformats.org/officeDocument/2006/relationships/hyperlink" Target="http://www.eea.europa.eu/" TargetMode="External"/><Relationship Id="rId9" Type="http://schemas.openxmlformats.org/officeDocument/2006/relationships/hyperlink" Target="http://www.grida.no/" TargetMode="External"/><Relationship Id="rId14" Type="http://schemas.openxmlformats.org/officeDocument/2006/relationships/hyperlink" Target="http://www.copernicus.eu/en"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3" Type="http://schemas.openxmlformats.org/officeDocument/2006/relationships/hyperlink" Target="https://climatechampions.how/" TargetMode="External"/><Relationship Id="rId2" Type="http://schemas.openxmlformats.org/officeDocument/2006/relationships/notesSlide" Target="../notesSlides/notesSlide38.xml"/><Relationship Id="rId1" Type="http://schemas.openxmlformats.org/officeDocument/2006/relationships/slideLayout" Target="../slideLayouts/slideLayout17.xml"/><Relationship Id="rId5" Type="http://schemas.openxmlformats.org/officeDocument/2006/relationships/image" Target="../media/image118.svg"/><Relationship Id="rId4" Type="http://schemas.openxmlformats.org/officeDocument/2006/relationships/image" Target="../media/image110.png"/></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pic>
        <p:nvPicPr>
          <p:cNvPr id="201" name="Google Shape;201;p18"/>
          <p:cNvPicPr preferRelativeResize="0">
            <a:picLocks noGrp="1"/>
          </p:cNvPicPr>
          <p:nvPr>
            <p:ph type="pic" idx="2"/>
          </p:nvPr>
        </p:nvPicPr>
        <p:blipFill rotWithShape="1">
          <a:blip r:embed="rId3">
            <a:alphaModFix/>
          </a:blip>
          <a:srcRect t="28827" b="28828"/>
          <a:stretch/>
        </p:blipFill>
        <p:spPr>
          <a:xfrm>
            <a:off x="0" y="2180235"/>
            <a:ext cx="12192000" cy="3440624"/>
          </a:xfrm>
          <a:prstGeom prst="rect">
            <a:avLst/>
          </a:prstGeom>
          <a:solidFill>
            <a:srgbClr val="D8D8D8"/>
          </a:solidFill>
          <a:ln>
            <a:noFill/>
          </a:ln>
        </p:spPr>
      </p:pic>
      <p:sp>
        <p:nvSpPr>
          <p:cNvPr id="202" name="Google Shape;202;p18"/>
          <p:cNvSpPr/>
          <p:nvPr/>
        </p:nvSpPr>
        <p:spPr>
          <a:xfrm>
            <a:off x="1734417" y="3969327"/>
            <a:ext cx="9102436" cy="1564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03" name="Google Shape;203;p18"/>
          <p:cNvSpPr txBox="1"/>
          <p:nvPr/>
        </p:nvSpPr>
        <p:spPr>
          <a:xfrm>
            <a:off x="1934442" y="3902652"/>
            <a:ext cx="9102435" cy="1631175"/>
          </a:xfrm>
          <a:prstGeom prst="rect">
            <a:avLst/>
          </a:prstGeom>
          <a:noFill/>
          <a:ln>
            <a:noFill/>
          </a:ln>
        </p:spPr>
        <p:txBody>
          <a:bodyPr spcFirstLastPara="1" wrap="square" lIns="91425" tIns="45700" rIns="91425" bIns="45700" anchor="t" anchorCtr="0">
            <a:spAutoFit/>
          </a:bodyPr>
          <a:lstStyle/>
          <a:p>
            <a:pPr>
              <a:buSzPts val="3600"/>
            </a:pPr>
            <a:r>
              <a:rPr lang="bg-BG" sz="3600" dirty="0" smtClean="0">
                <a:solidFill>
                  <a:srgbClr val="EB7339"/>
                </a:solidFill>
                <a:latin typeface="Calibri"/>
                <a:ea typeface="Calibri"/>
                <a:cs typeface="Calibri"/>
                <a:sym typeface="Calibri"/>
              </a:rPr>
              <a:t>ШАМПИОНИ В БОРБАТА С КЛИМАТИЧНИТЕ ПРОМЕНИ</a:t>
            </a:r>
            <a:endParaRPr lang="pt-BR" sz="3600" b="1" dirty="0">
              <a:solidFill>
                <a:srgbClr val="EB7339"/>
              </a:solidFill>
              <a:latin typeface="Calibri"/>
              <a:ea typeface="Calibri"/>
              <a:cs typeface="Calibri"/>
            </a:endParaRPr>
          </a:p>
          <a:p>
            <a:r>
              <a:rPr lang="bg-BG" sz="2800" dirty="0" smtClean="0">
                <a:solidFill>
                  <a:srgbClr val="EB7339"/>
                </a:solidFill>
                <a:latin typeface="Calibri"/>
                <a:cs typeface="Calibri"/>
              </a:rPr>
              <a:t>ЦУР 15 Живот на земята</a:t>
            </a:r>
            <a:endParaRPr lang="pt-BR" sz="2800" dirty="0"/>
          </a:p>
        </p:txBody>
      </p:sp>
      <p:grpSp>
        <p:nvGrpSpPr>
          <p:cNvPr id="204" name="Google Shape;204;p18"/>
          <p:cNvGrpSpPr/>
          <p:nvPr/>
        </p:nvGrpSpPr>
        <p:grpSpPr>
          <a:xfrm rot="-5400000">
            <a:off x="-1080015" y="2697652"/>
            <a:ext cx="3833889" cy="1673859"/>
            <a:chOff x="3357879" y="5072538"/>
            <a:chExt cx="593407" cy="259079"/>
          </a:xfrm>
        </p:grpSpPr>
        <p:sp>
          <p:nvSpPr>
            <p:cNvPr id="205" name="Google Shape;205;p18"/>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6" name="Google Shape;206;p18"/>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7" name="Google Shape;207;p18"/>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xmlns="" id="{571AE177-910F-DD40-1F26-838DEA24B1F3}"/>
              </a:ext>
            </a:extLst>
          </p:cNvPr>
          <p:cNvSpPr>
            <a:spLocks noGrp="1"/>
          </p:cNvSpPr>
          <p:nvPr>
            <p:ph type="body" sz="quarter" idx="18"/>
          </p:nvPr>
        </p:nvSpPr>
        <p:spPr>
          <a:xfrm>
            <a:off x="114687" y="1516798"/>
            <a:ext cx="5867012" cy="5117512"/>
          </a:xfrm>
        </p:spPr>
        <p:txBody>
          <a:bodyPr/>
          <a:lstStyle/>
          <a:p>
            <a:pPr marL="0" indent="0"/>
            <a:r>
              <a:rPr lang="bg-BG" sz="2400" b="1" u="sng" dirty="0" smtClean="0">
                <a:latin typeface="Calibri" panose="020F0502020204030204" pitchFamily="34" charset="0"/>
              </a:rPr>
              <a:t>Разнообразие на видовете</a:t>
            </a:r>
            <a:r>
              <a:rPr lang="bg-BG" sz="2400" b="1" dirty="0" smtClean="0">
                <a:latin typeface="Calibri" panose="020F0502020204030204" pitchFamily="34" charset="0"/>
              </a:rPr>
              <a:t> =</a:t>
            </a:r>
            <a:r>
              <a:rPr lang="en-US" sz="2400" dirty="0" smtClean="0">
                <a:latin typeface="Calibri" panose="020F0502020204030204" pitchFamily="34" charset="0"/>
              </a:rPr>
              <a:t> </a:t>
            </a:r>
            <a:r>
              <a:rPr lang="ru-RU" dirty="0" smtClean="0"/>
              <a:t>разнообразие на </a:t>
            </a:r>
            <a:r>
              <a:rPr lang="ru-RU" dirty="0" err="1" smtClean="0"/>
              <a:t>видовете</a:t>
            </a:r>
            <a:r>
              <a:rPr lang="ru-RU" dirty="0" smtClean="0"/>
              <a:t> флора и фауна в </a:t>
            </a:r>
            <a:r>
              <a:rPr lang="ru-RU" dirty="0" err="1" smtClean="0"/>
              <a:t>отделна</a:t>
            </a:r>
            <a:r>
              <a:rPr lang="ru-RU" dirty="0" smtClean="0"/>
              <a:t> </a:t>
            </a:r>
            <a:r>
              <a:rPr lang="ru-RU" dirty="0" err="1" smtClean="0"/>
              <a:t>екосистема</a:t>
            </a:r>
            <a:r>
              <a:rPr lang="ru-RU" dirty="0" smtClean="0"/>
              <a:t> или </a:t>
            </a:r>
            <a:r>
              <a:rPr lang="ru-RU" dirty="0" err="1" smtClean="0"/>
              <a:t>Земята</a:t>
            </a:r>
            <a:r>
              <a:rPr lang="ru-RU" dirty="0" smtClean="0"/>
              <a:t> </a:t>
            </a:r>
            <a:r>
              <a:rPr lang="ru-RU" dirty="0" err="1" smtClean="0"/>
              <a:t>като</a:t>
            </a:r>
            <a:r>
              <a:rPr lang="ru-RU" dirty="0" smtClean="0"/>
              <a:t> </a:t>
            </a:r>
            <a:r>
              <a:rPr lang="ru-RU" dirty="0" err="1" smtClean="0"/>
              <a:t>цяло</a:t>
            </a:r>
            <a:r>
              <a:rPr lang="ru-RU" dirty="0" smtClean="0"/>
              <a:t>.</a:t>
            </a:r>
          </a:p>
          <a:p>
            <a:pPr marL="0" indent="0"/>
            <a:endParaRPr lang="en-US" sz="2400" dirty="0">
              <a:latin typeface="Calibri" panose="020F0502020204030204" pitchFamily="34" charset="0"/>
            </a:endParaRPr>
          </a:p>
          <a:p>
            <a:pPr marL="0" indent="0"/>
            <a:r>
              <a:rPr lang="bg-BG" sz="2400" dirty="0" smtClean="0">
                <a:latin typeface="Calibri" panose="020F0502020204030204" pitchFamily="34" charset="0"/>
              </a:rPr>
              <a:t>Всеки жив организъм във функционираща екосистема има своята роля. </a:t>
            </a:r>
          </a:p>
          <a:p>
            <a:pPr marL="0" indent="0"/>
            <a:endParaRPr lang="en-US" sz="2400" dirty="0">
              <a:latin typeface="Calibri" panose="020F0502020204030204" pitchFamily="34" charset="0"/>
            </a:endParaRPr>
          </a:p>
          <a:p>
            <a:pPr marL="342900" indent="-342900">
              <a:buFont typeface="Arial" panose="020B0604020202020204" pitchFamily="34" charset="0"/>
              <a:buChar char="•"/>
            </a:pPr>
            <a:r>
              <a:rPr lang="bg-BG" sz="2400" dirty="0" smtClean="0">
                <a:latin typeface="Calibri" panose="020F0502020204030204" pitchFamily="34" charset="0"/>
              </a:rPr>
              <a:t>По-малко разнообразие на видовете </a:t>
            </a:r>
            <a:r>
              <a:rPr lang="en-US" sz="2400" dirty="0" smtClean="0">
                <a:latin typeface="Calibri" panose="020F0502020204030204" pitchFamily="34" charset="0"/>
              </a:rPr>
              <a:t>= </a:t>
            </a:r>
            <a:r>
              <a:rPr lang="bg-BG" sz="2400" dirty="0" smtClean="0">
                <a:latin typeface="Calibri" panose="020F0502020204030204" pitchFamily="34" charset="0"/>
              </a:rPr>
              <a:t>по -малко местообитания за други видове.  </a:t>
            </a:r>
            <a:endParaRPr lang="en-US" sz="2400" dirty="0">
              <a:latin typeface="Calibri" panose="020F0502020204030204" pitchFamily="34" charset="0"/>
            </a:endParaRPr>
          </a:p>
          <a:p>
            <a:pPr marL="342900" indent="-342900">
              <a:buFont typeface="Arial" panose="020B0604020202020204" pitchFamily="34" charset="0"/>
              <a:buChar char="•"/>
            </a:pPr>
            <a:r>
              <a:rPr lang="bg-BG" dirty="0" smtClean="0">
                <a:latin typeface="Calibri" panose="020F0502020204030204" pitchFamily="34" charset="0"/>
              </a:rPr>
              <a:t>По-малко разнообразие на видовете </a:t>
            </a:r>
            <a:r>
              <a:rPr lang="en-US" sz="2400" dirty="0" smtClean="0">
                <a:latin typeface="Calibri" panose="020F0502020204030204" pitchFamily="34" charset="0"/>
              </a:rPr>
              <a:t>= </a:t>
            </a:r>
            <a:r>
              <a:rPr lang="bg-BG" sz="2400" dirty="0" smtClean="0">
                <a:latin typeface="Calibri" panose="020F0502020204030204" pitchFamily="34" charset="0"/>
              </a:rPr>
              <a:t>прекъсване на хранителната верига.</a:t>
            </a:r>
            <a:endParaRPr lang="en-US" sz="2400" dirty="0">
              <a:latin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tabLst/>
              <a:defRPr/>
            </a:pPr>
            <a:endParaRPr kumimoji="0" lang="en-US" sz="2400" b="0" i="0" u="none" strike="noStrike" kern="1200" cap="none" spc="0" normalizeH="0" baseline="0" noProof="0" dirty="0">
              <a:ln>
                <a:noFill/>
              </a:ln>
              <a:effectLst/>
              <a:uLnTx/>
              <a:uFillTx/>
              <a:latin typeface="Calibri" panose="020F0502020204030204"/>
              <a:ea typeface="+mn-ea"/>
              <a:cs typeface="+mn-cs"/>
            </a:endParaRPr>
          </a:p>
          <a:p>
            <a:endParaRPr lang="en-IE" dirty="0"/>
          </a:p>
        </p:txBody>
      </p:sp>
      <p:sp>
        <p:nvSpPr>
          <p:cNvPr id="13" name="Text Placeholder 12">
            <a:extLst>
              <a:ext uri="{FF2B5EF4-FFF2-40B4-BE49-F238E27FC236}">
                <a16:creationId xmlns:a16="http://schemas.microsoft.com/office/drawing/2014/main" xmlns="" id="{FF54FC02-7174-1698-12D4-84B0561AA4D7}"/>
              </a:ext>
            </a:extLst>
          </p:cNvPr>
          <p:cNvSpPr>
            <a:spLocks noGrp="1"/>
          </p:cNvSpPr>
          <p:nvPr>
            <p:ph type="body" sz="quarter" idx="16"/>
          </p:nvPr>
        </p:nvSpPr>
        <p:spPr>
          <a:xfrm>
            <a:off x="968161" y="93781"/>
            <a:ext cx="5127838" cy="992652"/>
          </a:xfrm>
        </p:spPr>
        <p:txBody>
          <a:bodyPr/>
          <a:lstStyle/>
          <a:p>
            <a:r>
              <a:rPr lang="en-IE" dirty="0"/>
              <a:t>2) </a:t>
            </a:r>
            <a:r>
              <a:rPr lang="bg-BG" dirty="0" smtClean="0"/>
              <a:t>Разнообразие на видовете</a:t>
            </a:r>
            <a:endParaRPr lang="en-IE" dirty="0"/>
          </a:p>
        </p:txBody>
      </p:sp>
      <p:sp>
        <p:nvSpPr>
          <p:cNvPr id="23" name="Freeform 294">
            <a:extLst>
              <a:ext uri="{FF2B5EF4-FFF2-40B4-BE49-F238E27FC236}">
                <a16:creationId xmlns:a16="http://schemas.microsoft.com/office/drawing/2014/main" xmlns="" id="{785B726C-CB21-8888-44E7-3B82D52E307C}"/>
              </a:ext>
            </a:extLst>
          </p:cNvPr>
          <p:cNvSpPr>
            <a:spLocks noChangeArrowheads="1"/>
          </p:cNvSpPr>
          <p:nvPr/>
        </p:nvSpPr>
        <p:spPr bwMode="auto">
          <a:xfrm>
            <a:off x="209937" y="223690"/>
            <a:ext cx="739174" cy="809226"/>
          </a:xfrm>
          <a:custGeom>
            <a:avLst/>
            <a:gdLst>
              <a:gd name="T0" fmla="*/ 800 w 1609"/>
              <a:gd name="T1" fmla="*/ 1607 h 1608"/>
              <a:gd name="T2" fmla="*/ 800 w 1609"/>
              <a:gd name="T3" fmla="*/ 1607 h 1608"/>
              <a:gd name="T4" fmla="*/ 234 w 1609"/>
              <a:gd name="T5" fmla="*/ 1374 h 1608"/>
              <a:gd name="T6" fmla="*/ 0 w 1609"/>
              <a:gd name="T7" fmla="*/ 808 h 1608"/>
              <a:gd name="T8" fmla="*/ 234 w 1609"/>
              <a:gd name="T9" fmla="*/ 243 h 1608"/>
              <a:gd name="T10" fmla="*/ 800 w 1609"/>
              <a:gd name="T11" fmla="*/ 0 h 1608"/>
              <a:gd name="T12" fmla="*/ 1374 w 1609"/>
              <a:gd name="T13" fmla="*/ 243 h 1608"/>
              <a:gd name="T14" fmla="*/ 1608 w 1609"/>
              <a:gd name="T15" fmla="*/ 808 h 1608"/>
              <a:gd name="T16" fmla="*/ 1374 w 1609"/>
              <a:gd name="T17" fmla="*/ 1374 h 1608"/>
              <a:gd name="T18" fmla="*/ 800 w 1609"/>
              <a:gd name="T19" fmla="*/ 1607 h 1608"/>
              <a:gd name="T20" fmla="*/ 800 w 1609"/>
              <a:gd name="T21" fmla="*/ 108 h 1608"/>
              <a:gd name="T22" fmla="*/ 800 w 1609"/>
              <a:gd name="T23" fmla="*/ 108 h 1608"/>
              <a:gd name="T24" fmla="*/ 306 w 1609"/>
              <a:gd name="T25" fmla="*/ 315 h 1608"/>
              <a:gd name="T26" fmla="*/ 108 w 1609"/>
              <a:gd name="T27" fmla="*/ 808 h 1608"/>
              <a:gd name="T28" fmla="*/ 306 w 1609"/>
              <a:gd name="T29" fmla="*/ 1302 h 1608"/>
              <a:gd name="T30" fmla="*/ 800 w 1609"/>
              <a:gd name="T31" fmla="*/ 1508 h 1608"/>
              <a:gd name="T32" fmla="*/ 1293 w 1609"/>
              <a:gd name="T33" fmla="*/ 1302 h 1608"/>
              <a:gd name="T34" fmla="*/ 1500 w 1609"/>
              <a:gd name="T35" fmla="*/ 808 h 1608"/>
              <a:gd name="T36" fmla="*/ 1293 w 1609"/>
              <a:gd name="T37" fmla="*/ 315 h 1608"/>
              <a:gd name="T38" fmla="*/ 800 w 1609"/>
              <a:gd name="T39" fmla="*/ 108 h 1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09" h="1608">
                <a:moveTo>
                  <a:pt x="800" y="1607"/>
                </a:moveTo>
                <a:lnTo>
                  <a:pt x="800" y="1607"/>
                </a:lnTo>
                <a:cubicBezTo>
                  <a:pt x="593" y="1607"/>
                  <a:pt x="387" y="1527"/>
                  <a:pt x="234" y="1374"/>
                </a:cubicBezTo>
                <a:cubicBezTo>
                  <a:pt x="81" y="1221"/>
                  <a:pt x="0" y="1024"/>
                  <a:pt x="0" y="808"/>
                </a:cubicBezTo>
                <a:cubicBezTo>
                  <a:pt x="0" y="593"/>
                  <a:pt x="81" y="386"/>
                  <a:pt x="234" y="243"/>
                </a:cubicBezTo>
                <a:cubicBezTo>
                  <a:pt x="387" y="90"/>
                  <a:pt x="593" y="0"/>
                  <a:pt x="800" y="0"/>
                </a:cubicBezTo>
                <a:cubicBezTo>
                  <a:pt x="1015" y="0"/>
                  <a:pt x="1221" y="90"/>
                  <a:pt x="1374" y="243"/>
                </a:cubicBezTo>
                <a:cubicBezTo>
                  <a:pt x="1527" y="386"/>
                  <a:pt x="1608" y="593"/>
                  <a:pt x="1608" y="808"/>
                </a:cubicBezTo>
                <a:cubicBezTo>
                  <a:pt x="1608" y="1024"/>
                  <a:pt x="1527" y="1221"/>
                  <a:pt x="1374" y="1374"/>
                </a:cubicBezTo>
                <a:cubicBezTo>
                  <a:pt x="1221" y="1527"/>
                  <a:pt x="1015" y="1607"/>
                  <a:pt x="800" y="1607"/>
                </a:cubicBezTo>
                <a:close/>
                <a:moveTo>
                  <a:pt x="800" y="108"/>
                </a:moveTo>
                <a:lnTo>
                  <a:pt x="800" y="108"/>
                </a:lnTo>
                <a:cubicBezTo>
                  <a:pt x="620" y="108"/>
                  <a:pt x="441" y="180"/>
                  <a:pt x="306" y="315"/>
                </a:cubicBezTo>
                <a:cubicBezTo>
                  <a:pt x="180" y="449"/>
                  <a:pt x="108" y="620"/>
                  <a:pt x="108" y="808"/>
                </a:cubicBezTo>
                <a:cubicBezTo>
                  <a:pt x="108" y="997"/>
                  <a:pt x="180" y="1167"/>
                  <a:pt x="306" y="1302"/>
                </a:cubicBezTo>
                <a:cubicBezTo>
                  <a:pt x="441" y="1437"/>
                  <a:pt x="620" y="1508"/>
                  <a:pt x="800" y="1508"/>
                </a:cubicBezTo>
                <a:cubicBezTo>
                  <a:pt x="988" y="1508"/>
                  <a:pt x="1168" y="1437"/>
                  <a:pt x="1293" y="1302"/>
                </a:cubicBezTo>
                <a:cubicBezTo>
                  <a:pt x="1428" y="1167"/>
                  <a:pt x="1500" y="997"/>
                  <a:pt x="1500" y="808"/>
                </a:cubicBezTo>
                <a:cubicBezTo>
                  <a:pt x="1500" y="620"/>
                  <a:pt x="1428" y="449"/>
                  <a:pt x="1293" y="315"/>
                </a:cubicBezTo>
                <a:cubicBezTo>
                  <a:pt x="1168" y="180"/>
                  <a:pt x="988" y="108"/>
                  <a:pt x="800" y="108"/>
                </a:cubicBezTo>
                <a:close/>
              </a:path>
            </a:pathLst>
          </a:custGeom>
          <a:solidFill>
            <a:schemeClr val="bg1"/>
          </a:solidFill>
          <a:ln>
            <a:solidFill>
              <a:schemeClr val="bg1"/>
            </a:solidFill>
          </a:ln>
          <a:effectLst/>
        </p:spPr>
        <p:txBody>
          <a:bodyPr wrap="none" anchor="ctr"/>
          <a:lstStyle/>
          <a:p>
            <a:endParaRPr lang="es-MX" dirty="0"/>
          </a:p>
        </p:txBody>
      </p:sp>
      <p:pic>
        <p:nvPicPr>
          <p:cNvPr id="3" name="Picture 2" descr="Hiking trail bridge in forest">
            <a:extLst>
              <a:ext uri="{FF2B5EF4-FFF2-40B4-BE49-F238E27FC236}">
                <a16:creationId xmlns:a16="http://schemas.microsoft.com/office/drawing/2014/main" xmlns="" id="{07A9F9D9-EA4D-5F0F-41CB-A5C314D85891}"/>
              </a:ext>
            </a:extLst>
          </p:cNvPr>
          <p:cNvPicPr>
            <a:picLocks noChangeAspect="1"/>
          </p:cNvPicPr>
          <p:nvPr/>
        </p:nvPicPr>
        <p:blipFill rotWithShape="1">
          <a:blip r:embed="rId2"/>
          <a:srcRect b="11462"/>
          <a:stretch/>
        </p:blipFill>
        <p:spPr>
          <a:xfrm>
            <a:off x="6143624" y="3428999"/>
            <a:ext cx="4857751" cy="3225721"/>
          </a:xfrm>
          <a:prstGeom prst="rect">
            <a:avLst/>
          </a:prstGeom>
        </p:spPr>
      </p:pic>
      <p:grpSp>
        <p:nvGrpSpPr>
          <p:cNvPr id="32" name="Google Shape;725;p39">
            <a:extLst>
              <a:ext uri="{FF2B5EF4-FFF2-40B4-BE49-F238E27FC236}">
                <a16:creationId xmlns:a16="http://schemas.microsoft.com/office/drawing/2014/main" xmlns="" id="{F1517E34-3FCB-29A8-3C9D-CBD07DFC2107}"/>
              </a:ext>
            </a:extLst>
          </p:cNvPr>
          <p:cNvGrpSpPr/>
          <p:nvPr/>
        </p:nvGrpSpPr>
        <p:grpSpPr>
          <a:xfrm>
            <a:off x="333915" y="473304"/>
            <a:ext cx="471779" cy="238060"/>
            <a:chOff x="5937975" y="5081700"/>
            <a:chExt cx="481050" cy="261850"/>
          </a:xfrm>
          <a:solidFill>
            <a:schemeClr val="bg1"/>
          </a:solidFill>
        </p:grpSpPr>
        <p:sp>
          <p:nvSpPr>
            <p:cNvPr id="33" name="Google Shape;726;p39">
              <a:extLst>
                <a:ext uri="{FF2B5EF4-FFF2-40B4-BE49-F238E27FC236}">
                  <a16:creationId xmlns:a16="http://schemas.microsoft.com/office/drawing/2014/main" xmlns="" id="{6C065BB0-4D2C-6443-0937-FA7A72A97123}"/>
                </a:ext>
              </a:extLst>
            </p:cNvPr>
            <p:cNvSpPr/>
            <p:nvPr/>
          </p:nvSpPr>
          <p:spPr>
            <a:xfrm>
              <a:off x="6104200" y="5081700"/>
              <a:ext cx="314825" cy="215575"/>
            </a:xfrm>
            <a:custGeom>
              <a:avLst/>
              <a:gdLst/>
              <a:ahLst/>
              <a:cxnLst/>
              <a:rect l="l" t="t" r="r" b="b"/>
              <a:pathLst>
                <a:path w="12593" h="8623" fill="none" extrusionOk="0">
                  <a:moveTo>
                    <a:pt x="5481" y="8622"/>
                  </a:moveTo>
                  <a:lnTo>
                    <a:pt x="5481" y="8622"/>
                  </a:lnTo>
                  <a:lnTo>
                    <a:pt x="6017" y="8574"/>
                  </a:lnTo>
                  <a:lnTo>
                    <a:pt x="6382" y="8525"/>
                  </a:lnTo>
                  <a:lnTo>
                    <a:pt x="6796" y="8452"/>
                  </a:lnTo>
                  <a:lnTo>
                    <a:pt x="7234" y="8354"/>
                  </a:lnTo>
                  <a:lnTo>
                    <a:pt x="7697" y="8257"/>
                  </a:lnTo>
                  <a:lnTo>
                    <a:pt x="8184" y="8086"/>
                  </a:lnTo>
                  <a:lnTo>
                    <a:pt x="8671" y="7892"/>
                  </a:lnTo>
                  <a:lnTo>
                    <a:pt x="9134" y="7648"/>
                  </a:lnTo>
                  <a:lnTo>
                    <a:pt x="9353" y="7526"/>
                  </a:lnTo>
                  <a:lnTo>
                    <a:pt x="9597" y="7356"/>
                  </a:lnTo>
                  <a:lnTo>
                    <a:pt x="9792" y="7185"/>
                  </a:lnTo>
                  <a:lnTo>
                    <a:pt x="9986" y="7015"/>
                  </a:lnTo>
                  <a:lnTo>
                    <a:pt x="10181" y="6820"/>
                  </a:lnTo>
                  <a:lnTo>
                    <a:pt x="10376" y="6601"/>
                  </a:lnTo>
                  <a:lnTo>
                    <a:pt x="10522" y="6357"/>
                  </a:lnTo>
                  <a:lnTo>
                    <a:pt x="10668" y="6114"/>
                  </a:lnTo>
                  <a:lnTo>
                    <a:pt x="10814" y="5846"/>
                  </a:lnTo>
                  <a:lnTo>
                    <a:pt x="10912" y="5554"/>
                  </a:lnTo>
                  <a:lnTo>
                    <a:pt x="11009" y="5261"/>
                  </a:lnTo>
                  <a:lnTo>
                    <a:pt x="11082" y="4945"/>
                  </a:lnTo>
                  <a:lnTo>
                    <a:pt x="11131" y="4579"/>
                  </a:lnTo>
                  <a:lnTo>
                    <a:pt x="11155" y="4214"/>
                  </a:lnTo>
                  <a:lnTo>
                    <a:pt x="11155" y="4214"/>
                  </a:lnTo>
                  <a:lnTo>
                    <a:pt x="11155" y="3873"/>
                  </a:lnTo>
                  <a:lnTo>
                    <a:pt x="11131" y="3435"/>
                  </a:lnTo>
                  <a:lnTo>
                    <a:pt x="11131" y="2972"/>
                  </a:lnTo>
                  <a:lnTo>
                    <a:pt x="11131" y="2753"/>
                  </a:lnTo>
                  <a:lnTo>
                    <a:pt x="11180" y="2582"/>
                  </a:lnTo>
                  <a:lnTo>
                    <a:pt x="12032" y="2607"/>
                  </a:lnTo>
                  <a:lnTo>
                    <a:pt x="11594" y="2120"/>
                  </a:lnTo>
                  <a:lnTo>
                    <a:pt x="11594" y="2120"/>
                  </a:lnTo>
                  <a:lnTo>
                    <a:pt x="11764" y="2046"/>
                  </a:lnTo>
                  <a:lnTo>
                    <a:pt x="11935" y="1973"/>
                  </a:lnTo>
                  <a:lnTo>
                    <a:pt x="12300" y="1827"/>
                  </a:lnTo>
                  <a:lnTo>
                    <a:pt x="12568" y="1730"/>
                  </a:lnTo>
                  <a:lnTo>
                    <a:pt x="12592" y="1681"/>
                  </a:lnTo>
                  <a:lnTo>
                    <a:pt x="12592" y="1657"/>
                  </a:lnTo>
                  <a:lnTo>
                    <a:pt x="12568" y="1632"/>
                  </a:lnTo>
                  <a:lnTo>
                    <a:pt x="12568" y="1632"/>
                  </a:lnTo>
                  <a:lnTo>
                    <a:pt x="12203" y="1511"/>
                  </a:lnTo>
                  <a:lnTo>
                    <a:pt x="11789" y="1389"/>
                  </a:lnTo>
                  <a:lnTo>
                    <a:pt x="11302" y="1267"/>
                  </a:lnTo>
                  <a:lnTo>
                    <a:pt x="11302" y="1267"/>
                  </a:lnTo>
                  <a:lnTo>
                    <a:pt x="11082" y="1024"/>
                  </a:lnTo>
                  <a:lnTo>
                    <a:pt x="10863" y="780"/>
                  </a:lnTo>
                  <a:lnTo>
                    <a:pt x="10547" y="512"/>
                  </a:lnTo>
                  <a:lnTo>
                    <a:pt x="10352" y="390"/>
                  </a:lnTo>
                  <a:lnTo>
                    <a:pt x="10157" y="269"/>
                  </a:lnTo>
                  <a:lnTo>
                    <a:pt x="9938" y="171"/>
                  </a:lnTo>
                  <a:lnTo>
                    <a:pt x="9719" y="98"/>
                  </a:lnTo>
                  <a:lnTo>
                    <a:pt x="9475" y="25"/>
                  </a:lnTo>
                  <a:lnTo>
                    <a:pt x="9231" y="1"/>
                  </a:lnTo>
                  <a:lnTo>
                    <a:pt x="8964" y="25"/>
                  </a:lnTo>
                  <a:lnTo>
                    <a:pt x="8696" y="74"/>
                  </a:lnTo>
                  <a:lnTo>
                    <a:pt x="8696" y="74"/>
                  </a:lnTo>
                  <a:lnTo>
                    <a:pt x="8501" y="122"/>
                  </a:lnTo>
                  <a:lnTo>
                    <a:pt x="8306" y="171"/>
                  </a:lnTo>
                  <a:lnTo>
                    <a:pt x="8111" y="269"/>
                  </a:lnTo>
                  <a:lnTo>
                    <a:pt x="7916" y="366"/>
                  </a:lnTo>
                  <a:lnTo>
                    <a:pt x="7746" y="488"/>
                  </a:lnTo>
                  <a:lnTo>
                    <a:pt x="7575" y="610"/>
                  </a:lnTo>
                  <a:lnTo>
                    <a:pt x="7405" y="756"/>
                  </a:lnTo>
                  <a:lnTo>
                    <a:pt x="7283" y="926"/>
                  </a:lnTo>
                  <a:lnTo>
                    <a:pt x="7137" y="1097"/>
                  </a:lnTo>
                  <a:lnTo>
                    <a:pt x="7039" y="1267"/>
                  </a:lnTo>
                  <a:lnTo>
                    <a:pt x="6942" y="1462"/>
                  </a:lnTo>
                  <a:lnTo>
                    <a:pt x="6845" y="1657"/>
                  </a:lnTo>
                  <a:lnTo>
                    <a:pt x="6796" y="1876"/>
                  </a:lnTo>
                  <a:lnTo>
                    <a:pt x="6747" y="2095"/>
                  </a:lnTo>
                  <a:lnTo>
                    <a:pt x="6723" y="2339"/>
                  </a:lnTo>
                  <a:lnTo>
                    <a:pt x="6723" y="2558"/>
                  </a:lnTo>
                  <a:lnTo>
                    <a:pt x="1" y="4360"/>
                  </a:lnTo>
                  <a:lnTo>
                    <a:pt x="1" y="4360"/>
                  </a:lnTo>
                  <a:lnTo>
                    <a:pt x="318" y="4579"/>
                  </a:lnTo>
                  <a:lnTo>
                    <a:pt x="634" y="4799"/>
                  </a:lnTo>
                  <a:lnTo>
                    <a:pt x="951" y="5018"/>
                  </a:lnTo>
                  <a:lnTo>
                    <a:pt x="1267" y="5188"/>
                  </a:lnTo>
                  <a:lnTo>
                    <a:pt x="1608" y="5359"/>
                  </a:lnTo>
                  <a:lnTo>
                    <a:pt x="1925" y="5481"/>
                  </a:lnTo>
                  <a:lnTo>
                    <a:pt x="2266" y="5602"/>
                  </a:lnTo>
                  <a:lnTo>
                    <a:pt x="2583" y="5724"/>
                  </a:lnTo>
                  <a:lnTo>
                    <a:pt x="2923" y="5797"/>
                  </a:lnTo>
                  <a:lnTo>
                    <a:pt x="3264" y="5846"/>
                  </a:lnTo>
                  <a:lnTo>
                    <a:pt x="3581" y="5895"/>
                  </a:lnTo>
                  <a:lnTo>
                    <a:pt x="3922" y="5919"/>
                  </a:lnTo>
                  <a:lnTo>
                    <a:pt x="4263" y="5919"/>
                  </a:lnTo>
                  <a:lnTo>
                    <a:pt x="4604" y="5895"/>
                  </a:lnTo>
                  <a:lnTo>
                    <a:pt x="4945" y="5846"/>
                  </a:lnTo>
                  <a:lnTo>
                    <a:pt x="5286" y="5797"/>
                  </a:lnTo>
                  <a:lnTo>
                    <a:pt x="5286" y="5797"/>
                  </a:lnTo>
                  <a:lnTo>
                    <a:pt x="5603" y="5700"/>
                  </a:lnTo>
                  <a:lnTo>
                    <a:pt x="5919" y="5627"/>
                  </a:lnTo>
                  <a:lnTo>
                    <a:pt x="6455" y="5407"/>
                  </a:lnTo>
                  <a:lnTo>
                    <a:pt x="6942" y="5188"/>
                  </a:lnTo>
                  <a:lnTo>
                    <a:pt x="7356" y="4969"/>
                  </a:lnTo>
                  <a:lnTo>
                    <a:pt x="7697" y="4750"/>
                  </a:lnTo>
                  <a:lnTo>
                    <a:pt x="7941" y="4579"/>
                  </a:lnTo>
                  <a:lnTo>
                    <a:pt x="8160" y="4409"/>
                  </a:lnTo>
                  <a:lnTo>
                    <a:pt x="8160" y="4409"/>
                  </a:lnTo>
                  <a:lnTo>
                    <a:pt x="8233" y="4360"/>
                  </a:lnTo>
                  <a:lnTo>
                    <a:pt x="8330" y="4336"/>
                  </a:lnTo>
                  <a:lnTo>
                    <a:pt x="8428" y="4360"/>
                  </a:lnTo>
                  <a:lnTo>
                    <a:pt x="8501" y="4409"/>
                  </a:lnTo>
                </a:path>
              </a:pathLst>
            </a:custGeom>
            <a:grpFill/>
            <a:ln w="9525" cap="rnd"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727;p39">
              <a:extLst>
                <a:ext uri="{FF2B5EF4-FFF2-40B4-BE49-F238E27FC236}">
                  <a16:creationId xmlns:a16="http://schemas.microsoft.com/office/drawing/2014/main" xmlns="" id="{2608CA4D-2EF3-8B09-E48A-E54CFF7103F8}"/>
                </a:ext>
              </a:extLst>
            </p:cNvPr>
            <p:cNvSpPr/>
            <p:nvPr/>
          </p:nvSpPr>
          <p:spPr>
            <a:xfrm>
              <a:off x="5937975" y="5210175"/>
              <a:ext cx="333700" cy="133375"/>
            </a:xfrm>
            <a:custGeom>
              <a:avLst/>
              <a:gdLst/>
              <a:ahLst/>
              <a:cxnLst/>
              <a:rect l="l" t="t" r="r" b="b"/>
              <a:pathLst>
                <a:path w="13348" h="5335" fill="none" extrusionOk="0">
                  <a:moveTo>
                    <a:pt x="7819" y="1"/>
                  </a:moveTo>
                  <a:lnTo>
                    <a:pt x="318" y="2533"/>
                  </a:lnTo>
                  <a:lnTo>
                    <a:pt x="318" y="2533"/>
                  </a:lnTo>
                  <a:lnTo>
                    <a:pt x="245" y="2582"/>
                  </a:lnTo>
                  <a:lnTo>
                    <a:pt x="147" y="2631"/>
                  </a:lnTo>
                  <a:lnTo>
                    <a:pt x="98" y="2704"/>
                  </a:lnTo>
                  <a:lnTo>
                    <a:pt x="50" y="2777"/>
                  </a:lnTo>
                  <a:lnTo>
                    <a:pt x="1" y="2874"/>
                  </a:lnTo>
                  <a:lnTo>
                    <a:pt x="1" y="2972"/>
                  </a:lnTo>
                  <a:lnTo>
                    <a:pt x="1" y="3045"/>
                  </a:lnTo>
                  <a:lnTo>
                    <a:pt x="25" y="3142"/>
                  </a:lnTo>
                  <a:lnTo>
                    <a:pt x="25" y="3142"/>
                  </a:lnTo>
                  <a:lnTo>
                    <a:pt x="98" y="3288"/>
                  </a:lnTo>
                  <a:lnTo>
                    <a:pt x="196" y="3386"/>
                  </a:lnTo>
                  <a:lnTo>
                    <a:pt x="318" y="3459"/>
                  </a:lnTo>
                  <a:lnTo>
                    <a:pt x="488" y="3483"/>
                  </a:lnTo>
                  <a:lnTo>
                    <a:pt x="488" y="3483"/>
                  </a:lnTo>
                  <a:lnTo>
                    <a:pt x="610" y="3459"/>
                  </a:lnTo>
                  <a:lnTo>
                    <a:pt x="269" y="3629"/>
                  </a:lnTo>
                  <a:lnTo>
                    <a:pt x="269" y="3629"/>
                  </a:lnTo>
                  <a:lnTo>
                    <a:pt x="171" y="3678"/>
                  </a:lnTo>
                  <a:lnTo>
                    <a:pt x="123" y="3751"/>
                  </a:lnTo>
                  <a:lnTo>
                    <a:pt x="50" y="3824"/>
                  </a:lnTo>
                  <a:lnTo>
                    <a:pt x="25" y="3922"/>
                  </a:lnTo>
                  <a:lnTo>
                    <a:pt x="1" y="3995"/>
                  </a:lnTo>
                  <a:lnTo>
                    <a:pt x="1" y="4092"/>
                  </a:lnTo>
                  <a:lnTo>
                    <a:pt x="1" y="4190"/>
                  </a:lnTo>
                  <a:lnTo>
                    <a:pt x="50" y="4287"/>
                  </a:lnTo>
                  <a:lnTo>
                    <a:pt x="50" y="4287"/>
                  </a:lnTo>
                  <a:lnTo>
                    <a:pt x="123" y="4409"/>
                  </a:lnTo>
                  <a:lnTo>
                    <a:pt x="220" y="4482"/>
                  </a:lnTo>
                  <a:lnTo>
                    <a:pt x="342" y="4531"/>
                  </a:lnTo>
                  <a:lnTo>
                    <a:pt x="488" y="4555"/>
                  </a:lnTo>
                  <a:lnTo>
                    <a:pt x="488" y="4555"/>
                  </a:lnTo>
                  <a:lnTo>
                    <a:pt x="586" y="4555"/>
                  </a:lnTo>
                  <a:lnTo>
                    <a:pt x="683" y="4506"/>
                  </a:lnTo>
                  <a:lnTo>
                    <a:pt x="853" y="4433"/>
                  </a:lnTo>
                  <a:lnTo>
                    <a:pt x="853" y="4433"/>
                  </a:lnTo>
                  <a:lnTo>
                    <a:pt x="780" y="4555"/>
                  </a:lnTo>
                  <a:lnTo>
                    <a:pt x="756" y="4701"/>
                  </a:lnTo>
                  <a:lnTo>
                    <a:pt x="780" y="4847"/>
                  </a:lnTo>
                  <a:lnTo>
                    <a:pt x="829" y="4993"/>
                  </a:lnTo>
                  <a:lnTo>
                    <a:pt x="829" y="4993"/>
                  </a:lnTo>
                  <a:lnTo>
                    <a:pt x="926" y="5091"/>
                  </a:lnTo>
                  <a:lnTo>
                    <a:pt x="1024" y="5139"/>
                  </a:lnTo>
                  <a:lnTo>
                    <a:pt x="1121" y="5188"/>
                  </a:lnTo>
                  <a:lnTo>
                    <a:pt x="1243" y="5212"/>
                  </a:lnTo>
                  <a:lnTo>
                    <a:pt x="1243" y="5212"/>
                  </a:lnTo>
                  <a:lnTo>
                    <a:pt x="1389" y="5188"/>
                  </a:lnTo>
                  <a:lnTo>
                    <a:pt x="1511" y="5115"/>
                  </a:lnTo>
                  <a:lnTo>
                    <a:pt x="6065" y="2144"/>
                  </a:lnTo>
                  <a:lnTo>
                    <a:pt x="6065" y="2144"/>
                  </a:lnTo>
                  <a:lnTo>
                    <a:pt x="6528" y="2363"/>
                  </a:lnTo>
                  <a:lnTo>
                    <a:pt x="7088" y="2582"/>
                  </a:lnTo>
                  <a:lnTo>
                    <a:pt x="7770" y="2826"/>
                  </a:lnTo>
                  <a:lnTo>
                    <a:pt x="8501" y="3045"/>
                  </a:lnTo>
                  <a:lnTo>
                    <a:pt x="9280" y="3240"/>
                  </a:lnTo>
                  <a:lnTo>
                    <a:pt x="10060" y="3386"/>
                  </a:lnTo>
                  <a:lnTo>
                    <a:pt x="10425" y="3435"/>
                  </a:lnTo>
                  <a:lnTo>
                    <a:pt x="10790" y="3483"/>
                  </a:lnTo>
                  <a:lnTo>
                    <a:pt x="11156" y="3483"/>
                  </a:lnTo>
                  <a:lnTo>
                    <a:pt x="11497" y="3483"/>
                  </a:lnTo>
                  <a:lnTo>
                    <a:pt x="12178" y="5188"/>
                  </a:lnTo>
                  <a:lnTo>
                    <a:pt x="12178" y="5188"/>
                  </a:lnTo>
                  <a:lnTo>
                    <a:pt x="12227" y="5237"/>
                  </a:lnTo>
                  <a:lnTo>
                    <a:pt x="12276" y="5286"/>
                  </a:lnTo>
                  <a:lnTo>
                    <a:pt x="12349" y="5310"/>
                  </a:lnTo>
                  <a:lnTo>
                    <a:pt x="12422" y="5334"/>
                  </a:lnTo>
                  <a:lnTo>
                    <a:pt x="13347" y="5334"/>
                  </a:lnTo>
                </a:path>
              </a:pathLst>
            </a:custGeom>
            <a:grpFill/>
            <a:ln w="9525" cap="rnd"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728;p39">
              <a:extLst>
                <a:ext uri="{FF2B5EF4-FFF2-40B4-BE49-F238E27FC236}">
                  <a16:creationId xmlns:a16="http://schemas.microsoft.com/office/drawing/2014/main" xmlns="" id="{7659A85C-44C9-C5E5-8E22-149499BE202C}"/>
                </a:ext>
              </a:extLst>
            </p:cNvPr>
            <p:cNvSpPr/>
            <p:nvPr/>
          </p:nvSpPr>
          <p:spPr>
            <a:xfrm>
              <a:off x="6352025" y="5109100"/>
              <a:ext cx="19500" cy="18900"/>
            </a:xfrm>
            <a:custGeom>
              <a:avLst/>
              <a:gdLst/>
              <a:ahLst/>
              <a:cxnLst/>
              <a:rect l="l" t="t" r="r" b="b"/>
              <a:pathLst>
                <a:path w="780" h="756" extrusionOk="0">
                  <a:moveTo>
                    <a:pt x="317" y="1"/>
                  </a:moveTo>
                  <a:lnTo>
                    <a:pt x="244" y="25"/>
                  </a:lnTo>
                  <a:lnTo>
                    <a:pt x="122" y="98"/>
                  </a:lnTo>
                  <a:lnTo>
                    <a:pt x="49" y="220"/>
                  </a:lnTo>
                  <a:lnTo>
                    <a:pt x="25" y="293"/>
                  </a:lnTo>
                  <a:lnTo>
                    <a:pt x="0" y="390"/>
                  </a:lnTo>
                  <a:lnTo>
                    <a:pt x="25" y="463"/>
                  </a:lnTo>
                  <a:lnTo>
                    <a:pt x="49" y="536"/>
                  </a:lnTo>
                  <a:lnTo>
                    <a:pt x="122" y="658"/>
                  </a:lnTo>
                  <a:lnTo>
                    <a:pt x="244" y="731"/>
                  </a:lnTo>
                  <a:lnTo>
                    <a:pt x="317" y="756"/>
                  </a:lnTo>
                  <a:lnTo>
                    <a:pt x="463" y="756"/>
                  </a:lnTo>
                  <a:lnTo>
                    <a:pt x="536" y="731"/>
                  </a:lnTo>
                  <a:lnTo>
                    <a:pt x="658" y="658"/>
                  </a:lnTo>
                  <a:lnTo>
                    <a:pt x="755" y="536"/>
                  </a:lnTo>
                  <a:lnTo>
                    <a:pt x="780" y="463"/>
                  </a:lnTo>
                  <a:lnTo>
                    <a:pt x="780" y="390"/>
                  </a:lnTo>
                  <a:lnTo>
                    <a:pt x="780" y="293"/>
                  </a:lnTo>
                  <a:lnTo>
                    <a:pt x="755" y="220"/>
                  </a:lnTo>
                  <a:lnTo>
                    <a:pt x="658" y="98"/>
                  </a:lnTo>
                  <a:lnTo>
                    <a:pt x="536" y="25"/>
                  </a:lnTo>
                  <a:lnTo>
                    <a:pt x="463" y="1"/>
                  </a:lnTo>
                  <a:close/>
                </a:path>
              </a:pathLst>
            </a:custGeom>
            <a:grpFill/>
            <a:ln w="9525" cap="flat" cmpd="sng">
              <a:solidFill>
                <a:schemeClr val="bg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04449" name="Picture 1"/>
          <p:cNvPicPr>
            <a:picLocks noChangeAspect="1" noChangeArrowheads="1"/>
          </p:cNvPicPr>
          <p:nvPr/>
        </p:nvPicPr>
        <p:blipFill>
          <a:blip r:embed="rId3"/>
          <a:srcRect/>
          <a:stretch>
            <a:fillRect/>
          </a:stretch>
        </p:blipFill>
        <p:spPr bwMode="auto">
          <a:xfrm>
            <a:off x="6988794" y="8056"/>
            <a:ext cx="4222131" cy="3335218"/>
          </a:xfrm>
          <a:prstGeom prst="rect">
            <a:avLst/>
          </a:prstGeom>
          <a:noFill/>
          <a:ln w="9525">
            <a:noFill/>
            <a:miter lim="800000"/>
            <a:headEnd/>
            <a:tailEnd/>
          </a:ln>
        </p:spPr>
      </p:pic>
    </p:spTree>
    <p:extLst>
      <p:ext uri="{BB962C8B-B14F-4D97-AF65-F5344CB8AC3E}">
        <p14:creationId xmlns:p14="http://schemas.microsoft.com/office/powerpoint/2010/main" xmlns="" val="16933613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062B34AE-A413-422C-8151-FE66D6426A28}"/>
              </a:ext>
            </a:extLst>
          </p:cNvPr>
          <p:cNvSpPr txBox="1">
            <a:spLocks/>
          </p:cNvSpPr>
          <p:nvPr/>
        </p:nvSpPr>
        <p:spPr>
          <a:xfrm>
            <a:off x="1162258" y="844405"/>
            <a:ext cx="7747206" cy="3843448"/>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bg-BG" sz="2400" dirty="0" smtClean="0">
                <a:solidFill>
                  <a:srgbClr val="354F92"/>
                </a:solidFill>
                <a:latin typeface="Calibri"/>
                <a:cs typeface="Calibri"/>
              </a:rPr>
              <a:t>Пример</a:t>
            </a:r>
            <a:r>
              <a:rPr lang="en-US" sz="2400" dirty="0" smtClean="0">
                <a:solidFill>
                  <a:srgbClr val="354F92"/>
                </a:solidFill>
                <a:latin typeface="Calibri"/>
                <a:cs typeface="Calibri"/>
              </a:rPr>
              <a:t>: </a:t>
            </a:r>
            <a:r>
              <a:rPr lang="bg-BG" sz="2400" dirty="0" smtClean="0">
                <a:solidFill>
                  <a:srgbClr val="354F92"/>
                </a:solidFill>
                <a:latin typeface="Calibri"/>
                <a:cs typeface="Calibri"/>
              </a:rPr>
              <a:t>В планините на Шотландия изтребването на </a:t>
            </a:r>
            <a:r>
              <a:rPr lang="bg-BG" sz="2400" b="1" dirty="0" smtClean="0">
                <a:solidFill>
                  <a:srgbClr val="354F92"/>
                </a:solidFill>
                <a:latin typeface="Calibri"/>
                <a:cs typeface="Calibri"/>
              </a:rPr>
              <a:t>вълците</a:t>
            </a:r>
            <a:r>
              <a:rPr lang="bg-BG" sz="2400" dirty="0" smtClean="0">
                <a:solidFill>
                  <a:srgbClr val="354F92"/>
                </a:solidFill>
                <a:latin typeface="Calibri"/>
                <a:cs typeface="Calibri"/>
              </a:rPr>
              <a:t> води до:</a:t>
            </a:r>
            <a:r>
              <a:rPr lang="en-US" sz="2400" dirty="0">
                <a:solidFill>
                  <a:srgbClr val="354F92"/>
                </a:solidFill>
                <a:latin typeface="Calibri"/>
                <a:cs typeface="Calibri"/>
              </a:rPr>
              <a:t> </a:t>
            </a:r>
            <a:endParaRPr lang="en-US" sz="2400" dirty="0">
              <a:solidFill>
                <a:srgbClr val="354F92"/>
              </a:solidFill>
              <a:latin typeface="Calibri" panose="020F0502020204030204" pitchFamily="34" charset="0"/>
              <a:cs typeface="Calibri"/>
            </a:endParaRPr>
          </a:p>
          <a:p>
            <a:pPr marL="0" indent="0">
              <a:buNone/>
            </a:pPr>
            <a:r>
              <a:rPr lang="en-US" sz="2400" dirty="0">
                <a:solidFill>
                  <a:srgbClr val="354F92"/>
                </a:solidFill>
                <a:latin typeface="Calibri" panose="020F0502020204030204" pitchFamily="34" charset="0"/>
              </a:rPr>
              <a:t>… </a:t>
            </a:r>
            <a:r>
              <a:rPr lang="bg-BG" sz="2400" b="1" dirty="0" smtClean="0">
                <a:solidFill>
                  <a:srgbClr val="354F92"/>
                </a:solidFill>
                <a:latin typeface="Calibri" panose="020F0502020204030204" pitchFamily="34" charset="0"/>
              </a:rPr>
              <a:t>увеличаване популацията </a:t>
            </a:r>
            <a:r>
              <a:rPr lang="bg-BG" sz="2400" dirty="0" smtClean="0">
                <a:solidFill>
                  <a:srgbClr val="354F92"/>
                </a:solidFill>
                <a:latin typeface="Calibri" panose="020F0502020204030204" pitchFamily="34" charset="0"/>
              </a:rPr>
              <a:t>на елените</a:t>
            </a:r>
            <a:endParaRPr lang="en-US" sz="2400" dirty="0">
              <a:solidFill>
                <a:srgbClr val="354F92"/>
              </a:solidFill>
              <a:latin typeface="Calibri" panose="020F0502020204030204" pitchFamily="34" charset="0"/>
            </a:endParaRPr>
          </a:p>
          <a:p>
            <a:pPr marL="0" indent="0">
              <a:buNone/>
            </a:pPr>
            <a:r>
              <a:rPr lang="en-US" sz="2400" dirty="0">
                <a:solidFill>
                  <a:srgbClr val="354F92"/>
                </a:solidFill>
                <a:latin typeface="Calibri" panose="020F0502020204030204" pitchFamily="34" charset="0"/>
              </a:rPr>
              <a:t>… </a:t>
            </a:r>
            <a:r>
              <a:rPr lang="bg-BG" sz="2400" b="1" dirty="0" smtClean="0">
                <a:solidFill>
                  <a:srgbClr val="354F92"/>
                </a:solidFill>
                <a:latin typeface="Calibri" panose="020F0502020204030204" pitchFamily="34" charset="0"/>
              </a:rPr>
              <a:t>елените се хранят </a:t>
            </a:r>
            <a:r>
              <a:rPr lang="bg-BG" sz="2400" dirty="0" smtClean="0">
                <a:solidFill>
                  <a:srgbClr val="354F92"/>
                </a:solidFill>
                <a:latin typeface="Calibri" panose="020F0502020204030204" pitchFamily="34" charset="0"/>
              </a:rPr>
              <a:t>със зелена маса, включително млади дръвчета </a:t>
            </a:r>
            <a:r>
              <a:rPr lang="bg-BG" sz="2400" b="1" dirty="0" smtClean="0">
                <a:solidFill>
                  <a:srgbClr val="354F92"/>
                </a:solidFill>
                <a:latin typeface="Calibri" panose="020F0502020204030204" pitchFamily="34" charset="0"/>
              </a:rPr>
              <a:t> </a:t>
            </a:r>
            <a:endParaRPr lang="en-US" sz="2400" dirty="0">
              <a:solidFill>
                <a:srgbClr val="354F92"/>
              </a:solidFill>
              <a:latin typeface="Calibri" panose="020F0502020204030204" pitchFamily="34" charset="0"/>
            </a:endParaRPr>
          </a:p>
          <a:p>
            <a:pPr marL="0" indent="0">
              <a:buNone/>
            </a:pPr>
            <a:r>
              <a:rPr lang="en-US" sz="2400" dirty="0">
                <a:solidFill>
                  <a:srgbClr val="354F92"/>
                </a:solidFill>
                <a:latin typeface="Calibri" panose="020F0502020204030204" pitchFamily="34" charset="0"/>
              </a:rPr>
              <a:t>… </a:t>
            </a:r>
            <a:r>
              <a:rPr lang="ru-RU" sz="2400" dirty="0" smtClean="0">
                <a:solidFill>
                  <a:srgbClr val="354F92"/>
                </a:solidFill>
                <a:latin typeface="Calibri" panose="020F0502020204030204" pitchFamily="34" charset="0"/>
              </a:rPr>
              <a:t>без дървета няма местообитание за </a:t>
            </a:r>
            <a:r>
              <a:rPr lang="ru-RU" sz="2400" b="1" dirty="0" smtClean="0">
                <a:solidFill>
                  <a:srgbClr val="354F92"/>
                </a:solidFill>
                <a:latin typeface="Calibri" panose="020F0502020204030204" pitchFamily="34" charset="0"/>
              </a:rPr>
              <a:t>птици, прилепи </a:t>
            </a:r>
            <a:r>
              <a:rPr lang="ru-RU" sz="2400" dirty="0" smtClean="0">
                <a:solidFill>
                  <a:srgbClr val="354F92"/>
                </a:solidFill>
                <a:latin typeface="Calibri" panose="020F0502020204030204" pitchFamily="34" charset="0"/>
              </a:rPr>
              <a:t>и други </a:t>
            </a:r>
            <a:r>
              <a:rPr lang="ru-RU" sz="2400" b="1" dirty="0" smtClean="0">
                <a:solidFill>
                  <a:srgbClr val="354F92"/>
                </a:solidFill>
                <a:latin typeface="Calibri" panose="020F0502020204030204" pitchFamily="34" charset="0"/>
              </a:rPr>
              <a:t>горски видове</a:t>
            </a:r>
            <a:endParaRPr lang="en-US" sz="2400" dirty="0">
              <a:solidFill>
                <a:srgbClr val="354F92"/>
              </a:solidFill>
              <a:latin typeface="Calibri" panose="020F0502020204030204" pitchFamily="34" charset="0"/>
            </a:endParaRPr>
          </a:p>
          <a:p>
            <a:pPr marL="0" indent="0">
              <a:buNone/>
            </a:pPr>
            <a:r>
              <a:rPr lang="en-US" sz="2400" dirty="0">
                <a:solidFill>
                  <a:srgbClr val="354F92"/>
                </a:solidFill>
                <a:latin typeface="Calibri" panose="020F0502020204030204" pitchFamily="34" charset="0"/>
              </a:rPr>
              <a:t>… </a:t>
            </a:r>
            <a:r>
              <a:rPr lang="bg-BG" sz="2400" dirty="0" smtClean="0">
                <a:solidFill>
                  <a:srgbClr val="354F92"/>
                </a:solidFill>
                <a:latin typeface="Calibri" panose="020F0502020204030204" pitchFamily="34" charset="0"/>
              </a:rPr>
              <a:t>без </a:t>
            </a:r>
            <a:r>
              <a:rPr lang="bg-BG" sz="2400" b="1" dirty="0" smtClean="0">
                <a:solidFill>
                  <a:srgbClr val="354F92"/>
                </a:solidFill>
                <a:latin typeface="Calibri" panose="020F0502020204030204" pitchFamily="34" charset="0"/>
              </a:rPr>
              <a:t>прилепи и птици</a:t>
            </a:r>
            <a:r>
              <a:rPr lang="ru-RU" sz="2400" b="1" dirty="0" smtClean="0">
                <a:solidFill>
                  <a:srgbClr val="354F92"/>
                </a:solidFill>
                <a:latin typeface="Calibri" panose="020F0502020204030204" pitchFamily="34" charset="0"/>
              </a:rPr>
              <a:t>, </a:t>
            </a:r>
            <a:r>
              <a:rPr lang="ru-RU" sz="2400" dirty="0" err="1" smtClean="0">
                <a:solidFill>
                  <a:srgbClr val="354F92"/>
                </a:solidFill>
                <a:latin typeface="Calibri" panose="020F0502020204030204" pitchFamily="34" charset="0"/>
              </a:rPr>
              <a:t>които</a:t>
            </a:r>
            <a:r>
              <a:rPr lang="ru-RU" sz="2400" dirty="0" smtClean="0">
                <a:solidFill>
                  <a:srgbClr val="354F92"/>
                </a:solidFill>
                <a:latin typeface="Calibri" panose="020F0502020204030204" pitchFamily="34" charset="0"/>
              </a:rPr>
              <a:t> да </a:t>
            </a:r>
            <a:r>
              <a:rPr lang="ru-RU" sz="2400" dirty="0" err="1" smtClean="0">
                <a:solidFill>
                  <a:srgbClr val="354F92"/>
                </a:solidFill>
                <a:latin typeface="Calibri" panose="020F0502020204030204" pitchFamily="34" charset="0"/>
              </a:rPr>
              <a:t>ги</a:t>
            </a:r>
            <a:r>
              <a:rPr lang="ru-RU" sz="2400" dirty="0" smtClean="0">
                <a:solidFill>
                  <a:srgbClr val="354F92"/>
                </a:solidFill>
                <a:latin typeface="Calibri" panose="020F0502020204030204" pitchFamily="34" charset="0"/>
              </a:rPr>
              <a:t> </a:t>
            </a:r>
            <a:r>
              <a:rPr lang="ru-RU" sz="2400" dirty="0" err="1" smtClean="0">
                <a:solidFill>
                  <a:srgbClr val="354F92"/>
                </a:solidFill>
                <a:latin typeface="Calibri" panose="020F0502020204030204" pitchFamily="34" charset="0"/>
              </a:rPr>
              <a:t>ядат</a:t>
            </a:r>
            <a:r>
              <a:rPr lang="ru-RU" sz="2400" dirty="0" smtClean="0">
                <a:solidFill>
                  <a:srgbClr val="354F92"/>
                </a:solidFill>
                <a:latin typeface="Calibri" panose="020F0502020204030204" pitchFamily="34" charset="0"/>
              </a:rPr>
              <a:t>, </a:t>
            </a:r>
            <a:r>
              <a:rPr lang="ru-RU" sz="2400" dirty="0" err="1" smtClean="0">
                <a:solidFill>
                  <a:srgbClr val="354F92"/>
                </a:solidFill>
                <a:latin typeface="Calibri" panose="020F0502020204030204" pitchFamily="34" charset="0"/>
              </a:rPr>
              <a:t>планинските</a:t>
            </a:r>
            <a:r>
              <a:rPr lang="ru-RU" sz="2400" dirty="0" smtClean="0">
                <a:solidFill>
                  <a:srgbClr val="354F92"/>
                </a:solidFill>
                <a:latin typeface="Calibri" panose="020F0502020204030204" pitchFamily="34" charset="0"/>
              </a:rPr>
              <a:t> </a:t>
            </a:r>
            <a:r>
              <a:rPr lang="ru-RU" sz="2400" dirty="0" err="1" smtClean="0">
                <a:solidFill>
                  <a:srgbClr val="354F92"/>
                </a:solidFill>
                <a:latin typeface="Calibri" panose="020F0502020204030204" pitchFamily="34" charset="0"/>
              </a:rPr>
              <a:t>райони</a:t>
            </a:r>
            <a:r>
              <a:rPr lang="ru-RU" sz="2400" dirty="0" smtClean="0">
                <a:solidFill>
                  <a:srgbClr val="354F92"/>
                </a:solidFill>
                <a:latin typeface="Calibri" panose="020F0502020204030204" pitchFamily="34" charset="0"/>
              </a:rPr>
              <a:t> </a:t>
            </a:r>
            <a:r>
              <a:rPr lang="ru-RU" sz="2400" dirty="0" err="1" smtClean="0">
                <a:solidFill>
                  <a:srgbClr val="354F92"/>
                </a:solidFill>
                <a:latin typeface="Calibri" panose="020F0502020204030204" pitchFamily="34" charset="0"/>
              </a:rPr>
              <a:t>са</a:t>
            </a:r>
            <a:r>
              <a:rPr lang="ru-RU" sz="2400" dirty="0" smtClean="0">
                <a:solidFill>
                  <a:srgbClr val="354F92"/>
                </a:solidFill>
                <a:latin typeface="Calibri" panose="020F0502020204030204" pitchFamily="34" charset="0"/>
              </a:rPr>
              <a:t> </a:t>
            </a:r>
            <a:r>
              <a:rPr lang="ru-RU" sz="2400" dirty="0" err="1" smtClean="0">
                <a:solidFill>
                  <a:srgbClr val="354F92"/>
                </a:solidFill>
                <a:latin typeface="Calibri" panose="020F0502020204030204" pitchFamily="34" charset="0"/>
              </a:rPr>
              <a:t>нападнати</a:t>
            </a:r>
            <a:r>
              <a:rPr lang="ru-RU" sz="2400" dirty="0" smtClean="0">
                <a:solidFill>
                  <a:srgbClr val="354F92"/>
                </a:solidFill>
                <a:latin typeface="Calibri" panose="020F0502020204030204" pitchFamily="34" charset="0"/>
              </a:rPr>
              <a:t> от </a:t>
            </a:r>
            <a:r>
              <a:rPr lang="ru-RU" sz="2400" dirty="0" err="1" smtClean="0">
                <a:solidFill>
                  <a:srgbClr val="354F92"/>
                </a:solidFill>
                <a:latin typeface="Calibri" panose="020F0502020204030204" pitchFamily="34" charset="0"/>
              </a:rPr>
              <a:t>хапещи</a:t>
            </a:r>
            <a:r>
              <a:rPr lang="ru-RU" sz="2400" dirty="0" smtClean="0">
                <a:solidFill>
                  <a:srgbClr val="354F92"/>
                </a:solidFill>
                <a:latin typeface="Calibri" panose="020F0502020204030204" pitchFamily="34" charset="0"/>
              </a:rPr>
              <a:t> </a:t>
            </a:r>
            <a:r>
              <a:rPr lang="ru-RU" sz="2400" dirty="0" err="1" smtClean="0">
                <a:solidFill>
                  <a:srgbClr val="354F92"/>
                </a:solidFill>
                <a:latin typeface="Calibri" panose="020F0502020204030204" pitchFamily="34" charset="0"/>
              </a:rPr>
              <a:t>мушици</a:t>
            </a:r>
            <a:r>
              <a:rPr lang="ru-RU" sz="2400" dirty="0" smtClean="0">
                <a:solidFill>
                  <a:srgbClr val="354F92"/>
                </a:solidFill>
                <a:latin typeface="Calibri" panose="020F0502020204030204" pitchFamily="34" charset="0"/>
              </a:rPr>
              <a:t> </a:t>
            </a:r>
            <a:r>
              <a:rPr lang="ru-RU" sz="2400" dirty="0" err="1" smtClean="0">
                <a:solidFill>
                  <a:srgbClr val="354F92"/>
                </a:solidFill>
                <a:latin typeface="Calibri" panose="020F0502020204030204" pitchFamily="34" charset="0"/>
              </a:rPr>
              <a:t>през</a:t>
            </a:r>
            <a:r>
              <a:rPr lang="ru-RU" sz="2400" dirty="0" smtClean="0">
                <a:solidFill>
                  <a:srgbClr val="354F92"/>
                </a:solidFill>
                <a:latin typeface="Calibri" panose="020F0502020204030204" pitchFamily="34" charset="0"/>
              </a:rPr>
              <a:t> </a:t>
            </a:r>
            <a:r>
              <a:rPr lang="ru-RU" sz="2400" dirty="0" err="1" smtClean="0">
                <a:solidFill>
                  <a:srgbClr val="354F92"/>
                </a:solidFill>
                <a:latin typeface="Calibri" panose="020F0502020204030204" pitchFamily="34" charset="0"/>
              </a:rPr>
              <a:t>цялото</a:t>
            </a:r>
            <a:r>
              <a:rPr lang="ru-RU" sz="2400" dirty="0" smtClean="0">
                <a:solidFill>
                  <a:srgbClr val="354F92"/>
                </a:solidFill>
                <a:latin typeface="Calibri" panose="020F0502020204030204" pitchFamily="34" charset="0"/>
              </a:rPr>
              <a:t> </a:t>
            </a:r>
            <a:r>
              <a:rPr lang="ru-RU" sz="2400" dirty="0" err="1" smtClean="0">
                <a:solidFill>
                  <a:srgbClr val="354F92"/>
                </a:solidFill>
                <a:latin typeface="Calibri" panose="020F0502020204030204" pitchFamily="34" charset="0"/>
              </a:rPr>
              <a:t>лято</a:t>
            </a:r>
            <a:r>
              <a:rPr lang="ru-RU" sz="2400" dirty="0" smtClean="0">
                <a:solidFill>
                  <a:srgbClr val="354F92"/>
                </a:solidFill>
                <a:latin typeface="Calibri" panose="020F0502020204030204" pitchFamily="34" charset="0"/>
              </a:rPr>
              <a:t>.</a:t>
            </a:r>
            <a:endParaRPr lang="en-US" sz="2400" dirty="0">
              <a:solidFill>
                <a:srgbClr val="354F92"/>
              </a:solidFill>
              <a:latin typeface="Calibri" panose="020F0502020204030204" pitchFamily="34" charset="0"/>
            </a:endParaRPr>
          </a:p>
          <a:p>
            <a:pPr marL="0" indent="0">
              <a:buNone/>
            </a:pPr>
            <a:endParaRPr lang="en-US" sz="2400" dirty="0"/>
          </a:p>
        </p:txBody>
      </p:sp>
      <p:pic>
        <p:nvPicPr>
          <p:cNvPr id="11" name="Picture 10"/>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772749" y="4684137"/>
            <a:ext cx="2811701" cy="2116713"/>
          </a:xfrm>
          <a:prstGeom prst="rect">
            <a:avLst/>
          </a:prstGeom>
        </p:spPr>
      </p:pic>
      <p:pic>
        <p:nvPicPr>
          <p:cNvPr id="12" name="Picture 11"/>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6029325" y="4535486"/>
            <a:ext cx="3979064" cy="2245745"/>
          </a:xfrm>
          <a:prstGeom prst="rect">
            <a:avLst/>
          </a:prstGeom>
        </p:spPr>
      </p:pic>
      <p:pic>
        <p:nvPicPr>
          <p:cNvPr id="15" name="Picture 14"/>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8909464" y="977949"/>
            <a:ext cx="2963974" cy="2194842"/>
          </a:xfrm>
          <a:prstGeom prst="rect">
            <a:avLst/>
          </a:prstGeom>
        </p:spPr>
      </p:pic>
      <p:sp>
        <p:nvSpPr>
          <p:cNvPr id="5" name="TextBox 4">
            <a:extLst>
              <a:ext uri="{FF2B5EF4-FFF2-40B4-BE49-F238E27FC236}">
                <a16:creationId xmlns:a16="http://schemas.microsoft.com/office/drawing/2014/main" xmlns="" id="{8A1220E6-A7C0-9DCD-7564-ECC3DA70D403}"/>
              </a:ext>
            </a:extLst>
          </p:cNvPr>
          <p:cNvSpPr txBox="1"/>
          <p:nvPr/>
        </p:nvSpPr>
        <p:spPr>
          <a:xfrm>
            <a:off x="4709583" y="6364274"/>
            <a:ext cx="131974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bg-BG" dirty="0" smtClean="0"/>
              <a:t>Мушиците</a:t>
            </a:r>
            <a:endParaRPr lang="en-US" dirty="0"/>
          </a:p>
        </p:txBody>
      </p:sp>
      <p:sp>
        <p:nvSpPr>
          <p:cNvPr id="9" name="Text Placeholder 12">
            <a:extLst>
              <a:ext uri="{FF2B5EF4-FFF2-40B4-BE49-F238E27FC236}">
                <a16:creationId xmlns:a16="http://schemas.microsoft.com/office/drawing/2014/main" xmlns="" id="{55185129-0D56-9157-1168-55DADA99877E}"/>
              </a:ext>
            </a:extLst>
          </p:cNvPr>
          <p:cNvSpPr txBox="1">
            <a:spLocks/>
          </p:cNvSpPr>
          <p:nvPr/>
        </p:nvSpPr>
        <p:spPr>
          <a:xfrm>
            <a:off x="1981801" y="120904"/>
            <a:ext cx="7331259" cy="602996"/>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solidFill>
                  <a:srgbClr val="354F92"/>
                </a:solidFill>
              </a:rPr>
              <a:t>2) </a:t>
            </a:r>
            <a:r>
              <a:rPr lang="bg-BG" dirty="0" smtClean="0">
                <a:solidFill>
                  <a:srgbClr val="354F92"/>
                </a:solidFill>
              </a:rPr>
              <a:t>Разнообразие на видовете</a:t>
            </a:r>
            <a:endParaRPr lang="en-IE" dirty="0">
              <a:solidFill>
                <a:srgbClr val="354F92"/>
              </a:solidFill>
            </a:endParaRPr>
          </a:p>
        </p:txBody>
      </p:sp>
      <p:grpSp>
        <p:nvGrpSpPr>
          <p:cNvPr id="8" name="Group 7">
            <a:extLst>
              <a:ext uri="{FF2B5EF4-FFF2-40B4-BE49-F238E27FC236}">
                <a16:creationId xmlns:a16="http://schemas.microsoft.com/office/drawing/2014/main" xmlns="" id="{14ADB837-998E-2245-10F3-868285E26601}"/>
              </a:ext>
            </a:extLst>
          </p:cNvPr>
          <p:cNvGrpSpPr/>
          <p:nvPr/>
        </p:nvGrpSpPr>
        <p:grpSpPr>
          <a:xfrm>
            <a:off x="1242627" y="35179"/>
            <a:ext cx="739174" cy="809226"/>
            <a:chOff x="1242627" y="120904"/>
            <a:chExt cx="739174" cy="809226"/>
          </a:xfrm>
        </p:grpSpPr>
        <p:sp>
          <p:nvSpPr>
            <p:cNvPr id="10" name="Freeform 294">
              <a:extLst>
                <a:ext uri="{FF2B5EF4-FFF2-40B4-BE49-F238E27FC236}">
                  <a16:creationId xmlns:a16="http://schemas.microsoft.com/office/drawing/2014/main" xmlns="" id="{FC5C7976-7955-95E7-7791-577DAD96F14F}"/>
                </a:ext>
              </a:extLst>
            </p:cNvPr>
            <p:cNvSpPr>
              <a:spLocks noChangeArrowheads="1"/>
            </p:cNvSpPr>
            <p:nvPr/>
          </p:nvSpPr>
          <p:spPr bwMode="auto">
            <a:xfrm>
              <a:off x="1242627" y="120904"/>
              <a:ext cx="739174" cy="809226"/>
            </a:xfrm>
            <a:custGeom>
              <a:avLst/>
              <a:gdLst>
                <a:gd name="T0" fmla="*/ 800 w 1609"/>
                <a:gd name="T1" fmla="*/ 1607 h 1608"/>
                <a:gd name="T2" fmla="*/ 800 w 1609"/>
                <a:gd name="T3" fmla="*/ 1607 h 1608"/>
                <a:gd name="T4" fmla="*/ 234 w 1609"/>
                <a:gd name="T5" fmla="*/ 1374 h 1608"/>
                <a:gd name="T6" fmla="*/ 0 w 1609"/>
                <a:gd name="T7" fmla="*/ 808 h 1608"/>
                <a:gd name="T8" fmla="*/ 234 w 1609"/>
                <a:gd name="T9" fmla="*/ 243 h 1608"/>
                <a:gd name="T10" fmla="*/ 800 w 1609"/>
                <a:gd name="T11" fmla="*/ 0 h 1608"/>
                <a:gd name="T12" fmla="*/ 1374 w 1609"/>
                <a:gd name="T13" fmla="*/ 243 h 1608"/>
                <a:gd name="T14" fmla="*/ 1608 w 1609"/>
                <a:gd name="T15" fmla="*/ 808 h 1608"/>
                <a:gd name="T16" fmla="*/ 1374 w 1609"/>
                <a:gd name="T17" fmla="*/ 1374 h 1608"/>
                <a:gd name="T18" fmla="*/ 800 w 1609"/>
                <a:gd name="T19" fmla="*/ 1607 h 1608"/>
                <a:gd name="T20" fmla="*/ 800 w 1609"/>
                <a:gd name="T21" fmla="*/ 108 h 1608"/>
                <a:gd name="T22" fmla="*/ 800 w 1609"/>
                <a:gd name="T23" fmla="*/ 108 h 1608"/>
                <a:gd name="T24" fmla="*/ 306 w 1609"/>
                <a:gd name="T25" fmla="*/ 315 h 1608"/>
                <a:gd name="T26" fmla="*/ 108 w 1609"/>
                <a:gd name="T27" fmla="*/ 808 h 1608"/>
                <a:gd name="T28" fmla="*/ 306 w 1609"/>
                <a:gd name="T29" fmla="*/ 1302 h 1608"/>
                <a:gd name="T30" fmla="*/ 800 w 1609"/>
                <a:gd name="T31" fmla="*/ 1508 h 1608"/>
                <a:gd name="T32" fmla="*/ 1293 w 1609"/>
                <a:gd name="T33" fmla="*/ 1302 h 1608"/>
                <a:gd name="T34" fmla="*/ 1500 w 1609"/>
                <a:gd name="T35" fmla="*/ 808 h 1608"/>
                <a:gd name="T36" fmla="*/ 1293 w 1609"/>
                <a:gd name="T37" fmla="*/ 315 h 1608"/>
                <a:gd name="T38" fmla="*/ 800 w 1609"/>
                <a:gd name="T39" fmla="*/ 108 h 1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09" h="1608">
                  <a:moveTo>
                    <a:pt x="800" y="1607"/>
                  </a:moveTo>
                  <a:lnTo>
                    <a:pt x="800" y="1607"/>
                  </a:lnTo>
                  <a:cubicBezTo>
                    <a:pt x="593" y="1607"/>
                    <a:pt x="387" y="1527"/>
                    <a:pt x="234" y="1374"/>
                  </a:cubicBezTo>
                  <a:cubicBezTo>
                    <a:pt x="81" y="1221"/>
                    <a:pt x="0" y="1024"/>
                    <a:pt x="0" y="808"/>
                  </a:cubicBezTo>
                  <a:cubicBezTo>
                    <a:pt x="0" y="593"/>
                    <a:pt x="81" y="386"/>
                    <a:pt x="234" y="243"/>
                  </a:cubicBezTo>
                  <a:cubicBezTo>
                    <a:pt x="387" y="90"/>
                    <a:pt x="593" y="0"/>
                    <a:pt x="800" y="0"/>
                  </a:cubicBezTo>
                  <a:cubicBezTo>
                    <a:pt x="1015" y="0"/>
                    <a:pt x="1221" y="90"/>
                    <a:pt x="1374" y="243"/>
                  </a:cubicBezTo>
                  <a:cubicBezTo>
                    <a:pt x="1527" y="386"/>
                    <a:pt x="1608" y="593"/>
                    <a:pt x="1608" y="808"/>
                  </a:cubicBezTo>
                  <a:cubicBezTo>
                    <a:pt x="1608" y="1024"/>
                    <a:pt x="1527" y="1221"/>
                    <a:pt x="1374" y="1374"/>
                  </a:cubicBezTo>
                  <a:cubicBezTo>
                    <a:pt x="1221" y="1527"/>
                    <a:pt x="1015" y="1607"/>
                    <a:pt x="800" y="1607"/>
                  </a:cubicBezTo>
                  <a:close/>
                  <a:moveTo>
                    <a:pt x="800" y="108"/>
                  </a:moveTo>
                  <a:lnTo>
                    <a:pt x="800" y="108"/>
                  </a:lnTo>
                  <a:cubicBezTo>
                    <a:pt x="620" y="108"/>
                    <a:pt x="441" y="180"/>
                    <a:pt x="306" y="315"/>
                  </a:cubicBezTo>
                  <a:cubicBezTo>
                    <a:pt x="180" y="449"/>
                    <a:pt x="108" y="620"/>
                    <a:pt x="108" y="808"/>
                  </a:cubicBezTo>
                  <a:cubicBezTo>
                    <a:pt x="108" y="997"/>
                    <a:pt x="180" y="1167"/>
                    <a:pt x="306" y="1302"/>
                  </a:cubicBezTo>
                  <a:cubicBezTo>
                    <a:pt x="441" y="1437"/>
                    <a:pt x="620" y="1508"/>
                    <a:pt x="800" y="1508"/>
                  </a:cubicBezTo>
                  <a:cubicBezTo>
                    <a:pt x="988" y="1508"/>
                    <a:pt x="1168" y="1437"/>
                    <a:pt x="1293" y="1302"/>
                  </a:cubicBezTo>
                  <a:cubicBezTo>
                    <a:pt x="1428" y="1167"/>
                    <a:pt x="1500" y="997"/>
                    <a:pt x="1500" y="808"/>
                  </a:cubicBezTo>
                  <a:cubicBezTo>
                    <a:pt x="1500" y="620"/>
                    <a:pt x="1428" y="449"/>
                    <a:pt x="1293" y="315"/>
                  </a:cubicBezTo>
                  <a:cubicBezTo>
                    <a:pt x="1168" y="180"/>
                    <a:pt x="988" y="108"/>
                    <a:pt x="800" y="108"/>
                  </a:cubicBezTo>
                  <a:close/>
                </a:path>
              </a:pathLst>
            </a:custGeom>
            <a:solidFill>
              <a:srgbClr val="354F92"/>
            </a:solidFill>
            <a:ln>
              <a:solidFill>
                <a:srgbClr val="354F92"/>
              </a:solidFill>
            </a:ln>
            <a:effectLst/>
          </p:spPr>
          <p:txBody>
            <a:bodyPr wrap="none" anchor="ctr"/>
            <a:lstStyle/>
            <a:p>
              <a:endParaRPr lang="es-MX" dirty="0">
                <a:solidFill>
                  <a:srgbClr val="354F92"/>
                </a:solidFill>
              </a:endParaRPr>
            </a:p>
          </p:txBody>
        </p:sp>
        <p:grpSp>
          <p:nvGrpSpPr>
            <p:cNvPr id="13" name="Google Shape;725;p39">
              <a:extLst>
                <a:ext uri="{FF2B5EF4-FFF2-40B4-BE49-F238E27FC236}">
                  <a16:creationId xmlns:a16="http://schemas.microsoft.com/office/drawing/2014/main" xmlns="" id="{BC239482-4F0C-B319-2528-2A0D45971B04}"/>
                </a:ext>
              </a:extLst>
            </p:cNvPr>
            <p:cNvGrpSpPr/>
            <p:nvPr/>
          </p:nvGrpSpPr>
          <p:grpSpPr>
            <a:xfrm>
              <a:off x="1347555" y="370518"/>
              <a:ext cx="471779" cy="238060"/>
              <a:chOff x="5937975" y="5081700"/>
              <a:chExt cx="481050" cy="261850"/>
            </a:xfrm>
            <a:solidFill>
              <a:srgbClr val="354F92"/>
            </a:solidFill>
          </p:grpSpPr>
          <p:sp>
            <p:nvSpPr>
              <p:cNvPr id="14" name="Google Shape;726;p39">
                <a:extLst>
                  <a:ext uri="{FF2B5EF4-FFF2-40B4-BE49-F238E27FC236}">
                    <a16:creationId xmlns:a16="http://schemas.microsoft.com/office/drawing/2014/main" xmlns="" id="{3978B0CA-EBBF-5A67-7B67-A63EACB0C569}"/>
                  </a:ext>
                </a:extLst>
              </p:cNvPr>
              <p:cNvSpPr/>
              <p:nvPr/>
            </p:nvSpPr>
            <p:spPr>
              <a:xfrm>
                <a:off x="6104200" y="5081700"/>
                <a:ext cx="314825" cy="215575"/>
              </a:xfrm>
              <a:custGeom>
                <a:avLst/>
                <a:gdLst/>
                <a:ahLst/>
                <a:cxnLst/>
                <a:rect l="l" t="t" r="r" b="b"/>
                <a:pathLst>
                  <a:path w="12593" h="8623" fill="none" extrusionOk="0">
                    <a:moveTo>
                      <a:pt x="5481" y="8622"/>
                    </a:moveTo>
                    <a:lnTo>
                      <a:pt x="5481" y="8622"/>
                    </a:lnTo>
                    <a:lnTo>
                      <a:pt x="6017" y="8574"/>
                    </a:lnTo>
                    <a:lnTo>
                      <a:pt x="6382" y="8525"/>
                    </a:lnTo>
                    <a:lnTo>
                      <a:pt x="6796" y="8452"/>
                    </a:lnTo>
                    <a:lnTo>
                      <a:pt x="7234" y="8354"/>
                    </a:lnTo>
                    <a:lnTo>
                      <a:pt x="7697" y="8257"/>
                    </a:lnTo>
                    <a:lnTo>
                      <a:pt x="8184" y="8086"/>
                    </a:lnTo>
                    <a:lnTo>
                      <a:pt x="8671" y="7892"/>
                    </a:lnTo>
                    <a:lnTo>
                      <a:pt x="9134" y="7648"/>
                    </a:lnTo>
                    <a:lnTo>
                      <a:pt x="9353" y="7526"/>
                    </a:lnTo>
                    <a:lnTo>
                      <a:pt x="9597" y="7356"/>
                    </a:lnTo>
                    <a:lnTo>
                      <a:pt x="9792" y="7185"/>
                    </a:lnTo>
                    <a:lnTo>
                      <a:pt x="9986" y="7015"/>
                    </a:lnTo>
                    <a:lnTo>
                      <a:pt x="10181" y="6820"/>
                    </a:lnTo>
                    <a:lnTo>
                      <a:pt x="10376" y="6601"/>
                    </a:lnTo>
                    <a:lnTo>
                      <a:pt x="10522" y="6357"/>
                    </a:lnTo>
                    <a:lnTo>
                      <a:pt x="10668" y="6114"/>
                    </a:lnTo>
                    <a:lnTo>
                      <a:pt x="10814" y="5846"/>
                    </a:lnTo>
                    <a:lnTo>
                      <a:pt x="10912" y="5554"/>
                    </a:lnTo>
                    <a:lnTo>
                      <a:pt x="11009" y="5261"/>
                    </a:lnTo>
                    <a:lnTo>
                      <a:pt x="11082" y="4945"/>
                    </a:lnTo>
                    <a:lnTo>
                      <a:pt x="11131" y="4579"/>
                    </a:lnTo>
                    <a:lnTo>
                      <a:pt x="11155" y="4214"/>
                    </a:lnTo>
                    <a:lnTo>
                      <a:pt x="11155" y="4214"/>
                    </a:lnTo>
                    <a:lnTo>
                      <a:pt x="11155" y="3873"/>
                    </a:lnTo>
                    <a:lnTo>
                      <a:pt x="11131" y="3435"/>
                    </a:lnTo>
                    <a:lnTo>
                      <a:pt x="11131" y="2972"/>
                    </a:lnTo>
                    <a:lnTo>
                      <a:pt x="11131" y="2753"/>
                    </a:lnTo>
                    <a:lnTo>
                      <a:pt x="11180" y="2582"/>
                    </a:lnTo>
                    <a:lnTo>
                      <a:pt x="12032" y="2607"/>
                    </a:lnTo>
                    <a:lnTo>
                      <a:pt x="11594" y="2120"/>
                    </a:lnTo>
                    <a:lnTo>
                      <a:pt x="11594" y="2120"/>
                    </a:lnTo>
                    <a:lnTo>
                      <a:pt x="11764" y="2046"/>
                    </a:lnTo>
                    <a:lnTo>
                      <a:pt x="11935" y="1973"/>
                    </a:lnTo>
                    <a:lnTo>
                      <a:pt x="12300" y="1827"/>
                    </a:lnTo>
                    <a:lnTo>
                      <a:pt x="12568" y="1730"/>
                    </a:lnTo>
                    <a:lnTo>
                      <a:pt x="12592" y="1681"/>
                    </a:lnTo>
                    <a:lnTo>
                      <a:pt x="12592" y="1657"/>
                    </a:lnTo>
                    <a:lnTo>
                      <a:pt x="12568" y="1632"/>
                    </a:lnTo>
                    <a:lnTo>
                      <a:pt x="12568" y="1632"/>
                    </a:lnTo>
                    <a:lnTo>
                      <a:pt x="12203" y="1511"/>
                    </a:lnTo>
                    <a:lnTo>
                      <a:pt x="11789" y="1389"/>
                    </a:lnTo>
                    <a:lnTo>
                      <a:pt x="11302" y="1267"/>
                    </a:lnTo>
                    <a:lnTo>
                      <a:pt x="11302" y="1267"/>
                    </a:lnTo>
                    <a:lnTo>
                      <a:pt x="11082" y="1024"/>
                    </a:lnTo>
                    <a:lnTo>
                      <a:pt x="10863" y="780"/>
                    </a:lnTo>
                    <a:lnTo>
                      <a:pt x="10547" y="512"/>
                    </a:lnTo>
                    <a:lnTo>
                      <a:pt x="10352" y="390"/>
                    </a:lnTo>
                    <a:lnTo>
                      <a:pt x="10157" y="269"/>
                    </a:lnTo>
                    <a:lnTo>
                      <a:pt x="9938" y="171"/>
                    </a:lnTo>
                    <a:lnTo>
                      <a:pt x="9719" y="98"/>
                    </a:lnTo>
                    <a:lnTo>
                      <a:pt x="9475" y="25"/>
                    </a:lnTo>
                    <a:lnTo>
                      <a:pt x="9231" y="1"/>
                    </a:lnTo>
                    <a:lnTo>
                      <a:pt x="8964" y="25"/>
                    </a:lnTo>
                    <a:lnTo>
                      <a:pt x="8696" y="74"/>
                    </a:lnTo>
                    <a:lnTo>
                      <a:pt x="8696" y="74"/>
                    </a:lnTo>
                    <a:lnTo>
                      <a:pt x="8501" y="122"/>
                    </a:lnTo>
                    <a:lnTo>
                      <a:pt x="8306" y="171"/>
                    </a:lnTo>
                    <a:lnTo>
                      <a:pt x="8111" y="269"/>
                    </a:lnTo>
                    <a:lnTo>
                      <a:pt x="7916" y="366"/>
                    </a:lnTo>
                    <a:lnTo>
                      <a:pt x="7746" y="488"/>
                    </a:lnTo>
                    <a:lnTo>
                      <a:pt x="7575" y="610"/>
                    </a:lnTo>
                    <a:lnTo>
                      <a:pt x="7405" y="756"/>
                    </a:lnTo>
                    <a:lnTo>
                      <a:pt x="7283" y="926"/>
                    </a:lnTo>
                    <a:lnTo>
                      <a:pt x="7137" y="1097"/>
                    </a:lnTo>
                    <a:lnTo>
                      <a:pt x="7039" y="1267"/>
                    </a:lnTo>
                    <a:lnTo>
                      <a:pt x="6942" y="1462"/>
                    </a:lnTo>
                    <a:lnTo>
                      <a:pt x="6845" y="1657"/>
                    </a:lnTo>
                    <a:lnTo>
                      <a:pt x="6796" y="1876"/>
                    </a:lnTo>
                    <a:lnTo>
                      <a:pt x="6747" y="2095"/>
                    </a:lnTo>
                    <a:lnTo>
                      <a:pt x="6723" y="2339"/>
                    </a:lnTo>
                    <a:lnTo>
                      <a:pt x="6723" y="2558"/>
                    </a:lnTo>
                    <a:lnTo>
                      <a:pt x="1" y="4360"/>
                    </a:lnTo>
                    <a:lnTo>
                      <a:pt x="1" y="4360"/>
                    </a:lnTo>
                    <a:lnTo>
                      <a:pt x="318" y="4579"/>
                    </a:lnTo>
                    <a:lnTo>
                      <a:pt x="634" y="4799"/>
                    </a:lnTo>
                    <a:lnTo>
                      <a:pt x="951" y="5018"/>
                    </a:lnTo>
                    <a:lnTo>
                      <a:pt x="1267" y="5188"/>
                    </a:lnTo>
                    <a:lnTo>
                      <a:pt x="1608" y="5359"/>
                    </a:lnTo>
                    <a:lnTo>
                      <a:pt x="1925" y="5481"/>
                    </a:lnTo>
                    <a:lnTo>
                      <a:pt x="2266" y="5602"/>
                    </a:lnTo>
                    <a:lnTo>
                      <a:pt x="2583" y="5724"/>
                    </a:lnTo>
                    <a:lnTo>
                      <a:pt x="2923" y="5797"/>
                    </a:lnTo>
                    <a:lnTo>
                      <a:pt x="3264" y="5846"/>
                    </a:lnTo>
                    <a:lnTo>
                      <a:pt x="3581" y="5895"/>
                    </a:lnTo>
                    <a:lnTo>
                      <a:pt x="3922" y="5919"/>
                    </a:lnTo>
                    <a:lnTo>
                      <a:pt x="4263" y="5919"/>
                    </a:lnTo>
                    <a:lnTo>
                      <a:pt x="4604" y="5895"/>
                    </a:lnTo>
                    <a:lnTo>
                      <a:pt x="4945" y="5846"/>
                    </a:lnTo>
                    <a:lnTo>
                      <a:pt x="5286" y="5797"/>
                    </a:lnTo>
                    <a:lnTo>
                      <a:pt x="5286" y="5797"/>
                    </a:lnTo>
                    <a:lnTo>
                      <a:pt x="5603" y="5700"/>
                    </a:lnTo>
                    <a:lnTo>
                      <a:pt x="5919" y="5627"/>
                    </a:lnTo>
                    <a:lnTo>
                      <a:pt x="6455" y="5407"/>
                    </a:lnTo>
                    <a:lnTo>
                      <a:pt x="6942" y="5188"/>
                    </a:lnTo>
                    <a:lnTo>
                      <a:pt x="7356" y="4969"/>
                    </a:lnTo>
                    <a:lnTo>
                      <a:pt x="7697" y="4750"/>
                    </a:lnTo>
                    <a:lnTo>
                      <a:pt x="7941" y="4579"/>
                    </a:lnTo>
                    <a:lnTo>
                      <a:pt x="8160" y="4409"/>
                    </a:lnTo>
                    <a:lnTo>
                      <a:pt x="8160" y="4409"/>
                    </a:lnTo>
                    <a:lnTo>
                      <a:pt x="8233" y="4360"/>
                    </a:lnTo>
                    <a:lnTo>
                      <a:pt x="8330" y="4336"/>
                    </a:lnTo>
                    <a:lnTo>
                      <a:pt x="8428" y="4360"/>
                    </a:lnTo>
                    <a:lnTo>
                      <a:pt x="8501" y="4409"/>
                    </a:lnTo>
                  </a:path>
                </a:pathLst>
              </a:custGeom>
              <a:grpFill/>
              <a:ln w="9525" cap="rnd" cmpd="sng">
                <a:solidFill>
                  <a:srgbClr val="354F9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54F92"/>
                  </a:solidFill>
                </a:endParaRPr>
              </a:p>
            </p:txBody>
          </p:sp>
          <p:sp>
            <p:nvSpPr>
              <p:cNvPr id="16" name="Google Shape;727;p39">
                <a:extLst>
                  <a:ext uri="{FF2B5EF4-FFF2-40B4-BE49-F238E27FC236}">
                    <a16:creationId xmlns:a16="http://schemas.microsoft.com/office/drawing/2014/main" xmlns="" id="{7CBCFF7F-6C95-EA82-A5C7-39F21DDB2E53}"/>
                  </a:ext>
                </a:extLst>
              </p:cNvPr>
              <p:cNvSpPr/>
              <p:nvPr/>
            </p:nvSpPr>
            <p:spPr>
              <a:xfrm>
                <a:off x="5937975" y="5210175"/>
                <a:ext cx="333700" cy="133375"/>
              </a:xfrm>
              <a:custGeom>
                <a:avLst/>
                <a:gdLst/>
                <a:ahLst/>
                <a:cxnLst/>
                <a:rect l="l" t="t" r="r" b="b"/>
                <a:pathLst>
                  <a:path w="13348" h="5335" fill="none" extrusionOk="0">
                    <a:moveTo>
                      <a:pt x="7819" y="1"/>
                    </a:moveTo>
                    <a:lnTo>
                      <a:pt x="318" y="2533"/>
                    </a:lnTo>
                    <a:lnTo>
                      <a:pt x="318" y="2533"/>
                    </a:lnTo>
                    <a:lnTo>
                      <a:pt x="245" y="2582"/>
                    </a:lnTo>
                    <a:lnTo>
                      <a:pt x="147" y="2631"/>
                    </a:lnTo>
                    <a:lnTo>
                      <a:pt x="98" y="2704"/>
                    </a:lnTo>
                    <a:lnTo>
                      <a:pt x="50" y="2777"/>
                    </a:lnTo>
                    <a:lnTo>
                      <a:pt x="1" y="2874"/>
                    </a:lnTo>
                    <a:lnTo>
                      <a:pt x="1" y="2972"/>
                    </a:lnTo>
                    <a:lnTo>
                      <a:pt x="1" y="3045"/>
                    </a:lnTo>
                    <a:lnTo>
                      <a:pt x="25" y="3142"/>
                    </a:lnTo>
                    <a:lnTo>
                      <a:pt x="25" y="3142"/>
                    </a:lnTo>
                    <a:lnTo>
                      <a:pt x="98" y="3288"/>
                    </a:lnTo>
                    <a:lnTo>
                      <a:pt x="196" y="3386"/>
                    </a:lnTo>
                    <a:lnTo>
                      <a:pt x="318" y="3459"/>
                    </a:lnTo>
                    <a:lnTo>
                      <a:pt x="488" y="3483"/>
                    </a:lnTo>
                    <a:lnTo>
                      <a:pt x="488" y="3483"/>
                    </a:lnTo>
                    <a:lnTo>
                      <a:pt x="610" y="3459"/>
                    </a:lnTo>
                    <a:lnTo>
                      <a:pt x="269" y="3629"/>
                    </a:lnTo>
                    <a:lnTo>
                      <a:pt x="269" y="3629"/>
                    </a:lnTo>
                    <a:lnTo>
                      <a:pt x="171" y="3678"/>
                    </a:lnTo>
                    <a:lnTo>
                      <a:pt x="123" y="3751"/>
                    </a:lnTo>
                    <a:lnTo>
                      <a:pt x="50" y="3824"/>
                    </a:lnTo>
                    <a:lnTo>
                      <a:pt x="25" y="3922"/>
                    </a:lnTo>
                    <a:lnTo>
                      <a:pt x="1" y="3995"/>
                    </a:lnTo>
                    <a:lnTo>
                      <a:pt x="1" y="4092"/>
                    </a:lnTo>
                    <a:lnTo>
                      <a:pt x="1" y="4190"/>
                    </a:lnTo>
                    <a:lnTo>
                      <a:pt x="50" y="4287"/>
                    </a:lnTo>
                    <a:lnTo>
                      <a:pt x="50" y="4287"/>
                    </a:lnTo>
                    <a:lnTo>
                      <a:pt x="123" y="4409"/>
                    </a:lnTo>
                    <a:lnTo>
                      <a:pt x="220" y="4482"/>
                    </a:lnTo>
                    <a:lnTo>
                      <a:pt x="342" y="4531"/>
                    </a:lnTo>
                    <a:lnTo>
                      <a:pt x="488" y="4555"/>
                    </a:lnTo>
                    <a:lnTo>
                      <a:pt x="488" y="4555"/>
                    </a:lnTo>
                    <a:lnTo>
                      <a:pt x="586" y="4555"/>
                    </a:lnTo>
                    <a:lnTo>
                      <a:pt x="683" y="4506"/>
                    </a:lnTo>
                    <a:lnTo>
                      <a:pt x="853" y="4433"/>
                    </a:lnTo>
                    <a:lnTo>
                      <a:pt x="853" y="4433"/>
                    </a:lnTo>
                    <a:lnTo>
                      <a:pt x="780" y="4555"/>
                    </a:lnTo>
                    <a:lnTo>
                      <a:pt x="756" y="4701"/>
                    </a:lnTo>
                    <a:lnTo>
                      <a:pt x="780" y="4847"/>
                    </a:lnTo>
                    <a:lnTo>
                      <a:pt x="829" y="4993"/>
                    </a:lnTo>
                    <a:lnTo>
                      <a:pt x="829" y="4993"/>
                    </a:lnTo>
                    <a:lnTo>
                      <a:pt x="926" y="5091"/>
                    </a:lnTo>
                    <a:lnTo>
                      <a:pt x="1024" y="5139"/>
                    </a:lnTo>
                    <a:lnTo>
                      <a:pt x="1121" y="5188"/>
                    </a:lnTo>
                    <a:lnTo>
                      <a:pt x="1243" y="5212"/>
                    </a:lnTo>
                    <a:lnTo>
                      <a:pt x="1243" y="5212"/>
                    </a:lnTo>
                    <a:lnTo>
                      <a:pt x="1389" y="5188"/>
                    </a:lnTo>
                    <a:lnTo>
                      <a:pt x="1511" y="5115"/>
                    </a:lnTo>
                    <a:lnTo>
                      <a:pt x="6065" y="2144"/>
                    </a:lnTo>
                    <a:lnTo>
                      <a:pt x="6065" y="2144"/>
                    </a:lnTo>
                    <a:lnTo>
                      <a:pt x="6528" y="2363"/>
                    </a:lnTo>
                    <a:lnTo>
                      <a:pt x="7088" y="2582"/>
                    </a:lnTo>
                    <a:lnTo>
                      <a:pt x="7770" y="2826"/>
                    </a:lnTo>
                    <a:lnTo>
                      <a:pt x="8501" y="3045"/>
                    </a:lnTo>
                    <a:lnTo>
                      <a:pt x="9280" y="3240"/>
                    </a:lnTo>
                    <a:lnTo>
                      <a:pt x="10060" y="3386"/>
                    </a:lnTo>
                    <a:lnTo>
                      <a:pt x="10425" y="3435"/>
                    </a:lnTo>
                    <a:lnTo>
                      <a:pt x="10790" y="3483"/>
                    </a:lnTo>
                    <a:lnTo>
                      <a:pt x="11156" y="3483"/>
                    </a:lnTo>
                    <a:lnTo>
                      <a:pt x="11497" y="3483"/>
                    </a:lnTo>
                    <a:lnTo>
                      <a:pt x="12178" y="5188"/>
                    </a:lnTo>
                    <a:lnTo>
                      <a:pt x="12178" y="5188"/>
                    </a:lnTo>
                    <a:lnTo>
                      <a:pt x="12227" y="5237"/>
                    </a:lnTo>
                    <a:lnTo>
                      <a:pt x="12276" y="5286"/>
                    </a:lnTo>
                    <a:lnTo>
                      <a:pt x="12349" y="5310"/>
                    </a:lnTo>
                    <a:lnTo>
                      <a:pt x="12422" y="5334"/>
                    </a:lnTo>
                    <a:lnTo>
                      <a:pt x="13347" y="5334"/>
                    </a:lnTo>
                  </a:path>
                </a:pathLst>
              </a:custGeom>
              <a:grpFill/>
              <a:ln w="9525" cap="rnd" cmpd="sng">
                <a:solidFill>
                  <a:srgbClr val="354F9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54F92"/>
                  </a:solidFill>
                </a:endParaRPr>
              </a:p>
            </p:txBody>
          </p:sp>
          <p:sp>
            <p:nvSpPr>
              <p:cNvPr id="17" name="Google Shape;728;p39">
                <a:extLst>
                  <a:ext uri="{FF2B5EF4-FFF2-40B4-BE49-F238E27FC236}">
                    <a16:creationId xmlns:a16="http://schemas.microsoft.com/office/drawing/2014/main" xmlns="" id="{315B04C7-D4CC-4FBC-8E7F-B4F431F25E6F}"/>
                  </a:ext>
                </a:extLst>
              </p:cNvPr>
              <p:cNvSpPr/>
              <p:nvPr/>
            </p:nvSpPr>
            <p:spPr>
              <a:xfrm>
                <a:off x="6352025" y="5109100"/>
                <a:ext cx="19500" cy="18900"/>
              </a:xfrm>
              <a:custGeom>
                <a:avLst/>
                <a:gdLst/>
                <a:ahLst/>
                <a:cxnLst/>
                <a:rect l="l" t="t" r="r" b="b"/>
                <a:pathLst>
                  <a:path w="780" h="756" extrusionOk="0">
                    <a:moveTo>
                      <a:pt x="317" y="1"/>
                    </a:moveTo>
                    <a:lnTo>
                      <a:pt x="244" y="25"/>
                    </a:lnTo>
                    <a:lnTo>
                      <a:pt x="122" y="98"/>
                    </a:lnTo>
                    <a:lnTo>
                      <a:pt x="49" y="220"/>
                    </a:lnTo>
                    <a:lnTo>
                      <a:pt x="25" y="293"/>
                    </a:lnTo>
                    <a:lnTo>
                      <a:pt x="0" y="390"/>
                    </a:lnTo>
                    <a:lnTo>
                      <a:pt x="25" y="463"/>
                    </a:lnTo>
                    <a:lnTo>
                      <a:pt x="49" y="536"/>
                    </a:lnTo>
                    <a:lnTo>
                      <a:pt x="122" y="658"/>
                    </a:lnTo>
                    <a:lnTo>
                      <a:pt x="244" y="731"/>
                    </a:lnTo>
                    <a:lnTo>
                      <a:pt x="317" y="756"/>
                    </a:lnTo>
                    <a:lnTo>
                      <a:pt x="463" y="756"/>
                    </a:lnTo>
                    <a:lnTo>
                      <a:pt x="536" y="731"/>
                    </a:lnTo>
                    <a:lnTo>
                      <a:pt x="658" y="658"/>
                    </a:lnTo>
                    <a:lnTo>
                      <a:pt x="755" y="536"/>
                    </a:lnTo>
                    <a:lnTo>
                      <a:pt x="780" y="463"/>
                    </a:lnTo>
                    <a:lnTo>
                      <a:pt x="780" y="390"/>
                    </a:lnTo>
                    <a:lnTo>
                      <a:pt x="780" y="293"/>
                    </a:lnTo>
                    <a:lnTo>
                      <a:pt x="755" y="220"/>
                    </a:lnTo>
                    <a:lnTo>
                      <a:pt x="658" y="98"/>
                    </a:lnTo>
                    <a:lnTo>
                      <a:pt x="536" y="25"/>
                    </a:lnTo>
                    <a:lnTo>
                      <a:pt x="463" y="1"/>
                    </a:lnTo>
                    <a:close/>
                  </a:path>
                </a:pathLst>
              </a:custGeom>
              <a:grpFill/>
              <a:ln w="9525" cap="flat" cmpd="sng">
                <a:solidFill>
                  <a:srgbClr val="354F9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54F92"/>
                  </a:solidFill>
                </a:endParaRPr>
              </a:p>
            </p:txBody>
          </p:sp>
        </p:grpSp>
      </p:grpSp>
    </p:spTree>
    <p:extLst>
      <p:ext uri="{BB962C8B-B14F-4D97-AF65-F5344CB8AC3E}">
        <p14:creationId xmlns:p14="http://schemas.microsoft.com/office/powerpoint/2010/main" xmlns="" val="22290843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062B34AE-A413-422C-8151-FE66D6426A28}"/>
              </a:ext>
            </a:extLst>
          </p:cNvPr>
          <p:cNvSpPr txBox="1">
            <a:spLocks/>
          </p:cNvSpPr>
          <p:nvPr/>
        </p:nvSpPr>
        <p:spPr>
          <a:xfrm>
            <a:off x="755036" y="984542"/>
            <a:ext cx="5661527" cy="103247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ru-RU" sz="2200" b="1" dirty="0" err="1" smtClean="0">
                <a:solidFill>
                  <a:srgbClr val="354F92"/>
                </a:solidFill>
              </a:rPr>
              <a:t>Генетичното</a:t>
            </a:r>
            <a:r>
              <a:rPr lang="ru-RU" sz="2200" b="1" dirty="0" smtClean="0">
                <a:solidFill>
                  <a:srgbClr val="354F92"/>
                </a:solidFill>
              </a:rPr>
              <a:t> разнообразие </a:t>
            </a:r>
            <a:r>
              <a:rPr lang="ru-RU" sz="2200" dirty="0" smtClean="0">
                <a:solidFill>
                  <a:srgbClr val="354F92"/>
                </a:solidFill>
              </a:rPr>
              <a:t>се </a:t>
            </a:r>
            <a:r>
              <a:rPr lang="ru-RU" sz="2200" dirty="0" err="1" smtClean="0">
                <a:solidFill>
                  <a:srgbClr val="354F92"/>
                </a:solidFill>
              </a:rPr>
              <a:t>отнася</a:t>
            </a:r>
            <a:r>
              <a:rPr lang="ru-RU" sz="2200" dirty="0" smtClean="0">
                <a:solidFill>
                  <a:srgbClr val="354F92"/>
                </a:solidFill>
              </a:rPr>
              <a:t> до набора от </a:t>
            </a:r>
            <a:r>
              <a:rPr lang="ru-RU" sz="2200" dirty="0" err="1" smtClean="0">
                <a:solidFill>
                  <a:srgbClr val="354F92"/>
                </a:solidFill>
              </a:rPr>
              <a:t>различни</a:t>
            </a:r>
            <a:r>
              <a:rPr lang="ru-RU" sz="2200" dirty="0" smtClean="0">
                <a:solidFill>
                  <a:srgbClr val="354F92"/>
                </a:solidFill>
              </a:rPr>
              <a:t> </a:t>
            </a:r>
            <a:r>
              <a:rPr lang="ru-RU" sz="2200" dirty="0" err="1" smtClean="0">
                <a:solidFill>
                  <a:srgbClr val="354F92"/>
                </a:solidFill>
              </a:rPr>
              <a:t>наследствени</a:t>
            </a:r>
            <a:r>
              <a:rPr lang="ru-RU" sz="2200" dirty="0" smtClean="0">
                <a:solidFill>
                  <a:srgbClr val="354F92"/>
                </a:solidFill>
              </a:rPr>
              <a:t> черти в </a:t>
            </a:r>
            <a:r>
              <a:rPr lang="ru-RU" sz="2200" dirty="0" err="1" smtClean="0">
                <a:solidFill>
                  <a:srgbClr val="354F92"/>
                </a:solidFill>
              </a:rPr>
              <a:t>рамките</a:t>
            </a:r>
            <a:r>
              <a:rPr lang="ru-RU" sz="2200" dirty="0" smtClean="0">
                <a:solidFill>
                  <a:srgbClr val="354F92"/>
                </a:solidFill>
              </a:rPr>
              <a:t> на даден вид.</a:t>
            </a:r>
            <a:endParaRPr lang="en-US" sz="2200" b="0" i="0" dirty="0">
              <a:solidFill>
                <a:srgbClr val="354F92"/>
              </a:solidFill>
              <a:effectLst/>
            </a:endParaRPr>
          </a:p>
          <a:p>
            <a:pPr marL="0" indent="0">
              <a:buNone/>
            </a:pPr>
            <a:endParaRPr lang="en-US" sz="2400" dirty="0">
              <a:solidFill>
                <a:srgbClr val="000000"/>
              </a:solidFill>
              <a:latin typeface="Calibri" panose="020F0502020204030204" pitchFamily="34"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7278329" y="188277"/>
            <a:ext cx="4716573" cy="3144382"/>
          </a:xfrm>
          <a:prstGeom prst="rect">
            <a:avLst/>
          </a:prstGeom>
        </p:spPr>
      </p:pic>
      <p:sp>
        <p:nvSpPr>
          <p:cNvPr id="6" name="TextBox 5"/>
          <p:cNvSpPr txBox="1"/>
          <p:nvPr/>
        </p:nvSpPr>
        <p:spPr>
          <a:xfrm>
            <a:off x="7278329" y="3332659"/>
            <a:ext cx="4905376" cy="584775"/>
          </a:xfrm>
          <a:prstGeom prst="rect">
            <a:avLst/>
          </a:prstGeom>
          <a:noFill/>
        </p:spPr>
        <p:txBody>
          <a:bodyPr wrap="square" rtlCol="0">
            <a:spAutoFit/>
          </a:bodyPr>
          <a:lstStyle/>
          <a:p>
            <a:pPr algn="ctr"/>
            <a:r>
              <a:rPr lang="bg-BG" sz="1600" dirty="0" smtClean="0"/>
              <a:t>Генетично разнообразие на картофи</a:t>
            </a:r>
          </a:p>
          <a:p>
            <a:pPr algn="ctr"/>
            <a:r>
              <a:rPr lang="bg-BG" sz="1600" dirty="0" smtClean="0"/>
              <a:t>Снимка от Международен Център по Картофите</a:t>
            </a:r>
            <a:r>
              <a:rPr lang="en-IE" sz="1600" dirty="0" smtClean="0"/>
              <a:t> </a:t>
            </a:r>
            <a:r>
              <a:rPr lang="en-IE" sz="1600" dirty="0"/>
              <a:t>(CIP)</a:t>
            </a:r>
          </a:p>
        </p:txBody>
      </p:sp>
      <p:sp>
        <p:nvSpPr>
          <p:cNvPr id="15" name="Text Placeholder 12">
            <a:extLst>
              <a:ext uri="{FF2B5EF4-FFF2-40B4-BE49-F238E27FC236}">
                <a16:creationId xmlns:a16="http://schemas.microsoft.com/office/drawing/2014/main" xmlns="" id="{16DBC337-ADEE-9809-1983-9DB2DA5A138A}"/>
              </a:ext>
            </a:extLst>
          </p:cNvPr>
          <p:cNvSpPr txBox="1">
            <a:spLocks/>
          </p:cNvSpPr>
          <p:nvPr/>
        </p:nvSpPr>
        <p:spPr>
          <a:xfrm>
            <a:off x="1494577" y="188277"/>
            <a:ext cx="5783752" cy="62392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solidFill>
                  <a:srgbClr val="354F92"/>
                </a:solidFill>
              </a:rPr>
              <a:t>3) </a:t>
            </a:r>
            <a:r>
              <a:rPr lang="bg-BG" dirty="0" smtClean="0">
                <a:solidFill>
                  <a:srgbClr val="354F92"/>
                </a:solidFill>
              </a:rPr>
              <a:t>Генетично разнообразие</a:t>
            </a:r>
            <a:endParaRPr lang="en-IE" dirty="0">
              <a:solidFill>
                <a:srgbClr val="354F92"/>
              </a:solidFill>
            </a:endParaRPr>
          </a:p>
        </p:txBody>
      </p:sp>
      <p:sp>
        <p:nvSpPr>
          <p:cNvPr id="17" name="Freeform 294">
            <a:extLst>
              <a:ext uri="{FF2B5EF4-FFF2-40B4-BE49-F238E27FC236}">
                <a16:creationId xmlns:a16="http://schemas.microsoft.com/office/drawing/2014/main" xmlns="" id="{614A4057-3615-58A8-B9A9-33B5269B3167}"/>
              </a:ext>
            </a:extLst>
          </p:cNvPr>
          <p:cNvSpPr>
            <a:spLocks noChangeArrowheads="1"/>
          </p:cNvSpPr>
          <p:nvPr/>
        </p:nvSpPr>
        <p:spPr bwMode="auto">
          <a:xfrm>
            <a:off x="755403" y="98221"/>
            <a:ext cx="739174" cy="809226"/>
          </a:xfrm>
          <a:custGeom>
            <a:avLst/>
            <a:gdLst>
              <a:gd name="T0" fmla="*/ 800 w 1609"/>
              <a:gd name="T1" fmla="*/ 1607 h 1608"/>
              <a:gd name="T2" fmla="*/ 800 w 1609"/>
              <a:gd name="T3" fmla="*/ 1607 h 1608"/>
              <a:gd name="T4" fmla="*/ 234 w 1609"/>
              <a:gd name="T5" fmla="*/ 1374 h 1608"/>
              <a:gd name="T6" fmla="*/ 0 w 1609"/>
              <a:gd name="T7" fmla="*/ 808 h 1608"/>
              <a:gd name="T8" fmla="*/ 234 w 1609"/>
              <a:gd name="T9" fmla="*/ 243 h 1608"/>
              <a:gd name="T10" fmla="*/ 800 w 1609"/>
              <a:gd name="T11" fmla="*/ 0 h 1608"/>
              <a:gd name="T12" fmla="*/ 1374 w 1609"/>
              <a:gd name="T13" fmla="*/ 243 h 1608"/>
              <a:gd name="T14" fmla="*/ 1608 w 1609"/>
              <a:gd name="T15" fmla="*/ 808 h 1608"/>
              <a:gd name="T16" fmla="*/ 1374 w 1609"/>
              <a:gd name="T17" fmla="*/ 1374 h 1608"/>
              <a:gd name="T18" fmla="*/ 800 w 1609"/>
              <a:gd name="T19" fmla="*/ 1607 h 1608"/>
              <a:gd name="T20" fmla="*/ 800 w 1609"/>
              <a:gd name="T21" fmla="*/ 108 h 1608"/>
              <a:gd name="T22" fmla="*/ 800 w 1609"/>
              <a:gd name="T23" fmla="*/ 108 h 1608"/>
              <a:gd name="T24" fmla="*/ 306 w 1609"/>
              <a:gd name="T25" fmla="*/ 315 h 1608"/>
              <a:gd name="T26" fmla="*/ 108 w 1609"/>
              <a:gd name="T27" fmla="*/ 808 h 1608"/>
              <a:gd name="T28" fmla="*/ 306 w 1609"/>
              <a:gd name="T29" fmla="*/ 1302 h 1608"/>
              <a:gd name="T30" fmla="*/ 800 w 1609"/>
              <a:gd name="T31" fmla="*/ 1508 h 1608"/>
              <a:gd name="T32" fmla="*/ 1293 w 1609"/>
              <a:gd name="T33" fmla="*/ 1302 h 1608"/>
              <a:gd name="T34" fmla="*/ 1500 w 1609"/>
              <a:gd name="T35" fmla="*/ 808 h 1608"/>
              <a:gd name="T36" fmla="*/ 1293 w 1609"/>
              <a:gd name="T37" fmla="*/ 315 h 1608"/>
              <a:gd name="T38" fmla="*/ 800 w 1609"/>
              <a:gd name="T39" fmla="*/ 108 h 1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09" h="1608">
                <a:moveTo>
                  <a:pt x="800" y="1607"/>
                </a:moveTo>
                <a:lnTo>
                  <a:pt x="800" y="1607"/>
                </a:lnTo>
                <a:cubicBezTo>
                  <a:pt x="593" y="1607"/>
                  <a:pt x="387" y="1527"/>
                  <a:pt x="234" y="1374"/>
                </a:cubicBezTo>
                <a:cubicBezTo>
                  <a:pt x="81" y="1221"/>
                  <a:pt x="0" y="1024"/>
                  <a:pt x="0" y="808"/>
                </a:cubicBezTo>
                <a:cubicBezTo>
                  <a:pt x="0" y="593"/>
                  <a:pt x="81" y="386"/>
                  <a:pt x="234" y="243"/>
                </a:cubicBezTo>
                <a:cubicBezTo>
                  <a:pt x="387" y="90"/>
                  <a:pt x="593" y="0"/>
                  <a:pt x="800" y="0"/>
                </a:cubicBezTo>
                <a:cubicBezTo>
                  <a:pt x="1015" y="0"/>
                  <a:pt x="1221" y="90"/>
                  <a:pt x="1374" y="243"/>
                </a:cubicBezTo>
                <a:cubicBezTo>
                  <a:pt x="1527" y="386"/>
                  <a:pt x="1608" y="593"/>
                  <a:pt x="1608" y="808"/>
                </a:cubicBezTo>
                <a:cubicBezTo>
                  <a:pt x="1608" y="1024"/>
                  <a:pt x="1527" y="1221"/>
                  <a:pt x="1374" y="1374"/>
                </a:cubicBezTo>
                <a:cubicBezTo>
                  <a:pt x="1221" y="1527"/>
                  <a:pt x="1015" y="1607"/>
                  <a:pt x="800" y="1607"/>
                </a:cubicBezTo>
                <a:close/>
                <a:moveTo>
                  <a:pt x="800" y="108"/>
                </a:moveTo>
                <a:lnTo>
                  <a:pt x="800" y="108"/>
                </a:lnTo>
                <a:cubicBezTo>
                  <a:pt x="620" y="108"/>
                  <a:pt x="441" y="180"/>
                  <a:pt x="306" y="315"/>
                </a:cubicBezTo>
                <a:cubicBezTo>
                  <a:pt x="180" y="449"/>
                  <a:pt x="108" y="620"/>
                  <a:pt x="108" y="808"/>
                </a:cubicBezTo>
                <a:cubicBezTo>
                  <a:pt x="108" y="997"/>
                  <a:pt x="180" y="1167"/>
                  <a:pt x="306" y="1302"/>
                </a:cubicBezTo>
                <a:cubicBezTo>
                  <a:pt x="441" y="1437"/>
                  <a:pt x="620" y="1508"/>
                  <a:pt x="800" y="1508"/>
                </a:cubicBezTo>
                <a:cubicBezTo>
                  <a:pt x="988" y="1508"/>
                  <a:pt x="1168" y="1437"/>
                  <a:pt x="1293" y="1302"/>
                </a:cubicBezTo>
                <a:cubicBezTo>
                  <a:pt x="1428" y="1167"/>
                  <a:pt x="1500" y="997"/>
                  <a:pt x="1500" y="808"/>
                </a:cubicBezTo>
                <a:cubicBezTo>
                  <a:pt x="1500" y="620"/>
                  <a:pt x="1428" y="449"/>
                  <a:pt x="1293" y="315"/>
                </a:cubicBezTo>
                <a:cubicBezTo>
                  <a:pt x="1168" y="180"/>
                  <a:pt x="988" y="108"/>
                  <a:pt x="800" y="108"/>
                </a:cubicBezTo>
                <a:close/>
              </a:path>
            </a:pathLst>
          </a:custGeom>
          <a:solidFill>
            <a:srgbClr val="354F92"/>
          </a:solidFill>
          <a:ln>
            <a:solidFill>
              <a:srgbClr val="354F92"/>
            </a:solidFill>
          </a:ln>
          <a:effectLst/>
        </p:spPr>
        <p:txBody>
          <a:bodyPr wrap="none" anchor="ctr"/>
          <a:lstStyle/>
          <a:p>
            <a:endParaRPr lang="es-MX" dirty="0">
              <a:solidFill>
                <a:srgbClr val="354F92"/>
              </a:solidFill>
            </a:endParaRPr>
          </a:p>
        </p:txBody>
      </p:sp>
      <p:sp>
        <p:nvSpPr>
          <p:cNvPr id="22" name="TextBox 21">
            <a:extLst>
              <a:ext uri="{FF2B5EF4-FFF2-40B4-BE49-F238E27FC236}">
                <a16:creationId xmlns:a16="http://schemas.microsoft.com/office/drawing/2014/main" xmlns="" id="{8BF8A010-85D9-ECD8-5A4C-2CD2CFD4AED7}"/>
              </a:ext>
            </a:extLst>
          </p:cNvPr>
          <p:cNvSpPr txBox="1"/>
          <p:nvPr/>
        </p:nvSpPr>
        <p:spPr>
          <a:xfrm>
            <a:off x="1653673" y="3917434"/>
            <a:ext cx="9928727" cy="2800767"/>
          </a:xfrm>
          <a:prstGeom prst="rect">
            <a:avLst/>
          </a:prstGeom>
          <a:noFill/>
        </p:spPr>
        <p:txBody>
          <a:bodyPr wrap="square" rtlCol="0">
            <a:spAutoFit/>
          </a:bodyPr>
          <a:lstStyle/>
          <a:p>
            <a:r>
              <a:rPr lang="bg-BG" sz="2200" b="1" dirty="0" smtClean="0">
                <a:solidFill>
                  <a:srgbClr val="354F92"/>
                </a:solidFill>
                <a:latin typeface="Calibri" panose="020F0502020204030204" pitchFamily="34" charset="0"/>
              </a:rPr>
              <a:t>Генетичното разнообразие </a:t>
            </a:r>
            <a:r>
              <a:rPr lang="bg-BG" sz="2200" dirty="0" smtClean="0">
                <a:solidFill>
                  <a:srgbClr val="354F92"/>
                </a:solidFill>
                <a:latin typeface="Calibri" panose="020F0502020204030204" pitchFamily="34" charset="0"/>
              </a:rPr>
              <a:t>е полезно за оцеляването на видовете</a:t>
            </a:r>
            <a:r>
              <a:rPr lang="en-US" sz="2200" dirty="0" smtClean="0">
                <a:solidFill>
                  <a:srgbClr val="354F92"/>
                </a:solidFill>
                <a:latin typeface="Calibri" panose="020F0502020204030204" pitchFamily="34" charset="0"/>
              </a:rPr>
              <a:t>. </a:t>
            </a:r>
            <a:r>
              <a:rPr lang="ru-RU" sz="2200" b="1" dirty="0" err="1" smtClean="0">
                <a:solidFill>
                  <a:srgbClr val="354F92"/>
                </a:solidFill>
                <a:latin typeface="Calibri" panose="020F0502020204030204" pitchFamily="34" charset="0"/>
              </a:rPr>
              <a:t>Инбридингът</a:t>
            </a:r>
            <a:r>
              <a:rPr lang="ru-RU" sz="2200" b="1" dirty="0" smtClean="0">
                <a:solidFill>
                  <a:srgbClr val="354F92"/>
                </a:solidFill>
                <a:latin typeface="Calibri" panose="020F0502020204030204" pitchFamily="34" charset="0"/>
              </a:rPr>
              <a:t> </a:t>
            </a:r>
            <a:r>
              <a:rPr lang="ru-RU" sz="2200" dirty="0" err="1" smtClean="0">
                <a:solidFill>
                  <a:srgbClr val="354F92"/>
                </a:solidFill>
                <a:latin typeface="Calibri" panose="020F0502020204030204" pitchFamily="34" charset="0"/>
              </a:rPr>
              <a:t>прави</a:t>
            </a:r>
            <a:r>
              <a:rPr lang="ru-RU" sz="2200" dirty="0" smtClean="0">
                <a:solidFill>
                  <a:srgbClr val="354F92"/>
                </a:solidFill>
                <a:latin typeface="Calibri" panose="020F0502020204030204" pitchFamily="34" charset="0"/>
              </a:rPr>
              <a:t> </a:t>
            </a:r>
            <a:r>
              <a:rPr lang="ru-RU" sz="2200" dirty="0" err="1" smtClean="0">
                <a:solidFill>
                  <a:srgbClr val="354F92"/>
                </a:solidFill>
                <a:latin typeface="Calibri" panose="020F0502020204030204" pitchFamily="34" charset="0"/>
              </a:rPr>
              <a:t>видовете</a:t>
            </a:r>
            <a:r>
              <a:rPr lang="ru-RU" sz="2200" dirty="0" smtClean="0">
                <a:solidFill>
                  <a:srgbClr val="354F92"/>
                </a:solidFill>
                <a:latin typeface="Calibri" panose="020F0502020204030204" pitchFamily="34" charset="0"/>
              </a:rPr>
              <a:t> </a:t>
            </a:r>
            <a:r>
              <a:rPr lang="ru-RU" sz="2200" dirty="0" err="1" smtClean="0">
                <a:solidFill>
                  <a:srgbClr val="354F92"/>
                </a:solidFill>
                <a:latin typeface="Calibri" panose="020F0502020204030204" pitchFamily="34" charset="0"/>
              </a:rPr>
              <a:t>уязвими</a:t>
            </a:r>
            <a:r>
              <a:rPr lang="ru-RU" sz="2200" dirty="0" smtClean="0">
                <a:solidFill>
                  <a:srgbClr val="354F92"/>
                </a:solidFill>
                <a:latin typeface="Calibri" panose="020F0502020204030204" pitchFamily="34" charset="0"/>
              </a:rPr>
              <a:t> </a:t>
            </a:r>
            <a:r>
              <a:rPr lang="ru-RU" sz="2200" dirty="0" err="1" smtClean="0">
                <a:solidFill>
                  <a:srgbClr val="354F92"/>
                </a:solidFill>
                <a:latin typeface="Calibri" panose="020F0502020204030204" pitchFamily="34" charset="0"/>
              </a:rPr>
              <a:t>към</a:t>
            </a:r>
            <a:r>
              <a:rPr lang="ru-RU" sz="2200" dirty="0" smtClean="0">
                <a:solidFill>
                  <a:srgbClr val="354F92"/>
                </a:solidFill>
                <a:latin typeface="Calibri" panose="020F0502020204030204" pitchFamily="34" charset="0"/>
              </a:rPr>
              <a:t> </a:t>
            </a:r>
            <a:r>
              <a:rPr lang="ru-RU" sz="2200" dirty="0" err="1" smtClean="0">
                <a:solidFill>
                  <a:srgbClr val="354F92"/>
                </a:solidFill>
                <a:latin typeface="Calibri" panose="020F0502020204030204" pitchFamily="34" charset="0"/>
              </a:rPr>
              <a:t>инфекциозни</a:t>
            </a:r>
            <a:r>
              <a:rPr lang="ru-RU" sz="2200" dirty="0" smtClean="0">
                <a:solidFill>
                  <a:srgbClr val="354F92"/>
                </a:solidFill>
                <a:latin typeface="Calibri" panose="020F0502020204030204" pitchFamily="34" charset="0"/>
              </a:rPr>
              <a:t> </a:t>
            </a:r>
            <a:r>
              <a:rPr lang="ru-RU" sz="2200" dirty="0" err="1" smtClean="0">
                <a:solidFill>
                  <a:srgbClr val="354F92"/>
                </a:solidFill>
                <a:latin typeface="Calibri" panose="020F0502020204030204" pitchFamily="34" charset="0"/>
              </a:rPr>
              <a:t>заболявания</a:t>
            </a:r>
            <a:r>
              <a:rPr lang="ru-RU" sz="2200" dirty="0" smtClean="0">
                <a:solidFill>
                  <a:srgbClr val="354F92"/>
                </a:solidFill>
                <a:latin typeface="Calibri" panose="020F0502020204030204" pitchFamily="34" charset="0"/>
              </a:rPr>
              <a:t> и </a:t>
            </a:r>
            <a:r>
              <a:rPr lang="ru-RU" sz="2200" dirty="0" err="1" smtClean="0">
                <a:solidFill>
                  <a:srgbClr val="354F92"/>
                </a:solidFill>
                <a:latin typeface="Calibri" panose="020F0502020204030204" pitchFamily="34" charset="0"/>
              </a:rPr>
              <a:t>генетични</a:t>
            </a:r>
            <a:r>
              <a:rPr lang="ru-RU" sz="2200" dirty="0" smtClean="0">
                <a:solidFill>
                  <a:srgbClr val="354F92"/>
                </a:solidFill>
                <a:latin typeface="Calibri" panose="020F0502020204030204" pitchFamily="34" charset="0"/>
              </a:rPr>
              <a:t> нарушения</a:t>
            </a:r>
            <a:r>
              <a:rPr lang="en-US" sz="2200" dirty="0" smtClean="0">
                <a:solidFill>
                  <a:srgbClr val="354F92"/>
                </a:solidFill>
                <a:latin typeface="Calibri" panose="020F0502020204030204" pitchFamily="34" charset="0"/>
              </a:rPr>
              <a:t>. </a:t>
            </a:r>
            <a:endParaRPr lang="en-US" sz="2200" dirty="0">
              <a:solidFill>
                <a:srgbClr val="354F92"/>
              </a:solidFill>
              <a:latin typeface="Calibri" panose="020F0502020204030204" pitchFamily="34" charset="0"/>
            </a:endParaRPr>
          </a:p>
          <a:p>
            <a:r>
              <a:rPr lang="ru-RU" sz="2200" b="1" dirty="0" smtClean="0">
                <a:solidFill>
                  <a:srgbClr val="354F92"/>
                </a:solidFill>
                <a:latin typeface="Calibri" panose="020F0502020204030204" pitchFamily="34" charset="0"/>
              </a:rPr>
              <a:t>Генетичното биоразнообразие </a:t>
            </a:r>
            <a:r>
              <a:rPr lang="ru-RU" sz="2200" dirty="0" smtClean="0">
                <a:solidFill>
                  <a:srgbClr val="354F92"/>
                </a:solidFill>
                <a:latin typeface="Calibri" panose="020F0502020204030204" pitchFamily="34" charset="0"/>
              </a:rPr>
              <a:t>позволява на видовете да се развиват и адаптират към условията на околната среда. </a:t>
            </a:r>
          </a:p>
          <a:p>
            <a:r>
              <a:rPr lang="bg-BG" sz="2200" b="1" dirty="0" smtClean="0">
                <a:solidFill>
                  <a:srgbClr val="354F92"/>
                </a:solidFill>
                <a:latin typeface="Calibri" panose="020F0502020204030204" pitchFamily="34" charset="0"/>
              </a:rPr>
              <a:t>Пример: </a:t>
            </a:r>
            <a:r>
              <a:rPr lang="en-US" sz="2200" b="1" dirty="0" smtClean="0">
                <a:solidFill>
                  <a:srgbClr val="354F92"/>
                </a:solidFill>
                <a:latin typeface="Calibri" panose="020F0502020204030204" pitchFamily="34" charset="0"/>
              </a:rPr>
              <a:t>Irish </a:t>
            </a:r>
            <a:r>
              <a:rPr lang="en-US" sz="2200" b="1" dirty="0">
                <a:solidFill>
                  <a:srgbClr val="354F92"/>
                </a:solidFill>
                <a:latin typeface="Calibri" panose="020F0502020204030204" pitchFamily="34" charset="0"/>
              </a:rPr>
              <a:t>famine </a:t>
            </a:r>
            <a:r>
              <a:rPr lang="bg-BG" sz="2200" dirty="0" smtClean="0">
                <a:solidFill>
                  <a:srgbClr val="354F92"/>
                </a:solidFill>
                <a:latin typeface="Calibri" panose="020F0502020204030204" pitchFamily="34" charset="0"/>
              </a:rPr>
              <a:t>са</a:t>
            </a:r>
            <a:r>
              <a:rPr lang="en-US" sz="2200" dirty="0" smtClean="0">
                <a:solidFill>
                  <a:srgbClr val="354F92"/>
                </a:solidFill>
                <a:latin typeface="Calibri" panose="020F0502020204030204" pitchFamily="34" charset="0"/>
              </a:rPr>
              <a:t> </a:t>
            </a:r>
            <a:r>
              <a:rPr lang="bg-BG" sz="2200" dirty="0" smtClean="0">
                <a:solidFill>
                  <a:srgbClr val="354F92"/>
                </a:solidFill>
                <a:latin typeface="Calibri" panose="020F0502020204030204" pitchFamily="34" charset="0"/>
              </a:rPr>
              <a:t>сорт картофи с </a:t>
            </a:r>
            <a:r>
              <a:rPr lang="ru-RU" sz="2200" b="1" dirty="0" smtClean="0">
                <a:solidFill>
                  <a:srgbClr val="354F92"/>
                </a:solidFill>
                <a:latin typeface="Calibri" panose="020F0502020204030204" pitchFamily="34" charset="0"/>
              </a:rPr>
              <a:t>ограничено генетично биоразнообразие, </a:t>
            </a:r>
            <a:r>
              <a:rPr lang="ru-RU" sz="2200" dirty="0" smtClean="0">
                <a:solidFill>
                  <a:srgbClr val="354F92"/>
                </a:solidFill>
                <a:latin typeface="Calibri" panose="020F0502020204030204" pitchFamily="34" charset="0"/>
              </a:rPr>
              <a:t>вследствие на което са податливи на заразяване с </a:t>
            </a:r>
            <a:r>
              <a:rPr lang="ru-RU" sz="2200" b="1" dirty="0" smtClean="0">
                <a:solidFill>
                  <a:srgbClr val="354F92"/>
                </a:solidFill>
                <a:latin typeface="Calibri" panose="020F0502020204030204" pitchFamily="34" charset="0"/>
              </a:rPr>
              <a:t>картофена мана</a:t>
            </a:r>
            <a:r>
              <a:rPr lang="ru-RU" sz="2200" dirty="0" smtClean="0">
                <a:solidFill>
                  <a:srgbClr val="354F92"/>
                </a:solidFill>
                <a:latin typeface="Calibri" panose="020F0502020204030204" pitchFamily="34" charset="0"/>
              </a:rPr>
              <a:t>. </a:t>
            </a:r>
            <a:r>
              <a:rPr lang="bg-BG" sz="2200" dirty="0" smtClean="0">
                <a:solidFill>
                  <a:srgbClr val="354F92"/>
                </a:solidFill>
                <a:latin typeface="Calibri" panose="020F0502020204030204" pitchFamily="34" charset="0"/>
              </a:rPr>
              <a:t> </a:t>
            </a:r>
            <a:endParaRPr lang="en-US" sz="2200" b="1" dirty="0">
              <a:solidFill>
                <a:srgbClr val="354F92"/>
              </a:solidFill>
              <a:latin typeface="Calibri" panose="020F0502020204030204" pitchFamily="34" charset="0"/>
            </a:endParaRPr>
          </a:p>
          <a:p>
            <a:r>
              <a:rPr lang="ru-RU" sz="2200" b="1" dirty="0" err="1" smtClean="0">
                <a:solidFill>
                  <a:srgbClr val="354F92"/>
                </a:solidFill>
                <a:latin typeface="Calibri" panose="020F0502020204030204" pitchFamily="34" charset="0"/>
              </a:rPr>
              <a:t>Агробиоразнообразие</a:t>
            </a:r>
            <a:r>
              <a:rPr lang="ru-RU" sz="2200" b="1" dirty="0" smtClean="0">
                <a:solidFill>
                  <a:srgbClr val="354F92"/>
                </a:solidFill>
                <a:latin typeface="Calibri" panose="020F0502020204030204" pitchFamily="34" charset="0"/>
              </a:rPr>
              <a:t> = </a:t>
            </a:r>
            <a:r>
              <a:rPr lang="ru-RU" sz="2200" dirty="0" err="1" smtClean="0">
                <a:solidFill>
                  <a:srgbClr val="354F92"/>
                </a:solidFill>
                <a:latin typeface="Calibri" panose="020F0502020204030204" pitchFamily="34" charset="0"/>
              </a:rPr>
              <a:t>биоразнообразие</a:t>
            </a:r>
            <a:r>
              <a:rPr lang="ru-RU" sz="2200" dirty="0" smtClean="0">
                <a:solidFill>
                  <a:srgbClr val="354F92"/>
                </a:solidFill>
                <a:latin typeface="Calibri" panose="020F0502020204030204" pitchFamily="34" charset="0"/>
              </a:rPr>
              <a:t> на </a:t>
            </a:r>
            <a:r>
              <a:rPr lang="ru-RU" sz="2200" dirty="0" err="1" smtClean="0">
                <a:solidFill>
                  <a:srgbClr val="354F92"/>
                </a:solidFill>
                <a:latin typeface="Calibri" panose="020F0502020204030204" pitchFamily="34" charset="0"/>
              </a:rPr>
              <a:t>местни</a:t>
            </a:r>
            <a:r>
              <a:rPr lang="ru-RU" sz="2200" dirty="0" smtClean="0">
                <a:solidFill>
                  <a:srgbClr val="354F92"/>
                </a:solidFill>
                <a:latin typeface="Calibri" panose="020F0502020204030204" pitchFamily="34" charset="0"/>
              </a:rPr>
              <a:t> </a:t>
            </a:r>
            <a:r>
              <a:rPr lang="ru-RU" sz="2200" dirty="0" err="1" smtClean="0">
                <a:solidFill>
                  <a:srgbClr val="354F92"/>
                </a:solidFill>
                <a:latin typeface="Calibri" panose="020F0502020204030204" pitchFamily="34" charset="0"/>
              </a:rPr>
              <a:t>видове</a:t>
            </a:r>
            <a:r>
              <a:rPr lang="ru-RU" sz="2200" dirty="0" smtClean="0">
                <a:solidFill>
                  <a:srgbClr val="354F92"/>
                </a:solidFill>
                <a:latin typeface="Calibri" panose="020F0502020204030204" pitchFamily="34" charset="0"/>
              </a:rPr>
              <a:t>, </a:t>
            </a:r>
            <a:r>
              <a:rPr lang="ru-RU" sz="2200" dirty="0" err="1" smtClean="0">
                <a:solidFill>
                  <a:srgbClr val="354F92"/>
                </a:solidFill>
                <a:latin typeface="Calibri" panose="020F0502020204030204" pitchFamily="34" charset="0"/>
              </a:rPr>
              <a:t>което</a:t>
            </a:r>
            <a:r>
              <a:rPr lang="ru-RU" sz="2200" dirty="0" smtClean="0">
                <a:solidFill>
                  <a:srgbClr val="354F92"/>
                </a:solidFill>
                <a:latin typeface="Calibri" panose="020F0502020204030204" pitchFamily="34" charset="0"/>
              </a:rPr>
              <a:t> е важно за </a:t>
            </a:r>
            <a:r>
              <a:rPr lang="ru-RU" sz="2200" dirty="0" err="1" smtClean="0">
                <a:solidFill>
                  <a:srgbClr val="354F92"/>
                </a:solidFill>
                <a:latin typeface="Calibri" panose="020F0502020204030204" pitchFamily="34" charset="0"/>
              </a:rPr>
              <a:t>продоволствената</a:t>
            </a:r>
            <a:r>
              <a:rPr lang="ru-RU" sz="2200" dirty="0" smtClean="0">
                <a:solidFill>
                  <a:srgbClr val="354F92"/>
                </a:solidFill>
                <a:latin typeface="Calibri" panose="020F0502020204030204" pitchFamily="34" charset="0"/>
              </a:rPr>
              <a:t> </a:t>
            </a:r>
            <a:r>
              <a:rPr lang="ru-RU" sz="2200" dirty="0" err="1" smtClean="0">
                <a:solidFill>
                  <a:srgbClr val="354F92"/>
                </a:solidFill>
                <a:latin typeface="Calibri" panose="020F0502020204030204" pitchFamily="34" charset="0"/>
              </a:rPr>
              <a:t>сигурност</a:t>
            </a:r>
            <a:r>
              <a:rPr lang="ru-RU" sz="2200" dirty="0" smtClean="0">
                <a:solidFill>
                  <a:srgbClr val="354F92"/>
                </a:solidFill>
                <a:latin typeface="Calibri" panose="020F0502020204030204" pitchFamily="34" charset="0"/>
              </a:rPr>
              <a:t>.</a:t>
            </a:r>
            <a:endParaRPr lang="en-IE" dirty="0"/>
          </a:p>
        </p:txBody>
      </p:sp>
      <p:grpSp>
        <p:nvGrpSpPr>
          <p:cNvPr id="23" name="Google Shape;729;p39">
            <a:extLst>
              <a:ext uri="{FF2B5EF4-FFF2-40B4-BE49-F238E27FC236}">
                <a16:creationId xmlns:a16="http://schemas.microsoft.com/office/drawing/2014/main" xmlns="" id="{86E33695-C187-DA29-50E2-E369E538E55E}"/>
              </a:ext>
            </a:extLst>
          </p:cNvPr>
          <p:cNvGrpSpPr/>
          <p:nvPr/>
        </p:nvGrpSpPr>
        <p:grpSpPr>
          <a:xfrm>
            <a:off x="931573" y="348775"/>
            <a:ext cx="375322" cy="308118"/>
            <a:chOff x="6673500" y="5031175"/>
            <a:chExt cx="345250" cy="397000"/>
          </a:xfrm>
          <a:solidFill>
            <a:srgbClr val="EB7339"/>
          </a:solidFill>
        </p:grpSpPr>
        <p:sp>
          <p:nvSpPr>
            <p:cNvPr id="24" name="Google Shape;730;p39">
              <a:extLst>
                <a:ext uri="{FF2B5EF4-FFF2-40B4-BE49-F238E27FC236}">
                  <a16:creationId xmlns:a16="http://schemas.microsoft.com/office/drawing/2014/main" xmlns="" id="{6A7FBC2F-B157-3F40-0E38-093929F6A0BB}"/>
                </a:ext>
              </a:extLst>
            </p:cNvPr>
            <p:cNvSpPr/>
            <p:nvPr/>
          </p:nvSpPr>
          <p:spPr>
            <a:xfrm>
              <a:off x="6731950" y="5031175"/>
              <a:ext cx="105375" cy="147375"/>
            </a:xfrm>
            <a:custGeom>
              <a:avLst/>
              <a:gdLst/>
              <a:ahLst/>
              <a:cxnLst/>
              <a:rect l="l" t="t" r="r" b="b"/>
              <a:pathLst>
                <a:path w="4215" h="5895" fill="none" extrusionOk="0">
                  <a:moveTo>
                    <a:pt x="2436" y="5894"/>
                  </a:moveTo>
                  <a:lnTo>
                    <a:pt x="2436" y="5894"/>
                  </a:lnTo>
                  <a:lnTo>
                    <a:pt x="2656" y="5845"/>
                  </a:lnTo>
                  <a:lnTo>
                    <a:pt x="2850" y="5772"/>
                  </a:lnTo>
                  <a:lnTo>
                    <a:pt x="3045" y="5699"/>
                  </a:lnTo>
                  <a:lnTo>
                    <a:pt x="3216" y="5577"/>
                  </a:lnTo>
                  <a:lnTo>
                    <a:pt x="3386" y="5456"/>
                  </a:lnTo>
                  <a:lnTo>
                    <a:pt x="3532" y="5285"/>
                  </a:lnTo>
                  <a:lnTo>
                    <a:pt x="3678" y="5115"/>
                  </a:lnTo>
                  <a:lnTo>
                    <a:pt x="3800" y="4920"/>
                  </a:lnTo>
                  <a:lnTo>
                    <a:pt x="3922" y="4725"/>
                  </a:lnTo>
                  <a:lnTo>
                    <a:pt x="4019" y="4506"/>
                  </a:lnTo>
                  <a:lnTo>
                    <a:pt x="4092" y="4262"/>
                  </a:lnTo>
                  <a:lnTo>
                    <a:pt x="4141" y="4019"/>
                  </a:lnTo>
                  <a:lnTo>
                    <a:pt x="4190" y="3775"/>
                  </a:lnTo>
                  <a:lnTo>
                    <a:pt x="4214" y="3507"/>
                  </a:lnTo>
                  <a:lnTo>
                    <a:pt x="4190" y="3239"/>
                  </a:lnTo>
                  <a:lnTo>
                    <a:pt x="4166" y="2971"/>
                  </a:lnTo>
                  <a:lnTo>
                    <a:pt x="4166" y="2971"/>
                  </a:lnTo>
                  <a:lnTo>
                    <a:pt x="4044" y="1876"/>
                  </a:lnTo>
                  <a:lnTo>
                    <a:pt x="3946" y="1364"/>
                  </a:lnTo>
                  <a:lnTo>
                    <a:pt x="3825" y="901"/>
                  </a:lnTo>
                  <a:lnTo>
                    <a:pt x="3727" y="682"/>
                  </a:lnTo>
                  <a:lnTo>
                    <a:pt x="3654" y="512"/>
                  </a:lnTo>
                  <a:lnTo>
                    <a:pt x="3532" y="341"/>
                  </a:lnTo>
                  <a:lnTo>
                    <a:pt x="3411" y="219"/>
                  </a:lnTo>
                  <a:lnTo>
                    <a:pt x="3264" y="122"/>
                  </a:lnTo>
                  <a:lnTo>
                    <a:pt x="3118" y="49"/>
                  </a:lnTo>
                  <a:lnTo>
                    <a:pt x="2923" y="0"/>
                  </a:lnTo>
                  <a:lnTo>
                    <a:pt x="2729" y="25"/>
                  </a:lnTo>
                  <a:lnTo>
                    <a:pt x="2729" y="25"/>
                  </a:lnTo>
                  <a:lnTo>
                    <a:pt x="2509" y="73"/>
                  </a:lnTo>
                  <a:lnTo>
                    <a:pt x="2266" y="146"/>
                  </a:lnTo>
                  <a:lnTo>
                    <a:pt x="2022" y="268"/>
                  </a:lnTo>
                  <a:lnTo>
                    <a:pt x="1779" y="414"/>
                  </a:lnTo>
                  <a:lnTo>
                    <a:pt x="1535" y="609"/>
                  </a:lnTo>
                  <a:lnTo>
                    <a:pt x="1316" y="804"/>
                  </a:lnTo>
                  <a:lnTo>
                    <a:pt x="1072" y="1023"/>
                  </a:lnTo>
                  <a:lnTo>
                    <a:pt x="853" y="1267"/>
                  </a:lnTo>
                  <a:lnTo>
                    <a:pt x="658" y="1535"/>
                  </a:lnTo>
                  <a:lnTo>
                    <a:pt x="488" y="1802"/>
                  </a:lnTo>
                  <a:lnTo>
                    <a:pt x="317" y="2095"/>
                  </a:lnTo>
                  <a:lnTo>
                    <a:pt x="196" y="2363"/>
                  </a:lnTo>
                  <a:lnTo>
                    <a:pt x="98" y="2655"/>
                  </a:lnTo>
                  <a:lnTo>
                    <a:pt x="25" y="2947"/>
                  </a:lnTo>
                  <a:lnTo>
                    <a:pt x="1" y="3239"/>
                  </a:lnTo>
                  <a:lnTo>
                    <a:pt x="1" y="3507"/>
                  </a:lnTo>
                  <a:lnTo>
                    <a:pt x="1" y="3507"/>
                  </a:lnTo>
                  <a:lnTo>
                    <a:pt x="50" y="3775"/>
                  </a:lnTo>
                  <a:lnTo>
                    <a:pt x="123" y="4043"/>
                  </a:lnTo>
                  <a:lnTo>
                    <a:pt x="196" y="4287"/>
                  </a:lnTo>
                  <a:lnTo>
                    <a:pt x="293" y="4530"/>
                  </a:lnTo>
                  <a:lnTo>
                    <a:pt x="415" y="4749"/>
                  </a:lnTo>
                  <a:lnTo>
                    <a:pt x="561" y="4944"/>
                  </a:lnTo>
                  <a:lnTo>
                    <a:pt x="707" y="5139"/>
                  </a:lnTo>
                  <a:lnTo>
                    <a:pt x="853" y="5310"/>
                  </a:lnTo>
                  <a:lnTo>
                    <a:pt x="1024" y="5456"/>
                  </a:lnTo>
                  <a:lnTo>
                    <a:pt x="1219" y="5602"/>
                  </a:lnTo>
                  <a:lnTo>
                    <a:pt x="1389" y="5699"/>
                  </a:lnTo>
                  <a:lnTo>
                    <a:pt x="1584" y="5797"/>
                  </a:lnTo>
                  <a:lnTo>
                    <a:pt x="1803" y="5845"/>
                  </a:lnTo>
                  <a:lnTo>
                    <a:pt x="1998" y="5894"/>
                  </a:lnTo>
                  <a:lnTo>
                    <a:pt x="2217" y="5894"/>
                  </a:lnTo>
                  <a:lnTo>
                    <a:pt x="2436" y="5894"/>
                  </a:lnTo>
                  <a:lnTo>
                    <a:pt x="2436" y="5894"/>
                  </a:lnTo>
                  <a:close/>
                </a:path>
              </a:pathLst>
            </a:custGeom>
            <a:grpFill/>
            <a:ln w="9525" cap="rnd" cmpd="sng">
              <a:solidFill>
                <a:srgbClr val="354F9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731;p39">
              <a:extLst>
                <a:ext uri="{FF2B5EF4-FFF2-40B4-BE49-F238E27FC236}">
                  <a16:creationId xmlns:a16="http://schemas.microsoft.com/office/drawing/2014/main" xmlns="" id="{960E2F9D-58DA-8FE5-8EDE-2E4BC7997910}"/>
                </a:ext>
              </a:extLst>
            </p:cNvPr>
            <p:cNvSpPr/>
            <p:nvPr/>
          </p:nvSpPr>
          <p:spPr>
            <a:xfrm>
              <a:off x="6673500" y="5146850"/>
              <a:ext cx="84050" cy="116925"/>
            </a:xfrm>
            <a:custGeom>
              <a:avLst/>
              <a:gdLst/>
              <a:ahLst/>
              <a:cxnLst/>
              <a:rect l="l" t="t" r="r" b="b"/>
              <a:pathLst>
                <a:path w="3362" h="4677" fill="none" extrusionOk="0">
                  <a:moveTo>
                    <a:pt x="2875" y="4579"/>
                  </a:moveTo>
                  <a:lnTo>
                    <a:pt x="2875" y="4579"/>
                  </a:lnTo>
                  <a:lnTo>
                    <a:pt x="3021" y="4482"/>
                  </a:lnTo>
                  <a:lnTo>
                    <a:pt x="3143" y="4385"/>
                  </a:lnTo>
                  <a:lnTo>
                    <a:pt x="3240" y="4287"/>
                  </a:lnTo>
                  <a:lnTo>
                    <a:pt x="3313" y="4141"/>
                  </a:lnTo>
                  <a:lnTo>
                    <a:pt x="3362" y="3995"/>
                  </a:lnTo>
                  <a:lnTo>
                    <a:pt x="3362" y="3849"/>
                  </a:lnTo>
                  <a:lnTo>
                    <a:pt x="3362" y="3678"/>
                  </a:lnTo>
                  <a:lnTo>
                    <a:pt x="3337" y="3508"/>
                  </a:lnTo>
                  <a:lnTo>
                    <a:pt x="3240" y="3118"/>
                  </a:lnTo>
                  <a:lnTo>
                    <a:pt x="3069" y="2704"/>
                  </a:lnTo>
                  <a:lnTo>
                    <a:pt x="2704" y="1803"/>
                  </a:lnTo>
                  <a:lnTo>
                    <a:pt x="2704" y="1803"/>
                  </a:lnTo>
                  <a:lnTo>
                    <a:pt x="2363" y="950"/>
                  </a:lnTo>
                  <a:lnTo>
                    <a:pt x="2193" y="609"/>
                  </a:lnTo>
                  <a:lnTo>
                    <a:pt x="2022" y="342"/>
                  </a:lnTo>
                  <a:lnTo>
                    <a:pt x="1949" y="220"/>
                  </a:lnTo>
                  <a:lnTo>
                    <a:pt x="1852" y="122"/>
                  </a:lnTo>
                  <a:lnTo>
                    <a:pt x="1730" y="74"/>
                  </a:lnTo>
                  <a:lnTo>
                    <a:pt x="1633" y="25"/>
                  </a:lnTo>
                  <a:lnTo>
                    <a:pt x="1486" y="1"/>
                  </a:lnTo>
                  <a:lnTo>
                    <a:pt x="1365" y="1"/>
                  </a:lnTo>
                  <a:lnTo>
                    <a:pt x="1194" y="25"/>
                  </a:lnTo>
                  <a:lnTo>
                    <a:pt x="1024" y="98"/>
                  </a:lnTo>
                  <a:lnTo>
                    <a:pt x="1024" y="98"/>
                  </a:lnTo>
                  <a:lnTo>
                    <a:pt x="853" y="171"/>
                  </a:lnTo>
                  <a:lnTo>
                    <a:pt x="707" y="269"/>
                  </a:lnTo>
                  <a:lnTo>
                    <a:pt x="561" y="390"/>
                  </a:lnTo>
                  <a:lnTo>
                    <a:pt x="439" y="536"/>
                  </a:lnTo>
                  <a:lnTo>
                    <a:pt x="317" y="683"/>
                  </a:lnTo>
                  <a:lnTo>
                    <a:pt x="220" y="853"/>
                  </a:lnTo>
                  <a:lnTo>
                    <a:pt x="147" y="1048"/>
                  </a:lnTo>
                  <a:lnTo>
                    <a:pt x="74" y="1243"/>
                  </a:lnTo>
                  <a:lnTo>
                    <a:pt x="49" y="1438"/>
                  </a:lnTo>
                  <a:lnTo>
                    <a:pt x="1" y="1657"/>
                  </a:lnTo>
                  <a:lnTo>
                    <a:pt x="1" y="1876"/>
                  </a:lnTo>
                  <a:lnTo>
                    <a:pt x="1" y="2095"/>
                  </a:lnTo>
                  <a:lnTo>
                    <a:pt x="25" y="2339"/>
                  </a:lnTo>
                  <a:lnTo>
                    <a:pt x="74" y="2558"/>
                  </a:lnTo>
                  <a:lnTo>
                    <a:pt x="147" y="2801"/>
                  </a:lnTo>
                  <a:lnTo>
                    <a:pt x="220" y="3045"/>
                  </a:lnTo>
                  <a:lnTo>
                    <a:pt x="220" y="3045"/>
                  </a:lnTo>
                  <a:lnTo>
                    <a:pt x="342" y="3264"/>
                  </a:lnTo>
                  <a:lnTo>
                    <a:pt x="439" y="3483"/>
                  </a:lnTo>
                  <a:lnTo>
                    <a:pt x="585" y="3678"/>
                  </a:lnTo>
                  <a:lnTo>
                    <a:pt x="731" y="3849"/>
                  </a:lnTo>
                  <a:lnTo>
                    <a:pt x="878" y="4019"/>
                  </a:lnTo>
                  <a:lnTo>
                    <a:pt x="1048" y="4165"/>
                  </a:lnTo>
                  <a:lnTo>
                    <a:pt x="1219" y="4311"/>
                  </a:lnTo>
                  <a:lnTo>
                    <a:pt x="1389" y="4409"/>
                  </a:lnTo>
                  <a:lnTo>
                    <a:pt x="1559" y="4506"/>
                  </a:lnTo>
                  <a:lnTo>
                    <a:pt x="1754" y="4579"/>
                  </a:lnTo>
                  <a:lnTo>
                    <a:pt x="1949" y="4628"/>
                  </a:lnTo>
                  <a:lnTo>
                    <a:pt x="2120" y="4677"/>
                  </a:lnTo>
                  <a:lnTo>
                    <a:pt x="2314" y="4677"/>
                  </a:lnTo>
                  <a:lnTo>
                    <a:pt x="2509" y="4677"/>
                  </a:lnTo>
                  <a:lnTo>
                    <a:pt x="2680" y="4628"/>
                  </a:lnTo>
                  <a:lnTo>
                    <a:pt x="2875" y="4579"/>
                  </a:lnTo>
                  <a:lnTo>
                    <a:pt x="2875" y="4579"/>
                  </a:lnTo>
                  <a:close/>
                </a:path>
              </a:pathLst>
            </a:custGeom>
            <a:grpFill/>
            <a:ln w="9525" cap="rnd" cmpd="sng">
              <a:solidFill>
                <a:srgbClr val="354F9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732;p39">
              <a:extLst>
                <a:ext uri="{FF2B5EF4-FFF2-40B4-BE49-F238E27FC236}">
                  <a16:creationId xmlns:a16="http://schemas.microsoft.com/office/drawing/2014/main" xmlns="" id="{0F77A62F-9DD5-E3A8-FC78-1E96BD9CF7FE}"/>
                </a:ext>
              </a:extLst>
            </p:cNvPr>
            <p:cNvSpPr/>
            <p:nvPr/>
          </p:nvSpPr>
          <p:spPr>
            <a:xfrm>
              <a:off x="6859225" y="5033600"/>
              <a:ext cx="105350" cy="144950"/>
            </a:xfrm>
            <a:custGeom>
              <a:avLst/>
              <a:gdLst/>
              <a:ahLst/>
              <a:cxnLst/>
              <a:rect l="l" t="t" r="r" b="b"/>
              <a:pathLst>
                <a:path w="4214" h="5798" fill="none" extrusionOk="0">
                  <a:moveTo>
                    <a:pt x="1778" y="5797"/>
                  </a:moveTo>
                  <a:lnTo>
                    <a:pt x="1778" y="5797"/>
                  </a:lnTo>
                  <a:lnTo>
                    <a:pt x="1997" y="5797"/>
                  </a:lnTo>
                  <a:lnTo>
                    <a:pt x="2216" y="5797"/>
                  </a:lnTo>
                  <a:lnTo>
                    <a:pt x="2411" y="5748"/>
                  </a:lnTo>
                  <a:lnTo>
                    <a:pt x="2630" y="5700"/>
                  </a:lnTo>
                  <a:lnTo>
                    <a:pt x="2825" y="5602"/>
                  </a:lnTo>
                  <a:lnTo>
                    <a:pt x="2996" y="5505"/>
                  </a:lnTo>
                  <a:lnTo>
                    <a:pt x="3191" y="5359"/>
                  </a:lnTo>
                  <a:lnTo>
                    <a:pt x="3361" y="5213"/>
                  </a:lnTo>
                  <a:lnTo>
                    <a:pt x="3507" y="5042"/>
                  </a:lnTo>
                  <a:lnTo>
                    <a:pt x="3653" y="4847"/>
                  </a:lnTo>
                  <a:lnTo>
                    <a:pt x="3799" y="4652"/>
                  </a:lnTo>
                  <a:lnTo>
                    <a:pt x="3921" y="4433"/>
                  </a:lnTo>
                  <a:lnTo>
                    <a:pt x="4019" y="4190"/>
                  </a:lnTo>
                  <a:lnTo>
                    <a:pt x="4092" y="3946"/>
                  </a:lnTo>
                  <a:lnTo>
                    <a:pt x="4165" y="3678"/>
                  </a:lnTo>
                  <a:lnTo>
                    <a:pt x="4213" y="3410"/>
                  </a:lnTo>
                  <a:lnTo>
                    <a:pt x="4213" y="3410"/>
                  </a:lnTo>
                  <a:lnTo>
                    <a:pt x="4213" y="3142"/>
                  </a:lnTo>
                  <a:lnTo>
                    <a:pt x="4189" y="2850"/>
                  </a:lnTo>
                  <a:lnTo>
                    <a:pt x="4116" y="2582"/>
                  </a:lnTo>
                  <a:lnTo>
                    <a:pt x="4019" y="2290"/>
                  </a:lnTo>
                  <a:lnTo>
                    <a:pt x="3897" y="2022"/>
                  </a:lnTo>
                  <a:lnTo>
                    <a:pt x="3726" y="1730"/>
                  </a:lnTo>
                  <a:lnTo>
                    <a:pt x="3556" y="1486"/>
                  </a:lnTo>
                  <a:lnTo>
                    <a:pt x="3361" y="1218"/>
                  </a:lnTo>
                  <a:lnTo>
                    <a:pt x="3142" y="999"/>
                  </a:lnTo>
                  <a:lnTo>
                    <a:pt x="2898" y="780"/>
                  </a:lnTo>
                  <a:lnTo>
                    <a:pt x="2679" y="585"/>
                  </a:lnTo>
                  <a:lnTo>
                    <a:pt x="2436" y="415"/>
                  </a:lnTo>
                  <a:lnTo>
                    <a:pt x="2192" y="269"/>
                  </a:lnTo>
                  <a:lnTo>
                    <a:pt x="1948" y="147"/>
                  </a:lnTo>
                  <a:lnTo>
                    <a:pt x="1705" y="74"/>
                  </a:lnTo>
                  <a:lnTo>
                    <a:pt x="1486" y="25"/>
                  </a:lnTo>
                  <a:lnTo>
                    <a:pt x="1486" y="25"/>
                  </a:lnTo>
                  <a:lnTo>
                    <a:pt x="1291" y="1"/>
                  </a:lnTo>
                  <a:lnTo>
                    <a:pt x="1096" y="49"/>
                  </a:lnTo>
                  <a:lnTo>
                    <a:pt x="950" y="98"/>
                  </a:lnTo>
                  <a:lnTo>
                    <a:pt x="804" y="195"/>
                  </a:lnTo>
                  <a:lnTo>
                    <a:pt x="682" y="317"/>
                  </a:lnTo>
                  <a:lnTo>
                    <a:pt x="585" y="463"/>
                  </a:lnTo>
                  <a:lnTo>
                    <a:pt x="487" y="658"/>
                  </a:lnTo>
                  <a:lnTo>
                    <a:pt x="390" y="853"/>
                  </a:lnTo>
                  <a:lnTo>
                    <a:pt x="268" y="1291"/>
                  </a:lnTo>
                  <a:lnTo>
                    <a:pt x="170" y="1803"/>
                  </a:lnTo>
                  <a:lnTo>
                    <a:pt x="49" y="2874"/>
                  </a:lnTo>
                  <a:lnTo>
                    <a:pt x="49" y="2874"/>
                  </a:lnTo>
                  <a:lnTo>
                    <a:pt x="0" y="3142"/>
                  </a:lnTo>
                  <a:lnTo>
                    <a:pt x="0" y="3410"/>
                  </a:lnTo>
                  <a:lnTo>
                    <a:pt x="24" y="3678"/>
                  </a:lnTo>
                  <a:lnTo>
                    <a:pt x="73" y="3922"/>
                  </a:lnTo>
                  <a:lnTo>
                    <a:pt x="122" y="4165"/>
                  </a:lnTo>
                  <a:lnTo>
                    <a:pt x="195" y="4409"/>
                  </a:lnTo>
                  <a:lnTo>
                    <a:pt x="292" y="4628"/>
                  </a:lnTo>
                  <a:lnTo>
                    <a:pt x="414" y="4823"/>
                  </a:lnTo>
                  <a:lnTo>
                    <a:pt x="536" y="5018"/>
                  </a:lnTo>
                  <a:lnTo>
                    <a:pt x="682" y="5188"/>
                  </a:lnTo>
                  <a:lnTo>
                    <a:pt x="828" y="5359"/>
                  </a:lnTo>
                  <a:lnTo>
                    <a:pt x="999" y="5480"/>
                  </a:lnTo>
                  <a:lnTo>
                    <a:pt x="1169" y="5602"/>
                  </a:lnTo>
                  <a:lnTo>
                    <a:pt x="1364" y="5675"/>
                  </a:lnTo>
                  <a:lnTo>
                    <a:pt x="1583" y="5748"/>
                  </a:lnTo>
                  <a:lnTo>
                    <a:pt x="1778" y="5797"/>
                  </a:lnTo>
                  <a:lnTo>
                    <a:pt x="1778" y="5797"/>
                  </a:lnTo>
                  <a:close/>
                </a:path>
              </a:pathLst>
            </a:custGeom>
            <a:grpFill/>
            <a:ln w="9525" cap="rnd" cmpd="sng">
              <a:solidFill>
                <a:srgbClr val="354F9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733;p39">
              <a:extLst>
                <a:ext uri="{FF2B5EF4-FFF2-40B4-BE49-F238E27FC236}">
                  <a16:creationId xmlns:a16="http://schemas.microsoft.com/office/drawing/2014/main" xmlns="" id="{C8C253BD-C3F9-F2B7-8A21-6EAAB7144CB9}"/>
                </a:ext>
              </a:extLst>
            </p:cNvPr>
            <p:cNvSpPr/>
            <p:nvPr/>
          </p:nvSpPr>
          <p:spPr>
            <a:xfrm>
              <a:off x="6931675" y="5150500"/>
              <a:ext cx="87075" cy="115725"/>
            </a:xfrm>
            <a:custGeom>
              <a:avLst/>
              <a:gdLst/>
              <a:ahLst/>
              <a:cxnLst/>
              <a:rect l="l" t="t" r="r" b="b"/>
              <a:pathLst>
                <a:path w="3483" h="4629" fill="none" extrusionOk="0">
                  <a:moveTo>
                    <a:pt x="2558" y="98"/>
                  </a:moveTo>
                  <a:lnTo>
                    <a:pt x="2558" y="98"/>
                  </a:lnTo>
                  <a:lnTo>
                    <a:pt x="2387" y="49"/>
                  </a:lnTo>
                  <a:lnTo>
                    <a:pt x="2241" y="1"/>
                  </a:lnTo>
                  <a:lnTo>
                    <a:pt x="2095" y="1"/>
                  </a:lnTo>
                  <a:lnTo>
                    <a:pt x="1973" y="1"/>
                  </a:lnTo>
                  <a:lnTo>
                    <a:pt x="1851" y="49"/>
                  </a:lnTo>
                  <a:lnTo>
                    <a:pt x="1729" y="98"/>
                  </a:lnTo>
                  <a:lnTo>
                    <a:pt x="1632" y="196"/>
                  </a:lnTo>
                  <a:lnTo>
                    <a:pt x="1535" y="293"/>
                  </a:lnTo>
                  <a:lnTo>
                    <a:pt x="1364" y="561"/>
                  </a:lnTo>
                  <a:lnTo>
                    <a:pt x="1169" y="902"/>
                  </a:lnTo>
                  <a:lnTo>
                    <a:pt x="780" y="1730"/>
                  </a:lnTo>
                  <a:lnTo>
                    <a:pt x="780" y="1730"/>
                  </a:lnTo>
                  <a:lnTo>
                    <a:pt x="366" y="2607"/>
                  </a:lnTo>
                  <a:lnTo>
                    <a:pt x="195" y="2996"/>
                  </a:lnTo>
                  <a:lnTo>
                    <a:pt x="73" y="3386"/>
                  </a:lnTo>
                  <a:lnTo>
                    <a:pt x="25" y="3557"/>
                  </a:lnTo>
                  <a:lnTo>
                    <a:pt x="0" y="3727"/>
                  </a:lnTo>
                  <a:lnTo>
                    <a:pt x="25" y="3898"/>
                  </a:lnTo>
                  <a:lnTo>
                    <a:pt x="49" y="4044"/>
                  </a:lnTo>
                  <a:lnTo>
                    <a:pt x="98" y="4165"/>
                  </a:lnTo>
                  <a:lnTo>
                    <a:pt x="195" y="4287"/>
                  </a:lnTo>
                  <a:lnTo>
                    <a:pt x="317" y="4385"/>
                  </a:lnTo>
                  <a:lnTo>
                    <a:pt x="463" y="4482"/>
                  </a:lnTo>
                  <a:lnTo>
                    <a:pt x="463" y="4482"/>
                  </a:lnTo>
                  <a:lnTo>
                    <a:pt x="633" y="4555"/>
                  </a:lnTo>
                  <a:lnTo>
                    <a:pt x="828" y="4604"/>
                  </a:lnTo>
                  <a:lnTo>
                    <a:pt x="1023" y="4628"/>
                  </a:lnTo>
                  <a:lnTo>
                    <a:pt x="1194" y="4628"/>
                  </a:lnTo>
                  <a:lnTo>
                    <a:pt x="1388" y="4604"/>
                  </a:lnTo>
                  <a:lnTo>
                    <a:pt x="1583" y="4555"/>
                  </a:lnTo>
                  <a:lnTo>
                    <a:pt x="1778" y="4482"/>
                  </a:lnTo>
                  <a:lnTo>
                    <a:pt x="1949" y="4409"/>
                  </a:lnTo>
                  <a:lnTo>
                    <a:pt x="2143" y="4312"/>
                  </a:lnTo>
                  <a:lnTo>
                    <a:pt x="2314" y="4190"/>
                  </a:lnTo>
                  <a:lnTo>
                    <a:pt x="2484" y="4044"/>
                  </a:lnTo>
                  <a:lnTo>
                    <a:pt x="2655" y="3873"/>
                  </a:lnTo>
                  <a:lnTo>
                    <a:pt x="2801" y="3703"/>
                  </a:lnTo>
                  <a:lnTo>
                    <a:pt x="2947" y="3508"/>
                  </a:lnTo>
                  <a:lnTo>
                    <a:pt x="3069" y="3313"/>
                  </a:lnTo>
                  <a:lnTo>
                    <a:pt x="3191" y="3094"/>
                  </a:lnTo>
                  <a:lnTo>
                    <a:pt x="3191" y="3094"/>
                  </a:lnTo>
                  <a:lnTo>
                    <a:pt x="3288" y="2875"/>
                  </a:lnTo>
                  <a:lnTo>
                    <a:pt x="3361" y="2631"/>
                  </a:lnTo>
                  <a:lnTo>
                    <a:pt x="3410" y="2412"/>
                  </a:lnTo>
                  <a:lnTo>
                    <a:pt x="3459" y="2168"/>
                  </a:lnTo>
                  <a:lnTo>
                    <a:pt x="3483" y="1949"/>
                  </a:lnTo>
                  <a:lnTo>
                    <a:pt x="3483" y="1730"/>
                  </a:lnTo>
                  <a:lnTo>
                    <a:pt x="3459" y="1511"/>
                  </a:lnTo>
                  <a:lnTo>
                    <a:pt x="3434" y="1316"/>
                  </a:lnTo>
                  <a:lnTo>
                    <a:pt x="3386" y="1121"/>
                  </a:lnTo>
                  <a:lnTo>
                    <a:pt x="3313" y="926"/>
                  </a:lnTo>
                  <a:lnTo>
                    <a:pt x="3239" y="756"/>
                  </a:lnTo>
                  <a:lnTo>
                    <a:pt x="3118" y="585"/>
                  </a:lnTo>
                  <a:lnTo>
                    <a:pt x="2996" y="439"/>
                  </a:lnTo>
                  <a:lnTo>
                    <a:pt x="2874" y="317"/>
                  </a:lnTo>
                  <a:lnTo>
                    <a:pt x="2728" y="196"/>
                  </a:lnTo>
                  <a:lnTo>
                    <a:pt x="2558" y="98"/>
                  </a:lnTo>
                  <a:lnTo>
                    <a:pt x="2558" y="98"/>
                  </a:lnTo>
                  <a:close/>
                </a:path>
              </a:pathLst>
            </a:custGeom>
            <a:grpFill/>
            <a:ln w="9525" cap="rnd" cmpd="sng">
              <a:solidFill>
                <a:srgbClr val="354F9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734;p39">
              <a:extLst>
                <a:ext uri="{FF2B5EF4-FFF2-40B4-BE49-F238E27FC236}">
                  <a16:creationId xmlns:a16="http://schemas.microsoft.com/office/drawing/2014/main" xmlns="" id="{89BB3086-6D78-C1B0-3982-69BFACC315C8}"/>
                </a:ext>
              </a:extLst>
            </p:cNvPr>
            <p:cNvSpPr/>
            <p:nvPr/>
          </p:nvSpPr>
          <p:spPr>
            <a:xfrm>
              <a:off x="6715525" y="5180350"/>
              <a:ext cx="263050" cy="247825"/>
            </a:xfrm>
            <a:custGeom>
              <a:avLst/>
              <a:gdLst/>
              <a:ahLst/>
              <a:cxnLst/>
              <a:rect l="l" t="t" r="r" b="b"/>
              <a:pathLst>
                <a:path w="10522" h="9913" fill="none" extrusionOk="0">
                  <a:moveTo>
                    <a:pt x="8135" y="3191"/>
                  </a:moveTo>
                  <a:lnTo>
                    <a:pt x="8135" y="3191"/>
                  </a:lnTo>
                  <a:lnTo>
                    <a:pt x="8037" y="2923"/>
                  </a:lnTo>
                  <a:lnTo>
                    <a:pt x="7940" y="2655"/>
                  </a:lnTo>
                  <a:lnTo>
                    <a:pt x="7794" y="2119"/>
                  </a:lnTo>
                  <a:lnTo>
                    <a:pt x="7721" y="1851"/>
                  </a:lnTo>
                  <a:lnTo>
                    <a:pt x="7623" y="1608"/>
                  </a:lnTo>
                  <a:lnTo>
                    <a:pt x="7502" y="1340"/>
                  </a:lnTo>
                  <a:lnTo>
                    <a:pt x="7355" y="1120"/>
                  </a:lnTo>
                  <a:lnTo>
                    <a:pt x="7355" y="1120"/>
                  </a:lnTo>
                  <a:lnTo>
                    <a:pt x="7161" y="853"/>
                  </a:lnTo>
                  <a:lnTo>
                    <a:pt x="6941" y="633"/>
                  </a:lnTo>
                  <a:lnTo>
                    <a:pt x="6698" y="463"/>
                  </a:lnTo>
                  <a:lnTo>
                    <a:pt x="6430" y="292"/>
                  </a:lnTo>
                  <a:lnTo>
                    <a:pt x="6162" y="171"/>
                  </a:lnTo>
                  <a:lnTo>
                    <a:pt x="5870" y="73"/>
                  </a:lnTo>
                  <a:lnTo>
                    <a:pt x="5578" y="25"/>
                  </a:lnTo>
                  <a:lnTo>
                    <a:pt x="5285" y="0"/>
                  </a:lnTo>
                  <a:lnTo>
                    <a:pt x="5285" y="0"/>
                  </a:lnTo>
                  <a:lnTo>
                    <a:pt x="5261" y="0"/>
                  </a:lnTo>
                  <a:lnTo>
                    <a:pt x="5261" y="0"/>
                  </a:lnTo>
                  <a:lnTo>
                    <a:pt x="5237" y="0"/>
                  </a:lnTo>
                  <a:lnTo>
                    <a:pt x="5237" y="0"/>
                  </a:lnTo>
                  <a:lnTo>
                    <a:pt x="4944" y="25"/>
                  </a:lnTo>
                  <a:lnTo>
                    <a:pt x="4652" y="73"/>
                  </a:lnTo>
                  <a:lnTo>
                    <a:pt x="4360" y="171"/>
                  </a:lnTo>
                  <a:lnTo>
                    <a:pt x="4092" y="292"/>
                  </a:lnTo>
                  <a:lnTo>
                    <a:pt x="3824" y="463"/>
                  </a:lnTo>
                  <a:lnTo>
                    <a:pt x="3580" y="633"/>
                  </a:lnTo>
                  <a:lnTo>
                    <a:pt x="3361" y="853"/>
                  </a:lnTo>
                  <a:lnTo>
                    <a:pt x="3166" y="1120"/>
                  </a:lnTo>
                  <a:lnTo>
                    <a:pt x="3166" y="1120"/>
                  </a:lnTo>
                  <a:lnTo>
                    <a:pt x="3020" y="1340"/>
                  </a:lnTo>
                  <a:lnTo>
                    <a:pt x="2898" y="1608"/>
                  </a:lnTo>
                  <a:lnTo>
                    <a:pt x="2801" y="1851"/>
                  </a:lnTo>
                  <a:lnTo>
                    <a:pt x="2728" y="2119"/>
                  </a:lnTo>
                  <a:lnTo>
                    <a:pt x="2558" y="2655"/>
                  </a:lnTo>
                  <a:lnTo>
                    <a:pt x="2484" y="2923"/>
                  </a:lnTo>
                  <a:lnTo>
                    <a:pt x="2387" y="3191"/>
                  </a:lnTo>
                  <a:lnTo>
                    <a:pt x="2387" y="3191"/>
                  </a:lnTo>
                  <a:lnTo>
                    <a:pt x="2241" y="3434"/>
                  </a:lnTo>
                  <a:lnTo>
                    <a:pt x="2095" y="3678"/>
                  </a:lnTo>
                  <a:lnTo>
                    <a:pt x="1900" y="3897"/>
                  </a:lnTo>
                  <a:lnTo>
                    <a:pt x="1729" y="4092"/>
                  </a:lnTo>
                  <a:lnTo>
                    <a:pt x="1315" y="4457"/>
                  </a:lnTo>
                  <a:lnTo>
                    <a:pt x="901" y="4847"/>
                  </a:lnTo>
                  <a:lnTo>
                    <a:pt x="901" y="4847"/>
                  </a:lnTo>
                  <a:lnTo>
                    <a:pt x="707" y="5066"/>
                  </a:lnTo>
                  <a:lnTo>
                    <a:pt x="512" y="5310"/>
                  </a:lnTo>
                  <a:lnTo>
                    <a:pt x="366" y="5553"/>
                  </a:lnTo>
                  <a:lnTo>
                    <a:pt x="244" y="5821"/>
                  </a:lnTo>
                  <a:lnTo>
                    <a:pt x="146" y="6113"/>
                  </a:lnTo>
                  <a:lnTo>
                    <a:pt x="73" y="6405"/>
                  </a:lnTo>
                  <a:lnTo>
                    <a:pt x="25" y="6722"/>
                  </a:lnTo>
                  <a:lnTo>
                    <a:pt x="0" y="7014"/>
                  </a:lnTo>
                  <a:lnTo>
                    <a:pt x="0" y="7014"/>
                  </a:lnTo>
                  <a:lnTo>
                    <a:pt x="25" y="7307"/>
                  </a:lnTo>
                  <a:lnTo>
                    <a:pt x="49" y="7599"/>
                  </a:lnTo>
                  <a:lnTo>
                    <a:pt x="122" y="7867"/>
                  </a:lnTo>
                  <a:lnTo>
                    <a:pt x="219" y="8135"/>
                  </a:lnTo>
                  <a:lnTo>
                    <a:pt x="317" y="8403"/>
                  </a:lnTo>
                  <a:lnTo>
                    <a:pt x="439" y="8622"/>
                  </a:lnTo>
                  <a:lnTo>
                    <a:pt x="609" y="8865"/>
                  </a:lnTo>
                  <a:lnTo>
                    <a:pt x="780" y="9060"/>
                  </a:lnTo>
                  <a:lnTo>
                    <a:pt x="950" y="9255"/>
                  </a:lnTo>
                  <a:lnTo>
                    <a:pt x="1145" y="9401"/>
                  </a:lnTo>
                  <a:lnTo>
                    <a:pt x="1364" y="9547"/>
                  </a:lnTo>
                  <a:lnTo>
                    <a:pt x="1608" y="9669"/>
                  </a:lnTo>
                  <a:lnTo>
                    <a:pt x="1851" y="9766"/>
                  </a:lnTo>
                  <a:lnTo>
                    <a:pt x="2095" y="9840"/>
                  </a:lnTo>
                  <a:lnTo>
                    <a:pt x="2363" y="9888"/>
                  </a:lnTo>
                  <a:lnTo>
                    <a:pt x="2606" y="9913"/>
                  </a:lnTo>
                  <a:lnTo>
                    <a:pt x="2606" y="9913"/>
                  </a:lnTo>
                  <a:lnTo>
                    <a:pt x="2972" y="9888"/>
                  </a:lnTo>
                  <a:lnTo>
                    <a:pt x="3337" y="9791"/>
                  </a:lnTo>
                  <a:lnTo>
                    <a:pt x="3678" y="9669"/>
                  </a:lnTo>
                  <a:lnTo>
                    <a:pt x="3994" y="9474"/>
                  </a:lnTo>
                  <a:lnTo>
                    <a:pt x="3994" y="9474"/>
                  </a:lnTo>
                  <a:lnTo>
                    <a:pt x="4141" y="9377"/>
                  </a:lnTo>
                  <a:lnTo>
                    <a:pt x="4287" y="9304"/>
                  </a:lnTo>
                  <a:lnTo>
                    <a:pt x="4433" y="9279"/>
                  </a:lnTo>
                  <a:lnTo>
                    <a:pt x="4579" y="9231"/>
                  </a:lnTo>
                  <a:lnTo>
                    <a:pt x="4896" y="9206"/>
                  </a:lnTo>
                  <a:lnTo>
                    <a:pt x="5261" y="9206"/>
                  </a:lnTo>
                  <a:lnTo>
                    <a:pt x="5261" y="9206"/>
                  </a:lnTo>
                  <a:lnTo>
                    <a:pt x="5626" y="9206"/>
                  </a:lnTo>
                  <a:lnTo>
                    <a:pt x="5943" y="9231"/>
                  </a:lnTo>
                  <a:lnTo>
                    <a:pt x="6089" y="9279"/>
                  </a:lnTo>
                  <a:lnTo>
                    <a:pt x="6235" y="9304"/>
                  </a:lnTo>
                  <a:lnTo>
                    <a:pt x="6381" y="9377"/>
                  </a:lnTo>
                  <a:lnTo>
                    <a:pt x="6527" y="9474"/>
                  </a:lnTo>
                  <a:lnTo>
                    <a:pt x="6527" y="9474"/>
                  </a:lnTo>
                  <a:lnTo>
                    <a:pt x="6844" y="9669"/>
                  </a:lnTo>
                  <a:lnTo>
                    <a:pt x="7185" y="9791"/>
                  </a:lnTo>
                  <a:lnTo>
                    <a:pt x="7550" y="9888"/>
                  </a:lnTo>
                  <a:lnTo>
                    <a:pt x="7916" y="9913"/>
                  </a:lnTo>
                  <a:lnTo>
                    <a:pt x="7916" y="9913"/>
                  </a:lnTo>
                  <a:lnTo>
                    <a:pt x="8184" y="9888"/>
                  </a:lnTo>
                  <a:lnTo>
                    <a:pt x="8427" y="9840"/>
                  </a:lnTo>
                  <a:lnTo>
                    <a:pt x="8671" y="9766"/>
                  </a:lnTo>
                  <a:lnTo>
                    <a:pt x="8914" y="9669"/>
                  </a:lnTo>
                  <a:lnTo>
                    <a:pt x="9158" y="9547"/>
                  </a:lnTo>
                  <a:lnTo>
                    <a:pt x="9377" y="9401"/>
                  </a:lnTo>
                  <a:lnTo>
                    <a:pt x="9572" y="9255"/>
                  </a:lnTo>
                  <a:lnTo>
                    <a:pt x="9742" y="9060"/>
                  </a:lnTo>
                  <a:lnTo>
                    <a:pt x="9913" y="8865"/>
                  </a:lnTo>
                  <a:lnTo>
                    <a:pt x="10083" y="8622"/>
                  </a:lnTo>
                  <a:lnTo>
                    <a:pt x="10205" y="8403"/>
                  </a:lnTo>
                  <a:lnTo>
                    <a:pt x="10302" y="8135"/>
                  </a:lnTo>
                  <a:lnTo>
                    <a:pt x="10400" y="7867"/>
                  </a:lnTo>
                  <a:lnTo>
                    <a:pt x="10473" y="7599"/>
                  </a:lnTo>
                  <a:lnTo>
                    <a:pt x="10497" y="7307"/>
                  </a:lnTo>
                  <a:lnTo>
                    <a:pt x="10522" y="7014"/>
                  </a:lnTo>
                  <a:lnTo>
                    <a:pt x="10522" y="7014"/>
                  </a:lnTo>
                  <a:lnTo>
                    <a:pt x="10497" y="6722"/>
                  </a:lnTo>
                  <a:lnTo>
                    <a:pt x="10449" y="6405"/>
                  </a:lnTo>
                  <a:lnTo>
                    <a:pt x="10375" y="6113"/>
                  </a:lnTo>
                  <a:lnTo>
                    <a:pt x="10278" y="5821"/>
                  </a:lnTo>
                  <a:lnTo>
                    <a:pt x="10156" y="5553"/>
                  </a:lnTo>
                  <a:lnTo>
                    <a:pt x="10010" y="5310"/>
                  </a:lnTo>
                  <a:lnTo>
                    <a:pt x="9815" y="5066"/>
                  </a:lnTo>
                  <a:lnTo>
                    <a:pt x="9620" y="4847"/>
                  </a:lnTo>
                  <a:lnTo>
                    <a:pt x="9620" y="4847"/>
                  </a:lnTo>
                  <a:lnTo>
                    <a:pt x="9206" y="4457"/>
                  </a:lnTo>
                  <a:lnTo>
                    <a:pt x="8792" y="4092"/>
                  </a:lnTo>
                  <a:lnTo>
                    <a:pt x="8622" y="3897"/>
                  </a:lnTo>
                  <a:lnTo>
                    <a:pt x="8427" y="3678"/>
                  </a:lnTo>
                  <a:lnTo>
                    <a:pt x="8281" y="3434"/>
                  </a:lnTo>
                  <a:lnTo>
                    <a:pt x="8135" y="3191"/>
                  </a:lnTo>
                  <a:lnTo>
                    <a:pt x="8135" y="3191"/>
                  </a:lnTo>
                  <a:close/>
                </a:path>
              </a:pathLst>
            </a:custGeom>
            <a:grpFill/>
            <a:ln w="9525" cap="rnd" cmpd="sng">
              <a:solidFill>
                <a:srgbClr val="354F9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Правоъгълник 13"/>
          <p:cNvSpPr/>
          <p:nvPr/>
        </p:nvSpPr>
        <p:spPr>
          <a:xfrm>
            <a:off x="1653673" y="2224663"/>
            <a:ext cx="5507452" cy="1107996"/>
          </a:xfrm>
          <a:prstGeom prst="rect">
            <a:avLst/>
          </a:prstGeom>
        </p:spPr>
        <p:txBody>
          <a:bodyPr wrap="square">
            <a:spAutoFit/>
          </a:bodyPr>
          <a:lstStyle/>
          <a:p>
            <a:pPr algn="just"/>
            <a:r>
              <a:rPr lang="ru-RU" sz="2200" dirty="0" err="1" smtClean="0">
                <a:solidFill>
                  <a:srgbClr val="354F92"/>
                </a:solidFill>
              </a:rPr>
              <a:t>Генетичното</a:t>
            </a:r>
            <a:r>
              <a:rPr lang="ru-RU" sz="2200" dirty="0" smtClean="0">
                <a:solidFill>
                  <a:srgbClr val="354F92"/>
                </a:solidFill>
              </a:rPr>
              <a:t> разнообразие е от </a:t>
            </a:r>
            <a:r>
              <a:rPr lang="ru-RU" sz="2200" dirty="0" err="1" smtClean="0">
                <a:solidFill>
                  <a:srgbClr val="354F92"/>
                </a:solidFill>
              </a:rPr>
              <a:t>решаващо</a:t>
            </a:r>
            <a:r>
              <a:rPr lang="ru-RU" sz="2200" dirty="0" smtClean="0">
                <a:solidFill>
                  <a:srgbClr val="354F92"/>
                </a:solidFill>
              </a:rPr>
              <a:t> значение за </a:t>
            </a:r>
            <a:r>
              <a:rPr lang="ru-RU" sz="2200" dirty="0" err="1" smtClean="0">
                <a:solidFill>
                  <a:srgbClr val="354F92"/>
                </a:solidFill>
              </a:rPr>
              <a:t>адаптирането</a:t>
            </a:r>
            <a:r>
              <a:rPr lang="ru-RU" sz="2200" dirty="0" smtClean="0">
                <a:solidFill>
                  <a:srgbClr val="354F92"/>
                </a:solidFill>
              </a:rPr>
              <a:t> на </a:t>
            </a:r>
            <a:r>
              <a:rPr lang="ru-RU" sz="2200" dirty="0" err="1" smtClean="0">
                <a:solidFill>
                  <a:srgbClr val="354F92"/>
                </a:solidFill>
              </a:rPr>
              <a:t>популациите</a:t>
            </a:r>
            <a:r>
              <a:rPr lang="ru-RU" sz="2200" dirty="0" smtClean="0">
                <a:solidFill>
                  <a:srgbClr val="354F92"/>
                </a:solidFill>
              </a:rPr>
              <a:t> </a:t>
            </a:r>
            <a:r>
              <a:rPr lang="ru-RU" sz="2200" dirty="0" err="1" smtClean="0">
                <a:solidFill>
                  <a:srgbClr val="354F92"/>
                </a:solidFill>
              </a:rPr>
              <a:t>към</a:t>
            </a:r>
            <a:r>
              <a:rPr lang="ru-RU" sz="2200" dirty="0" smtClean="0">
                <a:solidFill>
                  <a:srgbClr val="354F92"/>
                </a:solidFill>
              </a:rPr>
              <a:t> </a:t>
            </a:r>
            <a:r>
              <a:rPr lang="ru-RU" sz="2200" dirty="0" err="1" smtClean="0">
                <a:solidFill>
                  <a:srgbClr val="354F92"/>
                </a:solidFill>
              </a:rPr>
              <a:t>променящата</a:t>
            </a:r>
            <a:r>
              <a:rPr lang="ru-RU" sz="2200" dirty="0" smtClean="0">
                <a:solidFill>
                  <a:srgbClr val="354F92"/>
                </a:solidFill>
              </a:rPr>
              <a:t> се среда.</a:t>
            </a:r>
            <a:endParaRPr lang="bg-BG" sz="2200" dirty="0">
              <a:solidFill>
                <a:srgbClr val="354F92"/>
              </a:solidFill>
            </a:endParaRPr>
          </a:p>
        </p:txBody>
      </p:sp>
    </p:spTree>
    <p:extLst>
      <p:ext uri="{BB962C8B-B14F-4D97-AF65-F5344CB8AC3E}">
        <p14:creationId xmlns:p14="http://schemas.microsoft.com/office/powerpoint/2010/main" xmlns="" val="33992351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34" name="Text Placeholder 3">
            <a:extLst>
              <a:ext uri="{FF2B5EF4-FFF2-40B4-BE49-F238E27FC236}">
                <a16:creationId xmlns:a16="http://schemas.microsoft.com/office/drawing/2014/main" xmlns="" id="{A553E152-31E6-023D-F765-21DAD15506CD}"/>
              </a:ext>
            </a:extLst>
          </p:cNvPr>
          <p:cNvSpPr txBox="1">
            <a:spLocks/>
          </p:cNvSpPr>
          <p:nvPr/>
        </p:nvSpPr>
        <p:spPr>
          <a:xfrm>
            <a:off x="1702247" y="1241593"/>
            <a:ext cx="5240814" cy="3745078"/>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IE" dirty="0">
              <a:solidFill>
                <a:srgbClr val="354F92"/>
              </a:solidFill>
            </a:endParaRPr>
          </a:p>
        </p:txBody>
      </p:sp>
      <p:sp>
        <p:nvSpPr>
          <p:cNvPr id="7" name="TextBox 6">
            <a:extLst>
              <a:ext uri="{FF2B5EF4-FFF2-40B4-BE49-F238E27FC236}">
                <a16:creationId xmlns:a16="http://schemas.microsoft.com/office/drawing/2014/main" xmlns="" id="{93B167BE-9A05-5B32-8F88-B7ED2736FA57}"/>
              </a:ext>
            </a:extLst>
          </p:cNvPr>
          <p:cNvSpPr txBox="1"/>
          <p:nvPr/>
        </p:nvSpPr>
        <p:spPr>
          <a:xfrm>
            <a:off x="1691002" y="1007105"/>
            <a:ext cx="7854051" cy="1492716"/>
          </a:xfrm>
          <a:prstGeom prst="rect">
            <a:avLst/>
          </a:prstGeom>
          <a:noFill/>
        </p:spPr>
        <p:txBody>
          <a:bodyPr wrap="square">
            <a:spAutoFit/>
          </a:bodyPr>
          <a:lstStyle/>
          <a:p>
            <a:r>
              <a:rPr lang="ru-RU" sz="2400" b="1" dirty="0" err="1" smtClean="0">
                <a:solidFill>
                  <a:srgbClr val="354F92"/>
                </a:solidFill>
                <a:latin typeface="Calibri" panose="020F0502020204030204" pitchFamily="34" charset="0"/>
                <a:cs typeface="Calibri" panose="020F0502020204030204" pitchFamily="34" charset="0"/>
              </a:rPr>
              <a:t>Глобалният</a:t>
            </a:r>
            <a:r>
              <a:rPr lang="ru-RU" sz="2400" b="1" dirty="0" smtClean="0">
                <a:solidFill>
                  <a:srgbClr val="354F92"/>
                </a:solidFill>
                <a:latin typeface="Calibri" panose="020F0502020204030204" pitchFamily="34" charset="0"/>
                <a:cs typeface="Calibri" panose="020F0502020204030204" pitchFamily="34" charset="0"/>
              </a:rPr>
              <a:t> доклад за оценка на </a:t>
            </a:r>
            <a:r>
              <a:rPr lang="ru-RU" sz="2400" b="1" dirty="0" err="1" smtClean="0">
                <a:solidFill>
                  <a:srgbClr val="354F92"/>
                </a:solidFill>
                <a:latin typeface="Calibri" panose="020F0502020204030204" pitchFamily="34" charset="0"/>
                <a:cs typeface="Calibri" panose="020F0502020204030204" pitchFamily="34" charset="0"/>
              </a:rPr>
              <a:t>биоразнообразието</a:t>
            </a:r>
            <a:r>
              <a:rPr lang="ru-RU" sz="2400" b="1" dirty="0" smtClean="0">
                <a:solidFill>
                  <a:srgbClr val="354F92"/>
                </a:solidFill>
                <a:latin typeface="Calibri" panose="020F0502020204030204" pitchFamily="34" charset="0"/>
                <a:cs typeface="Calibri" panose="020F0502020204030204" pitchFamily="34" charset="0"/>
              </a:rPr>
              <a:t> и </a:t>
            </a:r>
            <a:r>
              <a:rPr lang="ru-RU" sz="2400" b="1" dirty="0" err="1" smtClean="0">
                <a:solidFill>
                  <a:srgbClr val="354F92"/>
                </a:solidFill>
                <a:latin typeface="Calibri" panose="020F0502020204030204" pitchFamily="34" charset="0"/>
                <a:cs typeface="Calibri" panose="020F0502020204030204" pitchFamily="34" charset="0"/>
              </a:rPr>
              <a:t>екосистемните</a:t>
            </a:r>
            <a:r>
              <a:rPr lang="ru-RU" sz="2400" b="1" dirty="0" smtClean="0">
                <a:solidFill>
                  <a:srgbClr val="354F92"/>
                </a:solidFill>
                <a:latin typeface="Calibri" panose="020F0502020204030204" pitchFamily="34" charset="0"/>
                <a:cs typeface="Calibri" panose="020F0502020204030204" pitchFamily="34" charset="0"/>
              </a:rPr>
              <a:t> услуги на IPBES за 2019 г. </a:t>
            </a:r>
            <a:r>
              <a:rPr lang="ru-RU" sz="2400" b="1" dirty="0" err="1" smtClean="0">
                <a:solidFill>
                  <a:srgbClr val="354F92"/>
                </a:solidFill>
                <a:latin typeface="Calibri" panose="020F0502020204030204" pitchFamily="34" charset="0"/>
                <a:cs typeface="Calibri" panose="020F0502020204030204" pitchFamily="34" charset="0"/>
              </a:rPr>
              <a:t>показва</a:t>
            </a:r>
            <a:r>
              <a:rPr lang="ru-RU" sz="2400" b="1" dirty="0" smtClean="0">
                <a:solidFill>
                  <a:srgbClr val="354F92"/>
                </a:solidFill>
                <a:latin typeface="Calibri" panose="020F0502020204030204" pitchFamily="34" charset="0"/>
                <a:cs typeface="Calibri" panose="020F0502020204030204" pitchFamily="34" charset="0"/>
              </a:rPr>
              <a:t> ясно </a:t>
            </a:r>
            <a:r>
              <a:rPr lang="ru-RU" sz="2400" b="1" dirty="0" err="1" smtClean="0">
                <a:solidFill>
                  <a:srgbClr val="354F92"/>
                </a:solidFill>
                <a:latin typeface="Calibri" panose="020F0502020204030204" pitchFamily="34" charset="0"/>
                <a:cs typeface="Calibri" panose="020F0502020204030204" pitchFamily="34" charset="0"/>
              </a:rPr>
              <a:t>тежестта</a:t>
            </a:r>
            <a:r>
              <a:rPr lang="ru-RU" sz="2400" b="1" dirty="0" smtClean="0">
                <a:solidFill>
                  <a:srgbClr val="354F92"/>
                </a:solidFill>
                <a:latin typeface="Calibri" panose="020F0502020204030204" pitchFamily="34" charset="0"/>
                <a:cs typeface="Calibri" panose="020F0502020204030204" pitchFamily="34" charset="0"/>
              </a:rPr>
              <a:t> на </a:t>
            </a:r>
            <a:r>
              <a:rPr lang="ru-RU" sz="2400" b="1" dirty="0" err="1" smtClean="0">
                <a:solidFill>
                  <a:srgbClr val="354F92"/>
                </a:solidFill>
                <a:latin typeface="Calibri" panose="020F0502020204030204" pitchFamily="34" charset="0"/>
                <a:cs typeface="Calibri" panose="020F0502020204030204" pitchFamily="34" charset="0"/>
              </a:rPr>
              <a:t>кризата</a:t>
            </a:r>
            <a:r>
              <a:rPr lang="ru-RU" sz="2400" b="1" dirty="0" smtClean="0">
                <a:solidFill>
                  <a:srgbClr val="354F92"/>
                </a:solidFill>
                <a:latin typeface="Calibri" panose="020F0502020204030204" pitchFamily="34" charset="0"/>
                <a:cs typeface="Calibri" panose="020F0502020204030204" pitchFamily="34" charset="0"/>
              </a:rPr>
              <a:t> с </a:t>
            </a:r>
            <a:r>
              <a:rPr lang="ru-RU" sz="2400" b="1" dirty="0" err="1" smtClean="0">
                <a:solidFill>
                  <a:srgbClr val="354F92"/>
                </a:solidFill>
                <a:latin typeface="Calibri" panose="020F0502020204030204" pitchFamily="34" charset="0"/>
                <a:cs typeface="Calibri" panose="020F0502020204030204" pitchFamily="34" charset="0"/>
              </a:rPr>
              <a:t>биоразнообразието</a:t>
            </a:r>
            <a:r>
              <a:rPr lang="ru-RU" sz="2400" b="1" dirty="0" smtClean="0">
                <a:solidFill>
                  <a:srgbClr val="354F92"/>
                </a:solidFill>
                <a:latin typeface="Calibri" panose="020F0502020204030204" pitchFamily="34" charset="0"/>
                <a:cs typeface="Calibri" panose="020F0502020204030204" pitchFamily="34" charset="0"/>
              </a:rPr>
              <a:t>...</a:t>
            </a:r>
            <a:endParaRPr lang="en-US" sz="2400" dirty="0">
              <a:solidFill>
                <a:srgbClr val="354F92"/>
              </a:solidFill>
              <a:latin typeface="Calibri" panose="020F0502020204030204" pitchFamily="34" charset="0"/>
              <a:cs typeface="Calibri" panose="020F0502020204030204" pitchFamily="34" charset="0"/>
            </a:endParaRPr>
          </a:p>
          <a:p>
            <a:endParaRPr lang="en-GB" sz="1900" b="1" dirty="0">
              <a:solidFill>
                <a:srgbClr val="354F92"/>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xmlns="" id="{BD700FA7-215C-D751-9953-57EEE211E6F8}"/>
              </a:ext>
            </a:extLst>
          </p:cNvPr>
          <p:cNvSpPr txBox="1"/>
          <p:nvPr/>
        </p:nvSpPr>
        <p:spPr>
          <a:xfrm>
            <a:off x="709927" y="5190"/>
            <a:ext cx="10399396" cy="712824"/>
          </a:xfrm>
          <a:prstGeom prst="rect">
            <a:avLst/>
          </a:prstGeom>
          <a:noFill/>
        </p:spPr>
        <p:txBody>
          <a:bodyPr wrap="square">
            <a:spAutoFit/>
          </a:bodyPr>
          <a:lstStyle/>
          <a:p>
            <a:pPr>
              <a:lnSpc>
                <a:spcPct val="120000"/>
              </a:lnSpc>
            </a:pPr>
            <a:r>
              <a:rPr lang="bg-BG" sz="3600" b="1" dirty="0" smtClean="0">
                <a:solidFill>
                  <a:srgbClr val="EC7A42"/>
                </a:solidFill>
              </a:rPr>
              <a:t>Мащабът на проблема...</a:t>
            </a:r>
            <a:endParaRPr lang="en-IE" sz="3600" b="1" dirty="0">
              <a:solidFill>
                <a:srgbClr val="EC7A42"/>
              </a:solidFill>
            </a:endParaRPr>
          </a:p>
        </p:txBody>
      </p:sp>
      <p:sp>
        <p:nvSpPr>
          <p:cNvPr id="3" name="TextBox 2">
            <a:extLst>
              <a:ext uri="{FF2B5EF4-FFF2-40B4-BE49-F238E27FC236}">
                <a16:creationId xmlns:a16="http://schemas.microsoft.com/office/drawing/2014/main" xmlns="" id="{8E8A1A9F-5662-E3D6-92FC-9AE404547CAA}"/>
              </a:ext>
            </a:extLst>
          </p:cNvPr>
          <p:cNvSpPr txBox="1"/>
          <p:nvPr/>
        </p:nvSpPr>
        <p:spPr>
          <a:xfrm>
            <a:off x="1787254" y="2554248"/>
            <a:ext cx="6934715" cy="461665"/>
          </a:xfrm>
          <a:prstGeom prst="rect">
            <a:avLst/>
          </a:prstGeom>
          <a:noFill/>
        </p:spPr>
        <p:txBody>
          <a:bodyPr wrap="square" rtlCol="0">
            <a:spAutoFit/>
          </a:bodyPr>
          <a:lstStyle/>
          <a:p>
            <a:r>
              <a:rPr lang="ru-RU" sz="2400" dirty="0" smtClean="0">
                <a:solidFill>
                  <a:srgbClr val="354F92"/>
                </a:solidFill>
              </a:rPr>
              <a:t>75% от площта на Земята е значително променена</a:t>
            </a:r>
            <a:endParaRPr lang="en-IE" sz="2400" dirty="0">
              <a:solidFill>
                <a:srgbClr val="354F92"/>
              </a:solidFill>
            </a:endParaRPr>
          </a:p>
        </p:txBody>
      </p:sp>
      <p:sp>
        <p:nvSpPr>
          <p:cNvPr id="4" name="TextBox 3">
            <a:extLst>
              <a:ext uri="{FF2B5EF4-FFF2-40B4-BE49-F238E27FC236}">
                <a16:creationId xmlns:a16="http://schemas.microsoft.com/office/drawing/2014/main" xmlns="" id="{DDBB7F09-A655-1BA3-AE15-6CBEE447F035}"/>
              </a:ext>
            </a:extLst>
          </p:cNvPr>
          <p:cNvSpPr txBox="1"/>
          <p:nvPr/>
        </p:nvSpPr>
        <p:spPr>
          <a:xfrm>
            <a:off x="1787254" y="3483247"/>
            <a:ext cx="6666935" cy="830997"/>
          </a:xfrm>
          <a:prstGeom prst="rect">
            <a:avLst/>
          </a:prstGeom>
          <a:noFill/>
        </p:spPr>
        <p:txBody>
          <a:bodyPr wrap="square" rtlCol="0">
            <a:spAutoFit/>
          </a:bodyPr>
          <a:lstStyle/>
          <a:p>
            <a:r>
              <a:rPr lang="ru-RU" sz="2400" dirty="0" smtClean="0">
                <a:solidFill>
                  <a:srgbClr val="354F92"/>
                </a:solidFill>
              </a:rPr>
              <a:t>66% от </a:t>
            </a:r>
            <a:r>
              <a:rPr lang="ru-RU" sz="2400" dirty="0" err="1" smtClean="0">
                <a:solidFill>
                  <a:srgbClr val="354F92"/>
                </a:solidFill>
              </a:rPr>
              <a:t>площта</a:t>
            </a:r>
            <a:r>
              <a:rPr lang="ru-RU" sz="2400" dirty="0" smtClean="0">
                <a:solidFill>
                  <a:srgbClr val="354F92"/>
                </a:solidFill>
              </a:rPr>
              <a:t> на </a:t>
            </a:r>
            <a:r>
              <a:rPr lang="ru-RU" sz="2400" dirty="0" err="1" smtClean="0">
                <a:solidFill>
                  <a:srgbClr val="354F92"/>
                </a:solidFill>
              </a:rPr>
              <a:t>океаните</a:t>
            </a:r>
            <a:r>
              <a:rPr lang="ru-RU" sz="2400" dirty="0" smtClean="0">
                <a:solidFill>
                  <a:srgbClr val="354F92"/>
                </a:solidFill>
              </a:rPr>
              <a:t> </a:t>
            </a:r>
            <a:r>
              <a:rPr lang="ru-RU" sz="2400" dirty="0" err="1" smtClean="0">
                <a:solidFill>
                  <a:srgbClr val="354F92"/>
                </a:solidFill>
              </a:rPr>
              <a:t>са</a:t>
            </a:r>
            <a:r>
              <a:rPr lang="ru-RU" sz="2400" dirty="0" smtClean="0">
                <a:solidFill>
                  <a:srgbClr val="354F92"/>
                </a:solidFill>
              </a:rPr>
              <a:t> </a:t>
            </a:r>
            <a:r>
              <a:rPr lang="ru-RU" sz="2400" dirty="0" err="1" smtClean="0">
                <a:solidFill>
                  <a:srgbClr val="354F92"/>
                </a:solidFill>
              </a:rPr>
              <a:t>подложени</a:t>
            </a:r>
            <a:r>
              <a:rPr lang="ru-RU" sz="2400" dirty="0" smtClean="0">
                <a:solidFill>
                  <a:srgbClr val="354F92"/>
                </a:solidFill>
              </a:rPr>
              <a:t> </a:t>
            </a:r>
            <a:r>
              <a:rPr lang="ru-RU" sz="2400" dirty="0" err="1" smtClean="0">
                <a:solidFill>
                  <a:srgbClr val="354F92"/>
                </a:solidFill>
              </a:rPr>
              <a:t>на</a:t>
            </a:r>
            <a:r>
              <a:rPr lang="ru-RU" sz="2400" dirty="0" smtClean="0">
                <a:solidFill>
                  <a:srgbClr val="354F92"/>
                </a:solidFill>
              </a:rPr>
              <a:t> </a:t>
            </a:r>
            <a:r>
              <a:rPr lang="ru-RU" sz="2400" dirty="0" err="1" smtClean="0">
                <a:solidFill>
                  <a:srgbClr val="354F92"/>
                </a:solidFill>
              </a:rPr>
              <a:t>кумулативни</a:t>
            </a:r>
            <a:r>
              <a:rPr lang="ru-RU" sz="2400" dirty="0" smtClean="0">
                <a:solidFill>
                  <a:srgbClr val="354F92"/>
                </a:solidFill>
              </a:rPr>
              <a:t> </a:t>
            </a:r>
            <a:r>
              <a:rPr lang="ru-RU" sz="2400" dirty="0" err="1" smtClean="0">
                <a:solidFill>
                  <a:srgbClr val="354F92"/>
                </a:solidFill>
              </a:rPr>
              <a:t>въздействия</a:t>
            </a:r>
            <a:endParaRPr lang="en-IE" sz="2400" dirty="0">
              <a:solidFill>
                <a:srgbClr val="354F92"/>
              </a:solidFill>
            </a:endParaRPr>
          </a:p>
        </p:txBody>
      </p:sp>
      <p:sp>
        <p:nvSpPr>
          <p:cNvPr id="5" name="TextBox 4">
            <a:extLst>
              <a:ext uri="{FF2B5EF4-FFF2-40B4-BE49-F238E27FC236}">
                <a16:creationId xmlns:a16="http://schemas.microsoft.com/office/drawing/2014/main" xmlns="" id="{04DBBE93-7EF8-8C78-33E3-7D5573DDAFEE}"/>
              </a:ext>
            </a:extLst>
          </p:cNvPr>
          <p:cNvSpPr txBox="1"/>
          <p:nvPr/>
        </p:nvSpPr>
        <p:spPr>
          <a:xfrm>
            <a:off x="1787254" y="4678004"/>
            <a:ext cx="6666935" cy="461665"/>
          </a:xfrm>
          <a:prstGeom prst="rect">
            <a:avLst/>
          </a:prstGeom>
          <a:noFill/>
        </p:spPr>
        <p:txBody>
          <a:bodyPr wrap="square" rtlCol="0">
            <a:spAutoFit/>
          </a:bodyPr>
          <a:lstStyle/>
          <a:p>
            <a:r>
              <a:rPr lang="en-IE" sz="2400" dirty="0">
                <a:solidFill>
                  <a:srgbClr val="354F92"/>
                </a:solidFill>
              </a:rPr>
              <a:t>&gt;85% </a:t>
            </a:r>
            <a:r>
              <a:rPr lang="bg-BG" sz="2400" dirty="0" smtClean="0">
                <a:solidFill>
                  <a:srgbClr val="354F92"/>
                </a:solidFill>
              </a:rPr>
              <a:t>от влажните зони са изчезнали</a:t>
            </a:r>
            <a:endParaRPr lang="en-IE" sz="2400" dirty="0">
              <a:solidFill>
                <a:srgbClr val="354F92"/>
              </a:solidFill>
            </a:endParaRPr>
          </a:p>
        </p:txBody>
      </p:sp>
      <p:sp>
        <p:nvSpPr>
          <p:cNvPr id="8" name="TextBox 7">
            <a:extLst>
              <a:ext uri="{FF2B5EF4-FFF2-40B4-BE49-F238E27FC236}">
                <a16:creationId xmlns:a16="http://schemas.microsoft.com/office/drawing/2014/main" xmlns="" id="{DF818254-A33A-7403-67D0-666280058A94}"/>
              </a:ext>
            </a:extLst>
          </p:cNvPr>
          <p:cNvSpPr txBox="1"/>
          <p:nvPr/>
        </p:nvSpPr>
        <p:spPr>
          <a:xfrm>
            <a:off x="1787254" y="5483540"/>
            <a:ext cx="6666934" cy="830997"/>
          </a:xfrm>
          <a:prstGeom prst="rect">
            <a:avLst/>
          </a:prstGeom>
          <a:noFill/>
        </p:spPr>
        <p:txBody>
          <a:bodyPr wrap="square" rtlCol="0">
            <a:spAutoFit/>
          </a:bodyPr>
          <a:lstStyle/>
          <a:p>
            <a:r>
              <a:rPr lang="en-IE" sz="2400" dirty="0">
                <a:solidFill>
                  <a:srgbClr val="354F92"/>
                </a:solidFill>
              </a:rPr>
              <a:t>85% </a:t>
            </a:r>
            <a:r>
              <a:rPr lang="bg-BG" sz="2400" dirty="0" smtClean="0">
                <a:solidFill>
                  <a:srgbClr val="354F92"/>
                </a:solidFill>
              </a:rPr>
              <a:t>защитени местообитания са в незадоволително състояние  </a:t>
            </a:r>
            <a:endParaRPr lang="en-IE" sz="2400" dirty="0">
              <a:solidFill>
                <a:srgbClr val="354F92"/>
              </a:solidFill>
            </a:endParaRPr>
          </a:p>
        </p:txBody>
      </p:sp>
      <p:pic>
        <p:nvPicPr>
          <p:cNvPr id="18" name="Graphic 17" descr="Excavator with solid fill">
            <a:extLst>
              <a:ext uri="{FF2B5EF4-FFF2-40B4-BE49-F238E27FC236}">
                <a16:creationId xmlns:a16="http://schemas.microsoft.com/office/drawing/2014/main" xmlns="" id="{5748A647-FD75-7BA3-44BD-FBD658C9D3CA}"/>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8893441" y="2327880"/>
            <a:ext cx="914400" cy="914400"/>
          </a:xfrm>
          <a:prstGeom prst="rect">
            <a:avLst/>
          </a:prstGeom>
        </p:spPr>
      </p:pic>
      <p:pic>
        <p:nvPicPr>
          <p:cNvPr id="20" name="Graphic 19" descr="Coral with solid fill">
            <a:extLst>
              <a:ext uri="{FF2B5EF4-FFF2-40B4-BE49-F238E27FC236}">
                <a16:creationId xmlns:a16="http://schemas.microsoft.com/office/drawing/2014/main" xmlns="" id="{F6CBAC90-DF93-0739-6C1E-9A51AE006220}"/>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8893441" y="3441545"/>
            <a:ext cx="914400" cy="914400"/>
          </a:xfrm>
          <a:prstGeom prst="rect">
            <a:avLst/>
          </a:prstGeom>
        </p:spPr>
      </p:pic>
      <p:pic>
        <p:nvPicPr>
          <p:cNvPr id="22" name="Graphic 21" descr="Ripple with solid fill">
            <a:extLst>
              <a:ext uri="{FF2B5EF4-FFF2-40B4-BE49-F238E27FC236}">
                <a16:creationId xmlns:a16="http://schemas.microsoft.com/office/drawing/2014/main" xmlns="" id="{B97164C6-C087-646E-0BEA-7945B5E52DA4}"/>
              </a:ext>
            </a:extLst>
          </p:cNvPr>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8951986" y="4451636"/>
            <a:ext cx="914400" cy="914400"/>
          </a:xfrm>
          <a:prstGeom prst="rect">
            <a:avLst/>
          </a:prstGeom>
        </p:spPr>
      </p:pic>
      <p:pic>
        <p:nvPicPr>
          <p:cNvPr id="24" name="Graphic 23" descr="Rainforest with solid fill">
            <a:extLst>
              <a:ext uri="{FF2B5EF4-FFF2-40B4-BE49-F238E27FC236}">
                <a16:creationId xmlns:a16="http://schemas.microsoft.com/office/drawing/2014/main" xmlns="" id="{15600102-86BC-9075-2DC3-91D356703F94}"/>
              </a:ext>
            </a:extLst>
          </p:cNvPr>
          <p:cNvPicPr>
            <a:picLocks noChangeAspect="1"/>
          </p:cNvPicPr>
          <p:nvPr/>
        </p:nvPicPr>
        <p:blipFill>
          <a:blip r:embed="rId9">
            <a:extLst>
              <a:ext uri="{96DAC541-7B7A-43D3-8B79-37D633B846F1}">
                <asvg:svgBlip xmlns:asvg="http://schemas.microsoft.com/office/drawing/2016/SVG/main" xmlns="" r:embed="rId10"/>
              </a:ext>
            </a:extLst>
          </a:blip>
          <a:stretch>
            <a:fillRect/>
          </a:stretch>
        </p:blipFill>
        <p:spPr>
          <a:xfrm>
            <a:off x="8951986" y="5441838"/>
            <a:ext cx="914400" cy="914400"/>
          </a:xfrm>
          <a:prstGeom prst="rect">
            <a:avLst/>
          </a:prstGeom>
        </p:spPr>
      </p:pic>
      <p:pic>
        <p:nvPicPr>
          <p:cNvPr id="26" name="Picture 25">
            <a:extLst>
              <a:ext uri="{FF2B5EF4-FFF2-40B4-BE49-F238E27FC236}">
                <a16:creationId xmlns:a16="http://schemas.microsoft.com/office/drawing/2014/main" xmlns="" id="{1EEAECD8-387F-1D7E-661B-AFE810500673}"/>
              </a:ext>
            </a:extLst>
          </p:cNvPr>
          <p:cNvPicPr>
            <a:picLocks noChangeAspect="1"/>
          </p:cNvPicPr>
          <p:nvPr/>
        </p:nvPicPr>
        <p:blipFill>
          <a:blip r:embed="rId11"/>
          <a:stretch>
            <a:fillRect/>
          </a:stretch>
        </p:blipFill>
        <p:spPr>
          <a:xfrm>
            <a:off x="10189060" y="361602"/>
            <a:ext cx="1443298" cy="1975604"/>
          </a:xfrm>
          <a:prstGeom prst="rect">
            <a:avLst/>
          </a:prstGeom>
        </p:spPr>
      </p:pic>
    </p:spTree>
    <p:extLst>
      <p:ext uri="{BB962C8B-B14F-4D97-AF65-F5344CB8AC3E}">
        <p14:creationId xmlns:p14="http://schemas.microsoft.com/office/powerpoint/2010/main" xmlns="" val="42552628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34" name="Text Placeholder 3">
            <a:extLst>
              <a:ext uri="{FF2B5EF4-FFF2-40B4-BE49-F238E27FC236}">
                <a16:creationId xmlns:a16="http://schemas.microsoft.com/office/drawing/2014/main" xmlns="" id="{A553E152-31E6-023D-F765-21DAD15506CD}"/>
              </a:ext>
            </a:extLst>
          </p:cNvPr>
          <p:cNvSpPr txBox="1">
            <a:spLocks/>
          </p:cNvSpPr>
          <p:nvPr/>
        </p:nvSpPr>
        <p:spPr>
          <a:xfrm>
            <a:off x="1702247" y="1241593"/>
            <a:ext cx="5240814" cy="3745078"/>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IE" dirty="0">
              <a:solidFill>
                <a:srgbClr val="354F92"/>
              </a:solidFill>
            </a:endParaRPr>
          </a:p>
        </p:txBody>
      </p:sp>
      <p:sp>
        <p:nvSpPr>
          <p:cNvPr id="7" name="TextBox 6">
            <a:extLst>
              <a:ext uri="{FF2B5EF4-FFF2-40B4-BE49-F238E27FC236}">
                <a16:creationId xmlns:a16="http://schemas.microsoft.com/office/drawing/2014/main" xmlns="" id="{93B167BE-9A05-5B32-8F88-B7ED2736FA57}"/>
              </a:ext>
            </a:extLst>
          </p:cNvPr>
          <p:cNvSpPr txBox="1"/>
          <p:nvPr/>
        </p:nvSpPr>
        <p:spPr>
          <a:xfrm>
            <a:off x="1225998" y="718014"/>
            <a:ext cx="5717063" cy="6001643"/>
          </a:xfrm>
          <a:prstGeom prst="rect">
            <a:avLst/>
          </a:prstGeom>
          <a:noFill/>
        </p:spPr>
        <p:txBody>
          <a:bodyPr wrap="square">
            <a:spAutoFit/>
          </a:bodyPr>
          <a:lstStyle/>
          <a:p>
            <a:pPr algn="just"/>
            <a:r>
              <a:rPr lang="ru-RU" sz="2400" dirty="0" smtClean="0">
                <a:solidFill>
                  <a:srgbClr val="354F92"/>
                </a:solidFill>
                <a:latin typeface="Calibri" pitchFamily="34" charset="0"/>
                <a:cs typeface="Calibri" pitchFamily="34" charset="0"/>
              </a:rPr>
              <a:t>Според WWF към м. Януари 2022 г., международният </a:t>
            </a:r>
            <a:r>
              <a:rPr lang="ru-RU" sz="2400" b="1" dirty="0" smtClean="0">
                <a:solidFill>
                  <a:srgbClr val="354F92"/>
                </a:solidFill>
                <a:latin typeface="Calibri" pitchFamily="34" charset="0"/>
                <a:cs typeface="Calibri" pitchFamily="34" charset="0"/>
              </a:rPr>
              <a:t>Червената книга на застрашените животни и растения</a:t>
            </a:r>
            <a:r>
              <a:rPr lang="ru-RU" sz="2400" dirty="0" smtClean="0">
                <a:solidFill>
                  <a:srgbClr val="354F92"/>
                </a:solidFill>
                <a:latin typeface="Calibri" pitchFamily="34" charset="0"/>
                <a:cs typeface="Calibri" pitchFamily="34" charset="0"/>
              </a:rPr>
              <a:t> (</a:t>
            </a:r>
            <a:r>
              <a:rPr lang="en-US" sz="2400" dirty="0" smtClean="0">
                <a:solidFill>
                  <a:srgbClr val="354F92"/>
                </a:solidFill>
                <a:latin typeface="Calibri" pitchFamily="34" charset="0"/>
                <a:cs typeface="Calibri" pitchFamily="34" charset="0"/>
                <a:hlinkClick r:id="rId3"/>
              </a:rPr>
              <a:t>https://www.iucnredlist.org/</a:t>
            </a:r>
            <a:r>
              <a:rPr lang="ru-RU" sz="2400" dirty="0" smtClean="0">
                <a:solidFill>
                  <a:srgbClr val="354F92"/>
                </a:solidFill>
                <a:latin typeface="Calibri" pitchFamily="34" charset="0"/>
                <a:cs typeface="Calibri" pitchFamily="34" charset="0"/>
              </a:rPr>
              <a:t>), обхваща над 142 500 вида, от които около 40 000 са особено застрашени. Никога досега те не са били толкова много, твърдят от природозащитната организация и предупреждават, че това развитие започва да придобива катастрофални измерения. Дори вече се говори за „най-мащабното измиране на видове след края на динозаврите".  </a:t>
            </a:r>
            <a:r>
              <a:rPr lang="ru-RU" sz="2400" b="1" dirty="0" smtClean="0">
                <a:solidFill>
                  <a:srgbClr val="354F92"/>
                </a:solidFill>
                <a:latin typeface="Calibri" pitchFamily="34" charset="0"/>
                <a:cs typeface="Calibri" pitchFamily="34" charset="0"/>
              </a:rPr>
              <a:t>Червената книга </a:t>
            </a:r>
            <a:r>
              <a:rPr lang="ru-RU" sz="2400" dirty="0" smtClean="0">
                <a:solidFill>
                  <a:srgbClr val="354F92"/>
                </a:solidFill>
                <a:latin typeface="Calibri" pitchFamily="34" charset="0"/>
                <a:cs typeface="Calibri" pitchFamily="34" charset="0"/>
              </a:rPr>
              <a:t>е съставена и се поддържа от Международния съюз за защита на природата </a:t>
            </a:r>
            <a:r>
              <a:rPr lang="ru-RU" sz="2400" dirty="0" smtClean="0">
                <a:latin typeface="Calibri" pitchFamily="34" charset="0"/>
                <a:cs typeface="Calibri" pitchFamily="34" charset="0"/>
              </a:rPr>
              <a:t>(</a:t>
            </a:r>
            <a:r>
              <a:rPr lang="ru-RU" sz="2400" dirty="0" smtClean="0">
                <a:solidFill>
                  <a:srgbClr val="354F92"/>
                </a:solidFill>
                <a:latin typeface="Calibri" pitchFamily="34" charset="0"/>
                <a:cs typeface="Calibri" pitchFamily="34" charset="0"/>
              </a:rPr>
              <a:t>IUCN) - </a:t>
            </a:r>
            <a:r>
              <a:rPr lang="en-US" sz="2400" dirty="0" smtClean="0">
                <a:solidFill>
                  <a:srgbClr val="354F92"/>
                </a:solidFill>
                <a:latin typeface="Calibri" pitchFamily="34" charset="0"/>
                <a:cs typeface="Calibri" pitchFamily="34" charset="0"/>
                <a:hlinkClick r:id="rId4"/>
              </a:rPr>
              <a:t>https://www.iucn.org/</a:t>
            </a:r>
            <a:r>
              <a:rPr lang="ru-RU" sz="2400" dirty="0" smtClean="0">
                <a:solidFill>
                  <a:srgbClr val="354F92"/>
                </a:solidFill>
                <a:latin typeface="Calibri" pitchFamily="34" charset="0"/>
                <a:cs typeface="Calibri" pitchFamily="34" charset="0"/>
              </a:rPr>
              <a:t>.</a:t>
            </a:r>
            <a:endParaRPr lang="en-GB" sz="2400" b="1" dirty="0">
              <a:solidFill>
                <a:srgbClr val="354F92"/>
              </a:solidFill>
              <a:latin typeface="Calibri" pitchFamily="34" charset="0"/>
              <a:cs typeface="Calibri" pitchFamily="34" charset="0"/>
            </a:endParaRPr>
          </a:p>
        </p:txBody>
      </p:sp>
      <p:sp>
        <p:nvSpPr>
          <p:cNvPr id="2" name="TextBox 1">
            <a:extLst>
              <a:ext uri="{FF2B5EF4-FFF2-40B4-BE49-F238E27FC236}">
                <a16:creationId xmlns:a16="http://schemas.microsoft.com/office/drawing/2014/main" xmlns="" id="{BD700FA7-215C-D751-9953-57EEE211E6F8}"/>
              </a:ext>
            </a:extLst>
          </p:cNvPr>
          <p:cNvSpPr txBox="1"/>
          <p:nvPr/>
        </p:nvSpPr>
        <p:spPr>
          <a:xfrm>
            <a:off x="719452" y="5190"/>
            <a:ext cx="10399396" cy="712824"/>
          </a:xfrm>
          <a:prstGeom prst="rect">
            <a:avLst/>
          </a:prstGeom>
          <a:noFill/>
        </p:spPr>
        <p:txBody>
          <a:bodyPr wrap="square">
            <a:spAutoFit/>
          </a:bodyPr>
          <a:lstStyle/>
          <a:p>
            <a:pPr>
              <a:lnSpc>
                <a:spcPct val="120000"/>
              </a:lnSpc>
            </a:pPr>
            <a:r>
              <a:rPr lang="bg-BG" sz="3600" b="1" dirty="0" smtClean="0">
                <a:solidFill>
                  <a:srgbClr val="EC7A42"/>
                </a:solidFill>
              </a:rPr>
              <a:t>Мащабът на проблема...</a:t>
            </a:r>
            <a:endParaRPr lang="en-IE" sz="3600" b="1" dirty="0">
              <a:solidFill>
                <a:srgbClr val="EC7A42"/>
              </a:solidFill>
            </a:endParaRPr>
          </a:p>
        </p:txBody>
      </p:sp>
      <p:pic>
        <p:nvPicPr>
          <p:cNvPr id="99330" name="Picture 2" descr="IUCN and the IUCN Red Data Book"/>
          <p:cNvPicPr>
            <a:picLocks noChangeAspect="1" noChangeArrowheads="1"/>
          </p:cNvPicPr>
          <p:nvPr/>
        </p:nvPicPr>
        <p:blipFill>
          <a:blip r:embed="rId5"/>
          <a:srcRect/>
          <a:stretch>
            <a:fillRect/>
          </a:stretch>
        </p:blipFill>
        <p:spPr bwMode="auto">
          <a:xfrm>
            <a:off x="8457536" y="699462"/>
            <a:ext cx="1858734" cy="1084262"/>
          </a:xfrm>
          <a:prstGeom prst="rect">
            <a:avLst/>
          </a:prstGeom>
          <a:noFill/>
        </p:spPr>
      </p:pic>
      <p:pic>
        <p:nvPicPr>
          <p:cNvPr id="99331" name="Picture 3"/>
          <p:cNvPicPr>
            <a:picLocks noChangeAspect="1" noChangeArrowheads="1"/>
          </p:cNvPicPr>
          <p:nvPr/>
        </p:nvPicPr>
        <p:blipFill>
          <a:blip r:embed="rId6"/>
          <a:srcRect/>
          <a:stretch>
            <a:fillRect/>
          </a:stretch>
        </p:blipFill>
        <p:spPr bwMode="auto">
          <a:xfrm>
            <a:off x="7076411" y="1857375"/>
            <a:ext cx="4810789" cy="3254357"/>
          </a:xfrm>
          <a:prstGeom prst="rect">
            <a:avLst/>
          </a:prstGeom>
          <a:noFill/>
          <a:ln w="9525">
            <a:noFill/>
            <a:miter lim="800000"/>
            <a:headEnd/>
            <a:tailEnd/>
          </a:ln>
        </p:spPr>
      </p:pic>
      <p:pic>
        <p:nvPicPr>
          <p:cNvPr id="99333" name="Picture 5" descr="Броят на горските слонове в Централна и в Западна Африка е спаднал драматично"/>
          <p:cNvPicPr>
            <a:picLocks noChangeAspect="1" noChangeArrowheads="1"/>
          </p:cNvPicPr>
          <p:nvPr/>
        </p:nvPicPr>
        <p:blipFill>
          <a:blip r:embed="rId7"/>
          <a:srcRect/>
          <a:stretch>
            <a:fillRect/>
          </a:stretch>
        </p:blipFill>
        <p:spPr bwMode="auto">
          <a:xfrm>
            <a:off x="7872899" y="4931512"/>
            <a:ext cx="3271352" cy="1839031"/>
          </a:xfrm>
          <a:prstGeom prst="rect">
            <a:avLst/>
          </a:prstGeom>
          <a:noFill/>
        </p:spPr>
      </p:pic>
      <p:sp>
        <p:nvSpPr>
          <p:cNvPr id="10" name="Right Arrow 9"/>
          <p:cNvSpPr/>
          <p:nvPr/>
        </p:nvSpPr>
        <p:spPr>
          <a:xfrm>
            <a:off x="7019261" y="1232068"/>
            <a:ext cx="1381125" cy="16810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bg-BG"/>
          </a:p>
        </p:txBody>
      </p:sp>
    </p:spTree>
    <p:extLst>
      <p:ext uri="{BB962C8B-B14F-4D97-AF65-F5344CB8AC3E}">
        <p14:creationId xmlns:p14="http://schemas.microsoft.com/office/powerpoint/2010/main" xmlns="" val="3284853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xmlns="" id="{7E8EADEF-9988-CE6F-8E5A-9216FB5A442B}"/>
              </a:ext>
            </a:extLst>
          </p:cNvPr>
          <p:cNvPicPr>
            <a:picLocks noGrp="1" noChangeAspect="1"/>
          </p:cNvPicPr>
          <p:nvPr>
            <p:ph type="pic" sz="quarter" idx="11"/>
          </p:nvPr>
        </p:nvPicPr>
        <p:blipFill>
          <a:blip r:embed="rId2"/>
          <a:srcRect l="2084" r="2084"/>
          <a:stretch>
            <a:fillRect/>
          </a:stretch>
        </p:blipFill>
        <p:spPr>
          <a:xfrm>
            <a:off x="817789" y="1118422"/>
            <a:ext cx="10556422" cy="5365455"/>
          </a:xfrm>
        </p:spPr>
      </p:pic>
      <p:sp>
        <p:nvSpPr>
          <p:cNvPr id="10" name="TextBox 9">
            <a:extLst>
              <a:ext uri="{FF2B5EF4-FFF2-40B4-BE49-F238E27FC236}">
                <a16:creationId xmlns:a16="http://schemas.microsoft.com/office/drawing/2014/main" xmlns="" id="{BD1EC964-9041-F464-FF70-EBA953CAF162}"/>
              </a:ext>
            </a:extLst>
          </p:cNvPr>
          <p:cNvSpPr txBox="1"/>
          <p:nvPr/>
        </p:nvSpPr>
        <p:spPr>
          <a:xfrm>
            <a:off x="551975" y="288640"/>
            <a:ext cx="10399396" cy="978729"/>
          </a:xfrm>
          <a:prstGeom prst="rect">
            <a:avLst/>
          </a:prstGeom>
          <a:noFill/>
        </p:spPr>
        <p:txBody>
          <a:bodyPr wrap="square">
            <a:spAutoFit/>
          </a:bodyPr>
          <a:lstStyle/>
          <a:p>
            <a:pPr>
              <a:lnSpc>
                <a:spcPct val="120000"/>
              </a:lnSpc>
            </a:pPr>
            <a:r>
              <a:rPr lang="ru-RU" sz="2400" b="1" dirty="0" smtClean="0">
                <a:solidFill>
                  <a:srgbClr val="EC7A42"/>
                </a:solidFill>
              </a:rPr>
              <a:t>Днес се смята, че 90% от морските птици в света имат частици от пластмаса в стомаха си. През 1960 г. Наличието на частици от пластмаса е само 5%.</a:t>
            </a:r>
            <a:endParaRPr lang="en-US" sz="2400" b="1" dirty="0">
              <a:solidFill>
                <a:srgbClr val="EC7A42"/>
              </a:solidFill>
            </a:endParaRPr>
          </a:p>
        </p:txBody>
      </p:sp>
      <p:sp>
        <p:nvSpPr>
          <p:cNvPr id="11" name="TextBox 10">
            <a:extLst>
              <a:ext uri="{FF2B5EF4-FFF2-40B4-BE49-F238E27FC236}">
                <a16:creationId xmlns:a16="http://schemas.microsoft.com/office/drawing/2014/main" xmlns="" id="{43528846-90A0-1FE8-1E98-B35C7C5FF1F6}"/>
              </a:ext>
            </a:extLst>
          </p:cNvPr>
          <p:cNvSpPr txBox="1"/>
          <p:nvPr/>
        </p:nvSpPr>
        <p:spPr>
          <a:xfrm>
            <a:off x="754898" y="6039293"/>
            <a:ext cx="1935125" cy="307777"/>
          </a:xfrm>
          <a:prstGeom prst="rect">
            <a:avLst/>
          </a:prstGeom>
          <a:noFill/>
        </p:spPr>
        <p:txBody>
          <a:bodyPr wrap="square" rtlCol="0">
            <a:spAutoFit/>
          </a:bodyPr>
          <a:lstStyle/>
          <a:p>
            <a:r>
              <a:rPr lang="en-IE" sz="1400" dirty="0">
                <a:hlinkClick r:id="rId3"/>
              </a:rPr>
              <a:t>Image Source </a:t>
            </a:r>
            <a:endParaRPr lang="en-IE" sz="1400" dirty="0"/>
          </a:p>
        </p:txBody>
      </p:sp>
    </p:spTree>
    <p:extLst>
      <p:ext uri="{BB962C8B-B14F-4D97-AF65-F5344CB8AC3E}">
        <p14:creationId xmlns:p14="http://schemas.microsoft.com/office/powerpoint/2010/main" xmlns="" val="389013860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2">
            <a:extLst>
              <a:ext uri="{FF2B5EF4-FFF2-40B4-BE49-F238E27FC236}">
                <a16:creationId xmlns:a16="http://schemas.microsoft.com/office/drawing/2014/main" xmlns="" id="{95D61C34-AF95-5448-B715-90AADC57BC48}"/>
              </a:ext>
            </a:extLst>
          </p:cNvPr>
          <p:cNvPicPr>
            <a:picLocks noGrp="1" noChangeAspect="1"/>
          </p:cNvPicPr>
          <p:nvPr>
            <p:ph type="pic" sz="quarter" idx="10"/>
          </p:nvPr>
        </p:nvPicPr>
        <p:blipFill>
          <a:blip r:embed="rId3"/>
          <a:srcRect t="16945" b="16945"/>
          <a:stretch/>
        </p:blipFill>
        <p:spPr>
          <a:xfrm>
            <a:off x="238772" y="2626822"/>
            <a:ext cx="7708195" cy="3396829"/>
          </a:xfrm>
        </p:spPr>
      </p:pic>
      <p:sp>
        <p:nvSpPr>
          <p:cNvPr id="5" name="Text Placeholder 4">
            <a:extLst>
              <a:ext uri="{FF2B5EF4-FFF2-40B4-BE49-F238E27FC236}">
                <a16:creationId xmlns:a16="http://schemas.microsoft.com/office/drawing/2014/main" xmlns="" id="{F53E186E-EEE8-784F-BE9F-48BF925F13E9}"/>
              </a:ext>
            </a:extLst>
          </p:cNvPr>
          <p:cNvSpPr>
            <a:spLocks noGrp="1"/>
          </p:cNvSpPr>
          <p:nvPr>
            <p:ph type="body" sz="quarter" idx="17"/>
          </p:nvPr>
        </p:nvSpPr>
        <p:spPr/>
        <p:txBody>
          <a:bodyPr/>
          <a:lstStyle/>
          <a:p>
            <a:r>
              <a:rPr lang="en-US" dirty="0"/>
              <a:t>02</a:t>
            </a:r>
          </a:p>
        </p:txBody>
      </p:sp>
      <p:sp>
        <p:nvSpPr>
          <p:cNvPr id="6" name="Rectangle 5">
            <a:extLst>
              <a:ext uri="{FF2B5EF4-FFF2-40B4-BE49-F238E27FC236}">
                <a16:creationId xmlns:a16="http://schemas.microsoft.com/office/drawing/2014/main" xmlns="" id="{1DF2049A-9A6D-0A49-9CEA-AEAEB81268B2}"/>
              </a:ext>
            </a:extLst>
          </p:cNvPr>
          <p:cNvSpPr/>
          <p:nvPr/>
        </p:nvSpPr>
        <p:spPr>
          <a:xfrm>
            <a:off x="3506876" y="3429000"/>
            <a:ext cx="8048630" cy="12003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7" name="TextBox 6">
            <a:extLst>
              <a:ext uri="{FF2B5EF4-FFF2-40B4-BE49-F238E27FC236}">
                <a16:creationId xmlns:a16="http://schemas.microsoft.com/office/drawing/2014/main" xmlns="" id="{9664755C-D94B-2A4C-946A-2A124785D8C0}"/>
              </a:ext>
            </a:extLst>
          </p:cNvPr>
          <p:cNvSpPr txBox="1"/>
          <p:nvPr/>
        </p:nvSpPr>
        <p:spPr>
          <a:xfrm>
            <a:off x="3506875" y="3481298"/>
            <a:ext cx="8048631" cy="1200329"/>
          </a:xfrm>
          <a:prstGeom prst="rect">
            <a:avLst/>
          </a:prstGeom>
          <a:noFill/>
        </p:spPr>
        <p:txBody>
          <a:bodyPr wrap="square" rtlCol="0">
            <a:spAutoFit/>
          </a:bodyPr>
          <a:lstStyle/>
          <a:p>
            <a:r>
              <a:rPr lang="ru-RU" sz="3600" b="1" spc="324" dirty="0" err="1" smtClean="0">
                <a:solidFill>
                  <a:srgbClr val="EB7339"/>
                </a:solidFill>
                <a:latin typeface="Calibri" panose="020F0502020204030204" pitchFamily="34" charset="0"/>
                <a:cs typeface="Calibri" panose="020F0502020204030204" pitchFamily="34" charset="0"/>
              </a:rPr>
              <a:t>Опазване</a:t>
            </a:r>
            <a:r>
              <a:rPr lang="ru-RU" sz="3600" b="1" spc="324" dirty="0" smtClean="0">
                <a:solidFill>
                  <a:srgbClr val="EB7339"/>
                </a:solidFill>
                <a:latin typeface="Calibri" panose="020F0502020204030204" pitchFamily="34" charset="0"/>
                <a:cs typeface="Calibri" panose="020F0502020204030204" pitchFamily="34" charset="0"/>
              </a:rPr>
              <a:t> на </a:t>
            </a:r>
            <a:r>
              <a:rPr lang="ru-RU" sz="3600" b="1" spc="324" dirty="0" err="1" smtClean="0">
                <a:solidFill>
                  <a:srgbClr val="EB7339"/>
                </a:solidFill>
                <a:latin typeface="Calibri" panose="020F0502020204030204" pitchFamily="34" charset="0"/>
                <a:cs typeface="Calibri" panose="020F0502020204030204" pitchFamily="34" charset="0"/>
              </a:rPr>
              <a:t>биоразнообразието</a:t>
            </a:r>
            <a:r>
              <a:rPr lang="ru-RU" sz="3600" b="1" spc="324" dirty="0" smtClean="0">
                <a:solidFill>
                  <a:srgbClr val="EB7339"/>
                </a:solidFill>
                <a:latin typeface="Calibri" panose="020F0502020204030204" pitchFamily="34" charset="0"/>
                <a:cs typeface="Calibri" panose="020F0502020204030204" pitchFamily="34" charset="0"/>
              </a:rPr>
              <a:t> - ползи и </a:t>
            </a:r>
            <a:r>
              <a:rPr lang="ru-RU" sz="3600" b="1" spc="324" dirty="0" err="1" smtClean="0">
                <a:solidFill>
                  <a:srgbClr val="EB7339"/>
                </a:solidFill>
                <a:latin typeface="Calibri" panose="020F0502020204030204" pitchFamily="34" charset="0"/>
                <a:cs typeface="Calibri" panose="020F0502020204030204" pitchFamily="34" charset="0"/>
              </a:rPr>
              <a:t>заплахи</a:t>
            </a:r>
            <a:r>
              <a:rPr lang="ru-RU" sz="3600" b="1" spc="324" dirty="0" smtClean="0">
                <a:solidFill>
                  <a:srgbClr val="EB7339"/>
                </a:solidFill>
                <a:latin typeface="Calibri" panose="020F0502020204030204" pitchFamily="34" charset="0"/>
                <a:cs typeface="Calibri" panose="020F0502020204030204" pitchFamily="34" charset="0"/>
              </a:rPr>
              <a:t>  </a:t>
            </a:r>
          </a:p>
        </p:txBody>
      </p:sp>
      <p:grpSp>
        <p:nvGrpSpPr>
          <p:cNvPr id="9" name="Graphic 2">
            <a:extLst>
              <a:ext uri="{FF2B5EF4-FFF2-40B4-BE49-F238E27FC236}">
                <a16:creationId xmlns:a16="http://schemas.microsoft.com/office/drawing/2014/main" xmlns="" id="{6285D392-116B-5249-8268-8EA084DD11E1}"/>
              </a:ext>
            </a:extLst>
          </p:cNvPr>
          <p:cNvGrpSpPr/>
          <p:nvPr/>
        </p:nvGrpSpPr>
        <p:grpSpPr>
          <a:xfrm rot="16200000">
            <a:off x="-1080012" y="1373752"/>
            <a:ext cx="3833889" cy="1673865"/>
            <a:chOff x="3357879" y="5072538"/>
            <a:chExt cx="593407" cy="259080"/>
          </a:xfrm>
          <a:solidFill>
            <a:srgbClr val="EB7339"/>
          </a:solidFill>
        </p:grpSpPr>
        <p:sp>
          <p:nvSpPr>
            <p:cNvPr id="10" name="Freeform 9">
              <a:extLst>
                <a:ext uri="{FF2B5EF4-FFF2-40B4-BE49-F238E27FC236}">
                  <a16:creationId xmlns:a16="http://schemas.microsoft.com/office/drawing/2014/main" xmlns="" id="{470E5AA0-13F3-7046-97B9-B4D70885B4A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xmlns="" id="{59BABA38-F111-FD47-B780-A81442F31F5A}"/>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xmlns="" id="{F0607F26-EF08-D444-B0FE-E46E0BA21E65}"/>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xmlns="" val="33583565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872B34B8-B211-16E6-B6A1-54A4F60AB495}"/>
              </a:ext>
            </a:extLst>
          </p:cNvPr>
          <p:cNvSpPr>
            <a:spLocks noGrp="1"/>
          </p:cNvSpPr>
          <p:nvPr>
            <p:ph type="body" sz="quarter" idx="10"/>
          </p:nvPr>
        </p:nvSpPr>
        <p:spPr>
          <a:xfrm>
            <a:off x="738659" y="0"/>
            <a:ext cx="10892413" cy="885825"/>
          </a:xfrm>
        </p:spPr>
        <p:txBody>
          <a:bodyPr/>
          <a:lstStyle/>
          <a:p>
            <a:r>
              <a:rPr lang="ru-RU" dirty="0" err="1" smtClean="0"/>
              <a:t>Биоразнообразието</a:t>
            </a:r>
            <a:r>
              <a:rPr lang="ru-RU" dirty="0" smtClean="0"/>
              <a:t> е </a:t>
            </a:r>
            <a:r>
              <a:rPr lang="ru-RU" dirty="0" err="1" smtClean="0"/>
              <a:t>нашата</a:t>
            </a:r>
            <a:r>
              <a:rPr lang="ru-RU" dirty="0" smtClean="0"/>
              <a:t> </a:t>
            </a:r>
            <a:r>
              <a:rPr lang="ru-RU" dirty="0" err="1" smtClean="0"/>
              <a:t>животоподдържаща</a:t>
            </a:r>
            <a:r>
              <a:rPr lang="ru-RU" dirty="0" smtClean="0"/>
              <a:t> система, </a:t>
            </a:r>
            <a:r>
              <a:rPr lang="ru-RU" dirty="0" err="1" smtClean="0"/>
              <a:t>осигуряваща</a:t>
            </a:r>
            <a:r>
              <a:rPr lang="ru-RU" dirty="0" smtClean="0"/>
              <a:t>...</a:t>
            </a:r>
            <a:endParaRPr lang="en-IE" dirty="0"/>
          </a:p>
        </p:txBody>
      </p:sp>
      <p:graphicFrame>
        <p:nvGraphicFramePr>
          <p:cNvPr id="5" name="Table 5">
            <a:extLst>
              <a:ext uri="{FF2B5EF4-FFF2-40B4-BE49-F238E27FC236}">
                <a16:creationId xmlns:a16="http://schemas.microsoft.com/office/drawing/2014/main" xmlns="" id="{79D184D7-3CD9-77A7-6793-84A55AF73290}"/>
              </a:ext>
            </a:extLst>
          </p:cNvPr>
          <p:cNvGraphicFramePr>
            <a:graphicFrameLocks noGrp="1"/>
          </p:cNvGraphicFramePr>
          <p:nvPr>
            <p:extLst>
              <p:ext uri="{D42A27DB-BD31-4B8C-83A1-F6EECF244321}">
                <p14:modId xmlns:p14="http://schemas.microsoft.com/office/powerpoint/2010/main" xmlns="" val="3904965693"/>
              </p:ext>
            </p:extLst>
          </p:nvPr>
        </p:nvGraphicFramePr>
        <p:xfrm>
          <a:off x="1866900" y="1379178"/>
          <a:ext cx="9216000" cy="5226445"/>
        </p:xfrm>
        <a:graphic>
          <a:graphicData uri="http://schemas.openxmlformats.org/drawingml/2006/table">
            <a:tbl>
              <a:tblPr firstRow="1" bandRow="1">
                <a:tableStyleId>{5C22544A-7EE6-4342-B048-85BDC9FD1C3A}</a:tableStyleId>
              </a:tblPr>
              <a:tblGrid>
                <a:gridCol w="2304000">
                  <a:extLst>
                    <a:ext uri="{9D8B030D-6E8A-4147-A177-3AD203B41FA5}">
                      <a16:colId xmlns:a16="http://schemas.microsoft.com/office/drawing/2014/main" xmlns="" val="572048671"/>
                    </a:ext>
                  </a:extLst>
                </a:gridCol>
                <a:gridCol w="2304000">
                  <a:extLst>
                    <a:ext uri="{9D8B030D-6E8A-4147-A177-3AD203B41FA5}">
                      <a16:colId xmlns:a16="http://schemas.microsoft.com/office/drawing/2014/main" xmlns="" val="1167908062"/>
                    </a:ext>
                  </a:extLst>
                </a:gridCol>
                <a:gridCol w="2304000">
                  <a:extLst>
                    <a:ext uri="{9D8B030D-6E8A-4147-A177-3AD203B41FA5}">
                      <a16:colId xmlns:a16="http://schemas.microsoft.com/office/drawing/2014/main" xmlns="" val="1045774652"/>
                    </a:ext>
                  </a:extLst>
                </a:gridCol>
                <a:gridCol w="2304000">
                  <a:extLst>
                    <a:ext uri="{9D8B030D-6E8A-4147-A177-3AD203B41FA5}">
                      <a16:colId xmlns:a16="http://schemas.microsoft.com/office/drawing/2014/main" xmlns="" val="4103374405"/>
                    </a:ext>
                  </a:extLst>
                </a:gridCol>
              </a:tblGrid>
              <a:tr h="2052000">
                <a:tc>
                  <a:txBody>
                    <a:bodyPr/>
                    <a:lstStyle/>
                    <a:p>
                      <a:endParaRPr lang="en-IE"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IE"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IE"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IE"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46197132"/>
                  </a:ext>
                </a:extLst>
              </a:tr>
              <a:tr h="421405">
                <a:tc>
                  <a:txBody>
                    <a:bodyPr/>
                    <a:lstStyle/>
                    <a:p>
                      <a:pPr algn="ctr"/>
                      <a:r>
                        <a:rPr lang="bg-BG" sz="2000" dirty="0" smtClean="0">
                          <a:solidFill>
                            <a:srgbClr val="000000"/>
                          </a:solidFill>
                        </a:rPr>
                        <a:t>храна и вода</a:t>
                      </a:r>
                      <a:r>
                        <a:rPr lang="en-IE" sz="2000" dirty="0" smtClean="0">
                          <a:solidFill>
                            <a:srgbClr val="000000"/>
                          </a:solidFill>
                        </a:rPr>
                        <a:t> </a:t>
                      </a:r>
                      <a:endParaRPr lang="en-IE" sz="2000" dirty="0">
                        <a:solidFill>
                          <a:srgbClr val="00000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bg-BG" sz="2000" dirty="0" smtClean="0">
                          <a:solidFill>
                            <a:srgbClr val="000000"/>
                          </a:solidFill>
                        </a:rPr>
                        <a:t>чист въздух</a:t>
                      </a:r>
                      <a:endParaRPr lang="en-IE" sz="2000" dirty="0">
                        <a:solidFill>
                          <a:srgbClr val="00000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bg-BG" sz="2000" dirty="0" smtClean="0">
                          <a:solidFill>
                            <a:srgbClr val="000000"/>
                          </a:solidFill>
                        </a:rPr>
                        <a:t>подслон</a:t>
                      </a:r>
                      <a:r>
                        <a:rPr lang="en-IE" sz="2000" dirty="0" smtClean="0">
                          <a:solidFill>
                            <a:srgbClr val="000000"/>
                          </a:solidFill>
                        </a:rPr>
                        <a:t> </a:t>
                      </a:r>
                      <a:endParaRPr lang="en-IE" sz="2000" dirty="0">
                        <a:solidFill>
                          <a:srgbClr val="00000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bg-BG" sz="2000" dirty="0" smtClean="0">
                          <a:solidFill>
                            <a:srgbClr val="000000"/>
                          </a:solidFill>
                        </a:rPr>
                        <a:t>облекло</a:t>
                      </a:r>
                      <a:endParaRPr lang="en-IE" sz="2000" dirty="0">
                        <a:solidFill>
                          <a:srgbClr val="00000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360394476"/>
                  </a:ext>
                </a:extLst>
              </a:tr>
              <a:tr h="2052000">
                <a:tc>
                  <a:txBody>
                    <a:bodyPr/>
                    <a:lstStyle/>
                    <a:p>
                      <a:endParaRPr lang="en-IE"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IE"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IE"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IE"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69465113"/>
                  </a:ext>
                </a:extLst>
              </a:tr>
              <a:tr h="480284">
                <a:tc>
                  <a:txBody>
                    <a:bodyPr/>
                    <a:lstStyle/>
                    <a:p>
                      <a:pPr algn="ctr"/>
                      <a:r>
                        <a:rPr lang="bg-BG" sz="2000" dirty="0" smtClean="0">
                          <a:solidFill>
                            <a:srgbClr val="000000"/>
                          </a:solidFill>
                        </a:rPr>
                        <a:t>лекарства</a:t>
                      </a:r>
                      <a:endParaRPr lang="en-IE" sz="2000" dirty="0">
                        <a:solidFill>
                          <a:srgbClr val="00000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bg-BG" sz="2000" dirty="0" smtClean="0">
                          <a:solidFill>
                            <a:srgbClr val="000000"/>
                          </a:solidFill>
                        </a:rPr>
                        <a:t>защита от природни бедствия</a:t>
                      </a:r>
                      <a:endParaRPr lang="en-IE" sz="2000" dirty="0">
                        <a:solidFill>
                          <a:srgbClr val="00000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bg-BG" sz="2000" dirty="0" smtClean="0">
                          <a:solidFill>
                            <a:srgbClr val="000000"/>
                          </a:solidFill>
                        </a:rPr>
                        <a:t>духовност</a:t>
                      </a:r>
                      <a:endParaRPr lang="en-IE" sz="2000" dirty="0">
                        <a:solidFill>
                          <a:srgbClr val="00000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bg-BG" sz="2000" dirty="0" smtClean="0">
                          <a:solidFill>
                            <a:srgbClr val="000000"/>
                          </a:solidFill>
                        </a:rPr>
                        <a:t>почивка и отдих</a:t>
                      </a:r>
                      <a:r>
                        <a:rPr lang="en-IE" sz="2000" dirty="0" smtClean="0">
                          <a:solidFill>
                            <a:srgbClr val="000000"/>
                          </a:solidFill>
                        </a:rPr>
                        <a:t> </a:t>
                      </a:r>
                      <a:endParaRPr lang="en-IE" sz="2000" dirty="0">
                        <a:solidFill>
                          <a:srgbClr val="00000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2990527973"/>
                  </a:ext>
                </a:extLst>
              </a:tr>
            </a:tbl>
          </a:graphicData>
        </a:graphic>
      </p:graphicFrame>
      <p:pic>
        <p:nvPicPr>
          <p:cNvPr id="7" name="Picture 6" descr="Vegetable garden">
            <a:extLst>
              <a:ext uri="{FF2B5EF4-FFF2-40B4-BE49-F238E27FC236}">
                <a16:creationId xmlns:a16="http://schemas.microsoft.com/office/drawing/2014/main" xmlns="" id="{1D8ABD6F-5C76-BBFB-563E-F0F65CD665B0}"/>
              </a:ext>
            </a:extLst>
          </p:cNvPr>
          <p:cNvPicPr>
            <a:picLocks noChangeAspect="1"/>
          </p:cNvPicPr>
          <p:nvPr/>
        </p:nvPicPr>
        <p:blipFill rotWithShape="1">
          <a:blip r:embed="rId3"/>
          <a:srcRect r="26091"/>
          <a:stretch/>
        </p:blipFill>
        <p:spPr>
          <a:xfrm>
            <a:off x="1866901" y="1358900"/>
            <a:ext cx="2290430" cy="2070100"/>
          </a:xfrm>
          <a:prstGeom prst="rect">
            <a:avLst/>
          </a:prstGeom>
        </p:spPr>
      </p:pic>
      <p:pic>
        <p:nvPicPr>
          <p:cNvPr id="9" name="Picture 8" descr="Woman with yellow hoodie">
            <a:extLst>
              <a:ext uri="{FF2B5EF4-FFF2-40B4-BE49-F238E27FC236}">
                <a16:creationId xmlns:a16="http://schemas.microsoft.com/office/drawing/2014/main" xmlns="" id="{31070E7A-CA61-8818-D7A9-9D64F687F212}"/>
              </a:ext>
            </a:extLst>
          </p:cNvPr>
          <p:cNvPicPr>
            <a:picLocks noChangeAspect="1"/>
          </p:cNvPicPr>
          <p:nvPr/>
        </p:nvPicPr>
        <p:blipFill>
          <a:blip r:embed="rId4"/>
          <a:srcRect l="12754" r="12754"/>
          <a:stretch/>
        </p:blipFill>
        <p:spPr>
          <a:xfrm>
            <a:off x="4193235" y="1379178"/>
            <a:ext cx="2290430" cy="2049822"/>
          </a:xfrm>
          <a:prstGeom prst="rect">
            <a:avLst/>
          </a:prstGeom>
        </p:spPr>
      </p:pic>
      <p:pic>
        <p:nvPicPr>
          <p:cNvPr id="10" name="Picture 9" descr="Wooden library">
            <a:extLst>
              <a:ext uri="{FF2B5EF4-FFF2-40B4-BE49-F238E27FC236}">
                <a16:creationId xmlns:a16="http://schemas.microsoft.com/office/drawing/2014/main" xmlns="" id="{01DFC55E-B60E-932C-2DC6-AC7016FF3EC9}"/>
              </a:ext>
            </a:extLst>
          </p:cNvPr>
          <p:cNvPicPr>
            <a:picLocks noChangeAspect="1"/>
          </p:cNvPicPr>
          <p:nvPr/>
        </p:nvPicPr>
        <p:blipFill>
          <a:blip r:embed="rId5"/>
          <a:srcRect l="12754" r="12754"/>
          <a:stretch/>
        </p:blipFill>
        <p:spPr>
          <a:xfrm>
            <a:off x="6493409" y="1382716"/>
            <a:ext cx="2290430" cy="2049822"/>
          </a:xfrm>
          <a:prstGeom prst="rect">
            <a:avLst/>
          </a:prstGeom>
        </p:spPr>
      </p:pic>
      <p:pic>
        <p:nvPicPr>
          <p:cNvPr id="11" name="Picture 10" descr="Fashion design work desk">
            <a:extLst>
              <a:ext uri="{FF2B5EF4-FFF2-40B4-BE49-F238E27FC236}">
                <a16:creationId xmlns:a16="http://schemas.microsoft.com/office/drawing/2014/main" xmlns="" id="{9A7654D7-374E-C33C-1DDE-5DC477951FAB}"/>
              </a:ext>
            </a:extLst>
          </p:cNvPr>
          <p:cNvPicPr>
            <a:picLocks noChangeAspect="1"/>
          </p:cNvPicPr>
          <p:nvPr/>
        </p:nvPicPr>
        <p:blipFill>
          <a:blip r:embed="rId6"/>
          <a:srcRect l="12754" r="12754"/>
          <a:stretch/>
        </p:blipFill>
        <p:spPr>
          <a:xfrm>
            <a:off x="8782963" y="1386254"/>
            <a:ext cx="2290430" cy="2049822"/>
          </a:xfrm>
          <a:prstGeom prst="rect">
            <a:avLst/>
          </a:prstGeom>
        </p:spPr>
      </p:pic>
      <p:pic>
        <p:nvPicPr>
          <p:cNvPr id="12" name="Picture 11" descr="Assorted pills and tablets">
            <a:extLst>
              <a:ext uri="{FF2B5EF4-FFF2-40B4-BE49-F238E27FC236}">
                <a16:creationId xmlns:a16="http://schemas.microsoft.com/office/drawing/2014/main" xmlns="" id="{C02D5E70-D619-8E0D-228D-DCEE672C1E3D}"/>
              </a:ext>
            </a:extLst>
          </p:cNvPr>
          <p:cNvPicPr>
            <a:picLocks noChangeAspect="1"/>
          </p:cNvPicPr>
          <p:nvPr/>
        </p:nvPicPr>
        <p:blipFill>
          <a:blip r:embed="rId7"/>
          <a:srcRect l="12754" r="12754"/>
          <a:stretch/>
        </p:blipFill>
        <p:spPr>
          <a:xfrm>
            <a:off x="1871769" y="3863653"/>
            <a:ext cx="2290430" cy="2049822"/>
          </a:xfrm>
          <a:prstGeom prst="rect">
            <a:avLst/>
          </a:prstGeom>
        </p:spPr>
      </p:pic>
      <p:pic>
        <p:nvPicPr>
          <p:cNvPr id="13" name="Picture 12" descr="Lighthouse in the sea">
            <a:extLst>
              <a:ext uri="{FF2B5EF4-FFF2-40B4-BE49-F238E27FC236}">
                <a16:creationId xmlns:a16="http://schemas.microsoft.com/office/drawing/2014/main" xmlns="" id="{5B78C362-9D45-0287-A574-535B6CB0AA62}"/>
              </a:ext>
            </a:extLst>
          </p:cNvPr>
          <p:cNvPicPr>
            <a:picLocks noChangeAspect="1"/>
          </p:cNvPicPr>
          <p:nvPr/>
        </p:nvPicPr>
        <p:blipFill>
          <a:blip r:embed="rId8"/>
          <a:srcRect l="12754" r="12754"/>
          <a:stretch/>
        </p:blipFill>
        <p:spPr>
          <a:xfrm>
            <a:off x="4167068" y="3863653"/>
            <a:ext cx="2290430" cy="2049822"/>
          </a:xfrm>
          <a:prstGeom prst="rect">
            <a:avLst/>
          </a:prstGeom>
        </p:spPr>
      </p:pic>
      <p:pic>
        <p:nvPicPr>
          <p:cNvPr id="14" name="Picture 13" descr="Sunrise in a lake on the mountain">
            <a:extLst>
              <a:ext uri="{FF2B5EF4-FFF2-40B4-BE49-F238E27FC236}">
                <a16:creationId xmlns:a16="http://schemas.microsoft.com/office/drawing/2014/main" xmlns="" id="{76356F0A-61D6-B5F0-E83E-7D6A0579319E}"/>
              </a:ext>
            </a:extLst>
          </p:cNvPr>
          <p:cNvPicPr>
            <a:picLocks noChangeAspect="1"/>
          </p:cNvPicPr>
          <p:nvPr/>
        </p:nvPicPr>
        <p:blipFill>
          <a:blip r:embed="rId9"/>
          <a:srcRect l="12754" r="12754"/>
          <a:stretch/>
        </p:blipFill>
        <p:spPr>
          <a:xfrm>
            <a:off x="6493409" y="3863653"/>
            <a:ext cx="2290430" cy="2049822"/>
          </a:xfrm>
          <a:prstGeom prst="rect">
            <a:avLst/>
          </a:prstGeom>
        </p:spPr>
      </p:pic>
      <p:pic>
        <p:nvPicPr>
          <p:cNvPr id="15" name="Picture 14" descr="Woman hiking in the forest">
            <a:extLst>
              <a:ext uri="{FF2B5EF4-FFF2-40B4-BE49-F238E27FC236}">
                <a16:creationId xmlns:a16="http://schemas.microsoft.com/office/drawing/2014/main" xmlns="" id="{FB9780B3-3DBE-1F98-209D-FEB4748D4292}"/>
              </a:ext>
            </a:extLst>
          </p:cNvPr>
          <p:cNvPicPr>
            <a:picLocks noChangeAspect="1"/>
          </p:cNvPicPr>
          <p:nvPr/>
        </p:nvPicPr>
        <p:blipFill>
          <a:blip r:embed="rId10"/>
          <a:srcRect l="12754" r="12754"/>
          <a:stretch/>
        </p:blipFill>
        <p:spPr>
          <a:xfrm>
            <a:off x="8792471" y="3863653"/>
            <a:ext cx="2290430" cy="2049822"/>
          </a:xfrm>
          <a:prstGeom prst="rect">
            <a:avLst/>
          </a:prstGeom>
        </p:spPr>
      </p:pic>
    </p:spTree>
    <p:extLst>
      <p:ext uri="{BB962C8B-B14F-4D97-AF65-F5344CB8AC3E}">
        <p14:creationId xmlns:p14="http://schemas.microsoft.com/office/powerpoint/2010/main" xmlns="" val="13477004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xmlns="" id="{EAFC9547-BC1D-5F47-98EB-8A249D7ACBAD}"/>
              </a:ext>
            </a:extLst>
          </p:cNvPr>
          <p:cNvGrpSpPr/>
          <p:nvPr/>
        </p:nvGrpSpPr>
        <p:grpSpPr>
          <a:xfrm>
            <a:off x="5107779" y="748833"/>
            <a:ext cx="1487826" cy="1083162"/>
            <a:chOff x="3400450" y="986392"/>
            <a:chExt cx="1487826" cy="1083162"/>
          </a:xfrm>
        </p:grpSpPr>
        <p:sp>
          <p:nvSpPr>
            <p:cNvPr id="10" name="Freeform 9">
              <a:extLst>
                <a:ext uri="{FF2B5EF4-FFF2-40B4-BE49-F238E27FC236}">
                  <a16:creationId xmlns:a16="http://schemas.microsoft.com/office/drawing/2014/main" xmlns="" id="{DB167537-6E6E-0142-B8E2-59ADA27C33D3}"/>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E5650"/>
            </a:solidFill>
            <a:ln w="8971"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xmlns="" id="{777B076C-30AD-5146-87E5-27FE130D848E}"/>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w="8971" cap="flat">
              <a:noFill/>
              <a:prstDash val="solid"/>
              <a:miter/>
            </a:ln>
          </p:spPr>
          <p:txBody>
            <a:bodyPr rtlCol="0" anchor="ctr"/>
            <a:lstStyle/>
            <a:p>
              <a:endParaRPr lang="en-US"/>
            </a:p>
          </p:txBody>
        </p:sp>
      </p:grpSp>
      <p:sp>
        <p:nvSpPr>
          <p:cNvPr id="12" name="Text Placeholder 6">
            <a:extLst>
              <a:ext uri="{FF2B5EF4-FFF2-40B4-BE49-F238E27FC236}">
                <a16:creationId xmlns:a16="http://schemas.microsoft.com/office/drawing/2014/main" xmlns="" id="{11C90A48-BE47-6E44-8B5D-EADE2FB0D0FA}"/>
              </a:ext>
            </a:extLst>
          </p:cNvPr>
          <p:cNvSpPr txBox="1">
            <a:spLocks/>
          </p:cNvSpPr>
          <p:nvPr/>
        </p:nvSpPr>
        <p:spPr>
          <a:xfrm>
            <a:off x="1029993" y="3176111"/>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200" b="1" i="0" dirty="0">
                <a:solidFill>
                  <a:schemeClr val="bg1"/>
                </a:solidFill>
              </a:rPr>
              <a:t>Abraham Lincoln </a:t>
            </a:r>
            <a:endParaRPr lang="en-US" sz="2200" b="1" dirty="0">
              <a:solidFill>
                <a:schemeClr val="bg1"/>
              </a:solidFill>
            </a:endParaRPr>
          </a:p>
        </p:txBody>
      </p:sp>
      <p:pic>
        <p:nvPicPr>
          <p:cNvPr id="7" name="Picture Placeholder 6">
            <a:extLst>
              <a:ext uri="{FF2B5EF4-FFF2-40B4-BE49-F238E27FC236}">
                <a16:creationId xmlns:a16="http://schemas.microsoft.com/office/drawing/2014/main" xmlns="" id="{D8142738-C0AA-2A4B-8562-0F30663BAD47}"/>
              </a:ext>
            </a:extLst>
          </p:cNvPr>
          <p:cNvPicPr>
            <a:picLocks noGrp="1" noChangeAspect="1"/>
          </p:cNvPicPr>
          <p:nvPr>
            <p:ph type="pic" sz="quarter" idx="11"/>
          </p:nvPr>
        </p:nvPicPr>
        <p:blipFill>
          <a:blip r:embed="rId2">
            <a:grayscl/>
          </a:blip>
          <a:srcRect t="11880" b="11880"/>
          <a:stretch/>
        </p:blipFill>
        <p:spPr>
          <a:xfrm>
            <a:off x="817789" y="746272"/>
            <a:ext cx="10556422" cy="5365455"/>
          </a:xfrm>
        </p:spPr>
      </p:pic>
      <p:sp>
        <p:nvSpPr>
          <p:cNvPr id="13" name="TextBox 12">
            <a:extLst>
              <a:ext uri="{FF2B5EF4-FFF2-40B4-BE49-F238E27FC236}">
                <a16:creationId xmlns:a16="http://schemas.microsoft.com/office/drawing/2014/main" xmlns="" id="{3875B9C3-7921-364B-95C1-7200313E6D07}"/>
              </a:ext>
            </a:extLst>
          </p:cNvPr>
          <p:cNvSpPr txBox="1"/>
          <p:nvPr/>
        </p:nvSpPr>
        <p:spPr>
          <a:xfrm>
            <a:off x="817789" y="914400"/>
            <a:ext cx="10565913" cy="6063198"/>
          </a:xfrm>
          <a:prstGeom prst="rect">
            <a:avLst/>
          </a:prstGeom>
          <a:noFill/>
        </p:spPr>
        <p:txBody>
          <a:bodyPr wrap="square" rtlCol="0">
            <a:spAutoFit/>
          </a:bodyPr>
          <a:lstStyle/>
          <a:p>
            <a:pPr algn="ctr"/>
            <a:r>
              <a:rPr lang="en-US" sz="2600" b="1" spc="162" dirty="0" smtClean="0">
                <a:solidFill>
                  <a:schemeClr val="bg1"/>
                </a:solidFill>
                <a:latin typeface="Calibri" panose="020F0502020204030204" pitchFamily="34" charset="0"/>
                <a:cs typeface="Calibri" panose="020F0502020204030204" pitchFamily="34" charset="0"/>
              </a:rPr>
              <a:t>“</a:t>
            </a:r>
            <a:r>
              <a:rPr lang="ru-RU" sz="2400" b="1" i="1" spc="162" dirty="0" err="1" smtClean="0">
                <a:solidFill>
                  <a:schemeClr val="bg1"/>
                </a:solidFill>
                <a:latin typeface="Calibri" panose="020F0502020204030204" pitchFamily="34" charset="0"/>
                <a:cs typeface="Calibri" panose="020F0502020204030204" pitchFamily="34" charset="0"/>
              </a:rPr>
              <a:t>Разчитаме</a:t>
            </a:r>
            <a:r>
              <a:rPr lang="ru-RU" sz="2400" b="1" i="1" spc="162" dirty="0" smtClean="0">
                <a:solidFill>
                  <a:schemeClr val="bg1"/>
                </a:solidFill>
                <a:latin typeface="Calibri" panose="020F0502020204030204" pitchFamily="34" charset="0"/>
                <a:cs typeface="Calibri" panose="020F0502020204030204" pitchFamily="34" charset="0"/>
              </a:rPr>
              <a:t> на </a:t>
            </a:r>
            <a:r>
              <a:rPr lang="ru-RU" sz="2400" b="1" i="1" spc="162" dirty="0" err="1" smtClean="0">
                <a:solidFill>
                  <a:schemeClr val="bg1"/>
                </a:solidFill>
                <a:latin typeface="Calibri" panose="020F0502020204030204" pitchFamily="34" charset="0"/>
                <a:cs typeface="Calibri" panose="020F0502020204030204" pitchFamily="34" charset="0"/>
              </a:rPr>
              <a:t>биоразнообразието</a:t>
            </a:r>
            <a:r>
              <a:rPr lang="ru-RU" sz="2400" b="1" i="1" spc="162" dirty="0" smtClean="0">
                <a:solidFill>
                  <a:schemeClr val="bg1"/>
                </a:solidFill>
                <a:latin typeface="Calibri" panose="020F0502020204030204" pitchFamily="34" charset="0"/>
                <a:cs typeface="Calibri" panose="020F0502020204030204" pitchFamily="34" charset="0"/>
              </a:rPr>
              <a:t>, за да </a:t>
            </a:r>
            <a:r>
              <a:rPr lang="ru-RU" sz="2400" b="1" i="1" spc="162" dirty="0" err="1" smtClean="0">
                <a:solidFill>
                  <a:schemeClr val="bg1"/>
                </a:solidFill>
                <a:latin typeface="Calibri" panose="020F0502020204030204" pitchFamily="34" charset="0"/>
                <a:cs typeface="Calibri" panose="020F0502020204030204" pitchFamily="34" charset="0"/>
              </a:rPr>
              <a:t>сме</a:t>
            </a:r>
            <a:r>
              <a:rPr lang="ru-RU" sz="2400" b="1" i="1" spc="162" dirty="0" smtClean="0">
                <a:solidFill>
                  <a:schemeClr val="bg1"/>
                </a:solidFill>
                <a:latin typeface="Calibri" panose="020F0502020204030204" pitchFamily="34" charset="0"/>
                <a:cs typeface="Calibri" panose="020F0502020204030204" pitchFamily="34" charset="0"/>
              </a:rPr>
              <a:t> </a:t>
            </a:r>
            <a:r>
              <a:rPr lang="ru-RU" sz="2400" b="1" i="1" spc="162" dirty="0" err="1" smtClean="0">
                <a:solidFill>
                  <a:schemeClr val="bg1"/>
                </a:solidFill>
                <a:latin typeface="Calibri" panose="020F0502020204030204" pitchFamily="34" charset="0"/>
                <a:cs typeface="Calibri" panose="020F0502020204030204" pitchFamily="34" charset="0"/>
              </a:rPr>
              <a:t>здрави</a:t>
            </a:r>
            <a:r>
              <a:rPr lang="ru-RU" sz="2400" b="1" i="1" spc="162" dirty="0" smtClean="0">
                <a:solidFill>
                  <a:schemeClr val="bg1"/>
                </a:solidFill>
                <a:latin typeface="Calibri" panose="020F0502020204030204" pitchFamily="34" charset="0"/>
                <a:cs typeface="Calibri" panose="020F0502020204030204" pitchFamily="34" charset="0"/>
              </a:rPr>
              <a:t>. </a:t>
            </a:r>
            <a:r>
              <a:rPr lang="ru-RU" sz="2400" b="1" i="1" spc="162" dirty="0" err="1" smtClean="0">
                <a:solidFill>
                  <a:schemeClr val="bg1"/>
                </a:solidFill>
                <a:latin typeface="Calibri" panose="020F0502020204030204" pitchFamily="34" charset="0"/>
                <a:cs typeface="Calibri" panose="020F0502020204030204" pitchFamily="34" charset="0"/>
              </a:rPr>
              <a:t>Биологичното</a:t>
            </a:r>
            <a:r>
              <a:rPr lang="ru-RU" sz="2400" b="1" i="1" spc="162" dirty="0" smtClean="0">
                <a:solidFill>
                  <a:schemeClr val="bg1"/>
                </a:solidFill>
                <a:latin typeface="Calibri" panose="020F0502020204030204" pitchFamily="34" charset="0"/>
                <a:cs typeface="Calibri" panose="020F0502020204030204" pitchFamily="34" charset="0"/>
              </a:rPr>
              <a:t> разнообразие </a:t>
            </a:r>
            <a:r>
              <a:rPr lang="ru-RU" sz="2400" b="1" i="1" spc="162" dirty="0" err="1" smtClean="0">
                <a:solidFill>
                  <a:schemeClr val="bg1"/>
                </a:solidFill>
                <a:latin typeface="Calibri" panose="020F0502020204030204" pitchFamily="34" charset="0"/>
                <a:cs typeface="Calibri" panose="020F0502020204030204" pitchFamily="34" charset="0"/>
              </a:rPr>
              <a:t>осигурява</a:t>
            </a:r>
            <a:r>
              <a:rPr lang="ru-RU" sz="2400" b="1" i="1" spc="162" dirty="0" smtClean="0">
                <a:solidFill>
                  <a:schemeClr val="bg1"/>
                </a:solidFill>
                <a:latin typeface="Calibri" panose="020F0502020204030204" pitchFamily="34" charset="0"/>
                <a:cs typeface="Calibri" panose="020F0502020204030204" pitchFamily="34" charset="0"/>
              </a:rPr>
              <a:t> </a:t>
            </a:r>
            <a:r>
              <a:rPr lang="ru-RU" sz="2400" b="1" i="1" spc="162" dirty="0" err="1" smtClean="0">
                <a:solidFill>
                  <a:schemeClr val="bg1"/>
                </a:solidFill>
                <a:latin typeface="Calibri" panose="020F0502020204030204" pitchFamily="34" charset="0"/>
                <a:cs typeface="Calibri" panose="020F0502020204030204" pitchFamily="34" charset="0"/>
              </a:rPr>
              <a:t>храна</a:t>
            </a:r>
            <a:r>
              <a:rPr lang="ru-RU" sz="2400" b="1" i="1" spc="162" dirty="0" smtClean="0">
                <a:solidFill>
                  <a:schemeClr val="bg1"/>
                </a:solidFill>
                <a:latin typeface="Calibri" panose="020F0502020204030204" pitchFamily="34" charset="0"/>
                <a:cs typeface="Calibri" panose="020F0502020204030204" pitchFamily="34" charset="0"/>
              </a:rPr>
              <a:t>, </a:t>
            </a:r>
            <a:r>
              <a:rPr lang="ru-RU" sz="2400" b="1" i="1" spc="162" dirty="0" err="1" smtClean="0">
                <a:solidFill>
                  <a:schemeClr val="bg1"/>
                </a:solidFill>
                <a:latin typeface="Calibri" panose="020F0502020204030204" pitchFamily="34" charset="0"/>
                <a:cs typeface="Calibri" panose="020F0502020204030204" pitchFamily="34" charset="0"/>
              </a:rPr>
              <a:t>източник</a:t>
            </a:r>
            <a:r>
              <a:rPr lang="ru-RU" sz="2400" b="1" i="1" spc="162" dirty="0" smtClean="0">
                <a:solidFill>
                  <a:schemeClr val="bg1"/>
                </a:solidFill>
                <a:latin typeface="Calibri" panose="020F0502020204030204" pitchFamily="34" charset="0"/>
                <a:cs typeface="Calibri" panose="020F0502020204030204" pitchFamily="34" charset="0"/>
              </a:rPr>
              <a:t> е на лекарства и </a:t>
            </a:r>
            <a:r>
              <a:rPr lang="ru-RU" sz="2400" b="1" i="1" spc="162" dirty="0" err="1" smtClean="0">
                <a:solidFill>
                  <a:schemeClr val="bg1"/>
                </a:solidFill>
                <a:latin typeface="Calibri" panose="020F0502020204030204" pitchFamily="34" charset="0"/>
                <a:cs typeface="Calibri" panose="020F0502020204030204" pitchFamily="34" charset="0"/>
              </a:rPr>
              <a:t>подпомага</a:t>
            </a:r>
            <a:r>
              <a:rPr lang="ru-RU" sz="2400" b="1" i="1" spc="162" dirty="0" smtClean="0">
                <a:solidFill>
                  <a:schemeClr val="bg1"/>
                </a:solidFill>
                <a:latin typeface="Calibri" panose="020F0502020204030204" pitchFamily="34" charset="0"/>
                <a:cs typeface="Calibri" panose="020F0502020204030204" pitchFamily="34" charset="0"/>
              </a:rPr>
              <a:t> </a:t>
            </a:r>
            <a:r>
              <a:rPr lang="ru-RU" sz="2400" b="1" i="1" spc="162" dirty="0" err="1" smtClean="0">
                <a:solidFill>
                  <a:schemeClr val="bg1"/>
                </a:solidFill>
                <a:latin typeface="Calibri" panose="020F0502020204030204" pitchFamily="34" charset="0"/>
                <a:cs typeface="Calibri" panose="020F0502020204030204" pitchFamily="34" charset="0"/>
              </a:rPr>
              <a:t>осигуряването</a:t>
            </a:r>
            <a:r>
              <a:rPr lang="ru-RU" sz="2400" b="1" i="1" spc="162" dirty="0" smtClean="0">
                <a:solidFill>
                  <a:schemeClr val="bg1"/>
                </a:solidFill>
                <a:latin typeface="Calibri" panose="020F0502020204030204" pitchFamily="34" charset="0"/>
                <a:cs typeface="Calibri" panose="020F0502020204030204" pitchFamily="34" charset="0"/>
              </a:rPr>
              <a:t> на чист </a:t>
            </a:r>
            <a:r>
              <a:rPr lang="ru-RU" sz="2400" b="1" i="1" spc="162" dirty="0" err="1" smtClean="0">
                <a:solidFill>
                  <a:schemeClr val="bg1"/>
                </a:solidFill>
                <a:latin typeface="Calibri" panose="020F0502020204030204" pitchFamily="34" charset="0"/>
                <a:cs typeface="Calibri" panose="020F0502020204030204" pitchFamily="34" charset="0"/>
              </a:rPr>
              <a:t>въздух</a:t>
            </a:r>
            <a:r>
              <a:rPr lang="ru-RU" sz="2400" b="1" i="1" spc="162" dirty="0" smtClean="0">
                <a:solidFill>
                  <a:schemeClr val="bg1"/>
                </a:solidFill>
                <a:latin typeface="Calibri" panose="020F0502020204030204" pitchFamily="34" charset="0"/>
                <a:cs typeface="Calibri" panose="020F0502020204030204" pitchFamily="34" charset="0"/>
              </a:rPr>
              <a:t> и </a:t>
            </a:r>
            <a:r>
              <a:rPr lang="ru-RU" sz="2400" b="1" i="1" spc="162" dirty="0" err="1" smtClean="0">
                <a:solidFill>
                  <a:schemeClr val="bg1"/>
                </a:solidFill>
                <a:latin typeface="Calibri" panose="020F0502020204030204" pitchFamily="34" charset="0"/>
                <a:cs typeface="Calibri" panose="020F0502020204030204" pitchFamily="34" charset="0"/>
              </a:rPr>
              <a:t>прясна</a:t>
            </a:r>
            <a:r>
              <a:rPr lang="ru-RU" sz="2400" b="1" i="1" spc="162" dirty="0" smtClean="0">
                <a:solidFill>
                  <a:schemeClr val="bg1"/>
                </a:solidFill>
                <a:latin typeface="Calibri" panose="020F0502020204030204" pitchFamily="34" charset="0"/>
                <a:cs typeface="Calibri" panose="020F0502020204030204" pitchFamily="34" charset="0"/>
              </a:rPr>
              <a:t> вода, </a:t>
            </a:r>
            <a:r>
              <a:rPr lang="ru-RU" sz="2400" b="1" i="1" spc="162" dirty="0" err="1" smtClean="0">
                <a:solidFill>
                  <a:schemeClr val="bg1"/>
                </a:solidFill>
                <a:latin typeface="Calibri" panose="020F0502020204030204" pitchFamily="34" charset="0"/>
                <a:cs typeface="Calibri" panose="020F0502020204030204" pitchFamily="34" charset="0"/>
              </a:rPr>
              <a:t>като</a:t>
            </a:r>
            <a:r>
              <a:rPr lang="ru-RU" sz="2400" b="1" i="1" spc="162" dirty="0" smtClean="0">
                <a:solidFill>
                  <a:schemeClr val="bg1"/>
                </a:solidFill>
                <a:latin typeface="Calibri" panose="020F0502020204030204" pitchFamily="34" charset="0"/>
                <a:cs typeface="Calibri" panose="020F0502020204030204" pitchFamily="34" charset="0"/>
              </a:rPr>
              <a:t> </a:t>
            </a:r>
            <a:r>
              <a:rPr lang="ru-RU" sz="2400" b="1" i="1" spc="162" dirty="0" err="1" smtClean="0">
                <a:solidFill>
                  <a:schemeClr val="bg1"/>
                </a:solidFill>
                <a:latin typeface="Calibri" panose="020F0502020204030204" pitchFamily="34" charset="0"/>
                <a:cs typeface="Calibri" panose="020F0502020204030204" pitchFamily="34" charset="0"/>
              </a:rPr>
              <a:t>същевременно</a:t>
            </a:r>
            <a:r>
              <a:rPr lang="ru-RU" sz="2400" b="1" i="1" spc="162" dirty="0" smtClean="0">
                <a:solidFill>
                  <a:schemeClr val="bg1"/>
                </a:solidFill>
                <a:latin typeface="Calibri" panose="020F0502020204030204" pitchFamily="34" charset="0"/>
                <a:cs typeface="Calibri" panose="020F0502020204030204" pitchFamily="34" charset="0"/>
              </a:rPr>
              <a:t> </a:t>
            </a:r>
            <a:r>
              <a:rPr lang="ru-RU" sz="2400" b="1" i="1" spc="162" dirty="0" err="1" smtClean="0">
                <a:solidFill>
                  <a:schemeClr val="bg1"/>
                </a:solidFill>
                <a:latin typeface="Calibri" panose="020F0502020204030204" pitchFamily="34" charset="0"/>
                <a:cs typeface="Calibri" panose="020F0502020204030204" pitchFamily="34" charset="0"/>
              </a:rPr>
              <a:t>допринася</a:t>
            </a:r>
            <a:r>
              <a:rPr lang="ru-RU" sz="2400" b="1" i="1" spc="162" dirty="0" smtClean="0">
                <a:solidFill>
                  <a:schemeClr val="bg1"/>
                </a:solidFill>
                <a:latin typeface="Calibri" panose="020F0502020204030204" pitchFamily="34" charset="0"/>
                <a:cs typeface="Calibri" panose="020F0502020204030204" pitchFamily="34" charset="0"/>
              </a:rPr>
              <a:t> за </a:t>
            </a:r>
            <a:r>
              <a:rPr lang="ru-RU" sz="2400" b="1" i="1" spc="162" dirty="0" err="1" smtClean="0">
                <a:solidFill>
                  <a:schemeClr val="bg1"/>
                </a:solidFill>
                <a:latin typeface="Calibri" panose="020F0502020204030204" pitchFamily="34" charset="0"/>
                <a:cs typeface="Calibri" panose="020F0502020204030204" pitchFamily="34" charset="0"/>
              </a:rPr>
              <a:t>икономическото</a:t>
            </a:r>
            <a:r>
              <a:rPr lang="ru-RU" sz="2400" b="1" i="1" spc="162" dirty="0" smtClean="0">
                <a:solidFill>
                  <a:schemeClr val="bg1"/>
                </a:solidFill>
                <a:latin typeface="Calibri" panose="020F0502020204030204" pitchFamily="34" charset="0"/>
                <a:cs typeface="Calibri" panose="020F0502020204030204" pitchFamily="34" charset="0"/>
              </a:rPr>
              <a:t> развитие, </a:t>
            </a:r>
            <a:r>
              <a:rPr lang="ru-RU" sz="2400" b="1" i="1" spc="162" dirty="0" err="1" smtClean="0">
                <a:solidFill>
                  <a:schemeClr val="bg1"/>
                </a:solidFill>
                <a:latin typeface="Calibri" panose="020F0502020204030204" pitchFamily="34" charset="0"/>
                <a:cs typeface="Calibri" panose="020F0502020204030204" pitchFamily="34" charset="0"/>
              </a:rPr>
              <a:t>културното</a:t>
            </a:r>
            <a:r>
              <a:rPr lang="ru-RU" sz="2400" b="1" i="1" spc="162" dirty="0" smtClean="0">
                <a:solidFill>
                  <a:schemeClr val="bg1"/>
                </a:solidFill>
                <a:latin typeface="Calibri" panose="020F0502020204030204" pitchFamily="34" charset="0"/>
                <a:cs typeface="Calibri" panose="020F0502020204030204" pitchFamily="34" charset="0"/>
              </a:rPr>
              <a:t> и духовно </a:t>
            </a:r>
            <a:r>
              <a:rPr lang="ru-RU" sz="2400" b="1" i="1" spc="162" dirty="0" err="1" smtClean="0">
                <a:solidFill>
                  <a:schemeClr val="bg1"/>
                </a:solidFill>
                <a:latin typeface="Calibri" panose="020F0502020204030204" pitchFamily="34" charset="0"/>
                <a:cs typeface="Calibri" panose="020F0502020204030204" pitchFamily="34" charset="0"/>
              </a:rPr>
              <a:t>обогатяване</a:t>
            </a:r>
            <a:r>
              <a:rPr lang="ru-RU" sz="2400" b="1" i="1" spc="162" dirty="0" smtClean="0">
                <a:solidFill>
                  <a:schemeClr val="bg1"/>
                </a:solidFill>
                <a:latin typeface="Calibri" panose="020F0502020204030204" pitchFamily="34" charset="0"/>
                <a:cs typeface="Calibri" panose="020F0502020204030204" pitchFamily="34" charset="0"/>
              </a:rPr>
              <a:t>. Вече се признава, че биоразнообразието е засегнато от изменението на климата с отрицателни последици за благосъстоянието на хората, но биоразнообразието, чрез екосистемните услуги, които поддържа, също има важен принос както за смекчаване изменението на климата, така и за адаптирането. </a:t>
            </a:r>
            <a:r>
              <a:rPr lang="ru-RU" sz="2400" b="1" i="1" spc="162" dirty="0" err="1" smtClean="0">
                <a:solidFill>
                  <a:schemeClr val="bg1"/>
                </a:solidFill>
                <a:latin typeface="Calibri" panose="020F0502020204030204" pitchFamily="34" charset="0"/>
                <a:cs typeface="Calibri" panose="020F0502020204030204" pitchFamily="34" charset="0"/>
              </a:rPr>
              <a:t>Хората</a:t>
            </a:r>
            <a:r>
              <a:rPr lang="ru-RU" sz="2400" b="1" i="1" spc="162" dirty="0" smtClean="0">
                <a:solidFill>
                  <a:schemeClr val="bg1"/>
                </a:solidFill>
                <a:latin typeface="Calibri" panose="020F0502020204030204" pitchFamily="34" charset="0"/>
                <a:cs typeface="Calibri" panose="020F0502020204030204" pitchFamily="34" charset="0"/>
              </a:rPr>
              <a:t> се </a:t>
            </a:r>
            <a:r>
              <a:rPr lang="ru-RU" sz="2400" b="1" i="1" spc="162" dirty="0" err="1" smtClean="0">
                <a:solidFill>
                  <a:schemeClr val="bg1"/>
                </a:solidFill>
                <a:latin typeface="Calibri" panose="020F0502020204030204" pitchFamily="34" charset="0"/>
                <a:cs typeface="Calibri" panose="020F0502020204030204" pitchFamily="34" charset="0"/>
              </a:rPr>
              <a:t>нуждаят</a:t>
            </a:r>
            <a:r>
              <a:rPr lang="ru-RU" sz="2400" b="1" i="1" spc="162" dirty="0" smtClean="0">
                <a:solidFill>
                  <a:schemeClr val="bg1"/>
                </a:solidFill>
                <a:latin typeface="Calibri" panose="020F0502020204030204" pitchFamily="34" charset="0"/>
                <a:cs typeface="Calibri" panose="020F0502020204030204" pitchFamily="34" charset="0"/>
              </a:rPr>
              <a:t> от </a:t>
            </a:r>
            <a:r>
              <a:rPr lang="ru-RU" sz="2400" b="1" i="1" spc="162" dirty="0" err="1" smtClean="0">
                <a:solidFill>
                  <a:schemeClr val="bg1"/>
                </a:solidFill>
                <a:latin typeface="Calibri" panose="020F0502020204030204" pitchFamily="34" charset="0"/>
                <a:cs typeface="Calibri" panose="020F0502020204030204" pitchFamily="34" charset="0"/>
              </a:rPr>
              <a:t>здраве</a:t>
            </a:r>
            <a:r>
              <a:rPr lang="ru-RU" sz="2400" b="1" i="1" spc="162" dirty="0" smtClean="0">
                <a:solidFill>
                  <a:schemeClr val="bg1"/>
                </a:solidFill>
                <a:latin typeface="Calibri" panose="020F0502020204030204" pitchFamily="34" charset="0"/>
                <a:cs typeface="Calibri" panose="020F0502020204030204" pitchFamily="34" charset="0"/>
              </a:rPr>
              <a:t> и </a:t>
            </a:r>
            <a:r>
              <a:rPr lang="ru-RU" sz="2400" b="1" i="1" spc="162" dirty="0" err="1" smtClean="0">
                <a:solidFill>
                  <a:schemeClr val="bg1"/>
                </a:solidFill>
                <a:latin typeface="Calibri" panose="020F0502020204030204" pitchFamily="34" charset="0"/>
                <a:cs typeface="Calibri" panose="020F0502020204030204" pitchFamily="34" charset="0"/>
              </a:rPr>
              <a:t>социално</a:t>
            </a:r>
            <a:r>
              <a:rPr lang="ru-RU" sz="2400" b="1" i="1" spc="162" dirty="0" smtClean="0">
                <a:solidFill>
                  <a:schemeClr val="bg1"/>
                </a:solidFill>
                <a:latin typeface="Calibri" panose="020F0502020204030204" pitchFamily="34" charset="0"/>
                <a:cs typeface="Calibri" panose="020F0502020204030204" pitchFamily="34" charset="0"/>
              </a:rPr>
              <a:t>, </a:t>
            </a:r>
            <a:r>
              <a:rPr lang="ru-RU" sz="2400" b="1" i="1" spc="162" dirty="0" err="1" smtClean="0">
                <a:solidFill>
                  <a:schemeClr val="bg1"/>
                </a:solidFill>
                <a:latin typeface="Calibri" panose="020F0502020204030204" pitchFamily="34" charset="0"/>
                <a:cs typeface="Calibri" panose="020F0502020204030204" pitchFamily="34" charset="0"/>
              </a:rPr>
              <a:t>емоционално</a:t>
            </a:r>
            <a:r>
              <a:rPr lang="ru-RU" sz="2400" b="1" i="1" spc="162" dirty="0" smtClean="0">
                <a:solidFill>
                  <a:schemeClr val="bg1"/>
                </a:solidFill>
                <a:latin typeface="Calibri" panose="020F0502020204030204" pitchFamily="34" charset="0"/>
                <a:cs typeface="Calibri" panose="020F0502020204030204" pitchFamily="34" charset="0"/>
              </a:rPr>
              <a:t>, </a:t>
            </a:r>
            <a:r>
              <a:rPr lang="ru-RU" sz="2400" b="1" i="1" spc="162" dirty="0" err="1" smtClean="0">
                <a:solidFill>
                  <a:schemeClr val="bg1"/>
                </a:solidFill>
                <a:latin typeface="Calibri" panose="020F0502020204030204" pitchFamily="34" charset="0"/>
                <a:cs typeface="Calibri" panose="020F0502020204030204" pitchFamily="34" charset="0"/>
              </a:rPr>
              <a:t>физическо</a:t>
            </a:r>
            <a:r>
              <a:rPr lang="ru-RU" sz="2400" b="1" i="1" spc="162" dirty="0" smtClean="0">
                <a:solidFill>
                  <a:schemeClr val="bg1"/>
                </a:solidFill>
                <a:latin typeface="Calibri" panose="020F0502020204030204" pitchFamily="34" charset="0"/>
                <a:cs typeface="Calibri" panose="020F0502020204030204" pitchFamily="34" charset="0"/>
              </a:rPr>
              <a:t>, духовно и </a:t>
            </a:r>
            <a:r>
              <a:rPr lang="ru-RU" sz="2400" b="1" i="1" spc="162" dirty="0" err="1" smtClean="0">
                <a:solidFill>
                  <a:schemeClr val="bg1"/>
                </a:solidFill>
                <a:latin typeface="Calibri" panose="020F0502020204030204" pitchFamily="34" charset="0"/>
                <a:cs typeface="Calibri" panose="020F0502020204030204" pitchFamily="34" charset="0"/>
              </a:rPr>
              <a:t>културно</a:t>
            </a:r>
            <a:r>
              <a:rPr lang="ru-RU" sz="2400" b="1" i="1" spc="162" dirty="0" smtClean="0">
                <a:solidFill>
                  <a:schemeClr val="bg1"/>
                </a:solidFill>
                <a:latin typeface="Calibri" panose="020F0502020204030204" pitchFamily="34" charset="0"/>
                <a:cs typeface="Calibri" panose="020F0502020204030204" pitchFamily="34" charset="0"/>
              </a:rPr>
              <a:t> благополучие. Не е </a:t>
            </a:r>
            <a:r>
              <a:rPr lang="ru-RU" sz="2400" b="1" i="1" spc="162" dirty="0" err="1" smtClean="0">
                <a:solidFill>
                  <a:schemeClr val="bg1"/>
                </a:solidFill>
                <a:latin typeface="Calibri" panose="020F0502020204030204" pitchFamily="34" charset="0"/>
                <a:cs typeface="Calibri" panose="020F0502020204030204" pitchFamily="34" charset="0"/>
              </a:rPr>
              <a:t>възможно</a:t>
            </a:r>
            <a:r>
              <a:rPr lang="ru-RU" sz="2400" b="1" i="1" spc="162" dirty="0" smtClean="0">
                <a:solidFill>
                  <a:schemeClr val="bg1"/>
                </a:solidFill>
                <a:latin typeface="Calibri" panose="020F0502020204030204" pitchFamily="34" charset="0"/>
                <a:cs typeface="Calibri" panose="020F0502020204030204" pitchFamily="34" charset="0"/>
              </a:rPr>
              <a:t> да имаме </a:t>
            </a:r>
            <a:r>
              <a:rPr lang="ru-RU" sz="2400" b="1" i="1" spc="162" dirty="0" err="1" smtClean="0">
                <a:solidFill>
                  <a:schemeClr val="bg1"/>
                </a:solidFill>
                <a:latin typeface="Calibri" panose="020F0502020204030204" pitchFamily="34" charset="0"/>
                <a:cs typeface="Calibri" panose="020F0502020204030204" pitchFamily="34" charset="0"/>
              </a:rPr>
              <a:t>здрави</a:t>
            </a:r>
            <a:r>
              <a:rPr lang="ru-RU" sz="2400" b="1" i="1" spc="162" dirty="0" smtClean="0">
                <a:solidFill>
                  <a:schemeClr val="bg1"/>
                </a:solidFill>
                <a:latin typeface="Calibri" panose="020F0502020204030204" pitchFamily="34" charset="0"/>
                <a:cs typeface="Calibri" panose="020F0502020204030204" pitchFamily="34" charset="0"/>
              </a:rPr>
              <a:t> общества без </a:t>
            </a:r>
            <a:r>
              <a:rPr lang="ru-RU" sz="2400" b="1" i="1" spc="162" dirty="0" err="1" smtClean="0">
                <a:solidFill>
                  <a:schemeClr val="bg1"/>
                </a:solidFill>
                <a:latin typeface="Calibri" panose="020F0502020204030204" pitchFamily="34" charset="0"/>
                <a:cs typeface="Calibri" panose="020F0502020204030204" pitchFamily="34" charset="0"/>
              </a:rPr>
              <a:t>биоразнообразие</a:t>
            </a:r>
            <a:r>
              <a:rPr lang="en-US" sz="2600" b="1" spc="162" dirty="0" smtClean="0">
                <a:solidFill>
                  <a:schemeClr val="bg1"/>
                </a:solidFill>
                <a:latin typeface="Calibri" panose="020F0502020204030204" pitchFamily="34" charset="0"/>
                <a:cs typeface="Calibri" panose="020F0502020204030204" pitchFamily="34" charset="0"/>
              </a:rPr>
              <a:t>.” </a:t>
            </a:r>
            <a:endParaRPr lang="bg-BG" sz="2600" b="1" spc="162" dirty="0" smtClean="0">
              <a:solidFill>
                <a:schemeClr val="bg1"/>
              </a:solidFill>
              <a:latin typeface="Calibri" panose="020F0502020204030204" pitchFamily="34" charset="0"/>
              <a:cs typeface="Calibri" panose="020F0502020204030204" pitchFamily="34" charset="0"/>
            </a:endParaRPr>
          </a:p>
          <a:p>
            <a:pPr algn="ctr"/>
            <a:endParaRPr lang="bg-BG" sz="800" b="1" spc="162" dirty="0" smtClean="0">
              <a:solidFill>
                <a:srgbClr val="0070C0"/>
              </a:solidFill>
              <a:latin typeface="Calibri" panose="020F0502020204030204" pitchFamily="34" charset="0"/>
              <a:cs typeface="Calibri" panose="020F0502020204030204" pitchFamily="34" charset="0"/>
            </a:endParaRPr>
          </a:p>
          <a:p>
            <a:pPr algn="ctr"/>
            <a:endParaRPr lang="bg-BG" sz="800" b="1" spc="162" dirty="0" smtClean="0">
              <a:solidFill>
                <a:srgbClr val="0070C0"/>
              </a:solidFill>
              <a:latin typeface="Calibri" panose="020F0502020204030204" pitchFamily="34" charset="0"/>
              <a:cs typeface="Calibri" panose="020F0502020204030204" pitchFamily="34" charset="0"/>
            </a:endParaRPr>
          </a:p>
          <a:p>
            <a:pPr algn="ctr"/>
            <a:r>
              <a:rPr lang="bg-BG" sz="2600" b="1" spc="162" dirty="0" smtClean="0">
                <a:solidFill>
                  <a:srgbClr val="0070C0"/>
                </a:solidFill>
                <a:latin typeface="Calibri" panose="020F0502020204030204" pitchFamily="34" charset="0"/>
                <a:cs typeface="Calibri" panose="020F0502020204030204" pitchFamily="34" charset="0"/>
              </a:rPr>
              <a:t>ООН декада на биоразнообразието</a:t>
            </a:r>
            <a:endParaRPr lang="en-US" sz="2600" b="1" spc="162" dirty="0">
              <a:solidFill>
                <a:srgbClr val="0070C0"/>
              </a:solidFill>
              <a:latin typeface="Calibri" panose="020F0502020204030204" pitchFamily="34" charset="0"/>
              <a:cs typeface="Calibri" panose="020F0502020204030204" pitchFamily="34" charset="0"/>
            </a:endParaRPr>
          </a:p>
          <a:p>
            <a:pPr algn="ctr"/>
            <a:endParaRPr lang="en-US" sz="3000" b="1" i="1" spc="162"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xmlns="" val="32792673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A3609859-F9E5-1140-8DE2-548E2441BEF9}"/>
              </a:ext>
            </a:extLst>
          </p:cNvPr>
          <p:cNvSpPr>
            <a:spLocks noGrp="1"/>
          </p:cNvSpPr>
          <p:nvPr>
            <p:ph type="body" sz="quarter" idx="18"/>
          </p:nvPr>
        </p:nvSpPr>
        <p:spPr>
          <a:xfrm>
            <a:off x="6674564" y="1409700"/>
            <a:ext cx="5363361" cy="4735961"/>
          </a:xfrm>
          <a:prstGeom prst="rect">
            <a:avLst/>
          </a:prstGeom>
        </p:spPr>
        <p:txBody>
          <a:bodyPr lIns="91440" tIns="45720" rIns="91440" bIns="45720" anchor="t"/>
          <a:lstStyle/>
          <a:p>
            <a:pPr marL="0" indent="0"/>
            <a:endParaRPr lang="bg-BG" b="1" u="sng" dirty="0" smtClean="0">
              <a:solidFill>
                <a:srgbClr val="354F92"/>
              </a:solidFill>
            </a:endParaRPr>
          </a:p>
          <a:p>
            <a:pPr marL="0" indent="0" algn="just"/>
            <a:r>
              <a:rPr lang="ru-RU" b="1" u="sng" dirty="0" err="1" smtClean="0">
                <a:solidFill>
                  <a:srgbClr val="354F92"/>
                </a:solidFill>
              </a:rPr>
              <a:t>Екосистемни</a:t>
            </a:r>
            <a:r>
              <a:rPr lang="ru-RU" b="1" u="sng" dirty="0" smtClean="0">
                <a:solidFill>
                  <a:srgbClr val="354F92"/>
                </a:solidFill>
              </a:rPr>
              <a:t> услуги</a:t>
            </a:r>
            <a:r>
              <a:rPr lang="ru-RU" b="1" dirty="0" smtClean="0">
                <a:solidFill>
                  <a:srgbClr val="354F92"/>
                </a:solidFill>
              </a:rPr>
              <a:t> = </a:t>
            </a:r>
            <a:r>
              <a:rPr lang="ru-RU" dirty="0" err="1" smtClean="0">
                <a:solidFill>
                  <a:srgbClr val="354F92"/>
                </a:solidFill>
              </a:rPr>
              <a:t>гамата</a:t>
            </a:r>
            <a:r>
              <a:rPr lang="ru-RU" dirty="0" smtClean="0">
                <a:solidFill>
                  <a:srgbClr val="354F92"/>
                </a:solidFill>
              </a:rPr>
              <a:t> от услуги, </a:t>
            </a:r>
            <a:r>
              <a:rPr lang="ru-RU" dirty="0" err="1" smtClean="0">
                <a:solidFill>
                  <a:srgbClr val="354F92"/>
                </a:solidFill>
              </a:rPr>
              <a:t>които</a:t>
            </a:r>
            <a:r>
              <a:rPr lang="ru-RU" dirty="0" smtClean="0">
                <a:solidFill>
                  <a:srgbClr val="354F92"/>
                </a:solidFill>
              </a:rPr>
              <a:t> </a:t>
            </a:r>
            <a:r>
              <a:rPr lang="ru-RU" dirty="0" err="1" smtClean="0">
                <a:solidFill>
                  <a:srgbClr val="354F92"/>
                </a:solidFill>
              </a:rPr>
              <a:t>екосистемите</a:t>
            </a:r>
            <a:r>
              <a:rPr lang="ru-RU" dirty="0" smtClean="0">
                <a:solidFill>
                  <a:srgbClr val="354F92"/>
                </a:solidFill>
              </a:rPr>
              <a:t> ни предоставят. Примерите </a:t>
            </a:r>
            <a:r>
              <a:rPr lang="ru-RU" dirty="0" err="1" smtClean="0">
                <a:solidFill>
                  <a:srgbClr val="354F92"/>
                </a:solidFill>
              </a:rPr>
              <a:t>включват</a:t>
            </a:r>
            <a:r>
              <a:rPr lang="ru-RU" dirty="0" smtClean="0">
                <a:solidFill>
                  <a:srgbClr val="354F92"/>
                </a:solidFill>
              </a:rPr>
              <a:t> </a:t>
            </a:r>
            <a:r>
              <a:rPr lang="ru-RU" b="1" dirty="0" err="1" smtClean="0">
                <a:solidFill>
                  <a:srgbClr val="354F92"/>
                </a:solidFill>
              </a:rPr>
              <a:t>опрашване</a:t>
            </a:r>
            <a:r>
              <a:rPr lang="ru-RU" b="1" dirty="0" smtClean="0">
                <a:solidFill>
                  <a:srgbClr val="354F92"/>
                </a:solidFill>
              </a:rPr>
              <a:t>, чиста вода и </a:t>
            </a:r>
            <a:r>
              <a:rPr lang="ru-RU" b="1" dirty="0" err="1" smtClean="0">
                <a:solidFill>
                  <a:srgbClr val="354F92"/>
                </a:solidFill>
              </a:rPr>
              <a:t>контрол</a:t>
            </a:r>
            <a:r>
              <a:rPr lang="ru-RU" b="1" dirty="0" smtClean="0">
                <a:solidFill>
                  <a:srgbClr val="354F92"/>
                </a:solidFill>
              </a:rPr>
              <a:t> на </a:t>
            </a:r>
            <a:r>
              <a:rPr lang="ru-RU" b="1" dirty="0" err="1" smtClean="0">
                <a:solidFill>
                  <a:srgbClr val="354F92"/>
                </a:solidFill>
              </a:rPr>
              <a:t>замърсяването</a:t>
            </a:r>
            <a:r>
              <a:rPr lang="ru-RU" b="1" dirty="0" smtClean="0">
                <a:solidFill>
                  <a:srgbClr val="354F92"/>
                </a:solidFill>
              </a:rPr>
              <a:t>.</a:t>
            </a:r>
          </a:p>
          <a:p>
            <a:pPr marL="0" indent="0"/>
            <a:r>
              <a:rPr lang="ru-RU" dirty="0" err="1" smtClean="0">
                <a:solidFill>
                  <a:srgbClr val="354F92"/>
                </a:solidFill>
              </a:rPr>
              <a:t>Когато</a:t>
            </a:r>
            <a:r>
              <a:rPr lang="ru-RU" dirty="0" smtClean="0">
                <a:solidFill>
                  <a:srgbClr val="354F92"/>
                </a:solidFill>
              </a:rPr>
              <a:t> </a:t>
            </a:r>
            <a:r>
              <a:rPr lang="ru-RU" dirty="0" err="1" smtClean="0">
                <a:solidFill>
                  <a:srgbClr val="354F92"/>
                </a:solidFill>
              </a:rPr>
              <a:t>екосистемите</a:t>
            </a:r>
            <a:r>
              <a:rPr lang="ru-RU" dirty="0" smtClean="0">
                <a:solidFill>
                  <a:srgbClr val="354F92"/>
                </a:solidFill>
              </a:rPr>
              <a:t> </a:t>
            </a:r>
            <a:r>
              <a:rPr lang="ru-RU" dirty="0" err="1" smtClean="0">
                <a:solidFill>
                  <a:srgbClr val="354F92"/>
                </a:solidFill>
              </a:rPr>
              <a:t>са</a:t>
            </a:r>
            <a:r>
              <a:rPr lang="ru-RU" dirty="0" smtClean="0">
                <a:solidFill>
                  <a:srgbClr val="354F92"/>
                </a:solidFill>
              </a:rPr>
              <a:t> </a:t>
            </a:r>
            <a:r>
              <a:rPr lang="ru-RU" dirty="0" err="1" smtClean="0">
                <a:solidFill>
                  <a:srgbClr val="354F92"/>
                </a:solidFill>
              </a:rPr>
              <a:t>увредени</a:t>
            </a:r>
            <a:r>
              <a:rPr lang="ru-RU" dirty="0" smtClean="0">
                <a:solidFill>
                  <a:srgbClr val="354F92"/>
                </a:solidFill>
              </a:rPr>
              <a:t>, </a:t>
            </a:r>
            <a:r>
              <a:rPr lang="ru-RU" dirty="0" err="1" smtClean="0">
                <a:solidFill>
                  <a:srgbClr val="354F92"/>
                </a:solidFill>
              </a:rPr>
              <a:t>качеството</a:t>
            </a:r>
            <a:r>
              <a:rPr lang="ru-RU" dirty="0" smtClean="0">
                <a:solidFill>
                  <a:srgbClr val="354F92"/>
                </a:solidFill>
              </a:rPr>
              <a:t> на </a:t>
            </a:r>
            <a:r>
              <a:rPr lang="ru-RU" dirty="0" err="1" smtClean="0">
                <a:solidFill>
                  <a:srgbClr val="354F92"/>
                </a:solidFill>
              </a:rPr>
              <a:t>тези</a:t>
            </a:r>
            <a:r>
              <a:rPr lang="ru-RU" dirty="0" smtClean="0">
                <a:solidFill>
                  <a:srgbClr val="354F92"/>
                </a:solidFill>
              </a:rPr>
              <a:t> услуги </a:t>
            </a:r>
            <a:r>
              <a:rPr lang="ru-RU" dirty="0" err="1" smtClean="0">
                <a:solidFill>
                  <a:srgbClr val="354F92"/>
                </a:solidFill>
              </a:rPr>
              <a:t>също</a:t>
            </a:r>
            <a:r>
              <a:rPr lang="ru-RU" dirty="0" smtClean="0">
                <a:solidFill>
                  <a:srgbClr val="354F92"/>
                </a:solidFill>
              </a:rPr>
              <a:t> е </a:t>
            </a:r>
            <a:r>
              <a:rPr lang="ru-RU" dirty="0" err="1" smtClean="0">
                <a:solidFill>
                  <a:srgbClr val="354F92"/>
                </a:solidFill>
              </a:rPr>
              <a:t>влошено</a:t>
            </a:r>
            <a:r>
              <a:rPr lang="ru-RU" dirty="0" smtClean="0">
                <a:solidFill>
                  <a:srgbClr val="354F92"/>
                </a:solidFill>
              </a:rPr>
              <a:t>.</a:t>
            </a:r>
          </a:p>
          <a:p>
            <a:pPr marL="0" indent="0">
              <a:buFont typeface="Arial" pitchFamily="34" charset="0"/>
              <a:buChar char="•"/>
            </a:pPr>
            <a:r>
              <a:rPr lang="ru-RU" dirty="0" smtClean="0">
                <a:solidFill>
                  <a:srgbClr val="354F92"/>
                </a:solidFill>
              </a:rPr>
              <a:t> На какви природни ресурси   </a:t>
            </a:r>
          </a:p>
          <a:p>
            <a:pPr marL="0" indent="0"/>
            <a:r>
              <a:rPr lang="ru-RU" dirty="0" smtClean="0">
                <a:solidFill>
                  <a:srgbClr val="354F92"/>
                </a:solidFill>
              </a:rPr>
              <a:t>  </a:t>
            </a:r>
            <a:r>
              <a:rPr lang="ru-RU" dirty="0" err="1" smtClean="0">
                <a:solidFill>
                  <a:srgbClr val="354F92"/>
                </a:solidFill>
              </a:rPr>
              <a:t>разчитате</a:t>
            </a:r>
            <a:r>
              <a:rPr lang="ru-RU" dirty="0" smtClean="0">
                <a:solidFill>
                  <a:srgbClr val="354F92"/>
                </a:solidFill>
              </a:rPr>
              <a:t>? </a:t>
            </a:r>
          </a:p>
          <a:p>
            <a:pPr marL="0" indent="0">
              <a:buFont typeface="Arial" pitchFamily="34" charset="0"/>
              <a:buChar char="•"/>
            </a:pPr>
            <a:r>
              <a:rPr lang="ru-RU" dirty="0" smtClean="0">
                <a:solidFill>
                  <a:srgbClr val="354F92"/>
                </a:solidFill>
              </a:rPr>
              <a:t> Защо природата е важна за вас?</a:t>
            </a:r>
          </a:p>
        </p:txBody>
      </p:sp>
      <p:sp>
        <p:nvSpPr>
          <p:cNvPr id="5" name="Text Placeholder 4">
            <a:extLst>
              <a:ext uri="{FF2B5EF4-FFF2-40B4-BE49-F238E27FC236}">
                <a16:creationId xmlns:a16="http://schemas.microsoft.com/office/drawing/2014/main" xmlns="" id="{85241DAC-738A-2446-AED5-50E6EF776372}"/>
              </a:ext>
            </a:extLst>
          </p:cNvPr>
          <p:cNvSpPr>
            <a:spLocks noGrp="1"/>
          </p:cNvSpPr>
          <p:nvPr>
            <p:ph type="body" sz="quarter" idx="16"/>
          </p:nvPr>
        </p:nvSpPr>
        <p:spPr>
          <a:xfrm>
            <a:off x="2431701" y="185949"/>
            <a:ext cx="8088923" cy="815834"/>
          </a:xfrm>
          <a:prstGeom prst="rect">
            <a:avLst/>
          </a:prstGeom>
        </p:spPr>
        <p:txBody>
          <a:bodyPr/>
          <a:lstStyle/>
          <a:p>
            <a:r>
              <a:rPr lang="ru-RU" dirty="0" err="1" smtClean="0"/>
              <a:t>Свързването</a:t>
            </a:r>
            <a:r>
              <a:rPr lang="ru-RU" dirty="0" smtClean="0"/>
              <a:t> на </a:t>
            </a:r>
            <a:r>
              <a:rPr lang="ru-RU" dirty="0" err="1" smtClean="0"/>
              <a:t>природата</a:t>
            </a:r>
            <a:r>
              <a:rPr lang="ru-RU" dirty="0" smtClean="0"/>
              <a:t> и </a:t>
            </a:r>
            <a:r>
              <a:rPr lang="ru-RU" dirty="0" err="1" smtClean="0"/>
              <a:t>хората</a:t>
            </a:r>
            <a:r>
              <a:rPr lang="ru-RU" dirty="0" smtClean="0"/>
              <a:t>...</a:t>
            </a:r>
            <a:endParaRPr lang="en-US" dirty="0"/>
          </a:p>
        </p:txBody>
      </p:sp>
      <p:pic>
        <p:nvPicPr>
          <p:cNvPr id="8" name="Picture Placeholder 7" descr="Farm field at harvest time">
            <a:extLst>
              <a:ext uri="{FF2B5EF4-FFF2-40B4-BE49-F238E27FC236}">
                <a16:creationId xmlns:a16="http://schemas.microsoft.com/office/drawing/2014/main" xmlns="" id="{0AB242B2-98D5-6E4B-8FDF-8D17F1D2BEF0}"/>
              </a:ext>
            </a:extLst>
          </p:cNvPr>
          <p:cNvPicPr>
            <a:picLocks noGrp="1" noChangeAspect="1"/>
          </p:cNvPicPr>
          <p:nvPr>
            <p:ph type="pic" sz="quarter" idx="10"/>
          </p:nvPr>
        </p:nvPicPr>
        <p:blipFill>
          <a:blip r:embed="rId3"/>
          <a:srcRect l="6312" r="6312"/>
          <a:stretch/>
        </p:blipFill>
        <p:spPr>
          <a:xfrm>
            <a:off x="625839" y="1885950"/>
            <a:ext cx="5330732" cy="4065673"/>
          </a:xfrm>
        </p:spPr>
      </p:pic>
    </p:spTree>
    <p:extLst>
      <p:ext uri="{BB962C8B-B14F-4D97-AF65-F5344CB8AC3E}">
        <p14:creationId xmlns:p14="http://schemas.microsoft.com/office/powerpoint/2010/main" xmlns="" val="18552447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xmlns="" id="{4EBD50A7-E4F7-1E47-939A-5CC171CCFE0F}"/>
              </a:ext>
            </a:extLst>
          </p:cNvPr>
          <p:cNvPicPr>
            <a:picLocks noGrp="1" noChangeAspect="1"/>
          </p:cNvPicPr>
          <p:nvPr>
            <p:ph type="pic" sz="quarter" idx="10"/>
          </p:nvPr>
        </p:nvPicPr>
        <p:blipFill rotWithShape="1">
          <a:blip r:embed="rId3"/>
          <a:srcRect l="46033" r="8979"/>
          <a:stretch/>
        </p:blipFill>
        <p:spPr>
          <a:xfrm>
            <a:off x="388401" y="385460"/>
            <a:ext cx="4107750" cy="6087079"/>
          </a:xfrm>
        </p:spPr>
      </p:pic>
      <p:sp>
        <p:nvSpPr>
          <p:cNvPr id="9" name="Text Placeholder 8">
            <a:extLst>
              <a:ext uri="{FF2B5EF4-FFF2-40B4-BE49-F238E27FC236}">
                <a16:creationId xmlns:a16="http://schemas.microsoft.com/office/drawing/2014/main" xmlns="" id="{4BCA7494-017B-CC48-9BEC-8F31D90E2329}"/>
              </a:ext>
            </a:extLst>
          </p:cNvPr>
          <p:cNvSpPr>
            <a:spLocks noGrp="1"/>
          </p:cNvSpPr>
          <p:nvPr>
            <p:ph type="body" sz="quarter" idx="18"/>
          </p:nvPr>
        </p:nvSpPr>
        <p:spPr>
          <a:xfrm>
            <a:off x="4826326" y="1847849"/>
            <a:ext cx="6414559" cy="3771901"/>
          </a:xfrm>
        </p:spPr>
        <p:txBody>
          <a:bodyPr lIns="91440" tIns="45720" rIns="91440" bIns="45720" anchor="t"/>
          <a:lstStyle/>
          <a:p>
            <a:pPr marL="0" indent="0"/>
            <a:r>
              <a:rPr lang="bg-BG" dirty="0" smtClean="0"/>
              <a:t>Този модул е част от курса “Шампиони в борбата с климатичните промени” и е посветен на биоразнообразието.</a:t>
            </a:r>
            <a:r>
              <a:rPr lang="en-US" dirty="0" smtClean="0"/>
              <a:t> </a:t>
            </a:r>
            <a:endParaRPr lang="en-US" dirty="0"/>
          </a:p>
          <a:p>
            <a:pPr marL="0" indent="0"/>
            <a:r>
              <a:rPr lang="ru-RU" dirty="0" err="1" smtClean="0"/>
              <a:t>Ще</a:t>
            </a:r>
            <a:r>
              <a:rPr lang="ru-RU" dirty="0" smtClean="0"/>
              <a:t> се </a:t>
            </a:r>
            <a:r>
              <a:rPr lang="ru-RU" dirty="0" err="1" smtClean="0"/>
              <a:t>запознаем</a:t>
            </a:r>
            <a:r>
              <a:rPr lang="ru-RU" dirty="0" smtClean="0"/>
              <a:t> с теми </a:t>
            </a:r>
            <a:r>
              <a:rPr lang="ru-RU" dirty="0" err="1" smtClean="0"/>
              <a:t>като</a:t>
            </a:r>
            <a:r>
              <a:rPr lang="ru-RU" dirty="0" smtClean="0"/>
              <a:t>:</a:t>
            </a:r>
          </a:p>
          <a:p>
            <a:pPr marL="342900" indent="-342900">
              <a:buChar char="•"/>
            </a:pPr>
            <a:r>
              <a:rPr lang="bg-BG" dirty="0" smtClean="0"/>
              <a:t>Що е то биоразнообразие</a:t>
            </a:r>
            <a:r>
              <a:rPr lang="en-US" dirty="0" smtClean="0"/>
              <a:t>? </a:t>
            </a:r>
            <a:endParaRPr lang="en-US" dirty="0">
              <a:cs typeface="Calibri" panose="020F0502020204030204"/>
            </a:endParaRPr>
          </a:p>
          <a:p>
            <a:pPr marL="342900" indent="-342900">
              <a:buChar char="•"/>
            </a:pPr>
            <a:r>
              <a:rPr lang="bg-BG" dirty="0" smtClean="0"/>
              <a:t>Какво означава за нас биоразнообразието?</a:t>
            </a:r>
          </a:p>
          <a:p>
            <a:pPr marL="342900" indent="-342900">
              <a:buChar char="•"/>
            </a:pPr>
            <a:r>
              <a:rPr lang="bg-BG" dirty="0" smtClean="0"/>
              <a:t>Какви са заплахите за биоразнообразието</a:t>
            </a:r>
            <a:r>
              <a:rPr lang="en-US" dirty="0" smtClean="0"/>
              <a:t>?</a:t>
            </a:r>
            <a:r>
              <a:rPr lang="en-US" dirty="0"/>
              <a:t> </a:t>
            </a:r>
            <a:endParaRPr lang="en-US" dirty="0">
              <a:cs typeface="Calibri" panose="020F0502020204030204"/>
            </a:endParaRPr>
          </a:p>
          <a:p>
            <a:pPr marL="342900" indent="-342900">
              <a:buChar char="•"/>
            </a:pPr>
            <a:r>
              <a:rPr lang="bg-BG" dirty="0" smtClean="0"/>
              <a:t>Какво можем да направим, за да опазим биоразнообразието</a:t>
            </a:r>
            <a:r>
              <a:rPr lang="en-US" dirty="0" smtClean="0"/>
              <a:t>?</a:t>
            </a:r>
            <a:r>
              <a:rPr lang="en-US" dirty="0"/>
              <a:t> </a:t>
            </a:r>
            <a:endParaRPr lang="en-US" dirty="0">
              <a:cs typeface="Calibri"/>
            </a:endParaRPr>
          </a:p>
        </p:txBody>
      </p:sp>
      <p:sp>
        <p:nvSpPr>
          <p:cNvPr id="27" name="Rectangle 26">
            <a:extLst>
              <a:ext uri="{FF2B5EF4-FFF2-40B4-BE49-F238E27FC236}">
                <a16:creationId xmlns:a16="http://schemas.microsoft.com/office/drawing/2014/main" xmlns="" id="{D9927D92-8775-D745-AAC4-D943074CF86E}"/>
              </a:ext>
            </a:extLst>
          </p:cNvPr>
          <p:cNvSpPr/>
          <p:nvPr/>
        </p:nvSpPr>
        <p:spPr>
          <a:xfrm>
            <a:off x="4496151" y="786074"/>
            <a:ext cx="5192509"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8" name="TextBox 27">
            <a:extLst>
              <a:ext uri="{FF2B5EF4-FFF2-40B4-BE49-F238E27FC236}">
                <a16:creationId xmlns:a16="http://schemas.microsoft.com/office/drawing/2014/main" xmlns="" id="{81DF1614-A163-CB4E-961C-672CE2D41644}"/>
              </a:ext>
            </a:extLst>
          </p:cNvPr>
          <p:cNvSpPr txBox="1"/>
          <p:nvPr/>
        </p:nvSpPr>
        <p:spPr>
          <a:xfrm>
            <a:off x="4634645" y="786074"/>
            <a:ext cx="4914679" cy="646331"/>
          </a:xfrm>
          <a:prstGeom prst="rect">
            <a:avLst/>
          </a:prstGeom>
          <a:noFill/>
        </p:spPr>
        <p:txBody>
          <a:bodyPr wrap="square" rtlCol="0">
            <a:spAutoFit/>
          </a:bodyPr>
          <a:lstStyle/>
          <a:p>
            <a:r>
              <a:rPr lang="bg-BG" sz="3600" b="1" spc="324" dirty="0" smtClean="0">
                <a:solidFill>
                  <a:srgbClr val="EB7339"/>
                </a:solidFill>
                <a:latin typeface="Calibri" panose="020F0502020204030204" pitchFamily="34" charset="0"/>
                <a:cs typeface="Calibri" panose="020F0502020204030204" pitchFamily="34" charset="0"/>
              </a:rPr>
              <a:t>ДОБРЕ ДОШЛИ</a:t>
            </a:r>
            <a:r>
              <a:rPr lang="en-US" sz="3600" b="1" spc="324" dirty="0" smtClean="0">
                <a:solidFill>
                  <a:srgbClr val="EB7339"/>
                </a:solidFill>
                <a:latin typeface="Calibri" panose="020F0502020204030204" pitchFamily="34" charset="0"/>
                <a:cs typeface="Calibri" panose="020F0502020204030204" pitchFamily="34" charset="0"/>
              </a:rPr>
              <a:t>!</a:t>
            </a:r>
            <a:endParaRPr lang="en-US" sz="3600" b="1" spc="324" dirty="0">
              <a:solidFill>
                <a:srgbClr val="EB7339"/>
              </a:solidFill>
              <a:latin typeface="Calibri" panose="020F0502020204030204" pitchFamily="34" charset="0"/>
              <a:cs typeface="Calibri" panose="020F0502020204030204" pitchFamily="34" charset="0"/>
            </a:endParaRPr>
          </a:p>
        </p:txBody>
      </p:sp>
      <p:grpSp>
        <p:nvGrpSpPr>
          <p:cNvPr id="29" name="Graphic 2">
            <a:extLst>
              <a:ext uri="{FF2B5EF4-FFF2-40B4-BE49-F238E27FC236}">
                <a16:creationId xmlns:a16="http://schemas.microsoft.com/office/drawing/2014/main" xmlns="" id="{D1113DF5-8855-344A-A35E-210FCE126EC5}"/>
              </a:ext>
            </a:extLst>
          </p:cNvPr>
          <p:cNvGrpSpPr/>
          <p:nvPr/>
        </p:nvGrpSpPr>
        <p:grpSpPr>
          <a:xfrm rot="16200000">
            <a:off x="-1080130" y="3718662"/>
            <a:ext cx="3833889" cy="1673865"/>
            <a:chOff x="3357879" y="5072538"/>
            <a:chExt cx="593407" cy="259080"/>
          </a:xfrm>
          <a:solidFill>
            <a:srgbClr val="EB7339"/>
          </a:solidFill>
        </p:grpSpPr>
        <p:sp>
          <p:nvSpPr>
            <p:cNvPr id="30" name="Freeform 29">
              <a:extLst>
                <a:ext uri="{FF2B5EF4-FFF2-40B4-BE49-F238E27FC236}">
                  <a16:creationId xmlns:a16="http://schemas.microsoft.com/office/drawing/2014/main" xmlns="" id="{17BD203B-2F81-EC4C-B0F8-DA887FF71D6F}"/>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a16="http://schemas.microsoft.com/office/drawing/2014/main" xmlns="" id="{DB7E437E-1538-5547-A529-BFE0E2D7DEF6}"/>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xmlns="" id="{19CEE37C-9D9F-E04C-A363-0A6202948098}"/>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xmlns="" val="399398037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5A464855-0DC5-FCF7-DE57-D89FC0857550}"/>
              </a:ext>
            </a:extLst>
          </p:cNvPr>
          <p:cNvSpPr>
            <a:spLocks noGrp="1"/>
          </p:cNvSpPr>
          <p:nvPr>
            <p:ph type="body" sz="quarter" idx="10"/>
          </p:nvPr>
        </p:nvSpPr>
        <p:spPr>
          <a:xfrm>
            <a:off x="725119" y="0"/>
            <a:ext cx="11466881" cy="866775"/>
          </a:xfrm>
        </p:spPr>
        <p:txBody>
          <a:bodyPr/>
          <a:lstStyle/>
          <a:p>
            <a:r>
              <a:rPr lang="ru-RU" dirty="0" err="1" smtClean="0"/>
              <a:t>Нека</a:t>
            </a:r>
            <a:r>
              <a:rPr lang="ru-RU" dirty="0" smtClean="0"/>
              <a:t> </a:t>
            </a:r>
            <a:r>
              <a:rPr lang="ru-RU" dirty="0" err="1" smtClean="0"/>
              <a:t>разгледаме</a:t>
            </a:r>
            <a:r>
              <a:rPr lang="ru-RU" dirty="0" smtClean="0"/>
              <a:t> </a:t>
            </a:r>
            <a:r>
              <a:rPr lang="ru-RU" dirty="0" err="1" smtClean="0"/>
              <a:t>по-подробно</a:t>
            </a:r>
            <a:r>
              <a:rPr lang="ru-RU" dirty="0" smtClean="0"/>
              <a:t> </a:t>
            </a:r>
            <a:r>
              <a:rPr lang="ru-RU" dirty="0" err="1" smtClean="0"/>
              <a:t>екосистемните</a:t>
            </a:r>
            <a:r>
              <a:rPr lang="ru-RU" dirty="0" smtClean="0"/>
              <a:t> услуги, </a:t>
            </a:r>
            <a:r>
              <a:rPr lang="ru-RU" dirty="0" err="1" smtClean="0"/>
              <a:t>обединени</a:t>
            </a:r>
            <a:r>
              <a:rPr lang="ru-RU" dirty="0" smtClean="0"/>
              <a:t> в 4 </a:t>
            </a:r>
            <a:r>
              <a:rPr lang="ru-RU" dirty="0" err="1" smtClean="0"/>
              <a:t>групи</a:t>
            </a:r>
            <a:endParaRPr lang="en-IE" dirty="0"/>
          </a:p>
        </p:txBody>
      </p:sp>
      <p:pic>
        <p:nvPicPr>
          <p:cNvPr id="4" name="Picture 3">
            <a:extLst>
              <a:ext uri="{FF2B5EF4-FFF2-40B4-BE49-F238E27FC236}">
                <a16:creationId xmlns:a16="http://schemas.microsoft.com/office/drawing/2014/main" xmlns="" id="{036A15D2-5D0B-B5EC-4365-8E4665B2058C}"/>
              </a:ext>
            </a:extLst>
          </p:cNvPr>
          <p:cNvPicPr>
            <a:picLocks noChangeAspect="1"/>
          </p:cNvPicPr>
          <p:nvPr/>
        </p:nvPicPr>
        <p:blipFill>
          <a:blip r:embed="rId3"/>
          <a:srcRect/>
          <a:stretch/>
        </p:blipFill>
        <p:spPr>
          <a:xfrm>
            <a:off x="3982673" y="2020798"/>
            <a:ext cx="4360297" cy="4155234"/>
          </a:xfrm>
          <a:prstGeom prst="rect">
            <a:avLst/>
          </a:prstGeom>
        </p:spPr>
      </p:pic>
      <p:sp>
        <p:nvSpPr>
          <p:cNvPr id="5" name="TextBox 4">
            <a:extLst>
              <a:ext uri="{FF2B5EF4-FFF2-40B4-BE49-F238E27FC236}">
                <a16:creationId xmlns:a16="http://schemas.microsoft.com/office/drawing/2014/main" xmlns="" id="{D1B4CB4C-80D5-FCAF-7EDA-04E91ACEA617}"/>
              </a:ext>
            </a:extLst>
          </p:cNvPr>
          <p:cNvSpPr txBox="1"/>
          <p:nvPr/>
        </p:nvSpPr>
        <p:spPr>
          <a:xfrm>
            <a:off x="2089865" y="2107138"/>
            <a:ext cx="2075688" cy="1477328"/>
          </a:xfrm>
          <a:prstGeom prst="rect">
            <a:avLst/>
          </a:prstGeom>
          <a:noFill/>
        </p:spPr>
        <p:txBody>
          <a:bodyPr wrap="square" rtlCol="0">
            <a:spAutoFit/>
          </a:bodyPr>
          <a:lstStyle/>
          <a:p>
            <a:pPr algn="r"/>
            <a:r>
              <a:rPr lang="bg-BG" b="1" dirty="0" smtClean="0">
                <a:solidFill>
                  <a:srgbClr val="6785BB"/>
                </a:solidFill>
              </a:rPr>
              <a:t>Материални услуги</a:t>
            </a:r>
            <a:r>
              <a:rPr lang="en-IE" dirty="0" smtClean="0">
                <a:solidFill>
                  <a:srgbClr val="6785BB"/>
                </a:solidFill>
              </a:rPr>
              <a:t> </a:t>
            </a:r>
            <a:endParaRPr lang="en-IE" dirty="0">
              <a:solidFill>
                <a:srgbClr val="6785BB"/>
              </a:solidFill>
            </a:endParaRPr>
          </a:p>
          <a:p>
            <a:pPr algn="r"/>
            <a:r>
              <a:rPr lang="bg-BG" dirty="0" smtClean="0">
                <a:solidFill>
                  <a:srgbClr val="6785BB"/>
                </a:solidFill>
              </a:rPr>
              <a:t>Храна, вода, суровини, лекарства  </a:t>
            </a:r>
            <a:endParaRPr lang="en-IE" dirty="0">
              <a:solidFill>
                <a:srgbClr val="6785BB"/>
              </a:solidFill>
            </a:endParaRPr>
          </a:p>
        </p:txBody>
      </p:sp>
      <p:sp>
        <p:nvSpPr>
          <p:cNvPr id="6" name="TextBox 5">
            <a:extLst>
              <a:ext uri="{FF2B5EF4-FFF2-40B4-BE49-F238E27FC236}">
                <a16:creationId xmlns:a16="http://schemas.microsoft.com/office/drawing/2014/main" xmlns="" id="{B200834B-3323-EDFB-8350-300FC2176395}"/>
              </a:ext>
            </a:extLst>
          </p:cNvPr>
          <p:cNvSpPr txBox="1"/>
          <p:nvPr/>
        </p:nvSpPr>
        <p:spPr>
          <a:xfrm>
            <a:off x="1385777" y="4698703"/>
            <a:ext cx="2779776" cy="1754326"/>
          </a:xfrm>
          <a:prstGeom prst="rect">
            <a:avLst/>
          </a:prstGeom>
          <a:noFill/>
        </p:spPr>
        <p:txBody>
          <a:bodyPr wrap="square" rtlCol="0">
            <a:spAutoFit/>
          </a:bodyPr>
          <a:lstStyle/>
          <a:p>
            <a:pPr algn="r"/>
            <a:r>
              <a:rPr lang="bg-BG" b="1" dirty="0" smtClean="0">
                <a:solidFill>
                  <a:srgbClr val="D29500"/>
                </a:solidFill>
              </a:rPr>
              <a:t>Културни услуги</a:t>
            </a:r>
            <a:r>
              <a:rPr lang="en-IE" dirty="0" smtClean="0">
                <a:solidFill>
                  <a:srgbClr val="D29500"/>
                </a:solidFill>
              </a:rPr>
              <a:t> </a:t>
            </a:r>
            <a:endParaRPr lang="en-IE" dirty="0">
              <a:solidFill>
                <a:srgbClr val="D29500"/>
              </a:solidFill>
            </a:endParaRPr>
          </a:p>
          <a:p>
            <a:pPr algn="r"/>
            <a:r>
              <a:rPr lang="ru-RU" dirty="0" err="1" smtClean="0">
                <a:solidFill>
                  <a:srgbClr val="D29500"/>
                </a:solidFill>
              </a:rPr>
              <a:t>Естетика</a:t>
            </a:r>
            <a:r>
              <a:rPr lang="ru-RU" dirty="0" smtClean="0">
                <a:solidFill>
                  <a:srgbClr val="D29500"/>
                </a:solidFill>
              </a:rPr>
              <a:t>, </a:t>
            </a:r>
            <a:r>
              <a:rPr lang="ru-RU" dirty="0" err="1" smtClean="0">
                <a:solidFill>
                  <a:srgbClr val="D29500"/>
                </a:solidFill>
              </a:rPr>
              <a:t>отдих</a:t>
            </a:r>
            <a:r>
              <a:rPr lang="ru-RU" dirty="0" smtClean="0">
                <a:solidFill>
                  <a:srgbClr val="D29500"/>
                </a:solidFill>
              </a:rPr>
              <a:t>, </a:t>
            </a:r>
            <a:r>
              <a:rPr lang="ru-RU" dirty="0" err="1" smtClean="0">
                <a:solidFill>
                  <a:srgbClr val="D29500"/>
                </a:solidFill>
              </a:rPr>
              <a:t>физическо</a:t>
            </a:r>
            <a:r>
              <a:rPr lang="ru-RU" dirty="0" smtClean="0">
                <a:solidFill>
                  <a:srgbClr val="D29500"/>
                </a:solidFill>
              </a:rPr>
              <a:t> и </a:t>
            </a:r>
            <a:r>
              <a:rPr lang="ru-RU" dirty="0" err="1" smtClean="0">
                <a:solidFill>
                  <a:srgbClr val="D29500"/>
                </a:solidFill>
              </a:rPr>
              <a:t>психическо</a:t>
            </a:r>
            <a:r>
              <a:rPr lang="ru-RU" dirty="0" smtClean="0">
                <a:solidFill>
                  <a:srgbClr val="D29500"/>
                </a:solidFill>
              </a:rPr>
              <a:t> </a:t>
            </a:r>
            <a:r>
              <a:rPr lang="ru-RU" dirty="0" err="1" smtClean="0">
                <a:solidFill>
                  <a:srgbClr val="D29500"/>
                </a:solidFill>
              </a:rPr>
              <a:t>здраве</a:t>
            </a:r>
            <a:r>
              <a:rPr lang="ru-RU" dirty="0" smtClean="0">
                <a:solidFill>
                  <a:srgbClr val="D29500"/>
                </a:solidFill>
              </a:rPr>
              <a:t> </a:t>
            </a:r>
            <a:r>
              <a:rPr lang="ru-RU" dirty="0" err="1" smtClean="0">
                <a:solidFill>
                  <a:srgbClr val="D29500"/>
                </a:solidFill>
              </a:rPr>
              <a:t>и</a:t>
            </a:r>
            <a:r>
              <a:rPr lang="ru-RU" dirty="0" smtClean="0">
                <a:solidFill>
                  <a:srgbClr val="D29500"/>
                </a:solidFill>
              </a:rPr>
              <a:t> благополучие, </a:t>
            </a:r>
            <a:r>
              <a:rPr lang="ru-RU" dirty="0" err="1" smtClean="0">
                <a:solidFill>
                  <a:srgbClr val="D29500"/>
                </a:solidFill>
              </a:rPr>
              <a:t>духовни</a:t>
            </a:r>
            <a:r>
              <a:rPr lang="ru-RU" dirty="0" smtClean="0">
                <a:solidFill>
                  <a:srgbClr val="D29500"/>
                </a:solidFill>
              </a:rPr>
              <a:t>/</a:t>
            </a:r>
            <a:r>
              <a:rPr lang="ru-RU" dirty="0" err="1" smtClean="0">
                <a:solidFill>
                  <a:srgbClr val="D29500"/>
                </a:solidFill>
              </a:rPr>
              <a:t>религиозни</a:t>
            </a:r>
            <a:r>
              <a:rPr lang="ru-RU" dirty="0" smtClean="0">
                <a:solidFill>
                  <a:srgbClr val="D29500"/>
                </a:solidFill>
              </a:rPr>
              <a:t> ценности</a:t>
            </a:r>
          </a:p>
        </p:txBody>
      </p:sp>
      <p:sp>
        <p:nvSpPr>
          <p:cNvPr id="7" name="TextBox 6">
            <a:extLst>
              <a:ext uri="{FF2B5EF4-FFF2-40B4-BE49-F238E27FC236}">
                <a16:creationId xmlns:a16="http://schemas.microsoft.com/office/drawing/2014/main" xmlns="" id="{8B32D003-2FB1-1668-360A-5E48EDC4E2F7}"/>
              </a:ext>
            </a:extLst>
          </p:cNvPr>
          <p:cNvSpPr txBox="1"/>
          <p:nvPr/>
        </p:nvSpPr>
        <p:spPr>
          <a:xfrm>
            <a:off x="8257031" y="1691640"/>
            <a:ext cx="3308621" cy="2031325"/>
          </a:xfrm>
          <a:prstGeom prst="rect">
            <a:avLst/>
          </a:prstGeom>
          <a:noFill/>
        </p:spPr>
        <p:txBody>
          <a:bodyPr wrap="square" rtlCol="0">
            <a:spAutoFit/>
          </a:bodyPr>
          <a:lstStyle/>
          <a:p>
            <a:r>
              <a:rPr lang="bg-BG" b="1" dirty="0" smtClean="0">
                <a:solidFill>
                  <a:srgbClr val="488420"/>
                </a:solidFill>
              </a:rPr>
              <a:t>Регулиращи услуги</a:t>
            </a:r>
            <a:endParaRPr lang="en-IE" b="1" dirty="0">
              <a:solidFill>
                <a:srgbClr val="488420"/>
              </a:solidFill>
            </a:endParaRPr>
          </a:p>
          <a:p>
            <a:r>
              <a:rPr lang="ru-RU" dirty="0" err="1" smtClean="0">
                <a:solidFill>
                  <a:srgbClr val="488420"/>
                </a:solidFill>
              </a:rPr>
              <a:t>Регулиране</a:t>
            </a:r>
            <a:r>
              <a:rPr lang="ru-RU" dirty="0" smtClean="0">
                <a:solidFill>
                  <a:srgbClr val="488420"/>
                </a:solidFill>
              </a:rPr>
              <a:t> на климата, </a:t>
            </a:r>
            <a:r>
              <a:rPr lang="ru-RU" dirty="0" err="1" smtClean="0">
                <a:solidFill>
                  <a:srgbClr val="488420"/>
                </a:solidFill>
              </a:rPr>
              <a:t>въздуха</a:t>
            </a:r>
            <a:r>
              <a:rPr lang="ru-RU" dirty="0" smtClean="0">
                <a:solidFill>
                  <a:srgbClr val="488420"/>
                </a:solidFill>
              </a:rPr>
              <a:t> и </a:t>
            </a:r>
            <a:r>
              <a:rPr lang="ru-RU" dirty="0" err="1" smtClean="0">
                <a:solidFill>
                  <a:srgbClr val="488420"/>
                </a:solidFill>
              </a:rPr>
              <a:t>водата</a:t>
            </a:r>
            <a:r>
              <a:rPr lang="ru-RU" dirty="0" smtClean="0">
                <a:solidFill>
                  <a:srgbClr val="488420"/>
                </a:solidFill>
              </a:rPr>
              <a:t>, нива на шум, </a:t>
            </a:r>
            <a:r>
              <a:rPr lang="ru-RU" dirty="0" err="1" smtClean="0">
                <a:solidFill>
                  <a:srgbClr val="488420"/>
                </a:solidFill>
              </a:rPr>
              <a:t>регулиране</a:t>
            </a:r>
            <a:r>
              <a:rPr lang="ru-RU" dirty="0" smtClean="0">
                <a:solidFill>
                  <a:srgbClr val="488420"/>
                </a:solidFill>
              </a:rPr>
              <a:t> на вредители и </a:t>
            </a:r>
            <a:r>
              <a:rPr lang="ru-RU" dirty="0" err="1" smtClean="0">
                <a:solidFill>
                  <a:srgbClr val="488420"/>
                </a:solidFill>
              </a:rPr>
              <a:t>болести</a:t>
            </a:r>
            <a:r>
              <a:rPr lang="ru-RU" dirty="0" smtClean="0">
                <a:solidFill>
                  <a:srgbClr val="488420"/>
                </a:solidFill>
              </a:rPr>
              <a:t>, </a:t>
            </a:r>
            <a:r>
              <a:rPr lang="ru-RU" dirty="0" err="1" smtClean="0">
                <a:solidFill>
                  <a:srgbClr val="488420"/>
                </a:solidFill>
              </a:rPr>
              <a:t>опрашване</a:t>
            </a:r>
            <a:r>
              <a:rPr lang="ru-RU" dirty="0" smtClean="0">
                <a:solidFill>
                  <a:srgbClr val="488420"/>
                </a:solidFill>
              </a:rPr>
              <a:t> на растения,  </a:t>
            </a:r>
            <a:r>
              <a:rPr lang="ru-RU" dirty="0" err="1" smtClean="0">
                <a:solidFill>
                  <a:srgbClr val="488420"/>
                </a:solidFill>
              </a:rPr>
              <a:t>пречистване</a:t>
            </a:r>
            <a:r>
              <a:rPr lang="ru-RU" dirty="0" smtClean="0">
                <a:solidFill>
                  <a:srgbClr val="488420"/>
                </a:solidFill>
              </a:rPr>
              <a:t>  на </a:t>
            </a:r>
            <a:r>
              <a:rPr lang="ru-RU" dirty="0" err="1" smtClean="0">
                <a:solidFill>
                  <a:srgbClr val="488420"/>
                </a:solidFill>
              </a:rPr>
              <a:t>отпадъци</a:t>
            </a:r>
            <a:endParaRPr lang="en-IE" dirty="0">
              <a:solidFill>
                <a:srgbClr val="488420"/>
              </a:solidFill>
            </a:endParaRPr>
          </a:p>
        </p:txBody>
      </p:sp>
      <p:sp>
        <p:nvSpPr>
          <p:cNvPr id="8" name="TextBox 7">
            <a:extLst>
              <a:ext uri="{FF2B5EF4-FFF2-40B4-BE49-F238E27FC236}">
                <a16:creationId xmlns:a16="http://schemas.microsoft.com/office/drawing/2014/main" xmlns="" id="{C790BB66-3B31-B261-5F40-E94F7F58545D}"/>
              </a:ext>
            </a:extLst>
          </p:cNvPr>
          <p:cNvSpPr txBox="1"/>
          <p:nvPr/>
        </p:nvSpPr>
        <p:spPr>
          <a:xfrm>
            <a:off x="8257032" y="4837203"/>
            <a:ext cx="3308620" cy="1754326"/>
          </a:xfrm>
          <a:prstGeom prst="rect">
            <a:avLst/>
          </a:prstGeom>
          <a:noFill/>
        </p:spPr>
        <p:txBody>
          <a:bodyPr wrap="square" rtlCol="0">
            <a:spAutoFit/>
          </a:bodyPr>
          <a:lstStyle/>
          <a:p>
            <a:r>
              <a:rPr lang="bg-BG" b="1" dirty="0" smtClean="0">
                <a:solidFill>
                  <a:srgbClr val="63953F"/>
                </a:solidFill>
              </a:rPr>
              <a:t>Подкрепящи услуги</a:t>
            </a:r>
            <a:endParaRPr lang="en-IE" b="1" dirty="0">
              <a:solidFill>
                <a:srgbClr val="63953F"/>
              </a:solidFill>
            </a:endParaRPr>
          </a:p>
          <a:p>
            <a:r>
              <a:rPr lang="ru-RU" dirty="0" err="1" smtClean="0">
                <a:solidFill>
                  <a:srgbClr val="63953F"/>
                </a:solidFill>
              </a:rPr>
              <a:t>Произвеждат</a:t>
            </a:r>
            <a:r>
              <a:rPr lang="ru-RU" dirty="0" smtClean="0">
                <a:solidFill>
                  <a:srgbClr val="63953F"/>
                </a:solidFill>
              </a:rPr>
              <a:t> кислород, </a:t>
            </a:r>
            <a:r>
              <a:rPr lang="ru-RU" dirty="0" err="1" smtClean="0">
                <a:solidFill>
                  <a:srgbClr val="63953F"/>
                </a:solidFill>
              </a:rPr>
              <a:t>почви</a:t>
            </a:r>
            <a:r>
              <a:rPr lang="ru-RU" dirty="0" smtClean="0">
                <a:solidFill>
                  <a:srgbClr val="63953F"/>
                </a:solidFill>
              </a:rPr>
              <a:t>, </a:t>
            </a:r>
            <a:r>
              <a:rPr lang="ru-RU" dirty="0" err="1" smtClean="0">
                <a:solidFill>
                  <a:srgbClr val="63953F"/>
                </a:solidFill>
              </a:rPr>
              <a:t>кръговрат</a:t>
            </a:r>
            <a:r>
              <a:rPr lang="ru-RU" dirty="0" smtClean="0">
                <a:solidFill>
                  <a:srgbClr val="63953F"/>
                </a:solidFill>
              </a:rPr>
              <a:t> на </a:t>
            </a:r>
            <a:r>
              <a:rPr lang="ru-RU" dirty="0" err="1" smtClean="0">
                <a:solidFill>
                  <a:srgbClr val="63953F"/>
                </a:solidFill>
              </a:rPr>
              <a:t>хранителните</a:t>
            </a:r>
            <a:r>
              <a:rPr lang="ru-RU" dirty="0" smtClean="0">
                <a:solidFill>
                  <a:srgbClr val="63953F"/>
                </a:solidFill>
              </a:rPr>
              <a:t> вещества, </a:t>
            </a:r>
            <a:r>
              <a:rPr lang="ru-RU" dirty="0" err="1" smtClean="0">
                <a:solidFill>
                  <a:srgbClr val="63953F"/>
                </a:solidFill>
              </a:rPr>
              <a:t>кръговрат</a:t>
            </a:r>
            <a:r>
              <a:rPr lang="ru-RU" dirty="0" smtClean="0">
                <a:solidFill>
                  <a:srgbClr val="63953F"/>
                </a:solidFill>
              </a:rPr>
              <a:t> на </a:t>
            </a:r>
            <a:r>
              <a:rPr lang="ru-RU" dirty="0" err="1" smtClean="0">
                <a:solidFill>
                  <a:srgbClr val="63953F"/>
                </a:solidFill>
              </a:rPr>
              <a:t>водата</a:t>
            </a:r>
            <a:r>
              <a:rPr lang="ru-RU" dirty="0" smtClean="0">
                <a:solidFill>
                  <a:srgbClr val="63953F"/>
                </a:solidFill>
              </a:rPr>
              <a:t> и </a:t>
            </a:r>
            <a:r>
              <a:rPr lang="ru-RU" dirty="0" err="1" smtClean="0">
                <a:solidFill>
                  <a:srgbClr val="63953F"/>
                </a:solidFill>
              </a:rPr>
              <a:t>осигуряване</a:t>
            </a:r>
            <a:r>
              <a:rPr lang="ru-RU" dirty="0" smtClean="0">
                <a:solidFill>
                  <a:srgbClr val="63953F"/>
                </a:solidFill>
              </a:rPr>
              <a:t> на местообитания</a:t>
            </a:r>
            <a:endParaRPr lang="en-IE" dirty="0">
              <a:solidFill>
                <a:srgbClr val="63953F"/>
              </a:solidFill>
            </a:endParaRPr>
          </a:p>
        </p:txBody>
      </p:sp>
    </p:spTree>
    <p:extLst>
      <p:ext uri="{BB962C8B-B14F-4D97-AF65-F5344CB8AC3E}">
        <p14:creationId xmlns:p14="http://schemas.microsoft.com/office/powerpoint/2010/main" xmlns="" val="36237744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2A4FC2C-047E-45A5-965D-8E1E3BF09B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xmlns="" id="{C61FE158-B8FB-62E8-6F95-1A5D1BE93908}"/>
              </a:ext>
            </a:extLst>
          </p:cNvPr>
          <p:cNvPicPr>
            <a:picLocks noChangeAspect="1"/>
          </p:cNvPicPr>
          <p:nvPr/>
        </p:nvPicPr>
        <p:blipFill>
          <a:blip r:embed="rId3"/>
          <a:srcRect t="7829" b="7829"/>
          <a:stretch/>
        </p:blipFill>
        <p:spPr>
          <a:xfrm>
            <a:off x="-41288" y="1282"/>
            <a:ext cx="12191980" cy="6856718"/>
          </a:xfrm>
          <a:prstGeom prst="rect">
            <a:avLst/>
          </a:prstGeom>
          <a:gradFill>
            <a:gsLst>
              <a:gs pos="10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pic>
      <p:sp>
        <p:nvSpPr>
          <p:cNvPr id="5" name="Rectangle 4">
            <a:extLst>
              <a:ext uri="{FF2B5EF4-FFF2-40B4-BE49-F238E27FC236}">
                <a16:creationId xmlns:a16="http://schemas.microsoft.com/office/drawing/2014/main" xmlns="" id="{4AD3EBE6-0696-1CCB-3443-CC8C7D28C6FD}"/>
              </a:ext>
            </a:extLst>
          </p:cNvPr>
          <p:cNvSpPr/>
          <p:nvPr/>
        </p:nvSpPr>
        <p:spPr>
          <a:xfrm>
            <a:off x="173665" y="889592"/>
            <a:ext cx="11844670" cy="1503676"/>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 name="TextBox 5">
            <a:extLst>
              <a:ext uri="{FF2B5EF4-FFF2-40B4-BE49-F238E27FC236}">
                <a16:creationId xmlns:a16="http://schemas.microsoft.com/office/drawing/2014/main" xmlns="" id="{312CDF8E-8206-5306-80AE-D1721EF4F24E}"/>
              </a:ext>
            </a:extLst>
          </p:cNvPr>
          <p:cNvSpPr txBox="1"/>
          <p:nvPr/>
        </p:nvSpPr>
        <p:spPr>
          <a:xfrm>
            <a:off x="189655" y="902343"/>
            <a:ext cx="3734940" cy="1508105"/>
          </a:xfrm>
          <a:prstGeom prst="rect">
            <a:avLst/>
          </a:prstGeom>
          <a:noFill/>
        </p:spPr>
        <p:txBody>
          <a:bodyPr wrap="square" rtlCol="0">
            <a:spAutoFit/>
          </a:bodyPr>
          <a:lstStyle/>
          <a:p>
            <a:r>
              <a:rPr lang="bg-BG" sz="2000" b="1" dirty="0" smtClean="0">
                <a:solidFill>
                  <a:schemeClr val="bg1"/>
                </a:solidFill>
              </a:rPr>
              <a:t>Устойчивост на климата</a:t>
            </a:r>
            <a:endParaRPr lang="en-IE" sz="2000" b="1" dirty="0" smtClean="0">
              <a:solidFill>
                <a:schemeClr val="bg1"/>
              </a:solidFill>
            </a:endParaRPr>
          </a:p>
          <a:p>
            <a:r>
              <a:rPr lang="bg-BG" dirty="0" smtClean="0">
                <a:solidFill>
                  <a:schemeClr val="bg1"/>
                </a:solidFill>
              </a:rPr>
              <a:t>Намаление на добивите в ЮИ Азия и Африка, в резултат от повишение  на температурата с 4</a:t>
            </a:r>
            <a:r>
              <a:rPr lang="en-US" b="1" dirty="0" smtClean="0">
                <a:solidFill>
                  <a:schemeClr val="bg1"/>
                </a:solidFill>
              </a:rPr>
              <a:t>°C </a:t>
            </a:r>
            <a:r>
              <a:rPr lang="bg-BG" dirty="0" smtClean="0">
                <a:solidFill>
                  <a:schemeClr val="bg1"/>
                </a:solidFill>
              </a:rPr>
              <a:t> </a:t>
            </a:r>
            <a:endParaRPr lang="en-IE" dirty="0">
              <a:solidFill>
                <a:schemeClr val="bg1"/>
              </a:solidFill>
            </a:endParaRPr>
          </a:p>
          <a:p>
            <a:endParaRPr lang="en-IE" dirty="0"/>
          </a:p>
        </p:txBody>
      </p:sp>
      <p:sp>
        <p:nvSpPr>
          <p:cNvPr id="7" name="TextBox 6">
            <a:extLst>
              <a:ext uri="{FF2B5EF4-FFF2-40B4-BE49-F238E27FC236}">
                <a16:creationId xmlns:a16="http://schemas.microsoft.com/office/drawing/2014/main" xmlns="" id="{1DE0F3A5-1FB9-D551-6C4E-F7EFE714041C}"/>
              </a:ext>
            </a:extLst>
          </p:cNvPr>
          <p:cNvSpPr txBox="1"/>
          <p:nvPr/>
        </p:nvSpPr>
        <p:spPr>
          <a:xfrm>
            <a:off x="3924595" y="1256286"/>
            <a:ext cx="3232296" cy="1077218"/>
          </a:xfrm>
          <a:prstGeom prst="rect">
            <a:avLst/>
          </a:prstGeom>
          <a:noFill/>
        </p:spPr>
        <p:txBody>
          <a:bodyPr wrap="square" rtlCol="0">
            <a:spAutoFit/>
          </a:bodyPr>
          <a:lstStyle/>
          <a:p>
            <a:r>
              <a:rPr lang="en-IE" sz="6400" b="1" dirty="0">
                <a:solidFill>
                  <a:schemeClr val="bg1"/>
                </a:solidFill>
              </a:rPr>
              <a:t>25 – 40%</a:t>
            </a:r>
          </a:p>
        </p:txBody>
      </p:sp>
      <p:sp>
        <p:nvSpPr>
          <p:cNvPr id="8" name="TextBox 7">
            <a:extLst>
              <a:ext uri="{FF2B5EF4-FFF2-40B4-BE49-F238E27FC236}">
                <a16:creationId xmlns:a16="http://schemas.microsoft.com/office/drawing/2014/main" xmlns="" id="{8555638E-4F3C-4B7D-65B1-FAD95FBA7285}"/>
              </a:ext>
            </a:extLst>
          </p:cNvPr>
          <p:cNvSpPr txBox="1"/>
          <p:nvPr/>
        </p:nvSpPr>
        <p:spPr>
          <a:xfrm>
            <a:off x="7302372" y="1194731"/>
            <a:ext cx="2921127" cy="1477328"/>
          </a:xfrm>
          <a:prstGeom prst="rect">
            <a:avLst/>
          </a:prstGeom>
          <a:noFill/>
        </p:spPr>
        <p:txBody>
          <a:bodyPr wrap="square" rtlCol="0">
            <a:spAutoFit/>
          </a:bodyPr>
          <a:lstStyle/>
          <a:p>
            <a:r>
              <a:rPr lang="bg-BG" dirty="0" smtClean="0">
                <a:solidFill>
                  <a:schemeClr val="bg1"/>
                </a:solidFill>
              </a:rPr>
              <a:t>Намаление на доходите от земеделие в Австралия вследствие на сушата през </a:t>
            </a:r>
            <a:r>
              <a:rPr lang="en-IE" dirty="0" smtClean="0">
                <a:solidFill>
                  <a:schemeClr val="bg1"/>
                </a:solidFill>
              </a:rPr>
              <a:t>2002 </a:t>
            </a:r>
            <a:r>
              <a:rPr lang="en-IE" dirty="0">
                <a:solidFill>
                  <a:schemeClr val="bg1"/>
                </a:solidFill>
              </a:rPr>
              <a:t>/ </a:t>
            </a:r>
            <a:r>
              <a:rPr lang="en-IE" dirty="0" smtClean="0">
                <a:solidFill>
                  <a:schemeClr val="bg1"/>
                </a:solidFill>
              </a:rPr>
              <a:t>2003</a:t>
            </a:r>
            <a:endParaRPr lang="en-IE" dirty="0">
              <a:solidFill>
                <a:schemeClr val="bg1"/>
              </a:solidFill>
            </a:endParaRPr>
          </a:p>
          <a:p>
            <a:endParaRPr lang="en-IE" dirty="0"/>
          </a:p>
        </p:txBody>
      </p:sp>
      <p:sp>
        <p:nvSpPr>
          <p:cNvPr id="10" name="TextBox 9">
            <a:extLst>
              <a:ext uri="{FF2B5EF4-FFF2-40B4-BE49-F238E27FC236}">
                <a16:creationId xmlns:a16="http://schemas.microsoft.com/office/drawing/2014/main" xmlns="" id="{38ACEB37-EE90-B53D-8183-76029C84EDA8}"/>
              </a:ext>
            </a:extLst>
          </p:cNvPr>
          <p:cNvSpPr txBox="1"/>
          <p:nvPr/>
        </p:nvSpPr>
        <p:spPr>
          <a:xfrm>
            <a:off x="10124431" y="1256286"/>
            <a:ext cx="2026261" cy="1077218"/>
          </a:xfrm>
          <a:prstGeom prst="rect">
            <a:avLst/>
          </a:prstGeom>
          <a:noFill/>
        </p:spPr>
        <p:txBody>
          <a:bodyPr wrap="square" rtlCol="0">
            <a:spAutoFit/>
          </a:bodyPr>
          <a:lstStyle/>
          <a:p>
            <a:r>
              <a:rPr lang="en-IE" sz="6400" b="1" dirty="0">
                <a:solidFill>
                  <a:schemeClr val="bg1"/>
                </a:solidFill>
              </a:rPr>
              <a:t>46%</a:t>
            </a:r>
            <a:endParaRPr lang="en-IE" sz="6400" b="1" dirty="0"/>
          </a:p>
        </p:txBody>
      </p:sp>
      <p:sp>
        <p:nvSpPr>
          <p:cNvPr id="11" name="Rectangle 10">
            <a:extLst>
              <a:ext uri="{FF2B5EF4-FFF2-40B4-BE49-F238E27FC236}">
                <a16:creationId xmlns:a16="http://schemas.microsoft.com/office/drawing/2014/main" xmlns="" id="{C7C927A8-C6EE-9083-4518-4C0C6AFA3870}"/>
              </a:ext>
            </a:extLst>
          </p:cNvPr>
          <p:cNvSpPr/>
          <p:nvPr/>
        </p:nvSpPr>
        <p:spPr>
          <a:xfrm>
            <a:off x="173664" y="2503137"/>
            <a:ext cx="3068126" cy="4290771"/>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2" name="TextBox 11">
            <a:extLst>
              <a:ext uri="{FF2B5EF4-FFF2-40B4-BE49-F238E27FC236}">
                <a16:creationId xmlns:a16="http://schemas.microsoft.com/office/drawing/2014/main" xmlns="" id="{EC800B21-FE15-1AB1-8D59-81A5F68B6938}"/>
              </a:ext>
            </a:extLst>
          </p:cNvPr>
          <p:cNvSpPr txBox="1"/>
          <p:nvPr/>
        </p:nvSpPr>
        <p:spPr>
          <a:xfrm>
            <a:off x="173665" y="2410447"/>
            <a:ext cx="3052135" cy="1508105"/>
          </a:xfrm>
          <a:prstGeom prst="rect">
            <a:avLst/>
          </a:prstGeom>
          <a:noFill/>
        </p:spPr>
        <p:txBody>
          <a:bodyPr wrap="square" rtlCol="0">
            <a:spAutoFit/>
          </a:bodyPr>
          <a:lstStyle/>
          <a:p>
            <a:r>
              <a:rPr lang="bg-BG" sz="2000" b="1" dirty="0" smtClean="0">
                <a:solidFill>
                  <a:schemeClr val="bg1"/>
                </a:solidFill>
              </a:rPr>
              <a:t>Опрашване</a:t>
            </a:r>
            <a:endParaRPr lang="en-IE" dirty="0">
              <a:solidFill>
                <a:schemeClr val="bg1"/>
              </a:solidFill>
            </a:endParaRPr>
          </a:p>
          <a:p>
            <a:r>
              <a:rPr lang="bg-BG" dirty="0" smtClean="0">
                <a:solidFill>
                  <a:schemeClr val="bg1"/>
                </a:solidFill>
              </a:rPr>
              <a:t>Дял на важни култури, вкл. </a:t>
            </a:r>
            <a:r>
              <a:rPr lang="ru-RU" dirty="0" err="1" smtClean="0">
                <a:solidFill>
                  <a:schemeClr val="bg1"/>
                </a:solidFill>
              </a:rPr>
              <a:t>плодове</a:t>
            </a:r>
            <a:r>
              <a:rPr lang="ru-RU" dirty="0" smtClean="0">
                <a:solidFill>
                  <a:schemeClr val="bg1"/>
                </a:solidFill>
              </a:rPr>
              <a:t> и </a:t>
            </a:r>
            <a:r>
              <a:rPr lang="ru-RU" dirty="0" err="1" smtClean="0">
                <a:solidFill>
                  <a:schemeClr val="bg1"/>
                </a:solidFill>
              </a:rPr>
              <a:t>маслодайни</a:t>
            </a:r>
            <a:r>
              <a:rPr lang="ru-RU" dirty="0" smtClean="0">
                <a:solidFill>
                  <a:schemeClr val="bg1"/>
                </a:solidFill>
              </a:rPr>
              <a:t> </a:t>
            </a:r>
            <a:r>
              <a:rPr lang="ru-RU" dirty="0" err="1" smtClean="0">
                <a:solidFill>
                  <a:schemeClr val="bg1"/>
                </a:solidFill>
              </a:rPr>
              <a:t>култури</a:t>
            </a:r>
            <a:r>
              <a:rPr lang="ru-RU" dirty="0" smtClean="0">
                <a:solidFill>
                  <a:schemeClr val="bg1"/>
                </a:solidFill>
              </a:rPr>
              <a:t>, </a:t>
            </a:r>
            <a:r>
              <a:rPr lang="ru-RU" dirty="0" err="1" smtClean="0">
                <a:solidFill>
                  <a:schemeClr val="bg1"/>
                </a:solidFill>
              </a:rPr>
              <a:t>които</a:t>
            </a:r>
            <a:r>
              <a:rPr lang="ru-RU" dirty="0" smtClean="0">
                <a:solidFill>
                  <a:schemeClr val="bg1"/>
                </a:solidFill>
              </a:rPr>
              <a:t> се </a:t>
            </a:r>
            <a:r>
              <a:rPr lang="ru-RU" dirty="0" err="1" smtClean="0">
                <a:solidFill>
                  <a:schemeClr val="bg1"/>
                </a:solidFill>
              </a:rPr>
              <a:t>опрашват</a:t>
            </a:r>
            <a:r>
              <a:rPr lang="ru-RU" dirty="0" smtClean="0">
                <a:solidFill>
                  <a:schemeClr val="bg1"/>
                </a:solidFill>
              </a:rPr>
              <a:t> от </a:t>
            </a:r>
            <a:r>
              <a:rPr lang="ru-RU" dirty="0" err="1" smtClean="0">
                <a:solidFill>
                  <a:schemeClr val="bg1"/>
                </a:solidFill>
              </a:rPr>
              <a:t>пчели</a:t>
            </a:r>
            <a:r>
              <a:rPr lang="ru-RU" dirty="0" smtClean="0">
                <a:solidFill>
                  <a:schemeClr val="bg1"/>
                </a:solidFill>
              </a:rPr>
              <a:t> и </a:t>
            </a:r>
            <a:r>
              <a:rPr lang="ru-RU" dirty="0" err="1" smtClean="0">
                <a:solidFill>
                  <a:schemeClr val="bg1"/>
                </a:solidFill>
              </a:rPr>
              <a:t>други</a:t>
            </a:r>
            <a:r>
              <a:rPr lang="ru-RU" dirty="0" smtClean="0">
                <a:solidFill>
                  <a:schemeClr val="bg1"/>
                </a:solidFill>
              </a:rPr>
              <a:t> </a:t>
            </a:r>
            <a:r>
              <a:rPr lang="ru-RU" dirty="0" err="1" smtClean="0">
                <a:solidFill>
                  <a:schemeClr val="bg1"/>
                </a:solidFill>
              </a:rPr>
              <a:t>животни</a:t>
            </a:r>
            <a:r>
              <a:rPr lang="ru-RU" dirty="0" smtClean="0">
                <a:solidFill>
                  <a:schemeClr val="bg1"/>
                </a:solidFill>
              </a:rPr>
              <a:t>.</a:t>
            </a:r>
            <a:endParaRPr lang="en-IE" dirty="0"/>
          </a:p>
        </p:txBody>
      </p:sp>
      <p:sp>
        <p:nvSpPr>
          <p:cNvPr id="13" name="TextBox 12">
            <a:extLst>
              <a:ext uri="{FF2B5EF4-FFF2-40B4-BE49-F238E27FC236}">
                <a16:creationId xmlns:a16="http://schemas.microsoft.com/office/drawing/2014/main" xmlns="" id="{6ED243B0-95C5-371F-8012-EFC90E38618F}"/>
              </a:ext>
            </a:extLst>
          </p:cNvPr>
          <p:cNvSpPr txBox="1"/>
          <p:nvPr/>
        </p:nvSpPr>
        <p:spPr>
          <a:xfrm>
            <a:off x="173665" y="3707946"/>
            <a:ext cx="1845635" cy="1292662"/>
          </a:xfrm>
          <a:prstGeom prst="rect">
            <a:avLst/>
          </a:prstGeom>
          <a:noFill/>
        </p:spPr>
        <p:txBody>
          <a:bodyPr wrap="square" rtlCol="0">
            <a:spAutoFit/>
          </a:bodyPr>
          <a:lstStyle/>
          <a:p>
            <a:r>
              <a:rPr lang="en-IE" sz="6000" b="1" dirty="0" smtClean="0">
                <a:solidFill>
                  <a:schemeClr val="bg1"/>
                </a:solidFill>
              </a:rPr>
              <a:t>70</a:t>
            </a:r>
            <a:r>
              <a:rPr lang="en-IE" sz="6000" b="1" dirty="0">
                <a:solidFill>
                  <a:schemeClr val="bg1"/>
                </a:solidFill>
              </a:rPr>
              <a:t>%</a:t>
            </a:r>
          </a:p>
          <a:p>
            <a:endParaRPr lang="en-IE" dirty="0"/>
          </a:p>
        </p:txBody>
      </p:sp>
      <p:sp>
        <p:nvSpPr>
          <p:cNvPr id="14" name="TextBox 13">
            <a:extLst>
              <a:ext uri="{FF2B5EF4-FFF2-40B4-BE49-F238E27FC236}">
                <a16:creationId xmlns:a16="http://schemas.microsoft.com/office/drawing/2014/main" xmlns="" id="{3E032F36-081D-7082-222B-A87FF63629CF}"/>
              </a:ext>
            </a:extLst>
          </p:cNvPr>
          <p:cNvSpPr txBox="1"/>
          <p:nvPr/>
        </p:nvSpPr>
        <p:spPr>
          <a:xfrm>
            <a:off x="172140" y="4829123"/>
            <a:ext cx="3279061" cy="1200329"/>
          </a:xfrm>
          <a:prstGeom prst="rect">
            <a:avLst/>
          </a:prstGeom>
          <a:noFill/>
        </p:spPr>
        <p:txBody>
          <a:bodyPr wrap="square" rtlCol="0">
            <a:spAutoFit/>
          </a:bodyPr>
          <a:lstStyle/>
          <a:p>
            <a:r>
              <a:rPr lang="ru-RU" dirty="0" err="1" smtClean="0">
                <a:solidFill>
                  <a:schemeClr val="bg1"/>
                </a:solidFill>
              </a:rPr>
              <a:t>Разходи</a:t>
            </a:r>
            <a:r>
              <a:rPr lang="ru-RU" dirty="0" smtClean="0">
                <a:solidFill>
                  <a:schemeClr val="bg1"/>
                </a:solidFill>
              </a:rPr>
              <a:t> за </a:t>
            </a:r>
            <a:r>
              <a:rPr lang="ru-RU" dirty="0" err="1" smtClean="0">
                <a:solidFill>
                  <a:schemeClr val="bg1"/>
                </a:solidFill>
              </a:rPr>
              <a:t>производителите</a:t>
            </a:r>
            <a:r>
              <a:rPr lang="ru-RU" dirty="0" smtClean="0">
                <a:solidFill>
                  <a:schemeClr val="bg1"/>
                </a:solidFill>
              </a:rPr>
              <a:t> в САЩ </a:t>
            </a:r>
            <a:r>
              <a:rPr lang="ru-RU" dirty="0" err="1" smtClean="0">
                <a:solidFill>
                  <a:schemeClr val="bg1"/>
                </a:solidFill>
              </a:rPr>
              <a:t>през</a:t>
            </a:r>
            <a:r>
              <a:rPr lang="ru-RU" dirty="0" smtClean="0">
                <a:solidFill>
                  <a:schemeClr val="bg1"/>
                </a:solidFill>
              </a:rPr>
              <a:t> 2007 г., </a:t>
            </a:r>
            <a:r>
              <a:rPr lang="ru-RU" dirty="0" err="1" smtClean="0">
                <a:solidFill>
                  <a:schemeClr val="bg1"/>
                </a:solidFill>
              </a:rPr>
              <a:t>дължащи</a:t>
            </a:r>
            <a:r>
              <a:rPr lang="ru-RU" dirty="0" smtClean="0">
                <a:solidFill>
                  <a:schemeClr val="bg1"/>
                </a:solidFill>
              </a:rPr>
              <a:t> се на </a:t>
            </a:r>
            <a:r>
              <a:rPr lang="ru-RU" dirty="0" err="1" smtClean="0">
                <a:solidFill>
                  <a:schemeClr val="bg1"/>
                </a:solidFill>
              </a:rPr>
              <a:t>колапс</a:t>
            </a:r>
            <a:r>
              <a:rPr lang="ru-RU" dirty="0" smtClean="0">
                <a:solidFill>
                  <a:schemeClr val="bg1"/>
                </a:solidFill>
              </a:rPr>
              <a:t> </a:t>
            </a:r>
            <a:r>
              <a:rPr lang="ru-RU" dirty="0" err="1" smtClean="0">
                <a:solidFill>
                  <a:schemeClr val="bg1"/>
                </a:solidFill>
              </a:rPr>
              <a:t>на</a:t>
            </a:r>
            <a:r>
              <a:rPr lang="ru-RU" dirty="0" smtClean="0">
                <a:solidFill>
                  <a:schemeClr val="bg1"/>
                </a:solidFill>
              </a:rPr>
              <a:t> </a:t>
            </a:r>
            <a:r>
              <a:rPr lang="ru-RU" dirty="0" err="1" smtClean="0">
                <a:solidFill>
                  <a:schemeClr val="bg1"/>
                </a:solidFill>
              </a:rPr>
              <a:t>пчелните</a:t>
            </a:r>
            <a:r>
              <a:rPr lang="ru-RU" dirty="0" smtClean="0">
                <a:solidFill>
                  <a:schemeClr val="bg1"/>
                </a:solidFill>
              </a:rPr>
              <a:t> </a:t>
            </a:r>
          </a:p>
          <a:p>
            <a:r>
              <a:rPr lang="ru-RU" dirty="0" smtClean="0">
                <a:solidFill>
                  <a:schemeClr val="bg1"/>
                </a:solidFill>
              </a:rPr>
              <a:t>колонии</a:t>
            </a:r>
            <a:endParaRPr lang="en-IE" dirty="0">
              <a:solidFill>
                <a:schemeClr val="bg1"/>
              </a:solidFill>
            </a:endParaRPr>
          </a:p>
        </p:txBody>
      </p:sp>
      <p:sp>
        <p:nvSpPr>
          <p:cNvPr id="17" name="Rectangle 16">
            <a:extLst>
              <a:ext uri="{FF2B5EF4-FFF2-40B4-BE49-F238E27FC236}">
                <a16:creationId xmlns:a16="http://schemas.microsoft.com/office/drawing/2014/main" xmlns="" id="{187490BB-E275-D4F5-1FD8-A8B0F300AB6A}"/>
              </a:ext>
            </a:extLst>
          </p:cNvPr>
          <p:cNvSpPr/>
          <p:nvPr/>
        </p:nvSpPr>
        <p:spPr>
          <a:xfrm>
            <a:off x="173665" y="64092"/>
            <a:ext cx="11844670" cy="737110"/>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8" name="TextBox 17">
            <a:extLst>
              <a:ext uri="{FF2B5EF4-FFF2-40B4-BE49-F238E27FC236}">
                <a16:creationId xmlns:a16="http://schemas.microsoft.com/office/drawing/2014/main" xmlns="" id="{F5FAF89D-10B2-AD1A-4F56-74185B731E1D}"/>
              </a:ext>
            </a:extLst>
          </p:cNvPr>
          <p:cNvSpPr txBox="1"/>
          <p:nvPr/>
        </p:nvSpPr>
        <p:spPr>
          <a:xfrm>
            <a:off x="231807" y="0"/>
            <a:ext cx="11680793" cy="784830"/>
          </a:xfrm>
          <a:prstGeom prst="rect">
            <a:avLst/>
          </a:prstGeom>
          <a:noFill/>
        </p:spPr>
        <p:txBody>
          <a:bodyPr wrap="square" rtlCol="0">
            <a:spAutoFit/>
          </a:bodyPr>
          <a:lstStyle/>
          <a:p>
            <a:r>
              <a:rPr lang="bg-BG" sz="2500" b="1" u="sng" dirty="0" smtClean="0">
                <a:solidFill>
                  <a:schemeClr val="bg1"/>
                </a:solidFill>
              </a:rPr>
              <a:t>Каква е цента на нарушеното </a:t>
            </a:r>
            <a:r>
              <a:rPr lang="bg-BG" sz="2500" b="1" u="sng" dirty="0" err="1" smtClean="0">
                <a:solidFill>
                  <a:schemeClr val="bg1"/>
                </a:solidFill>
              </a:rPr>
              <a:t>биорзнообразие</a:t>
            </a:r>
            <a:r>
              <a:rPr lang="en-IE" sz="2500" b="1" u="sng" dirty="0" smtClean="0">
                <a:solidFill>
                  <a:schemeClr val="bg1"/>
                </a:solidFill>
              </a:rPr>
              <a:t>?</a:t>
            </a:r>
            <a:r>
              <a:rPr lang="bg-BG" sz="2500" b="1" dirty="0" smtClean="0">
                <a:solidFill>
                  <a:schemeClr val="bg1"/>
                </a:solidFill>
              </a:rPr>
              <a:t> </a:t>
            </a:r>
            <a:r>
              <a:rPr lang="ru-RU" sz="2000" dirty="0" err="1" smtClean="0">
                <a:solidFill>
                  <a:schemeClr val="bg1"/>
                </a:solidFill>
              </a:rPr>
              <a:t>Концепцията</a:t>
            </a:r>
            <a:r>
              <a:rPr lang="ru-RU" sz="2000" dirty="0" smtClean="0">
                <a:solidFill>
                  <a:schemeClr val="bg1"/>
                </a:solidFill>
              </a:rPr>
              <a:t> за </a:t>
            </a:r>
            <a:r>
              <a:rPr lang="ru-RU" sz="2000" dirty="0" err="1" smtClean="0">
                <a:solidFill>
                  <a:schemeClr val="bg1"/>
                </a:solidFill>
              </a:rPr>
              <a:t>измерване</a:t>
            </a:r>
            <a:r>
              <a:rPr lang="ru-RU" sz="2000" dirty="0" smtClean="0">
                <a:solidFill>
                  <a:schemeClr val="bg1"/>
                </a:solidFill>
              </a:rPr>
              <a:t> на </a:t>
            </a:r>
            <a:r>
              <a:rPr lang="bg-BG" sz="2000" b="1" dirty="0" smtClean="0">
                <a:solidFill>
                  <a:schemeClr val="bg1"/>
                </a:solidFill>
              </a:rPr>
              <a:t>природния капитал</a:t>
            </a:r>
            <a:r>
              <a:rPr lang="ru-RU" sz="2000" dirty="0" smtClean="0">
                <a:solidFill>
                  <a:schemeClr val="bg1"/>
                </a:solidFill>
              </a:rPr>
              <a:t> </a:t>
            </a:r>
            <a:r>
              <a:rPr lang="ru-RU" sz="2000" dirty="0" err="1" smtClean="0">
                <a:solidFill>
                  <a:schemeClr val="bg1"/>
                </a:solidFill>
              </a:rPr>
              <a:t>включва</a:t>
            </a:r>
            <a:r>
              <a:rPr lang="ru-RU" sz="2000" dirty="0" smtClean="0">
                <a:solidFill>
                  <a:schemeClr val="bg1"/>
                </a:solidFill>
              </a:rPr>
              <a:t> </a:t>
            </a:r>
            <a:r>
              <a:rPr lang="ru-RU" sz="2000" dirty="0" err="1" smtClean="0">
                <a:solidFill>
                  <a:schemeClr val="bg1"/>
                </a:solidFill>
              </a:rPr>
              <a:t>икономическата</a:t>
            </a:r>
            <a:r>
              <a:rPr lang="ru-RU" sz="2000" dirty="0" smtClean="0">
                <a:solidFill>
                  <a:schemeClr val="bg1"/>
                </a:solidFill>
              </a:rPr>
              <a:t> оценка на ползите от </a:t>
            </a:r>
            <a:r>
              <a:rPr lang="ru-RU" sz="2000" dirty="0" err="1" smtClean="0">
                <a:solidFill>
                  <a:schemeClr val="bg1"/>
                </a:solidFill>
              </a:rPr>
              <a:t>природата</a:t>
            </a:r>
            <a:r>
              <a:rPr lang="ru-RU" sz="2000" dirty="0" smtClean="0">
                <a:solidFill>
                  <a:schemeClr val="bg1"/>
                </a:solidFill>
              </a:rPr>
              <a:t> и </a:t>
            </a:r>
            <a:r>
              <a:rPr lang="ru-RU" sz="2000" dirty="0" err="1" smtClean="0">
                <a:solidFill>
                  <a:schemeClr val="bg1"/>
                </a:solidFill>
              </a:rPr>
              <a:t>екосистемните</a:t>
            </a:r>
            <a:r>
              <a:rPr lang="ru-RU" sz="2000" dirty="0" smtClean="0">
                <a:solidFill>
                  <a:schemeClr val="bg1"/>
                </a:solidFill>
              </a:rPr>
              <a:t> услуги.</a:t>
            </a:r>
            <a:r>
              <a:rPr lang="en-IE" sz="2000" dirty="0" smtClean="0">
                <a:solidFill>
                  <a:schemeClr val="bg1"/>
                </a:solidFill>
              </a:rPr>
              <a:t> </a:t>
            </a:r>
            <a:endParaRPr lang="en-IE" sz="2000" dirty="0">
              <a:solidFill>
                <a:schemeClr val="bg1"/>
              </a:solidFill>
            </a:endParaRPr>
          </a:p>
        </p:txBody>
      </p:sp>
      <p:grpSp>
        <p:nvGrpSpPr>
          <p:cNvPr id="21" name="Group 20">
            <a:extLst>
              <a:ext uri="{FF2B5EF4-FFF2-40B4-BE49-F238E27FC236}">
                <a16:creationId xmlns:a16="http://schemas.microsoft.com/office/drawing/2014/main" xmlns="" id="{BFF1DC18-722E-C52C-D021-D014C6688354}"/>
              </a:ext>
            </a:extLst>
          </p:cNvPr>
          <p:cNvGrpSpPr/>
          <p:nvPr/>
        </p:nvGrpSpPr>
        <p:grpSpPr>
          <a:xfrm>
            <a:off x="172140" y="5216051"/>
            <a:ext cx="2884507" cy="2585323"/>
            <a:chOff x="172140" y="5216051"/>
            <a:chExt cx="2884507" cy="2585323"/>
          </a:xfrm>
        </p:grpSpPr>
        <p:sp>
          <p:nvSpPr>
            <p:cNvPr id="15" name="TextBox 14">
              <a:extLst>
                <a:ext uri="{FF2B5EF4-FFF2-40B4-BE49-F238E27FC236}">
                  <a16:creationId xmlns:a16="http://schemas.microsoft.com/office/drawing/2014/main" xmlns="" id="{18DB7265-F0C6-0F96-A0BF-D658CEBCD147}"/>
                </a:ext>
              </a:extLst>
            </p:cNvPr>
            <p:cNvSpPr txBox="1"/>
            <p:nvPr/>
          </p:nvSpPr>
          <p:spPr>
            <a:xfrm>
              <a:off x="189655" y="5216051"/>
              <a:ext cx="2866992" cy="2585323"/>
            </a:xfrm>
            <a:prstGeom prst="rect">
              <a:avLst/>
            </a:prstGeom>
            <a:noFill/>
          </p:spPr>
          <p:txBody>
            <a:bodyPr wrap="square" rtlCol="0">
              <a:spAutoFit/>
            </a:bodyPr>
            <a:lstStyle/>
            <a:p>
              <a:endParaRPr lang="bg-BG" sz="5400" b="1" dirty="0" smtClean="0">
                <a:solidFill>
                  <a:schemeClr val="bg1"/>
                </a:solidFill>
              </a:endParaRPr>
            </a:p>
            <a:p>
              <a:r>
                <a:rPr lang="en-IE" sz="5400" b="1" dirty="0" smtClean="0">
                  <a:solidFill>
                    <a:schemeClr val="bg1"/>
                  </a:solidFill>
                </a:rPr>
                <a:t>$15</a:t>
              </a:r>
              <a:r>
                <a:rPr lang="bg-BG" sz="5400" b="1" dirty="0" smtClean="0">
                  <a:solidFill>
                    <a:schemeClr val="bg1"/>
                  </a:solidFill>
                </a:rPr>
                <a:t> </a:t>
              </a:r>
              <a:r>
                <a:rPr lang="bg-BG" sz="4000" b="1" dirty="0" smtClean="0">
                  <a:solidFill>
                    <a:schemeClr val="bg1"/>
                  </a:solidFill>
                </a:rPr>
                <a:t>млрд.</a:t>
              </a:r>
              <a:endParaRPr lang="en-IE" sz="4000" b="1" dirty="0">
                <a:solidFill>
                  <a:schemeClr val="bg1"/>
                </a:solidFill>
              </a:endParaRPr>
            </a:p>
            <a:p>
              <a:endParaRPr lang="en-IE" sz="5400" dirty="0"/>
            </a:p>
          </p:txBody>
        </p:sp>
        <p:sp>
          <p:nvSpPr>
            <p:cNvPr id="19" name="TextBox 18">
              <a:extLst>
                <a:ext uri="{FF2B5EF4-FFF2-40B4-BE49-F238E27FC236}">
                  <a16:creationId xmlns:a16="http://schemas.microsoft.com/office/drawing/2014/main" xmlns="" id="{77BF5A6C-DDD4-B5D5-B9F0-B2D3DBB37F50}"/>
                </a:ext>
              </a:extLst>
            </p:cNvPr>
            <p:cNvSpPr txBox="1"/>
            <p:nvPr/>
          </p:nvSpPr>
          <p:spPr>
            <a:xfrm>
              <a:off x="172140" y="5944067"/>
              <a:ext cx="2866992" cy="1369606"/>
            </a:xfrm>
            <a:prstGeom prst="rect">
              <a:avLst/>
            </a:prstGeom>
            <a:noFill/>
          </p:spPr>
          <p:txBody>
            <a:bodyPr wrap="square" rtlCol="0">
              <a:spAutoFit/>
            </a:bodyPr>
            <a:lstStyle/>
            <a:p>
              <a:pPr>
                <a:spcAft>
                  <a:spcPts val="600"/>
                </a:spcAft>
              </a:pPr>
              <a:r>
                <a:rPr lang="bg-BG" sz="6000" b="1" dirty="0" smtClean="0">
                  <a:solidFill>
                    <a:schemeClr val="bg1"/>
                  </a:solidFill>
                </a:rPr>
                <a:t> </a:t>
              </a:r>
              <a:endParaRPr lang="en-IE" sz="6000" b="1" dirty="0">
                <a:solidFill>
                  <a:schemeClr val="bg1"/>
                </a:solidFill>
              </a:endParaRPr>
            </a:p>
            <a:p>
              <a:endParaRPr lang="en-IE" dirty="0"/>
            </a:p>
          </p:txBody>
        </p:sp>
      </p:grpSp>
      <p:sp>
        <p:nvSpPr>
          <p:cNvPr id="22" name="Rectangle 21">
            <a:extLst>
              <a:ext uri="{FF2B5EF4-FFF2-40B4-BE49-F238E27FC236}">
                <a16:creationId xmlns:a16="http://schemas.microsoft.com/office/drawing/2014/main" xmlns="" id="{998A88E9-D4F0-2ABB-313A-C13D4787FB2B}"/>
              </a:ext>
            </a:extLst>
          </p:cNvPr>
          <p:cNvSpPr/>
          <p:nvPr/>
        </p:nvSpPr>
        <p:spPr>
          <a:xfrm>
            <a:off x="3380624" y="2518944"/>
            <a:ext cx="3921747" cy="2205455"/>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3" name="TextBox 22">
            <a:extLst>
              <a:ext uri="{FF2B5EF4-FFF2-40B4-BE49-F238E27FC236}">
                <a16:creationId xmlns:a16="http://schemas.microsoft.com/office/drawing/2014/main" xmlns="" id="{F25E1DFA-9592-DB4A-C040-403E0438E387}"/>
              </a:ext>
            </a:extLst>
          </p:cNvPr>
          <p:cNvSpPr txBox="1"/>
          <p:nvPr/>
        </p:nvSpPr>
        <p:spPr>
          <a:xfrm>
            <a:off x="3451201" y="2555823"/>
            <a:ext cx="3921746" cy="1631216"/>
          </a:xfrm>
          <a:prstGeom prst="rect">
            <a:avLst/>
          </a:prstGeom>
          <a:noFill/>
        </p:spPr>
        <p:txBody>
          <a:bodyPr wrap="square" rtlCol="0">
            <a:spAutoFit/>
          </a:bodyPr>
          <a:lstStyle/>
          <a:p>
            <a:r>
              <a:rPr lang="ru-RU" sz="2000" b="1" dirty="0" smtClean="0">
                <a:solidFill>
                  <a:schemeClr val="bg1"/>
                </a:solidFill>
              </a:rPr>
              <a:t>Управление на водите и </a:t>
            </a:r>
            <a:r>
              <a:rPr lang="ru-RU" sz="2000" b="1" dirty="0" err="1" smtClean="0">
                <a:solidFill>
                  <a:schemeClr val="bg1"/>
                </a:solidFill>
              </a:rPr>
              <a:t>контрол</a:t>
            </a:r>
            <a:r>
              <a:rPr lang="ru-RU" sz="2000" b="1" dirty="0" smtClean="0">
                <a:solidFill>
                  <a:schemeClr val="bg1"/>
                </a:solidFill>
              </a:rPr>
              <a:t> на </a:t>
            </a:r>
            <a:r>
              <a:rPr lang="ru-RU" sz="2000" b="1" dirty="0" err="1" smtClean="0">
                <a:solidFill>
                  <a:schemeClr val="bg1"/>
                </a:solidFill>
              </a:rPr>
              <a:t>наводненията</a:t>
            </a:r>
            <a:endParaRPr lang="ru-RU" sz="2000" b="1" dirty="0" smtClean="0">
              <a:solidFill>
                <a:schemeClr val="bg1"/>
              </a:solidFill>
            </a:endParaRPr>
          </a:p>
          <a:p>
            <a:r>
              <a:rPr lang="ru-RU" sz="1400" dirty="0" err="1" smtClean="0">
                <a:solidFill>
                  <a:schemeClr val="bg1"/>
                </a:solidFill>
              </a:rPr>
              <a:t>Цената</a:t>
            </a:r>
            <a:r>
              <a:rPr lang="ru-RU" sz="1400" dirty="0" smtClean="0">
                <a:solidFill>
                  <a:schemeClr val="bg1"/>
                </a:solidFill>
              </a:rPr>
              <a:t> на </a:t>
            </a:r>
            <a:r>
              <a:rPr lang="ru-RU" sz="1400" dirty="0" err="1" smtClean="0">
                <a:solidFill>
                  <a:schemeClr val="bg1"/>
                </a:solidFill>
              </a:rPr>
              <a:t>наводненията</a:t>
            </a:r>
            <a:r>
              <a:rPr lang="ru-RU" sz="1400" dirty="0" smtClean="0">
                <a:solidFill>
                  <a:schemeClr val="bg1"/>
                </a:solidFill>
              </a:rPr>
              <a:t>, </a:t>
            </a:r>
            <a:r>
              <a:rPr lang="ru-RU" sz="1400" dirty="0" err="1" smtClean="0">
                <a:solidFill>
                  <a:schemeClr val="bg1"/>
                </a:solidFill>
              </a:rPr>
              <a:t>свързани</a:t>
            </a:r>
            <a:r>
              <a:rPr lang="ru-RU" sz="1400" dirty="0" smtClean="0">
                <a:solidFill>
                  <a:schemeClr val="bg1"/>
                </a:solidFill>
              </a:rPr>
              <a:t> с </a:t>
            </a:r>
            <a:r>
              <a:rPr lang="ru-RU" sz="1400" dirty="0" err="1" smtClean="0">
                <a:solidFill>
                  <a:schemeClr val="bg1"/>
                </a:solidFill>
              </a:rPr>
              <a:t>обезлесяването</a:t>
            </a:r>
            <a:r>
              <a:rPr lang="ru-RU" sz="1400" dirty="0" smtClean="0">
                <a:solidFill>
                  <a:schemeClr val="bg1"/>
                </a:solidFill>
              </a:rPr>
              <a:t>, </a:t>
            </a:r>
            <a:r>
              <a:rPr lang="ru-RU" sz="1400" dirty="0" err="1" smtClean="0">
                <a:solidFill>
                  <a:schemeClr val="bg1"/>
                </a:solidFill>
              </a:rPr>
              <a:t>което</a:t>
            </a:r>
            <a:r>
              <a:rPr lang="ru-RU" sz="1400" dirty="0" smtClean="0">
                <a:solidFill>
                  <a:schemeClr val="bg1"/>
                </a:solidFill>
              </a:rPr>
              <a:t> </a:t>
            </a:r>
            <a:r>
              <a:rPr lang="ru-RU" sz="1400" dirty="0" err="1" smtClean="0">
                <a:solidFill>
                  <a:schemeClr val="bg1"/>
                </a:solidFill>
              </a:rPr>
              <a:t>унищожи</a:t>
            </a:r>
            <a:r>
              <a:rPr lang="ru-RU" sz="1400" dirty="0" smtClean="0">
                <a:solidFill>
                  <a:schemeClr val="bg1"/>
                </a:solidFill>
              </a:rPr>
              <a:t> около 25 </a:t>
            </a:r>
            <a:r>
              <a:rPr lang="ru-RU" sz="1400" dirty="0" err="1" smtClean="0">
                <a:solidFill>
                  <a:schemeClr val="bg1"/>
                </a:solidFill>
              </a:rPr>
              <a:t>милиона</a:t>
            </a:r>
            <a:r>
              <a:rPr lang="ru-RU" sz="1400" dirty="0" smtClean="0">
                <a:solidFill>
                  <a:schemeClr val="bg1"/>
                </a:solidFill>
              </a:rPr>
              <a:t> </a:t>
            </a:r>
            <a:r>
              <a:rPr lang="ru-RU" sz="1400" dirty="0" err="1" smtClean="0">
                <a:solidFill>
                  <a:schemeClr val="bg1"/>
                </a:solidFill>
              </a:rPr>
              <a:t>хектара</a:t>
            </a:r>
            <a:r>
              <a:rPr lang="ru-RU" sz="1400" dirty="0" smtClean="0">
                <a:solidFill>
                  <a:schemeClr val="bg1"/>
                </a:solidFill>
              </a:rPr>
              <a:t> </a:t>
            </a:r>
            <a:r>
              <a:rPr lang="ru-RU" sz="1400" dirty="0" err="1" smtClean="0">
                <a:solidFill>
                  <a:schemeClr val="bg1"/>
                </a:solidFill>
              </a:rPr>
              <a:t>посеви</a:t>
            </a:r>
            <a:r>
              <a:rPr lang="ru-RU" sz="1400" dirty="0" smtClean="0">
                <a:solidFill>
                  <a:schemeClr val="bg1"/>
                </a:solidFill>
              </a:rPr>
              <a:t> в Бангладеш, Китай, Индия и </a:t>
            </a:r>
            <a:r>
              <a:rPr lang="ru-RU" sz="1400" dirty="0" err="1" smtClean="0">
                <a:solidFill>
                  <a:schemeClr val="bg1"/>
                </a:solidFill>
              </a:rPr>
              <a:t>Виетнам</a:t>
            </a:r>
            <a:r>
              <a:rPr lang="ru-RU" sz="1400" dirty="0" smtClean="0">
                <a:solidFill>
                  <a:schemeClr val="bg1"/>
                </a:solidFill>
              </a:rPr>
              <a:t> </a:t>
            </a:r>
            <a:r>
              <a:rPr lang="ru-RU" sz="1400" dirty="0" err="1" smtClean="0">
                <a:solidFill>
                  <a:schemeClr val="bg1"/>
                </a:solidFill>
              </a:rPr>
              <a:t>през</a:t>
            </a:r>
            <a:r>
              <a:rPr lang="ru-RU" sz="1400" dirty="0" smtClean="0">
                <a:solidFill>
                  <a:schemeClr val="bg1"/>
                </a:solidFill>
              </a:rPr>
              <a:t> 1998 </a:t>
            </a:r>
            <a:r>
              <a:rPr lang="ru-RU" dirty="0" smtClean="0">
                <a:solidFill>
                  <a:schemeClr val="bg1"/>
                </a:solidFill>
              </a:rPr>
              <a:t>г.</a:t>
            </a:r>
            <a:endParaRPr lang="en-IE" dirty="0"/>
          </a:p>
        </p:txBody>
      </p:sp>
      <p:sp>
        <p:nvSpPr>
          <p:cNvPr id="24" name="TextBox 23">
            <a:extLst>
              <a:ext uri="{FF2B5EF4-FFF2-40B4-BE49-F238E27FC236}">
                <a16:creationId xmlns:a16="http://schemas.microsoft.com/office/drawing/2014/main" xmlns="" id="{93997BA5-E954-8BE4-C0C4-E85BC733F8EA}"/>
              </a:ext>
            </a:extLst>
          </p:cNvPr>
          <p:cNvSpPr txBox="1"/>
          <p:nvPr/>
        </p:nvSpPr>
        <p:spPr>
          <a:xfrm>
            <a:off x="3380625" y="3918552"/>
            <a:ext cx="3439276" cy="1015663"/>
          </a:xfrm>
          <a:prstGeom prst="rect">
            <a:avLst/>
          </a:prstGeom>
          <a:noFill/>
        </p:spPr>
        <p:txBody>
          <a:bodyPr wrap="square" rtlCol="0">
            <a:spAutoFit/>
          </a:bodyPr>
          <a:lstStyle/>
          <a:p>
            <a:r>
              <a:rPr lang="en-IE" sz="6000" b="1" dirty="0">
                <a:solidFill>
                  <a:schemeClr val="bg1"/>
                </a:solidFill>
              </a:rPr>
              <a:t>$</a:t>
            </a:r>
            <a:r>
              <a:rPr lang="en-IE" sz="6000" b="1" dirty="0" smtClean="0">
                <a:solidFill>
                  <a:schemeClr val="bg1"/>
                </a:solidFill>
              </a:rPr>
              <a:t>23</a:t>
            </a:r>
            <a:r>
              <a:rPr lang="bg-BG" sz="6000" b="1" dirty="0" smtClean="0">
                <a:solidFill>
                  <a:schemeClr val="bg1"/>
                </a:solidFill>
              </a:rPr>
              <a:t> </a:t>
            </a:r>
            <a:r>
              <a:rPr lang="bg-BG" sz="4000" b="1" dirty="0" smtClean="0">
                <a:solidFill>
                  <a:schemeClr val="bg1"/>
                </a:solidFill>
              </a:rPr>
              <a:t>млрд.</a:t>
            </a:r>
            <a:endParaRPr lang="en-IE" sz="4000" b="1" dirty="0"/>
          </a:p>
        </p:txBody>
      </p:sp>
      <p:sp>
        <p:nvSpPr>
          <p:cNvPr id="29" name="Rectangle 28">
            <a:extLst>
              <a:ext uri="{FF2B5EF4-FFF2-40B4-BE49-F238E27FC236}">
                <a16:creationId xmlns:a16="http://schemas.microsoft.com/office/drawing/2014/main" xmlns="" id="{EA73F736-213B-9509-7771-59291EA61E03}"/>
              </a:ext>
            </a:extLst>
          </p:cNvPr>
          <p:cNvSpPr/>
          <p:nvPr/>
        </p:nvSpPr>
        <p:spPr>
          <a:xfrm>
            <a:off x="3393324" y="4792245"/>
            <a:ext cx="3921747" cy="2001664"/>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0" name="TextBox 29">
            <a:extLst>
              <a:ext uri="{FF2B5EF4-FFF2-40B4-BE49-F238E27FC236}">
                <a16:creationId xmlns:a16="http://schemas.microsoft.com/office/drawing/2014/main" xmlns="" id="{2F9246C9-7ECF-26DC-1CF2-26E38C53564E}"/>
              </a:ext>
            </a:extLst>
          </p:cNvPr>
          <p:cNvSpPr txBox="1"/>
          <p:nvPr/>
        </p:nvSpPr>
        <p:spPr>
          <a:xfrm>
            <a:off x="3463901" y="4724399"/>
            <a:ext cx="3921746" cy="1231106"/>
          </a:xfrm>
          <a:prstGeom prst="rect">
            <a:avLst/>
          </a:prstGeom>
          <a:noFill/>
        </p:spPr>
        <p:txBody>
          <a:bodyPr wrap="square" rtlCol="0">
            <a:spAutoFit/>
          </a:bodyPr>
          <a:lstStyle/>
          <a:p>
            <a:r>
              <a:rPr lang="ru-RU" sz="2000" b="1" dirty="0" smtClean="0">
                <a:solidFill>
                  <a:schemeClr val="bg1"/>
                </a:solidFill>
              </a:rPr>
              <a:t>Качество на </a:t>
            </a:r>
            <a:r>
              <a:rPr lang="ru-RU" sz="2000" b="1" dirty="0" err="1" smtClean="0">
                <a:solidFill>
                  <a:schemeClr val="bg1"/>
                </a:solidFill>
              </a:rPr>
              <a:t>почвата</a:t>
            </a:r>
            <a:r>
              <a:rPr lang="ru-RU" sz="2000" b="1" dirty="0" smtClean="0">
                <a:solidFill>
                  <a:schemeClr val="bg1"/>
                </a:solidFill>
              </a:rPr>
              <a:t> </a:t>
            </a:r>
          </a:p>
          <a:p>
            <a:r>
              <a:rPr lang="ru-RU" dirty="0" err="1" smtClean="0">
                <a:solidFill>
                  <a:schemeClr val="bg1"/>
                </a:solidFill>
              </a:rPr>
              <a:t>Изоставените</a:t>
            </a:r>
            <a:r>
              <a:rPr lang="ru-RU" dirty="0" smtClean="0">
                <a:solidFill>
                  <a:schemeClr val="bg1"/>
                </a:solidFill>
              </a:rPr>
              <a:t> </a:t>
            </a:r>
            <a:r>
              <a:rPr lang="ru-RU" dirty="0" err="1" smtClean="0">
                <a:solidFill>
                  <a:schemeClr val="bg1"/>
                </a:solidFill>
              </a:rPr>
              <a:t>обработваеми</a:t>
            </a:r>
            <a:r>
              <a:rPr lang="ru-RU" dirty="0" smtClean="0">
                <a:solidFill>
                  <a:schemeClr val="bg1"/>
                </a:solidFill>
              </a:rPr>
              <a:t> </a:t>
            </a:r>
            <a:r>
              <a:rPr lang="ru-RU" dirty="0" err="1" smtClean="0">
                <a:solidFill>
                  <a:schemeClr val="bg1"/>
                </a:solidFill>
              </a:rPr>
              <a:t>площи</a:t>
            </a:r>
            <a:r>
              <a:rPr lang="ru-RU" dirty="0" smtClean="0">
                <a:solidFill>
                  <a:schemeClr val="bg1"/>
                </a:solidFill>
              </a:rPr>
              <a:t> </a:t>
            </a:r>
            <a:r>
              <a:rPr lang="ru-RU" dirty="0" err="1" smtClean="0">
                <a:solidFill>
                  <a:schemeClr val="bg1"/>
                </a:solidFill>
              </a:rPr>
              <a:t>поради</a:t>
            </a:r>
            <a:r>
              <a:rPr lang="ru-RU" dirty="0" smtClean="0">
                <a:solidFill>
                  <a:schemeClr val="bg1"/>
                </a:solidFill>
              </a:rPr>
              <a:t> </a:t>
            </a:r>
            <a:r>
              <a:rPr lang="ru-RU" dirty="0" err="1" smtClean="0">
                <a:solidFill>
                  <a:schemeClr val="bg1"/>
                </a:solidFill>
              </a:rPr>
              <a:t>ерозия</a:t>
            </a:r>
            <a:r>
              <a:rPr lang="ru-RU" dirty="0" smtClean="0">
                <a:solidFill>
                  <a:schemeClr val="bg1"/>
                </a:solidFill>
              </a:rPr>
              <a:t> на </a:t>
            </a:r>
            <a:r>
              <a:rPr lang="ru-RU" dirty="0" err="1" smtClean="0">
                <a:solidFill>
                  <a:schemeClr val="bg1"/>
                </a:solidFill>
              </a:rPr>
              <a:t>почвата</a:t>
            </a:r>
            <a:r>
              <a:rPr lang="ru-RU" dirty="0" smtClean="0">
                <a:solidFill>
                  <a:schemeClr val="bg1"/>
                </a:solidFill>
              </a:rPr>
              <a:t> </a:t>
            </a:r>
            <a:r>
              <a:rPr lang="ru-RU" dirty="0" err="1" smtClean="0">
                <a:solidFill>
                  <a:schemeClr val="bg1"/>
                </a:solidFill>
              </a:rPr>
              <a:t>през</a:t>
            </a:r>
            <a:r>
              <a:rPr lang="ru-RU" dirty="0" smtClean="0">
                <a:solidFill>
                  <a:schemeClr val="bg1"/>
                </a:solidFill>
              </a:rPr>
              <a:t> </a:t>
            </a:r>
            <a:r>
              <a:rPr lang="ru-RU" dirty="0" err="1" smtClean="0">
                <a:solidFill>
                  <a:schemeClr val="bg1"/>
                </a:solidFill>
              </a:rPr>
              <a:t>последните</a:t>
            </a:r>
            <a:r>
              <a:rPr lang="ru-RU" dirty="0" smtClean="0">
                <a:solidFill>
                  <a:schemeClr val="bg1"/>
                </a:solidFill>
              </a:rPr>
              <a:t> 40 </a:t>
            </a:r>
            <a:r>
              <a:rPr lang="ru-RU" dirty="0" err="1" smtClean="0">
                <a:solidFill>
                  <a:schemeClr val="bg1"/>
                </a:solidFill>
              </a:rPr>
              <a:t>години</a:t>
            </a:r>
            <a:r>
              <a:rPr lang="ru-RU" dirty="0" smtClean="0">
                <a:solidFill>
                  <a:schemeClr val="bg1"/>
                </a:solidFill>
              </a:rPr>
              <a:t> </a:t>
            </a:r>
            <a:r>
              <a:rPr lang="ru-RU" dirty="0" err="1" smtClean="0">
                <a:solidFill>
                  <a:schemeClr val="bg1"/>
                </a:solidFill>
              </a:rPr>
              <a:t>възлизат</a:t>
            </a:r>
            <a:r>
              <a:rPr lang="ru-RU" dirty="0" smtClean="0">
                <a:solidFill>
                  <a:schemeClr val="bg1"/>
                </a:solidFill>
              </a:rPr>
              <a:t> на</a:t>
            </a:r>
            <a:endParaRPr lang="en-IE" dirty="0"/>
          </a:p>
        </p:txBody>
      </p:sp>
      <p:sp>
        <p:nvSpPr>
          <p:cNvPr id="31" name="TextBox 30">
            <a:extLst>
              <a:ext uri="{FF2B5EF4-FFF2-40B4-BE49-F238E27FC236}">
                <a16:creationId xmlns:a16="http://schemas.microsoft.com/office/drawing/2014/main" xmlns="" id="{67BB48BB-AE59-8ECF-9CDB-C5C928EB1FA1}"/>
              </a:ext>
            </a:extLst>
          </p:cNvPr>
          <p:cNvSpPr txBox="1"/>
          <p:nvPr/>
        </p:nvSpPr>
        <p:spPr>
          <a:xfrm>
            <a:off x="3380624" y="5805494"/>
            <a:ext cx="3934447" cy="1015663"/>
          </a:xfrm>
          <a:prstGeom prst="rect">
            <a:avLst/>
          </a:prstGeom>
          <a:noFill/>
        </p:spPr>
        <p:txBody>
          <a:bodyPr wrap="square" rtlCol="0">
            <a:spAutoFit/>
          </a:bodyPr>
          <a:lstStyle/>
          <a:p>
            <a:r>
              <a:rPr lang="en-IE" sz="6000" b="1" dirty="0" smtClean="0">
                <a:solidFill>
                  <a:schemeClr val="bg1"/>
                </a:solidFill>
              </a:rPr>
              <a:t>1.5 </a:t>
            </a:r>
            <a:r>
              <a:rPr lang="bg-BG" sz="4000" b="1" dirty="0" smtClean="0">
                <a:solidFill>
                  <a:schemeClr val="bg1"/>
                </a:solidFill>
              </a:rPr>
              <a:t>млрд. ха</a:t>
            </a:r>
            <a:endParaRPr lang="en-IE" sz="4000" b="1" dirty="0"/>
          </a:p>
        </p:txBody>
      </p:sp>
      <p:sp>
        <p:nvSpPr>
          <p:cNvPr id="32" name="Rectangle 31">
            <a:extLst>
              <a:ext uri="{FF2B5EF4-FFF2-40B4-BE49-F238E27FC236}">
                <a16:creationId xmlns:a16="http://schemas.microsoft.com/office/drawing/2014/main" xmlns="" id="{2838439D-2CB3-8BD1-B672-D10CBB35A61A}"/>
              </a:ext>
            </a:extLst>
          </p:cNvPr>
          <p:cNvSpPr/>
          <p:nvPr/>
        </p:nvSpPr>
        <p:spPr>
          <a:xfrm>
            <a:off x="7431924" y="2518944"/>
            <a:ext cx="4480676" cy="1246495"/>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3" name="TextBox 32">
            <a:extLst>
              <a:ext uri="{FF2B5EF4-FFF2-40B4-BE49-F238E27FC236}">
                <a16:creationId xmlns:a16="http://schemas.microsoft.com/office/drawing/2014/main" xmlns="" id="{CFA779B7-A409-1B65-3190-BE6004F60173}"/>
              </a:ext>
            </a:extLst>
          </p:cNvPr>
          <p:cNvSpPr txBox="1"/>
          <p:nvPr/>
        </p:nvSpPr>
        <p:spPr>
          <a:xfrm>
            <a:off x="7372947" y="2555823"/>
            <a:ext cx="1979775" cy="1200329"/>
          </a:xfrm>
          <a:prstGeom prst="rect">
            <a:avLst/>
          </a:prstGeom>
          <a:noFill/>
        </p:spPr>
        <p:txBody>
          <a:bodyPr wrap="square" rtlCol="0">
            <a:spAutoFit/>
          </a:bodyPr>
          <a:lstStyle/>
          <a:p>
            <a:r>
              <a:rPr lang="ru-RU" dirty="0" err="1" smtClean="0">
                <a:solidFill>
                  <a:schemeClr val="bg1"/>
                </a:solidFill>
              </a:rPr>
              <a:t>Икономическа</a:t>
            </a:r>
            <a:r>
              <a:rPr lang="ru-RU" dirty="0" smtClean="0">
                <a:solidFill>
                  <a:schemeClr val="bg1"/>
                </a:solidFill>
              </a:rPr>
              <a:t> цена на </a:t>
            </a:r>
          </a:p>
          <a:p>
            <a:r>
              <a:rPr lang="ru-RU" dirty="0" err="1" smtClean="0">
                <a:solidFill>
                  <a:schemeClr val="bg1"/>
                </a:solidFill>
              </a:rPr>
              <a:t>почвената</a:t>
            </a:r>
            <a:r>
              <a:rPr lang="ru-RU" dirty="0" smtClean="0">
                <a:solidFill>
                  <a:schemeClr val="bg1"/>
                </a:solidFill>
              </a:rPr>
              <a:t> </a:t>
            </a:r>
          </a:p>
          <a:p>
            <a:r>
              <a:rPr lang="ru-RU" dirty="0" err="1" smtClean="0">
                <a:solidFill>
                  <a:schemeClr val="bg1"/>
                </a:solidFill>
              </a:rPr>
              <a:t>ерозия</a:t>
            </a:r>
            <a:r>
              <a:rPr lang="ru-RU" dirty="0" smtClean="0">
                <a:solidFill>
                  <a:schemeClr val="bg1"/>
                </a:solidFill>
              </a:rPr>
              <a:t>  в Европа</a:t>
            </a:r>
            <a:endParaRPr lang="en-IE" dirty="0"/>
          </a:p>
        </p:txBody>
      </p:sp>
      <p:sp>
        <p:nvSpPr>
          <p:cNvPr id="34" name="TextBox 33">
            <a:extLst>
              <a:ext uri="{FF2B5EF4-FFF2-40B4-BE49-F238E27FC236}">
                <a16:creationId xmlns:a16="http://schemas.microsoft.com/office/drawing/2014/main" xmlns="" id="{547923F5-D6A1-151D-DB58-EAC7305A2F75}"/>
              </a:ext>
            </a:extLst>
          </p:cNvPr>
          <p:cNvSpPr txBox="1"/>
          <p:nvPr/>
        </p:nvSpPr>
        <p:spPr>
          <a:xfrm>
            <a:off x="8825948" y="2672059"/>
            <a:ext cx="1397551" cy="923330"/>
          </a:xfrm>
          <a:prstGeom prst="rect">
            <a:avLst/>
          </a:prstGeom>
          <a:noFill/>
        </p:spPr>
        <p:txBody>
          <a:bodyPr wrap="square" rtlCol="0">
            <a:spAutoFit/>
          </a:bodyPr>
          <a:lstStyle/>
          <a:p>
            <a:r>
              <a:rPr lang="en-IE" sz="5400" b="1" i="0" dirty="0">
                <a:solidFill>
                  <a:schemeClr val="bg1"/>
                </a:solidFill>
                <a:effectLst/>
              </a:rPr>
              <a:t>€ 53</a:t>
            </a:r>
            <a:endParaRPr lang="en-IE" sz="5400" b="1" dirty="0"/>
          </a:p>
        </p:txBody>
      </p:sp>
      <p:sp>
        <p:nvSpPr>
          <p:cNvPr id="35" name="TextBox 34">
            <a:extLst>
              <a:ext uri="{FF2B5EF4-FFF2-40B4-BE49-F238E27FC236}">
                <a16:creationId xmlns:a16="http://schemas.microsoft.com/office/drawing/2014/main" xmlns="" id="{DBFF2E73-85CB-A00D-5F1A-F8D68D6D873F}"/>
              </a:ext>
            </a:extLst>
          </p:cNvPr>
          <p:cNvSpPr txBox="1"/>
          <p:nvPr/>
        </p:nvSpPr>
        <p:spPr>
          <a:xfrm>
            <a:off x="10124431" y="2877378"/>
            <a:ext cx="1660492" cy="477054"/>
          </a:xfrm>
          <a:prstGeom prst="rect">
            <a:avLst/>
          </a:prstGeom>
          <a:noFill/>
        </p:spPr>
        <p:txBody>
          <a:bodyPr wrap="square" rtlCol="0">
            <a:spAutoFit/>
          </a:bodyPr>
          <a:lstStyle/>
          <a:p>
            <a:r>
              <a:rPr lang="bg-BG" sz="2500" b="1" dirty="0" smtClean="0">
                <a:solidFill>
                  <a:schemeClr val="bg1"/>
                </a:solidFill>
              </a:rPr>
              <a:t>ха/година</a:t>
            </a:r>
            <a:endParaRPr lang="en-IE" sz="2500" b="1" dirty="0">
              <a:solidFill>
                <a:schemeClr val="bg1"/>
              </a:solidFill>
            </a:endParaRPr>
          </a:p>
        </p:txBody>
      </p:sp>
      <p:sp>
        <p:nvSpPr>
          <p:cNvPr id="36" name="TextBox 35">
            <a:extLst>
              <a:ext uri="{FF2B5EF4-FFF2-40B4-BE49-F238E27FC236}">
                <a16:creationId xmlns:a16="http://schemas.microsoft.com/office/drawing/2014/main" xmlns="" id="{347BE46D-2E3E-EA53-CD6B-05EA3124A8DF}"/>
              </a:ext>
            </a:extLst>
          </p:cNvPr>
          <p:cNvSpPr txBox="1"/>
          <p:nvPr/>
        </p:nvSpPr>
        <p:spPr>
          <a:xfrm>
            <a:off x="9810976" y="6474604"/>
            <a:ext cx="2615523" cy="369332"/>
          </a:xfrm>
          <a:prstGeom prst="rect">
            <a:avLst/>
          </a:prstGeom>
          <a:noFill/>
        </p:spPr>
        <p:txBody>
          <a:bodyPr wrap="square" rtlCol="0">
            <a:spAutoFit/>
          </a:bodyPr>
          <a:lstStyle/>
          <a:p>
            <a:r>
              <a:rPr lang="en-IE" b="1" dirty="0">
                <a:solidFill>
                  <a:schemeClr val="bg1"/>
                </a:solidFill>
                <a:hlinkClick r:id="rId4"/>
              </a:rPr>
              <a:t>Adapted from Source </a:t>
            </a:r>
            <a:endParaRPr lang="en-IE" b="1" dirty="0">
              <a:solidFill>
                <a:schemeClr val="bg1"/>
              </a:solidFill>
            </a:endParaRPr>
          </a:p>
        </p:txBody>
      </p:sp>
      <p:sp>
        <p:nvSpPr>
          <p:cNvPr id="37" name="Rectangle 36">
            <a:extLst>
              <a:ext uri="{FF2B5EF4-FFF2-40B4-BE49-F238E27FC236}">
                <a16:creationId xmlns:a16="http://schemas.microsoft.com/office/drawing/2014/main" xmlns="" id="{4CEE973E-64A4-B460-FFC1-B2BD10FFF708}"/>
              </a:ext>
            </a:extLst>
          </p:cNvPr>
          <p:cNvSpPr/>
          <p:nvPr/>
        </p:nvSpPr>
        <p:spPr>
          <a:xfrm>
            <a:off x="7444624" y="3903244"/>
            <a:ext cx="4467976" cy="2557296"/>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8" name="TextBox 37">
            <a:extLst>
              <a:ext uri="{FF2B5EF4-FFF2-40B4-BE49-F238E27FC236}">
                <a16:creationId xmlns:a16="http://schemas.microsoft.com/office/drawing/2014/main" xmlns="" id="{BEF1B686-B8B1-2580-3D73-BAD602842663}"/>
              </a:ext>
            </a:extLst>
          </p:cNvPr>
          <p:cNvSpPr txBox="1"/>
          <p:nvPr/>
        </p:nvSpPr>
        <p:spPr>
          <a:xfrm>
            <a:off x="7444624" y="3833737"/>
            <a:ext cx="4706068" cy="1785104"/>
          </a:xfrm>
          <a:prstGeom prst="rect">
            <a:avLst/>
          </a:prstGeom>
          <a:noFill/>
        </p:spPr>
        <p:txBody>
          <a:bodyPr wrap="square" rtlCol="0">
            <a:spAutoFit/>
          </a:bodyPr>
          <a:lstStyle/>
          <a:p>
            <a:r>
              <a:rPr lang="ru-RU" sz="2000" b="1" dirty="0" err="1" smtClean="0">
                <a:solidFill>
                  <a:schemeClr val="bg1"/>
                </a:solidFill>
              </a:rPr>
              <a:t>Борба</a:t>
            </a:r>
            <a:r>
              <a:rPr lang="ru-RU" sz="2000" b="1" dirty="0" smtClean="0">
                <a:solidFill>
                  <a:schemeClr val="bg1"/>
                </a:solidFill>
              </a:rPr>
              <a:t> с вредители и </a:t>
            </a:r>
            <a:r>
              <a:rPr lang="ru-RU" sz="2000" b="1" dirty="0" err="1" smtClean="0">
                <a:solidFill>
                  <a:schemeClr val="bg1"/>
                </a:solidFill>
              </a:rPr>
              <a:t>болести</a:t>
            </a:r>
            <a:endParaRPr lang="ru-RU" sz="2000" b="1" dirty="0" smtClean="0">
              <a:solidFill>
                <a:schemeClr val="bg1"/>
              </a:solidFill>
            </a:endParaRPr>
          </a:p>
          <a:p>
            <a:r>
              <a:rPr lang="ru-RU" dirty="0" err="1" smtClean="0">
                <a:solidFill>
                  <a:schemeClr val="bg1"/>
                </a:solidFill>
              </a:rPr>
              <a:t>Годишни</a:t>
            </a:r>
            <a:r>
              <a:rPr lang="ru-RU" dirty="0" smtClean="0">
                <a:solidFill>
                  <a:schemeClr val="bg1"/>
                </a:solidFill>
              </a:rPr>
              <a:t> загуби, </a:t>
            </a:r>
            <a:r>
              <a:rPr lang="ru-RU" dirty="0" err="1" smtClean="0">
                <a:solidFill>
                  <a:schemeClr val="bg1"/>
                </a:solidFill>
              </a:rPr>
              <a:t>причинени</a:t>
            </a:r>
            <a:r>
              <a:rPr lang="ru-RU" dirty="0" smtClean="0">
                <a:solidFill>
                  <a:schemeClr val="bg1"/>
                </a:solidFill>
              </a:rPr>
              <a:t> от </a:t>
            </a:r>
            <a:r>
              <a:rPr lang="ru-RU" dirty="0" err="1" smtClean="0">
                <a:solidFill>
                  <a:schemeClr val="bg1"/>
                </a:solidFill>
              </a:rPr>
              <a:t>лошо</a:t>
            </a:r>
            <a:r>
              <a:rPr lang="ru-RU" dirty="0" smtClean="0">
                <a:solidFill>
                  <a:schemeClr val="bg1"/>
                </a:solidFill>
              </a:rPr>
              <a:t> </a:t>
            </a:r>
            <a:r>
              <a:rPr lang="ru-RU" dirty="0" err="1" smtClean="0">
                <a:solidFill>
                  <a:schemeClr val="bg1"/>
                </a:solidFill>
              </a:rPr>
              <a:t>управлявани</a:t>
            </a:r>
            <a:r>
              <a:rPr lang="ru-RU" dirty="0" smtClean="0">
                <a:solidFill>
                  <a:schemeClr val="bg1"/>
                </a:solidFill>
              </a:rPr>
              <a:t> или </a:t>
            </a:r>
            <a:r>
              <a:rPr lang="ru-RU" dirty="0" err="1" smtClean="0">
                <a:solidFill>
                  <a:schemeClr val="bg1"/>
                </a:solidFill>
              </a:rPr>
              <a:t>случайни</a:t>
            </a:r>
            <a:r>
              <a:rPr lang="ru-RU" dirty="0" smtClean="0">
                <a:solidFill>
                  <a:schemeClr val="bg1"/>
                </a:solidFill>
              </a:rPr>
              <a:t> интродукции на </a:t>
            </a:r>
            <a:r>
              <a:rPr lang="ru-RU" dirty="0" err="1" smtClean="0">
                <a:solidFill>
                  <a:schemeClr val="bg1"/>
                </a:solidFill>
              </a:rPr>
              <a:t>видове</a:t>
            </a:r>
            <a:r>
              <a:rPr lang="ru-RU" dirty="0" smtClean="0">
                <a:solidFill>
                  <a:schemeClr val="bg1"/>
                </a:solidFill>
              </a:rPr>
              <a:t> </a:t>
            </a:r>
            <a:r>
              <a:rPr lang="ru-RU" dirty="0" err="1" smtClean="0">
                <a:solidFill>
                  <a:schemeClr val="bg1"/>
                </a:solidFill>
              </a:rPr>
              <a:t>като</a:t>
            </a:r>
            <a:r>
              <a:rPr lang="ru-RU" dirty="0" smtClean="0">
                <a:solidFill>
                  <a:schemeClr val="bg1"/>
                </a:solidFill>
              </a:rPr>
              <a:t> </a:t>
            </a:r>
            <a:r>
              <a:rPr lang="ru-RU" dirty="0" err="1" smtClean="0">
                <a:solidFill>
                  <a:schemeClr val="bg1"/>
                </a:solidFill>
              </a:rPr>
              <a:t>селскостопански</a:t>
            </a:r>
            <a:r>
              <a:rPr lang="ru-RU" dirty="0" smtClean="0">
                <a:solidFill>
                  <a:schemeClr val="bg1"/>
                </a:solidFill>
              </a:rPr>
              <a:t> вредители в САЩ, </a:t>
            </a:r>
            <a:r>
              <a:rPr lang="ru-RU" dirty="0" err="1" smtClean="0">
                <a:solidFill>
                  <a:schemeClr val="bg1"/>
                </a:solidFill>
              </a:rPr>
              <a:t>Обединеното</a:t>
            </a:r>
            <a:r>
              <a:rPr lang="ru-RU" dirty="0" smtClean="0">
                <a:solidFill>
                  <a:schemeClr val="bg1"/>
                </a:solidFill>
              </a:rPr>
              <a:t> </a:t>
            </a:r>
            <a:r>
              <a:rPr lang="ru-RU" dirty="0" err="1" smtClean="0">
                <a:solidFill>
                  <a:schemeClr val="bg1"/>
                </a:solidFill>
              </a:rPr>
              <a:t>кралство</a:t>
            </a:r>
            <a:r>
              <a:rPr lang="ru-RU" dirty="0" smtClean="0">
                <a:solidFill>
                  <a:schemeClr val="bg1"/>
                </a:solidFill>
              </a:rPr>
              <a:t>, Австралия, </a:t>
            </a:r>
            <a:r>
              <a:rPr lang="ru-RU" dirty="0" err="1" smtClean="0">
                <a:solidFill>
                  <a:schemeClr val="bg1"/>
                </a:solidFill>
              </a:rPr>
              <a:t>Южна</a:t>
            </a:r>
            <a:r>
              <a:rPr lang="ru-RU" dirty="0" smtClean="0">
                <a:solidFill>
                  <a:schemeClr val="bg1"/>
                </a:solidFill>
              </a:rPr>
              <a:t> Африка, Индия и Бразилия</a:t>
            </a:r>
            <a:endParaRPr lang="en-IE" dirty="0">
              <a:solidFill>
                <a:schemeClr val="bg1"/>
              </a:solidFill>
            </a:endParaRPr>
          </a:p>
        </p:txBody>
      </p:sp>
      <p:sp>
        <p:nvSpPr>
          <p:cNvPr id="39" name="TextBox 38">
            <a:extLst>
              <a:ext uri="{FF2B5EF4-FFF2-40B4-BE49-F238E27FC236}">
                <a16:creationId xmlns:a16="http://schemas.microsoft.com/office/drawing/2014/main" xmlns="" id="{B9AF0BDC-3B51-1E72-D6F4-282558134B3E}"/>
              </a:ext>
            </a:extLst>
          </p:cNvPr>
          <p:cNvSpPr txBox="1"/>
          <p:nvPr/>
        </p:nvSpPr>
        <p:spPr>
          <a:xfrm>
            <a:off x="7598465" y="5347252"/>
            <a:ext cx="4667778" cy="1077218"/>
          </a:xfrm>
          <a:prstGeom prst="rect">
            <a:avLst/>
          </a:prstGeom>
          <a:noFill/>
        </p:spPr>
        <p:txBody>
          <a:bodyPr wrap="square" rtlCol="0">
            <a:spAutoFit/>
          </a:bodyPr>
          <a:lstStyle/>
          <a:p>
            <a:r>
              <a:rPr lang="en-IE" sz="6400" b="1" dirty="0">
                <a:solidFill>
                  <a:schemeClr val="bg1"/>
                </a:solidFill>
              </a:rPr>
              <a:t>$100 </a:t>
            </a:r>
            <a:r>
              <a:rPr lang="bg-BG" sz="4000" b="1" dirty="0" smtClean="0">
                <a:solidFill>
                  <a:schemeClr val="bg1"/>
                </a:solidFill>
              </a:rPr>
              <a:t>млрд.</a:t>
            </a:r>
            <a:endParaRPr lang="en-IE" sz="4000" b="1" dirty="0"/>
          </a:p>
        </p:txBody>
      </p:sp>
    </p:spTree>
    <p:extLst>
      <p:ext uri="{BB962C8B-B14F-4D97-AF65-F5344CB8AC3E}">
        <p14:creationId xmlns:p14="http://schemas.microsoft.com/office/powerpoint/2010/main" xmlns="" val="368155753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34" name="Text Placeholder 3">
            <a:extLst>
              <a:ext uri="{FF2B5EF4-FFF2-40B4-BE49-F238E27FC236}">
                <a16:creationId xmlns:a16="http://schemas.microsoft.com/office/drawing/2014/main" xmlns="" id="{A553E152-31E6-023D-F765-21DAD15506CD}"/>
              </a:ext>
            </a:extLst>
          </p:cNvPr>
          <p:cNvSpPr txBox="1">
            <a:spLocks/>
          </p:cNvSpPr>
          <p:nvPr/>
        </p:nvSpPr>
        <p:spPr>
          <a:xfrm>
            <a:off x="1702247" y="1241593"/>
            <a:ext cx="5240814" cy="3745078"/>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IE" dirty="0">
              <a:solidFill>
                <a:srgbClr val="354F92"/>
              </a:solidFill>
            </a:endParaRPr>
          </a:p>
        </p:txBody>
      </p:sp>
      <p:sp>
        <p:nvSpPr>
          <p:cNvPr id="7" name="TextBox 6">
            <a:extLst>
              <a:ext uri="{FF2B5EF4-FFF2-40B4-BE49-F238E27FC236}">
                <a16:creationId xmlns:a16="http://schemas.microsoft.com/office/drawing/2014/main" xmlns="" id="{93B167BE-9A05-5B32-8F88-B7ED2736FA57}"/>
              </a:ext>
            </a:extLst>
          </p:cNvPr>
          <p:cNvSpPr txBox="1"/>
          <p:nvPr/>
        </p:nvSpPr>
        <p:spPr>
          <a:xfrm>
            <a:off x="796519" y="609600"/>
            <a:ext cx="7585482" cy="6001643"/>
          </a:xfrm>
          <a:prstGeom prst="rect">
            <a:avLst/>
          </a:prstGeom>
          <a:noFill/>
        </p:spPr>
        <p:txBody>
          <a:bodyPr wrap="square">
            <a:spAutoFit/>
          </a:bodyPr>
          <a:lstStyle/>
          <a:p>
            <a:r>
              <a:rPr lang="ru-RU" sz="2400" dirty="0" smtClean="0">
                <a:solidFill>
                  <a:srgbClr val="354F92"/>
                </a:solidFill>
                <a:latin typeface="Calibri" panose="020F0502020204030204" pitchFamily="34" charset="0"/>
                <a:cs typeface="Calibri" panose="020F0502020204030204" pitchFamily="34" charset="0"/>
              </a:rPr>
              <a:t>Пандемията от COVID-19 ни показа как болестта и вирусът могат да променят живота ни. </a:t>
            </a:r>
            <a:r>
              <a:rPr lang="ru-RU" sz="2400" b="1" dirty="0" smtClean="0">
                <a:solidFill>
                  <a:srgbClr val="354F92"/>
                </a:solidFill>
                <a:latin typeface="Calibri" panose="020F0502020204030204" pitchFamily="34" charset="0"/>
                <a:cs typeface="Calibri" panose="020F0502020204030204" pitchFamily="34" charset="0"/>
              </a:rPr>
              <a:t>Знаете ли, </a:t>
            </a:r>
            <a:r>
              <a:rPr lang="ru-RU" sz="2400" b="1" dirty="0" err="1" smtClean="0">
                <a:solidFill>
                  <a:srgbClr val="354F92"/>
                </a:solidFill>
                <a:latin typeface="Calibri" panose="020F0502020204030204" pitchFamily="34" charset="0"/>
                <a:cs typeface="Calibri" panose="020F0502020204030204" pitchFamily="34" charset="0"/>
              </a:rPr>
              <a:t>че</a:t>
            </a:r>
            <a:r>
              <a:rPr lang="ru-RU" sz="2400" b="1" dirty="0" smtClean="0">
                <a:solidFill>
                  <a:srgbClr val="354F92"/>
                </a:solidFill>
                <a:latin typeface="Calibri" panose="020F0502020204030204" pitchFamily="34" charset="0"/>
                <a:cs typeface="Calibri" panose="020F0502020204030204" pitchFamily="34" charset="0"/>
              </a:rPr>
              <a:t> част от </a:t>
            </a:r>
            <a:r>
              <a:rPr lang="ru-RU" sz="2400" b="1" dirty="0" err="1" smtClean="0">
                <a:solidFill>
                  <a:srgbClr val="354F92"/>
                </a:solidFill>
                <a:latin typeface="Calibri" panose="020F0502020204030204" pitchFamily="34" charset="0"/>
                <a:cs typeface="Calibri" panose="020F0502020204030204" pitchFamily="34" charset="0"/>
              </a:rPr>
              <a:t>решението</a:t>
            </a:r>
            <a:r>
              <a:rPr lang="ru-RU" sz="2400" b="1" dirty="0" smtClean="0">
                <a:solidFill>
                  <a:srgbClr val="354F92"/>
                </a:solidFill>
                <a:latin typeface="Calibri" panose="020F0502020204030204" pitchFamily="34" charset="0"/>
                <a:cs typeface="Calibri" panose="020F0502020204030204" pitchFamily="34" charset="0"/>
              </a:rPr>
              <a:t> е </a:t>
            </a:r>
            <a:r>
              <a:rPr lang="ru-RU" sz="2400" b="1" dirty="0" err="1" smtClean="0">
                <a:solidFill>
                  <a:srgbClr val="354F92"/>
                </a:solidFill>
                <a:latin typeface="Calibri" panose="020F0502020204030204" pitchFamily="34" charset="0"/>
                <a:cs typeface="Calibri" panose="020F0502020204030204" pitchFamily="34" charset="0"/>
              </a:rPr>
              <a:t>биоразнообразието</a:t>
            </a:r>
            <a:r>
              <a:rPr lang="ru-RU" sz="2400" b="1" dirty="0" smtClean="0">
                <a:solidFill>
                  <a:srgbClr val="354F92"/>
                </a:solidFill>
                <a:latin typeface="Calibri" panose="020F0502020204030204" pitchFamily="34" charset="0"/>
                <a:cs typeface="Calibri" panose="020F0502020204030204" pitchFamily="34" charset="0"/>
              </a:rPr>
              <a:t>?</a:t>
            </a:r>
          </a:p>
          <a:p>
            <a:r>
              <a:rPr lang="ru-RU" sz="2400" dirty="0" smtClean="0">
                <a:solidFill>
                  <a:srgbClr val="354F92"/>
                </a:solidFill>
                <a:latin typeface="Calibri" panose="020F0502020204030204" pitchFamily="34" charset="0"/>
                <a:cs typeface="Calibri" panose="020F0502020204030204" pitchFamily="34" charset="0"/>
              </a:rPr>
              <a:t>Зоонозните заболявания или патогени се отнасят до инфекции, които се споделят между животни и хора и включват коронавирус, испански грип, лаймска болест и маймунска шарка и други. </a:t>
            </a:r>
            <a:r>
              <a:rPr lang="ru-RU" sz="2400" dirty="0" err="1" smtClean="0">
                <a:solidFill>
                  <a:srgbClr val="354F92"/>
                </a:solidFill>
                <a:latin typeface="Calibri" panose="020F0502020204030204" pitchFamily="34" charset="0"/>
                <a:cs typeface="Calibri" panose="020F0502020204030204" pitchFamily="34" charset="0"/>
              </a:rPr>
              <a:t>Всъщност</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повече</a:t>
            </a:r>
            <a:r>
              <a:rPr lang="ru-RU" sz="2400" dirty="0" smtClean="0">
                <a:solidFill>
                  <a:srgbClr val="354F92"/>
                </a:solidFill>
                <a:latin typeface="Calibri" panose="020F0502020204030204" pitchFamily="34" charset="0"/>
                <a:cs typeface="Calibri" panose="020F0502020204030204" pitchFamily="34" charset="0"/>
              </a:rPr>
              <a:t> от 60% от </a:t>
            </a:r>
            <a:r>
              <a:rPr lang="ru-RU" sz="2400" dirty="0" err="1" smtClean="0">
                <a:solidFill>
                  <a:srgbClr val="354F92"/>
                </a:solidFill>
                <a:latin typeface="Calibri" panose="020F0502020204030204" pitchFamily="34" charset="0"/>
                <a:cs typeface="Calibri" panose="020F0502020204030204" pitchFamily="34" charset="0"/>
              </a:rPr>
              <a:t>човешките</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патогени</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са</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зоонозни</a:t>
            </a:r>
            <a:r>
              <a:rPr lang="ru-RU" sz="2400" dirty="0" smtClean="0">
                <a:solidFill>
                  <a:srgbClr val="354F92"/>
                </a:solidFill>
                <a:latin typeface="Calibri" panose="020F0502020204030204" pitchFamily="34" charset="0"/>
                <a:cs typeface="Calibri" panose="020F0502020204030204" pitchFamily="34" charset="0"/>
              </a:rPr>
              <a:t> по </a:t>
            </a:r>
            <a:r>
              <a:rPr lang="ru-RU" sz="2400" dirty="0" err="1" smtClean="0">
                <a:solidFill>
                  <a:srgbClr val="354F92"/>
                </a:solidFill>
                <a:latin typeface="Calibri" panose="020F0502020204030204" pitchFamily="34" charset="0"/>
                <a:cs typeface="Calibri" panose="020F0502020204030204" pitchFamily="34" charset="0"/>
              </a:rPr>
              <a:t>произход</a:t>
            </a:r>
            <a:r>
              <a:rPr lang="ru-RU" sz="2400" dirty="0" smtClean="0">
                <a:solidFill>
                  <a:srgbClr val="354F92"/>
                </a:solidFill>
                <a:latin typeface="Calibri" panose="020F0502020204030204" pitchFamily="34" charset="0"/>
                <a:cs typeface="Calibri" panose="020F0502020204030204" pitchFamily="34" charset="0"/>
              </a:rPr>
              <a:t>.</a:t>
            </a:r>
            <a:endParaRPr lang="en-US" sz="2400" dirty="0" smtClean="0">
              <a:solidFill>
                <a:srgbClr val="354F92"/>
              </a:solidFill>
              <a:latin typeface="Calibri" panose="020F0502020204030204" pitchFamily="34" charset="0"/>
              <a:cs typeface="Calibri" panose="020F0502020204030204" pitchFamily="34" charset="0"/>
            </a:endParaRPr>
          </a:p>
          <a:p>
            <a:r>
              <a:rPr lang="bg-BG" sz="2400" b="1" dirty="0" smtClean="0">
                <a:solidFill>
                  <a:srgbClr val="354F92"/>
                </a:solidFill>
                <a:latin typeface="Calibri" panose="020F0502020204030204" pitchFamily="34" charset="0"/>
                <a:cs typeface="Calibri" panose="020F0502020204030204" pitchFamily="34" charset="0"/>
                <a:hlinkClick r:id="rId3"/>
              </a:rPr>
              <a:t>Проучвания </a:t>
            </a:r>
            <a:r>
              <a:rPr lang="bg-BG" sz="2400" b="1" dirty="0" smtClean="0">
                <a:latin typeface="Calibri" panose="020F0502020204030204" pitchFamily="34" charset="0"/>
                <a:cs typeface="Calibri" panose="020F0502020204030204" pitchFamily="34" charset="0"/>
                <a:hlinkClick r:id="rId3"/>
              </a:rPr>
              <a:t>доказват връзката между Биоразнообразието и Ковид 19: </a:t>
            </a:r>
            <a:r>
              <a:rPr lang="en-US" sz="2400" dirty="0" smtClean="0">
                <a:solidFill>
                  <a:srgbClr val="354F92"/>
                </a:solidFill>
                <a:latin typeface="Calibri" panose="020F0502020204030204" pitchFamily="34" charset="0"/>
                <a:cs typeface="Calibri" panose="020F0502020204030204" pitchFamily="34" charset="0"/>
                <a:hlinkClick r:id="rId3"/>
              </a:rPr>
              <a:t>https://www.climateka.bg/vruzki-klimat-pandemiya/</a:t>
            </a:r>
            <a:r>
              <a:rPr lang="bg-BG" sz="2400" dirty="0" smtClean="0">
                <a:solidFill>
                  <a:srgbClr val="354F92"/>
                </a:solidFill>
                <a:latin typeface="Calibri" panose="020F0502020204030204" pitchFamily="34" charset="0"/>
                <a:cs typeface="Calibri" panose="020F0502020204030204" pitchFamily="34" charset="0"/>
                <a:hlinkClick r:id="rId3"/>
              </a:rPr>
              <a:t> </a:t>
            </a:r>
            <a:r>
              <a:rPr lang="bg-BG" sz="2400" dirty="0" smtClean="0">
                <a:solidFill>
                  <a:srgbClr val="354F92"/>
                </a:solidFill>
                <a:latin typeface="Calibri" panose="020F0502020204030204" pitchFamily="34" charset="0"/>
                <a:cs typeface="Calibri" panose="020F0502020204030204" pitchFamily="34" charset="0"/>
              </a:rPr>
              <a:t>У</a:t>
            </a:r>
            <a:r>
              <a:rPr lang="ru-RU" sz="2400" dirty="0" err="1" smtClean="0">
                <a:solidFill>
                  <a:srgbClr val="354F92"/>
                </a:solidFill>
                <a:latin typeface="Calibri" panose="020F0502020204030204" pitchFamily="34" charset="0"/>
                <a:cs typeface="Calibri" panose="020F0502020204030204" pitchFamily="34" charset="0"/>
              </a:rPr>
              <a:t>величаването</a:t>
            </a:r>
            <a:r>
              <a:rPr lang="ru-RU" sz="2400" dirty="0" smtClean="0">
                <a:solidFill>
                  <a:srgbClr val="354F92"/>
                </a:solidFill>
                <a:latin typeface="Calibri" panose="020F0502020204030204" pitchFamily="34" charset="0"/>
                <a:cs typeface="Calibri" panose="020F0502020204030204" pitchFamily="34" charset="0"/>
              </a:rPr>
              <a:t> на </a:t>
            </a:r>
            <a:r>
              <a:rPr lang="ru-RU" sz="2400" dirty="0" err="1" smtClean="0">
                <a:solidFill>
                  <a:srgbClr val="354F92"/>
                </a:solidFill>
                <a:latin typeface="Calibri" panose="020F0502020204030204" pitchFamily="34" charset="0"/>
                <a:cs typeface="Calibri" panose="020F0502020204030204" pitchFamily="34" charset="0"/>
              </a:rPr>
              <a:t>биоразнообразието</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намалява</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разпространението</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на</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инфекциите</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тъй</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като</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патогенът</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има</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повече</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видове</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през</a:t>
            </a:r>
            <a:r>
              <a:rPr lang="ru-RU" sz="2400" dirty="0" smtClean="0">
                <a:solidFill>
                  <a:srgbClr val="354F92"/>
                </a:solidFill>
                <a:latin typeface="Calibri" panose="020F0502020204030204" pitchFamily="34" charset="0"/>
                <a:cs typeface="Calibri" panose="020F0502020204030204" pitchFamily="34" charset="0"/>
              </a:rPr>
              <a:t> </a:t>
            </a:r>
            <a:r>
              <a:rPr lang="ru-RU" sz="2400" dirty="0" err="1" smtClean="0">
                <a:solidFill>
                  <a:srgbClr val="354F92"/>
                </a:solidFill>
                <a:latin typeface="Calibri" panose="020F0502020204030204" pitchFamily="34" charset="0"/>
                <a:cs typeface="Calibri" panose="020F0502020204030204" pitchFamily="34" charset="0"/>
              </a:rPr>
              <a:t>които</a:t>
            </a:r>
            <a:r>
              <a:rPr lang="ru-RU" sz="2400" dirty="0" smtClean="0">
                <a:solidFill>
                  <a:srgbClr val="354F92"/>
                </a:solidFill>
                <a:latin typeface="Calibri" panose="020F0502020204030204" pitchFamily="34" charset="0"/>
                <a:cs typeface="Calibri" panose="020F0502020204030204" pitchFamily="34" charset="0"/>
              </a:rPr>
              <a:t> да </a:t>
            </a:r>
            <a:r>
              <a:rPr lang="ru-RU" sz="2400" dirty="0" err="1" smtClean="0">
                <a:solidFill>
                  <a:srgbClr val="354F92"/>
                </a:solidFill>
                <a:latin typeface="Calibri" panose="020F0502020204030204" pitchFamily="34" charset="0"/>
                <a:cs typeface="Calibri" panose="020F0502020204030204" pitchFamily="34" charset="0"/>
              </a:rPr>
              <a:t>премине</a:t>
            </a:r>
            <a:r>
              <a:rPr lang="ru-RU" sz="2400" dirty="0" smtClean="0">
                <a:solidFill>
                  <a:srgbClr val="354F92"/>
                </a:solidFill>
                <a:latin typeface="Calibri" panose="020F0502020204030204" pitchFamily="34" charset="0"/>
                <a:cs typeface="Calibri" panose="020F0502020204030204" pitchFamily="34" charset="0"/>
              </a:rPr>
              <a:t>. </a:t>
            </a:r>
            <a:r>
              <a:rPr lang="ru-RU" sz="2400" b="1" dirty="0" smtClean="0">
                <a:solidFill>
                  <a:srgbClr val="354F92"/>
                </a:solidFill>
                <a:latin typeface="Calibri" panose="020F0502020204030204" pitchFamily="34" charset="0"/>
                <a:cs typeface="Calibri" panose="020F0502020204030204" pitchFamily="34" charset="0"/>
              </a:rPr>
              <a:t>Модул 4</a:t>
            </a:r>
            <a:r>
              <a:rPr lang="ru-RU" sz="2400" dirty="0" smtClean="0">
                <a:solidFill>
                  <a:srgbClr val="354F92"/>
                </a:solidFill>
                <a:latin typeface="Calibri" panose="020F0502020204030204" pitchFamily="34" charset="0"/>
                <a:cs typeface="Calibri" panose="020F0502020204030204" pitchFamily="34" charset="0"/>
              </a:rPr>
              <a:t> от настоящия курс разглежда подробно </a:t>
            </a:r>
            <a:r>
              <a:rPr lang="ru-RU" sz="2400" b="1" dirty="0" smtClean="0">
                <a:solidFill>
                  <a:srgbClr val="354F92"/>
                </a:solidFill>
                <a:latin typeface="Calibri" panose="020F0502020204030204" pitchFamily="34" charset="0"/>
                <a:cs typeface="Calibri" panose="020F0502020204030204" pitchFamily="34" charset="0"/>
              </a:rPr>
              <a:t>ЦУР 3 – Добро здраве.</a:t>
            </a:r>
            <a:endParaRPr lang="en-US" sz="2400" b="1" dirty="0">
              <a:solidFill>
                <a:srgbClr val="354F92"/>
              </a:solidFill>
              <a:latin typeface="Calibri" panose="020F0502020204030204" pitchFamily="34" charset="0"/>
              <a:cs typeface="Calibri" panose="020F0502020204030204" pitchFamily="34" charset="0"/>
            </a:endParaRPr>
          </a:p>
        </p:txBody>
      </p:sp>
      <p:pic>
        <p:nvPicPr>
          <p:cNvPr id="6" name="Picture 5" descr="Multiple blue virus organisms">
            <a:extLst>
              <a:ext uri="{FF2B5EF4-FFF2-40B4-BE49-F238E27FC236}">
                <a16:creationId xmlns:a16="http://schemas.microsoft.com/office/drawing/2014/main" xmlns="" id="{3924F2EA-DBAD-E8CF-2DA1-188E0A4489BA}"/>
              </a:ext>
            </a:extLst>
          </p:cNvPr>
          <p:cNvPicPr>
            <a:picLocks noChangeAspect="1"/>
          </p:cNvPicPr>
          <p:nvPr/>
        </p:nvPicPr>
        <p:blipFill>
          <a:blip r:embed="rId4"/>
          <a:srcRect l="27825" r="27825"/>
          <a:stretch/>
        </p:blipFill>
        <p:spPr>
          <a:xfrm>
            <a:off x="8586287" y="1374943"/>
            <a:ext cx="3091175" cy="3920748"/>
          </a:xfrm>
          <a:prstGeom prst="rect">
            <a:avLst/>
          </a:prstGeom>
        </p:spPr>
      </p:pic>
      <p:sp>
        <p:nvSpPr>
          <p:cNvPr id="2" name="TextBox 1">
            <a:extLst>
              <a:ext uri="{FF2B5EF4-FFF2-40B4-BE49-F238E27FC236}">
                <a16:creationId xmlns:a16="http://schemas.microsoft.com/office/drawing/2014/main" xmlns="" id="{BD700FA7-215C-D751-9953-57EEE211E6F8}"/>
              </a:ext>
            </a:extLst>
          </p:cNvPr>
          <p:cNvSpPr txBox="1"/>
          <p:nvPr/>
        </p:nvSpPr>
        <p:spPr>
          <a:xfrm>
            <a:off x="709928" y="0"/>
            <a:ext cx="10399396" cy="757130"/>
          </a:xfrm>
          <a:prstGeom prst="rect">
            <a:avLst/>
          </a:prstGeom>
          <a:noFill/>
        </p:spPr>
        <p:txBody>
          <a:bodyPr wrap="square">
            <a:spAutoFit/>
          </a:bodyPr>
          <a:lstStyle/>
          <a:p>
            <a:pPr>
              <a:lnSpc>
                <a:spcPct val="120000"/>
              </a:lnSpc>
            </a:pPr>
            <a:r>
              <a:rPr lang="bg-BG" sz="3600" b="1" dirty="0" smtClean="0">
                <a:solidFill>
                  <a:srgbClr val="EC7A42"/>
                </a:solidFill>
              </a:rPr>
              <a:t>Екосистемите и връзката със здравето и болестите</a:t>
            </a:r>
            <a:r>
              <a:rPr lang="en-IE" sz="3600" b="1" dirty="0" smtClean="0">
                <a:solidFill>
                  <a:srgbClr val="EC7A42"/>
                </a:solidFill>
              </a:rPr>
              <a:t>  </a:t>
            </a:r>
            <a:endParaRPr lang="en-IE" sz="3600" b="1" dirty="0">
              <a:solidFill>
                <a:srgbClr val="EC7A42"/>
              </a:solidFill>
            </a:endParaRPr>
          </a:p>
        </p:txBody>
      </p:sp>
    </p:spTree>
    <p:extLst>
      <p:ext uri="{BB962C8B-B14F-4D97-AF65-F5344CB8AC3E}">
        <p14:creationId xmlns:p14="http://schemas.microsoft.com/office/powerpoint/2010/main" xmlns="" val="1310942529"/>
      </p:ext>
    </p:extLst>
  </p:cSld>
  <p:clrMapOvr>
    <a:masterClrMapping/>
  </p:clrMapOvr>
  <p:timing>
    <p:tnLst>
      <p:par>
        <p:cTn id="1" dur="indefinite" restart="never" nodeType="tmRoot"/>
      </p:par>
    </p:tnLst>
  </p:timing>
  <p:extLst mod="1">
    <p:ext uri="{6950BFC3-D8DA-4A85-94F7-54DA5524770B}">
      <p188:commentRel xmlns:p188="http://schemas.microsoft.com/office/powerpoint/2018/8/main" xmlns="" r:id="rId5"/>
    </p:ext>
  </p:extLs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xmlns="" id="{BC8CA0EC-3203-874B-818E-A3951341F2E9}"/>
              </a:ext>
            </a:extLst>
          </p:cNvPr>
          <p:cNvSpPr>
            <a:spLocks noGrp="1"/>
          </p:cNvSpPr>
          <p:nvPr>
            <p:ph type="body" sz="quarter" idx="15"/>
          </p:nvPr>
        </p:nvSpPr>
        <p:spPr/>
        <p:txBody>
          <a:bodyPr/>
          <a:lstStyle/>
          <a:p>
            <a:r>
              <a:rPr lang="en-US" dirty="0"/>
              <a:t>01</a:t>
            </a:r>
          </a:p>
        </p:txBody>
      </p:sp>
      <p:sp>
        <p:nvSpPr>
          <p:cNvPr id="15" name="Text Placeholder 14">
            <a:extLst>
              <a:ext uri="{FF2B5EF4-FFF2-40B4-BE49-F238E27FC236}">
                <a16:creationId xmlns:a16="http://schemas.microsoft.com/office/drawing/2014/main" xmlns="" id="{C4E048F0-9773-C54B-A71E-3C9CFEB59C8E}"/>
              </a:ext>
            </a:extLst>
          </p:cNvPr>
          <p:cNvSpPr>
            <a:spLocks noGrp="1"/>
          </p:cNvSpPr>
          <p:nvPr>
            <p:ph type="body" sz="quarter" idx="14"/>
          </p:nvPr>
        </p:nvSpPr>
        <p:spPr/>
        <p:txBody>
          <a:bodyPr/>
          <a:lstStyle/>
          <a:p>
            <a:r>
              <a:rPr lang="bg-BG" sz="2400" dirty="0" smtClean="0">
                <a:solidFill>
                  <a:srgbClr val="354F92"/>
                </a:solidFill>
              </a:rPr>
              <a:t>Загуба на местообитания и деградация</a:t>
            </a:r>
            <a:endParaRPr lang="en-US" sz="2400" dirty="0">
              <a:solidFill>
                <a:srgbClr val="354F92"/>
              </a:solidFill>
            </a:endParaRPr>
          </a:p>
        </p:txBody>
      </p:sp>
      <p:sp>
        <p:nvSpPr>
          <p:cNvPr id="19" name="Text Placeholder 18">
            <a:extLst>
              <a:ext uri="{FF2B5EF4-FFF2-40B4-BE49-F238E27FC236}">
                <a16:creationId xmlns:a16="http://schemas.microsoft.com/office/drawing/2014/main" xmlns="" id="{5B018A2C-261B-FE40-8CCB-12ABA36272E0}"/>
              </a:ext>
            </a:extLst>
          </p:cNvPr>
          <p:cNvSpPr>
            <a:spLocks noGrp="1"/>
          </p:cNvSpPr>
          <p:nvPr>
            <p:ph type="body" sz="quarter" idx="29"/>
          </p:nvPr>
        </p:nvSpPr>
        <p:spPr/>
        <p:txBody>
          <a:bodyPr/>
          <a:lstStyle/>
          <a:p>
            <a:r>
              <a:rPr lang="en-US" dirty="0"/>
              <a:t>02</a:t>
            </a:r>
          </a:p>
        </p:txBody>
      </p:sp>
      <p:sp>
        <p:nvSpPr>
          <p:cNvPr id="20" name="Text Placeholder 19">
            <a:extLst>
              <a:ext uri="{FF2B5EF4-FFF2-40B4-BE49-F238E27FC236}">
                <a16:creationId xmlns:a16="http://schemas.microsoft.com/office/drawing/2014/main" xmlns="" id="{F1085800-9569-4843-B00A-CC81BB1D9B93}"/>
              </a:ext>
            </a:extLst>
          </p:cNvPr>
          <p:cNvSpPr>
            <a:spLocks noGrp="1"/>
          </p:cNvSpPr>
          <p:nvPr>
            <p:ph type="body" sz="quarter" idx="30"/>
          </p:nvPr>
        </p:nvSpPr>
        <p:spPr/>
        <p:txBody>
          <a:bodyPr/>
          <a:lstStyle/>
          <a:p>
            <a:r>
              <a:rPr lang="bg-BG" sz="2400" dirty="0" smtClean="0">
                <a:solidFill>
                  <a:srgbClr val="354F92"/>
                </a:solidFill>
              </a:rPr>
              <a:t>Инвазивни видове и болести</a:t>
            </a:r>
            <a:endParaRPr lang="en-US" sz="2400" dirty="0">
              <a:solidFill>
                <a:srgbClr val="354F92"/>
              </a:solidFill>
            </a:endParaRPr>
          </a:p>
        </p:txBody>
      </p:sp>
      <p:sp>
        <p:nvSpPr>
          <p:cNvPr id="21" name="Text Placeholder 20">
            <a:extLst>
              <a:ext uri="{FF2B5EF4-FFF2-40B4-BE49-F238E27FC236}">
                <a16:creationId xmlns:a16="http://schemas.microsoft.com/office/drawing/2014/main" xmlns="" id="{E66C7987-60BB-DC47-A0C2-99C652EF4EF7}"/>
              </a:ext>
            </a:extLst>
          </p:cNvPr>
          <p:cNvSpPr>
            <a:spLocks noGrp="1"/>
          </p:cNvSpPr>
          <p:nvPr>
            <p:ph type="body" sz="quarter" idx="31"/>
          </p:nvPr>
        </p:nvSpPr>
        <p:spPr/>
        <p:txBody>
          <a:bodyPr/>
          <a:lstStyle/>
          <a:p>
            <a:r>
              <a:rPr lang="en-US" dirty="0"/>
              <a:t>03</a:t>
            </a:r>
          </a:p>
        </p:txBody>
      </p:sp>
      <p:sp>
        <p:nvSpPr>
          <p:cNvPr id="22" name="Text Placeholder 21">
            <a:extLst>
              <a:ext uri="{FF2B5EF4-FFF2-40B4-BE49-F238E27FC236}">
                <a16:creationId xmlns:a16="http://schemas.microsoft.com/office/drawing/2014/main" xmlns="" id="{4AB945CA-DD37-8744-AC8D-A87A2B36C598}"/>
              </a:ext>
            </a:extLst>
          </p:cNvPr>
          <p:cNvSpPr>
            <a:spLocks noGrp="1"/>
          </p:cNvSpPr>
          <p:nvPr>
            <p:ph type="body" sz="quarter" idx="32"/>
          </p:nvPr>
        </p:nvSpPr>
        <p:spPr/>
        <p:txBody>
          <a:bodyPr/>
          <a:lstStyle/>
          <a:p>
            <a:r>
              <a:rPr lang="bg-BG" sz="2400" dirty="0" err="1" smtClean="0">
                <a:solidFill>
                  <a:srgbClr val="354F92"/>
                </a:solidFill>
              </a:rPr>
              <a:t>Свръхексплоатация</a:t>
            </a:r>
            <a:r>
              <a:rPr lang="en-US" sz="2400" dirty="0" smtClean="0">
                <a:solidFill>
                  <a:srgbClr val="354F92"/>
                </a:solidFill>
              </a:rPr>
              <a:t> (</a:t>
            </a:r>
            <a:r>
              <a:rPr lang="bg-BG" sz="2400" dirty="0" smtClean="0">
                <a:solidFill>
                  <a:srgbClr val="354F92"/>
                </a:solidFill>
              </a:rPr>
              <a:t>прекомерен риболов и</a:t>
            </a:r>
            <a:r>
              <a:rPr lang="en-US" sz="2400" dirty="0" smtClean="0">
                <a:solidFill>
                  <a:srgbClr val="354F92"/>
                </a:solidFill>
              </a:rPr>
              <a:t> </a:t>
            </a:r>
            <a:r>
              <a:rPr lang="bg-BG" sz="2400" dirty="0" smtClean="0">
                <a:solidFill>
                  <a:srgbClr val="354F92"/>
                </a:solidFill>
              </a:rPr>
              <a:t>лов</a:t>
            </a:r>
            <a:r>
              <a:rPr lang="en-US" sz="2400" dirty="0" smtClean="0">
                <a:solidFill>
                  <a:srgbClr val="354F92"/>
                </a:solidFill>
              </a:rPr>
              <a:t>)</a:t>
            </a:r>
            <a:endParaRPr lang="en-US" sz="2400" dirty="0">
              <a:solidFill>
                <a:srgbClr val="354F92"/>
              </a:solidFill>
            </a:endParaRPr>
          </a:p>
        </p:txBody>
      </p:sp>
      <p:sp>
        <p:nvSpPr>
          <p:cNvPr id="23" name="Text Placeholder 22">
            <a:extLst>
              <a:ext uri="{FF2B5EF4-FFF2-40B4-BE49-F238E27FC236}">
                <a16:creationId xmlns:a16="http://schemas.microsoft.com/office/drawing/2014/main" xmlns="" id="{8343CF12-FDE6-8849-AC52-1E26D392F86A}"/>
              </a:ext>
            </a:extLst>
          </p:cNvPr>
          <p:cNvSpPr>
            <a:spLocks noGrp="1"/>
          </p:cNvSpPr>
          <p:nvPr>
            <p:ph type="body" sz="quarter" idx="33"/>
          </p:nvPr>
        </p:nvSpPr>
        <p:spPr/>
        <p:txBody>
          <a:bodyPr/>
          <a:lstStyle/>
          <a:p>
            <a:r>
              <a:rPr lang="en-US" dirty="0"/>
              <a:t>04</a:t>
            </a:r>
          </a:p>
        </p:txBody>
      </p:sp>
      <p:sp>
        <p:nvSpPr>
          <p:cNvPr id="24" name="Text Placeholder 23">
            <a:extLst>
              <a:ext uri="{FF2B5EF4-FFF2-40B4-BE49-F238E27FC236}">
                <a16:creationId xmlns:a16="http://schemas.microsoft.com/office/drawing/2014/main" xmlns="" id="{5691577C-B257-3147-BB4B-29D2F40873AE}"/>
              </a:ext>
            </a:extLst>
          </p:cNvPr>
          <p:cNvSpPr>
            <a:spLocks noGrp="1"/>
          </p:cNvSpPr>
          <p:nvPr>
            <p:ph type="body" sz="quarter" idx="34"/>
          </p:nvPr>
        </p:nvSpPr>
        <p:spPr/>
        <p:txBody>
          <a:bodyPr/>
          <a:lstStyle/>
          <a:p>
            <a:r>
              <a:rPr lang="bg-BG" sz="2400" dirty="0" smtClean="0">
                <a:solidFill>
                  <a:srgbClr val="354F92"/>
                </a:solidFill>
              </a:rPr>
              <a:t>Замърсяване</a:t>
            </a:r>
            <a:endParaRPr lang="en-US" sz="2400" dirty="0">
              <a:solidFill>
                <a:srgbClr val="354F92"/>
              </a:solidFill>
            </a:endParaRPr>
          </a:p>
        </p:txBody>
      </p:sp>
      <p:sp>
        <p:nvSpPr>
          <p:cNvPr id="25" name="Text Placeholder 24">
            <a:extLst>
              <a:ext uri="{FF2B5EF4-FFF2-40B4-BE49-F238E27FC236}">
                <a16:creationId xmlns:a16="http://schemas.microsoft.com/office/drawing/2014/main" xmlns="" id="{C649836C-4763-0A4B-8068-8B6B3A14D501}"/>
              </a:ext>
            </a:extLst>
          </p:cNvPr>
          <p:cNvSpPr>
            <a:spLocks noGrp="1"/>
          </p:cNvSpPr>
          <p:nvPr>
            <p:ph type="body" sz="quarter" idx="35"/>
          </p:nvPr>
        </p:nvSpPr>
        <p:spPr/>
        <p:txBody>
          <a:bodyPr/>
          <a:lstStyle/>
          <a:p>
            <a:r>
              <a:rPr lang="en-US" dirty="0"/>
              <a:t>05</a:t>
            </a:r>
          </a:p>
        </p:txBody>
      </p:sp>
      <p:sp>
        <p:nvSpPr>
          <p:cNvPr id="26" name="Text Placeholder 25">
            <a:extLst>
              <a:ext uri="{FF2B5EF4-FFF2-40B4-BE49-F238E27FC236}">
                <a16:creationId xmlns:a16="http://schemas.microsoft.com/office/drawing/2014/main" xmlns="" id="{AF2A8952-1670-2F4B-B3F8-033CA2659F15}"/>
              </a:ext>
            </a:extLst>
          </p:cNvPr>
          <p:cNvSpPr>
            <a:spLocks noGrp="1"/>
          </p:cNvSpPr>
          <p:nvPr>
            <p:ph type="body" sz="quarter" idx="36"/>
          </p:nvPr>
        </p:nvSpPr>
        <p:spPr/>
        <p:txBody>
          <a:bodyPr/>
          <a:lstStyle/>
          <a:p>
            <a:r>
              <a:rPr lang="bg-BG" sz="2400" dirty="0" smtClean="0">
                <a:solidFill>
                  <a:srgbClr val="354F92"/>
                </a:solidFill>
              </a:rPr>
              <a:t>Промени в климата</a:t>
            </a:r>
            <a:endParaRPr lang="en-US" sz="2400" dirty="0">
              <a:solidFill>
                <a:srgbClr val="354F92"/>
              </a:solidFill>
            </a:endParaRPr>
          </a:p>
        </p:txBody>
      </p:sp>
      <p:sp>
        <p:nvSpPr>
          <p:cNvPr id="18" name="Text Placeholder 17">
            <a:extLst>
              <a:ext uri="{FF2B5EF4-FFF2-40B4-BE49-F238E27FC236}">
                <a16:creationId xmlns:a16="http://schemas.microsoft.com/office/drawing/2014/main" xmlns="" id="{CD062C7B-9BAE-0E43-A6E9-6E98B3E7EBD7}"/>
              </a:ext>
            </a:extLst>
          </p:cNvPr>
          <p:cNvSpPr>
            <a:spLocks noGrp="1"/>
          </p:cNvSpPr>
          <p:nvPr>
            <p:ph type="body" sz="quarter" idx="10"/>
          </p:nvPr>
        </p:nvSpPr>
        <p:spPr>
          <a:xfrm>
            <a:off x="733425" y="0"/>
            <a:ext cx="3009900" cy="2248731"/>
          </a:xfrm>
          <a:prstGeom prst="rect">
            <a:avLst/>
          </a:prstGeom>
        </p:spPr>
        <p:txBody>
          <a:bodyPr/>
          <a:lstStyle/>
          <a:p>
            <a:r>
              <a:rPr lang="bg-BG" dirty="0" smtClean="0"/>
              <a:t>Основни причини за загуба на биологичното</a:t>
            </a:r>
          </a:p>
          <a:p>
            <a:r>
              <a:rPr lang="bg-BG" dirty="0" smtClean="0"/>
              <a:t>разнообразие</a:t>
            </a:r>
            <a:endParaRPr lang="en-US" dirty="0"/>
          </a:p>
        </p:txBody>
      </p:sp>
      <p:sp>
        <p:nvSpPr>
          <p:cNvPr id="2" name="Rectangle 1"/>
          <p:cNvSpPr/>
          <p:nvPr/>
        </p:nvSpPr>
        <p:spPr>
          <a:xfrm>
            <a:off x="4500000" y="5467350"/>
            <a:ext cx="7015725" cy="9810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Box 2">
            <a:extLst>
              <a:ext uri="{FF2B5EF4-FFF2-40B4-BE49-F238E27FC236}">
                <a16:creationId xmlns:a16="http://schemas.microsoft.com/office/drawing/2014/main" xmlns="" id="{806C5FA3-8D27-F0A4-6959-84C02087CA6E}"/>
              </a:ext>
            </a:extLst>
          </p:cNvPr>
          <p:cNvSpPr txBox="1"/>
          <p:nvPr/>
        </p:nvSpPr>
        <p:spPr>
          <a:xfrm>
            <a:off x="4549985" y="4884535"/>
            <a:ext cx="6450865" cy="1938992"/>
          </a:xfrm>
          <a:prstGeom prst="rect">
            <a:avLst/>
          </a:prstGeom>
          <a:noFill/>
        </p:spPr>
        <p:txBody>
          <a:bodyPr wrap="square" rtlCol="0">
            <a:spAutoFit/>
          </a:bodyPr>
          <a:lstStyle/>
          <a:p>
            <a:r>
              <a:rPr lang="ru-RU" sz="2400" b="1" i="1" dirty="0" smtClean="0">
                <a:solidFill>
                  <a:srgbClr val="354F92"/>
                </a:solidFill>
              </a:rPr>
              <a:t>В </a:t>
            </a:r>
            <a:r>
              <a:rPr lang="ru-RU" sz="2400" b="1" i="1" dirty="0" err="1" smtClean="0">
                <a:solidFill>
                  <a:srgbClr val="354F92"/>
                </a:solidFill>
              </a:rPr>
              <a:t>следващите</a:t>
            </a:r>
            <a:r>
              <a:rPr lang="ru-RU" sz="2400" b="1" i="1" dirty="0" smtClean="0">
                <a:solidFill>
                  <a:srgbClr val="354F92"/>
                </a:solidFill>
              </a:rPr>
              <a:t> </a:t>
            </a:r>
            <a:r>
              <a:rPr lang="ru-RU" sz="2400" b="1" i="1" dirty="0" err="1" smtClean="0">
                <a:solidFill>
                  <a:srgbClr val="354F92"/>
                </a:solidFill>
              </a:rPr>
              <a:t>слайдове</a:t>
            </a:r>
            <a:r>
              <a:rPr lang="ru-RU" sz="2400" b="1" i="1" dirty="0" smtClean="0">
                <a:solidFill>
                  <a:srgbClr val="354F92"/>
                </a:solidFill>
              </a:rPr>
              <a:t> </a:t>
            </a:r>
            <a:r>
              <a:rPr lang="ru-RU" sz="2400" b="1" i="1" dirty="0" err="1" smtClean="0">
                <a:solidFill>
                  <a:srgbClr val="354F92"/>
                </a:solidFill>
              </a:rPr>
              <a:t>ще</a:t>
            </a:r>
            <a:r>
              <a:rPr lang="ru-RU" sz="2400" b="1" i="1" dirty="0" smtClean="0">
                <a:solidFill>
                  <a:srgbClr val="354F92"/>
                </a:solidFill>
              </a:rPr>
              <a:t> се </a:t>
            </a:r>
            <a:r>
              <a:rPr lang="ru-RU" sz="2400" b="1" i="1" dirty="0" err="1" smtClean="0">
                <a:solidFill>
                  <a:srgbClr val="354F92"/>
                </a:solidFill>
              </a:rPr>
              <a:t>спрем</a:t>
            </a:r>
            <a:r>
              <a:rPr lang="ru-RU" sz="2400" b="1" i="1" dirty="0" smtClean="0">
                <a:solidFill>
                  <a:srgbClr val="354F92"/>
                </a:solidFill>
              </a:rPr>
              <a:t> подробно на </a:t>
            </a:r>
            <a:r>
              <a:rPr lang="ru-RU" sz="2400" b="1" i="1" dirty="0" err="1" smtClean="0">
                <a:solidFill>
                  <a:srgbClr val="354F92"/>
                </a:solidFill>
              </a:rPr>
              <a:t>всяка</a:t>
            </a:r>
            <a:r>
              <a:rPr lang="ru-RU" sz="2400" b="1" i="1" dirty="0" smtClean="0">
                <a:solidFill>
                  <a:srgbClr val="354F92"/>
                </a:solidFill>
              </a:rPr>
              <a:t> </a:t>
            </a:r>
            <a:r>
              <a:rPr lang="ru-RU" sz="2400" b="1" i="1" dirty="0" err="1" smtClean="0">
                <a:solidFill>
                  <a:srgbClr val="354F92"/>
                </a:solidFill>
              </a:rPr>
              <a:t>една</a:t>
            </a:r>
            <a:r>
              <a:rPr lang="ru-RU" sz="2400" b="1" i="1" dirty="0" smtClean="0">
                <a:solidFill>
                  <a:srgbClr val="354F92"/>
                </a:solidFill>
              </a:rPr>
              <a:t> от </a:t>
            </a:r>
            <a:r>
              <a:rPr lang="ru-RU" sz="2400" b="1" i="1" dirty="0" err="1" smtClean="0">
                <a:solidFill>
                  <a:srgbClr val="354F92"/>
                </a:solidFill>
              </a:rPr>
              <a:t>посочените</a:t>
            </a:r>
            <a:r>
              <a:rPr lang="ru-RU" sz="2400" b="1" i="1" dirty="0" smtClean="0">
                <a:solidFill>
                  <a:srgbClr val="354F92"/>
                </a:solidFill>
              </a:rPr>
              <a:t> причини. Моля, </a:t>
            </a:r>
            <a:r>
              <a:rPr lang="ru-RU" sz="2400" b="1" i="1" dirty="0" err="1" smtClean="0">
                <a:solidFill>
                  <a:srgbClr val="354F92"/>
                </a:solidFill>
              </a:rPr>
              <a:t>помислете</a:t>
            </a:r>
            <a:r>
              <a:rPr lang="ru-RU" sz="2400" b="1" i="1" dirty="0" smtClean="0">
                <a:solidFill>
                  <a:srgbClr val="354F92"/>
                </a:solidFill>
              </a:rPr>
              <a:t> за </a:t>
            </a:r>
            <a:r>
              <a:rPr lang="ru-RU" sz="2400" b="1" i="1" dirty="0" err="1" smtClean="0">
                <a:solidFill>
                  <a:srgbClr val="354F92"/>
                </a:solidFill>
              </a:rPr>
              <a:t>вашата</a:t>
            </a:r>
            <a:r>
              <a:rPr lang="ru-RU" sz="2400" b="1" i="1" dirty="0" smtClean="0">
                <a:solidFill>
                  <a:srgbClr val="354F92"/>
                </a:solidFill>
              </a:rPr>
              <a:t> </a:t>
            </a:r>
            <a:r>
              <a:rPr lang="ru-RU" sz="2400" b="1" i="1" dirty="0" err="1" smtClean="0">
                <a:solidFill>
                  <a:srgbClr val="354F92"/>
                </a:solidFill>
              </a:rPr>
              <a:t>общност</a:t>
            </a:r>
            <a:r>
              <a:rPr lang="ru-RU" sz="2400" b="1" i="1" dirty="0" smtClean="0">
                <a:solidFill>
                  <a:srgbClr val="354F92"/>
                </a:solidFill>
              </a:rPr>
              <a:t> и дали </a:t>
            </a:r>
            <a:r>
              <a:rPr lang="ru-RU" sz="2400" b="1" i="1" dirty="0" err="1" smtClean="0">
                <a:solidFill>
                  <a:srgbClr val="354F92"/>
                </a:solidFill>
              </a:rPr>
              <a:t>всяка</a:t>
            </a:r>
            <a:r>
              <a:rPr lang="ru-RU" sz="2400" b="1" i="1" dirty="0" smtClean="0">
                <a:solidFill>
                  <a:srgbClr val="354F92"/>
                </a:solidFill>
              </a:rPr>
              <a:t> причина за </a:t>
            </a:r>
            <a:r>
              <a:rPr lang="ru-RU" sz="2400" b="1" i="1" dirty="0" err="1" smtClean="0">
                <a:solidFill>
                  <a:srgbClr val="354F92"/>
                </a:solidFill>
              </a:rPr>
              <a:t>загуба</a:t>
            </a:r>
            <a:r>
              <a:rPr lang="ru-RU" sz="2400" b="1" i="1" dirty="0" smtClean="0">
                <a:solidFill>
                  <a:srgbClr val="354F92"/>
                </a:solidFill>
              </a:rPr>
              <a:t> на </a:t>
            </a:r>
            <a:r>
              <a:rPr lang="ru-RU" sz="2400" b="1" i="1" dirty="0" err="1" smtClean="0">
                <a:solidFill>
                  <a:srgbClr val="354F92"/>
                </a:solidFill>
              </a:rPr>
              <a:t>биоразнообразие</a:t>
            </a:r>
            <a:r>
              <a:rPr lang="ru-RU" sz="2400" b="1" i="1" dirty="0" smtClean="0">
                <a:solidFill>
                  <a:srgbClr val="354F92"/>
                </a:solidFill>
              </a:rPr>
              <a:t> е очевидна.</a:t>
            </a:r>
            <a:endParaRPr lang="en-IE" sz="2400" b="1" i="1" dirty="0">
              <a:solidFill>
                <a:srgbClr val="354F92"/>
              </a:solidFill>
            </a:endParaRPr>
          </a:p>
        </p:txBody>
      </p:sp>
    </p:spTree>
    <p:extLst>
      <p:ext uri="{BB962C8B-B14F-4D97-AF65-F5344CB8AC3E}">
        <p14:creationId xmlns:p14="http://schemas.microsoft.com/office/powerpoint/2010/main" xmlns="" val="60126247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xmlns="" id="{22457528-7CD6-ED52-11EA-C9B84F228BE3}"/>
              </a:ext>
            </a:extLst>
          </p:cNvPr>
          <p:cNvSpPr>
            <a:spLocks noGrp="1"/>
          </p:cNvSpPr>
          <p:nvPr>
            <p:ph type="body" sz="quarter" idx="18"/>
          </p:nvPr>
        </p:nvSpPr>
        <p:spPr>
          <a:xfrm>
            <a:off x="421342" y="1643244"/>
            <a:ext cx="5466564" cy="4778822"/>
          </a:xfrm>
        </p:spPr>
        <p:txBody>
          <a:bodyPr/>
          <a:lstStyle/>
          <a:p>
            <a:pPr marL="0"/>
            <a:r>
              <a:rPr lang="ru-RU" dirty="0" smtClean="0"/>
              <a:t>Промените в използването на земята и водните басейни водят до пълно премахване, фрагментиране или намаляване качеството на важни местообитания за растения, животни и други организми.</a:t>
            </a:r>
          </a:p>
          <a:p>
            <a:pPr marL="0"/>
            <a:r>
              <a:rPr lang="ru-RU" dirty="0" smtClean="0"/>
              <a:t>Това се дължи на различни човешки дейности, включително неустойчиво земеделие, транспорт, строителство,  търговия, производство на енергия и минно дело; промяна на коритата на потоци и реки имат вредно въздействие върху сладководните местообитания.</a:t>
            </a:r>
            <a:endParaRPr lang="en-IE" dirty="0"/>
          </a:p>
        </p:txBody>
      </p:sp>
      <p:sp>
        <p:nvSpPr>
          <p:cNvPr id="13" name="Text Placeholder 12">
            <a:extLst>
              <a:ext uri="{FF2B5EF4-FFF2-40B4-BE49-F238E27FC236}">
                <a16:creationId xmlns:a16="http://schemas.microsoft.com/office/drawing/2014/main" xmlns="" id="{58516AC4-05D0-ED5F-3CC7-C1B0CDF0CE08}"/>
              </a:ext>
            </a:extLst>
          </p:cNvPr>
          <p:cNvSpPr>
            <a:spLocks noGrp="1"/>
          </p:cNvSpPr>
          <p:nvPr>
            <p:ph type="body" sz="quarter" idx="16"/>
          </p:nvPr>
        </p:nvSpPr>
        <p:spPr>
          <a:xfrm>
            <a:off x="421342" y="107577"/>
            <a:ext cx="5270792" cy="1535666"/>
          </a:xfrm>
        </p:spPr>
        <p:txBody>
          <a:bodyPr/>
          <a:lstStyle/>
          <a:p>
            <a:r>
              <a:rPr lang="en-IE" dirty="0"/>
              <a:t>1) </a:t>
            </a:r>
            <a:r>
              <a:rPr lang="bg-BG" dirty="0" smtClean="0"/>
              <a:t>Загуба на местообитания и деградация</a:t>
            </a:r>
            <a:endParaRPr lang="en-IE" dirty="0"/>
          </a:p>
        </p:txBody>
      </p:sp>
      <p:pic>
        <p:nvPicPr>
          <p:cNvPr id="17" name="Picture Placeholder 16">
            <a:extLst>
              <a:ext uri="{FF2B5EF4-FFF2-40B4-BE49-F238E27FC236}">
                <a16:creationId xmlns:a16="http://schemas.microsoft.com/office/drawing/2014/main" xmlns="" id="{6D5602CC-38F8-B8B2-60C4-E82568D15D28}"/>
              </a:ext>
            </a:extLst>
          </p:cNvPr>
          <p:cNvPicPr>
            <a:picLocks noGrp="1" noChangeAspect="1"/>
          </p:cNvPicPr>
          <p:nvPr>
            <p:ph type="pic" sz="quarter" idx="19"/>
          </p:nvPr>
        </p:nvPicPr>
        <p:blipFill>
          <a:blip r:embed="rId2"/>
          <a:srcRect t="2029" b="2029"/>
          <a:stretch/>
        </p:blipFill>
        <p:spPr>
          <a:xfrm>
            <a:off x="6083676" y="0"/>
            <a:ext cx="5361066" cy="6858000"/>
          </a:xfrm>
        </p:spPr>
      </p:pic>
      <p:sp>
        <p:nvSpPr>
          <p:cNvPr id="18" name="TextBox 17">
            <a:extLst>
              <a:ext uri="{FF2B5EF4-FFF2-40B4-BE49-F238E27FC236}">
                <a16:creationId xmlns:a16="http://schemas.microsoft.com/office/drawing/2014/main" xmlns="" id="{492B5EBC-A40D-1CBE-4BB2-4B8DE50951BD}"/>
              </a:ext>
            </a:extLst>
          </p:cNvPr>
          <p:cNvSpPr txBox="1"/>
          <p:nvPr/>
        </p:nvSpPr>
        <p:spPr>
          <a:xfrm>
            <a:off x="57151" y="6191250"/>
            <a:ext cx="6083675" cy="430887"/>
          </a:xfrm>
          <a:prstGeom prst="rect">
            <a:avLst/>
          </a:prstGeom>
          <a:noFill/>
        </p:spPr>
        <p:txBody>
          <a:bodyPr wrap="square" rtlCol="0">
            <a:spAutoFit/>
          </a:bodyPr>
          <a:lstStyle/>
          <a:p>
            <a:r>
              <a:rPr lang="en-IE" sz="2200" i="1" u="sng" dirty="0" smtClean="0">
                <a:solidFill>
                  <a:schemeClr val="bg1"/>
                </a:solidFill>
                <a:hlinkClick r:id="rId3"/>
              </a:rPr>
              <a:t>https://www.wwf.bg/?790111/WWF-jiva-planeta</a:t>
            </a:r>
            <a:r>
              <a:rPr lang="bg-BG" sz="2200" i="1" u="sng" dirty="0" smtClean="0">
                <a:solidFill>
                  <a:schemeClr val="bg1"/>
                </a:solidFill>
              </a:rPr>
              <a:t> </a:t>
            </a:r>
            <a:endParaRPr lang="en-IE" sz="2200" i="1" u="sng" dirty="0">
              <a:solidFill>
                <a:schemeClr val="bg1"/>
              </a:solidFill>
            </a:endParaRPr>
          </a:p>
        </p:txBody>
      </p:sp>
    </p:spTree>
    <p:extLst>
      <p:ext uri="{BB962C8B-B14F-4D97-AF65-F5344CB8AC3E}">
        <p14:creationId xmlns:p14="http://schemas.microsoft.com/office/powerpoint/2010/main" xmlns="" val="175759029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xmlns="" id="{22457528-7CD6-ED52-11EA-C9B84F228BE3}"/>
              </a:ext>
            </a:extLst>
          </p:cNvPr>
          <p:cNvSpPr>
            <a:spLocks noGrp="1"/>
          </p:cNvSpPr>
          <p:nvPr>
            <p:ph type="body" sz="quarter" idx="18"/>
          </p:nvPr>
        </p:nvSpPr>
        <p:spPr>
          <a:xfrm>
            <a:off x="376518" y="1335741"/>
            <a:ext cx="5511387" cy="5155947"/>
          </a:xfrm>
        </p:spPr>
        <p:txBody>
          <a:bodyPr/>
          <a:lstStyle/>
          <a:p>
            <a:pPr marL="0"/>
            <a:r>
              <a:rPr lang="ru-RU" dirty="0" err="1" smtClean="0"/>
              <a:t>Глобализацията</a:t>
            </a:r>
            <a:r>
              <a:rPr lang="ru-RU" dirty="0" smtClean="0"/>
              <a:t> </a:t>
            </a:r>
            <a:r>
              <a:rPr lang="ru-RU" dirty="0" err="1" smtClean="0"/>
              <a:t>доведе</a:t>
            </a:r>
            <a:r>
              <a:rPr lang="ru-RU" dirty="0" smtClean="0"/>
              <a:t> </a:t>
            </a:r>
            <a:r>
              <a:rPr lang="ru-RU" dirty="0" err="1" smtClean="0"/>
              <a:t>със</a:t>
            </a:r>
            <a:r>
              <a:rPr lang="ru-RU" dirty="0" smtClean="0"/>
              <a:t> себе си и глобализация на </a:t>
            </a:r>
            <a:r>
              <a:rPr lang="ru-RU" dirty="0" err="1" smtClean="0"/>
              <a:t>болестите</a:t>
            </a:r>
            <a:r>
              <a:rPr lang="ru-RU" dirty="0" smtClean="0"/>
              <a:t> и </a:t>
            </a:r>
            <a:r>
              <a:rPr lang="ru-RU" dirty="0" err="1" smtClean="0"/>
              <a:t>различните</a:t>
            </a:r>
            <a:r>
              <a:rPr lang="ru-RU" dirty="0" smtClean="0"/>
              <a:t> </a:t>
            </a:r>
            <a:r>
              <a:rPr lang="ru-RU" dirty="0" err="1" smtClean="0"/>
              <a:t>видове</a:t>
            </a:r>
            <a:r>
              <a:rPr lang="ru-RU" dirty="0" smtClean="0"/>
              <a:t>. </a:t>
            </a:r>
            <a:r>
              <a:rPr lang="ru-RU" dirty="0" err="1" smtClean="0"/>
              <a:t>Инвазивните</a:t>
            </a:r>
            <a:r>
              <a:rPr lang="ru-RU" dirty="0" smtClean="0"/>
              <a:t> </a:t>
            </a:r>
            <a:r>
              <a:rPr lang="ru-RU" dirty="0" err="1" smtClean="0"/>
              <a:t>видове</a:t>
            </a:r>
            <a:r>
              <a:rPr lang="ru-RU" dirty="0" smtClean="0"/>
              <a:t> </a:t>
            </a:r>
            <a:r>
              <a:rPr lang="ru-RU" dirty="0" err="1" smtClean="0"/>
              <a:t>могат</a:t>
            </a:r>
            <a:r>
              <a:rPr lang="ru-RU" dirty="0" smtClean="0"/>
              <a:t> да се </a:t>
            </a:r>
            <a:r>
              <a:rPr lang="ru-RU" dirty="0" err="1" smtClean="0"/>
              <a:t>конкурират</a:t>
            </a:r>
            <a:r>
              <a:rPr lang="ru-RU" dirty="0" smtClean="0"/>
              <a:t> с </a:t>
            </a:r>
            <a:r>
              <a:rPr lang="ru-RU" dirty="0" err="1" smtClean="0"/>
              <a:t>местните</a:t>
            </a:r>
            <a:r>
              <a:rPr lang="ru-RU" dirty="0" smtClean="0"/>
              <a:t> </a:t>
            </a:r>
            <a:r>
              <a:rPr lang="ru-RU" dirty="0" err="1" smtClean="0"/>
              <a:t>видове</a:t>
            </a:r>
            <a:r>
              <a:rPr lang="ru-RU" dirty="0" smtClean="0"/>
              <a:t> за пространство, </a:t>
            </a:r>
            <a:r>
              <a:rPr lang="ru-RU" dirty="0" err="1" smtClean="0"/>
              <a:t>храна</a:t>
            </a:r>
            <a:r>
              <a:rPr lang="ru-RU" dirty="0" smtClean="0"/>
              <a:t> и </a:t>
            </a:r>
            <a:r>
              <a:rPr lang="ru-RU" dirty="0" err="1" smtClean="0"/>
              <a:t>други</a:t>
            </a:r>
            <a:r>
              <a:rPr lang="ru-RU" dirty="0" smtClean="0"/>
              <a:t> </a:t>
            </a:r>
            <a:r>
              <a:rPr lang="ru-RU" dirty="0" err="1" smtClean="0"/>
              <a:t>ресурси</a:t>
            </a:r>
            <a:r>
              <a:rPr lang="ru-RU" dirty="0" smtClean="0"/>
              <a:t>, </a:t>
            </a:r>
            <a:r>
              <a:rPr lang="ru-RU" dirty="0" err="1" smtClean="0"/>
              <a:t>могат</a:t>
            </a:r>
            <a:r>
              <a:rPr lang="ru-RU" dirty="0" smtClean="0"/>
              <a:t> да се </a:t>
            </a:r>
            <a:r>
              <a:rPr lang="ru-RU" dirty="0" err="1" smtClean="0"/>
              <a:t>окажат</a:t>
            </a:r>
            <a:r>
              <a:rPr lang="ru-RU" dirty="0" smtClean="0"/>
              <a:t> </a:t>
            </a:r>
            <a:r>
              <a:rPr lang="ru-RU" dirty="0" err="1" smtClean="0"/>
              <a:t>хищници</a:t>
            </a:r>
            <a:r>
              <a:rPr lang="ru-RU" dirty="0" smtClean="0"/>
              <a:t> за </a:t>
            </a:r>
            <a:r>
              <a:rPr lang="ru-RU" dirty="0" err="1" smtClean="0"/>
              <a:t>местните</a:t>
            </a:r>
            <a:r>
              <a:rPr lang="ru-RU" dirty="0" smtClean="0"/>
              <a:t> </a:t>
            </a:r>
            <a:r>
              <a:rPr lang="ru-RU" dirty="0" err="1" smtClean="0"/>
              <a:t>видове</a:t>
            </a:r>
            <a:r>
              <a:rPr lang="ru-RU" dirty="0" smtClean="0"/>
              <a:t> или да </a:t>
            </a:r>
            <a:r>
              <a:rPr lang="ru-RU" dirty="0" err="1" smtClean="0"/>
              <a:t>разпространяват</a:t>
            </a:r>
            <a:r>
              <a:rPr lang="ru-RU" dirty="0" smtClean="0"/>
              <a:t> </a:t>
            </a:r>
            <a:r>
              <a:rPr lang="ru-RU" dirty="0" err="1" smtClean="0"/>
              <a:t>болести</a:t>
            </a:r>
            <a:r>
              <a:rPr lang="ru-RU" dirty="0" smtClean="0"/>
              <a:t>, </a:t>
            </a:r>
            <a:r>
              <a:rPr lang="ru-RU" dirty="0" err="1" smtClean="0"/>
              <a:t>които</a:t>
            </a:r>
            <a:r>
              <a:rPr lang="ru-RU" dirty="0" smtClean="0"/>
              <a:t> </a:t>
            </a:r>
            <a:r>
              <a:rPr lang="ru-RU" dirty="0" err="1" smtClean="0"/>
              <a:t>преди</a:t>
            </a:r>
            <a:r>
              <a:rPr lang="ru-RU" dirty="0" smtClean="0"/>
              <a:t> </a:t>
            </a:r>
            <a:r>
              <a:rPr lang="ru-RU" dirty="0" err="1" smtClean="0"/>
              <a:t>това</a:t>
            </a:r>
            <a:r>
              <a:rPr lang="ru-RU" dirty="0" smtClean="0"/>
              <a:t> не </a:t>
            </a:r>
            <a:r>
              <a:rPr lang="ru-RU" dirty="0" err="1" smtClean="0"/>
              <a:t>са</a:t>
            </a:r>
            <a:r>
              <a:rPr lang="ru-RU" dirty="0" smtClean="0"/>
              <a:t> </a:t>
            </a:r>
            <a:r>
              <a:rPr lang="ru-RU" dirty="0" err="1" smtClean="0"/>
              <a:t>присъствали</a:t>
            </a:r>
            <a:r>
              <a:rPr lang="ru-RU" dirty="0" smtClean="0"/>
              <a:t> в </a:t>
            </a:r>
            <a:r>
              <a:rPr lang="ru-RU" dirty="0" err="1" smtClean="0"/>
              <a:t>околната</a:t>
            </a:r>
            <a:r>
              <a:rPr lang="ru-RU" dirty="0" smtClean="0"/>
              <a:t> среда.</a:t>
            </a:r>
          </a:p>
          <a:p>
            <a:pPr marL="0"/>
            <a:r>
              <a:rPr lang="ru-RU" dirty="0" err="1" smtClean="0"/>
              <a:t>Изчезването</a:t>
            </a:r>
            <a:r>
              <a:rPr lang="ru-RU" dirty="0" smtClean="0"/>
              <a:t> на </a:t>
            </a:r>
            <a:r>
              <a:rPr lang="ru-RU" dirty="0" err="1" smtClean="0"/>
              <a:t>птицата</a:t>
            </a:r>
            <a:r>
              <a:rPr lang="ru-RU" dirty="0" smtClean="0"/>
              <a:t> </a:t>
            </a:r>
            <a:r>
              <a:rPr lang="ru-RU" dirty="0" err="1" smtClean="0"/>
              <a:t>Додо</a:t>
            </a:r>
            <a:r>
              <a:rPr lang="ru-RU" dirty="0" smtClean="0"/>
              <a:t> вследствие </a:t>
            </a:r>
            <a:r>
              <a:rPr lang="ru-RU" dirty="0" err="1" smtClean="0"/>
              <a:t>появата</a:t>
            </a:r>
            <a:r>
              <a:rPr lang="ru-RU" dirty="0" smtClean="0"/>
              <a:t> на </a:t>
            </a:r>
            <a:r>
              <a:rPr lang="ru-RU" dirty="0" err="1" smtClean="0"/>
              <a:t>прасета</a:t>
            </a:r>
            <a:r>
              <a:rPr lang="ru-RU" dirty="0" smtClean="0"/>
              <a:t>, </a:t>
            </a:r>
            <a:r>
              <a:rPr lang="ru-RU" dirty="0" err="1" smtClean="0"/>
              <a:t>кучета</a:t>
            </a:r>
            <a:r>
              <a:rPr lang="ru-RU" dirty="0" smtClean="0"/>
              <a:t>, </a:t>
            </a:r>
            <a:r>
              <a:rPr lang="ru-RU" dirty="0" err="1" smtClean="0"/>
              <a:t>котки</a:t>
            </a:r>
            <a:r>
              <a:rPr lang="ru-RU" dirty="0" smtClean="0"/>
              <a:t> и </a:t>
            </a:r>
            <a:r>
              <a:rPr lang="ru-RU" dirty="0" err="1" smtClean="0"/>
              <a:t>други</a:t>
            </a:r>
            <a:r>
              <a:rPr lang="ru-RU" dirty="0" smtClean="0"/>
              <a:t> </a:t>
            </a:r>
            <a:r>
              <a:rPr lang="ru-RU" dirty="0" err="1" smtClean="0"/>
              <a:t>видове</a:t>
            </a:r>
            <a:r>
              <a:rPr lang="ru-RU" dirty="0" smtClean="0"/>
              <a:t> е известен пример за </a:t>
            </a:r>
            <a:r>
              <a:rPr lang="ru-RU" dirty="0" err="1" smtClean="0"/>
              <a:t>ефекта</a:t>
            </a:r>
            <a:r>
              <a:rPr lang="ru-RU" dirty="0" smtClean="0"/>
              <a:t> на </a:t>
            </a:r>
            <a:r>
              <a:rPr lang="ru-RU" dirty="0" err="1" smtClean="0"/>
              <a:t>чужди</a:t>
            </a:r>
            <a:r>
              <a:rPr lang="ru-RU" dirty="0" smtClean="0"/>
              <a:t> </a:t>
            </a:r>
            <a:r>
              <a:rPr lang="ru-RU" dirty="0" err="1" smtClean="0"/>
              <a:t>видове</a:t>
            </a:r>
            <a:r>
              <a:rPr lang="ru-RU" dirty="0" smtClean="0"/>
              <a:t>. </a:t>
            </a:r>
          </a:p>
          <a:p>
            <a:pPr marL="0"/>
            <a:r>
              <a:rPr lang="ru-RU" b="1" i="1" dirty="0" err="1" smtClean="0"/>
              <a:t>Какви</a:t>
            </a:r>
            <a:r>
              <a:rPr lang="ru-RU" b="1" i="1" dirty="0" smtClean="0"/>
              <a:t> </a:t>
            </a:r>
            <a:r>
              <a:rPr lang="ru-RU" b="1" i="1" dirty="0" err="1" smtClean="0"/>
              <a:t>чужди</a:t>
            </a:r>
            <a:r>
              <a:rPr lang="ru-RU" b="1" i="1" dirty="0" smtClean="0"/>
              <a:t> </a:t>
            </a:r>
            <a:r>
              <a:rPr lang="ru-RU" b="1" i="1" dirty="0" err="1" smtClean="0"/>
              <a:t>видове</a:t>
            </a:r>
            <a:r>
              <a:rPr lang="ru-RU" b="1" i="1" dirty="0" smtClean="0"/>
              <a:t> </a:t>
            </a:r>
            <a:r>
              <a:rPr lang="ru-RU" b="1" i="1" dirty="0" err="1" smtClean="0"/>
              <a:t>присъстват</a:t>
            </a:r>
            <a:r>
              <a:rPr lang="ru-RU" b="1" i="1" dirty="0" smtClean="0"/>
              <a:t> </a:t>
            </a:r>
            <a:r>
              <a:rPr lang="ru-RU" b="1" i="1" dirty="0" err="1" smtClean="0"/>
              <a:t>във</a:t>
            </a:r>
            <a:r>
              <a:rPr lang="ru-RU" b="1" i="1" dirty="0" smtClean="0"/>
              <a:t> </a:t>
            </a:r>
            <a:r>
              <a:rPr lang="ru-RU" b="1" i="1" dirty="0" err="1" smtClean="0"/>
              <a:t>вашите</a:t>
            </a:r>
            <a:r>
              <a:rPr lang="ru-RU" b="1" i="1" dirty="0" smtClean="0"/>
              <a:t> </a:t>
            </a:r>
            <a:r>
              <a:rPr lang="ru-RU" b="1" i="1" dirty="0" err="1" smtClean="0"/>
              <a:t>местни</a:t>
            </a:r>
            <a:r>
              <a:rPr lang="ru-RU" b="1" i="1" dirty="0" smtClean="0"/>
              <a:t> </a:t>
            </a:r>
            <a:r>
              <a:rPr lang="ru-RU" b="1" i="1" dirty="0" err="1" smtClean="0"/>
              <a:t>екосистеми</a:t>
            </a:r>
            <a:r>
              <a:rPr lang="ru-RU" b="1" dirty="0" smtClean="0"/>
              <a:t>?</a:t>
            </a:r>
            <a:endParaRPr lang="en-IE" b="1" dirty="0"/>
          </a:p>
        </p:txBody>
      </p:sp>
      <p:sp>
        <p:nvSpPr>
          <p:cNvPr id="13" name="Text Placeholder 12">
            <a:extLst>
              <a:ext uri="{FF2B5EF4-FFF2-40B4-BE49-F238E27FC236}">
                <a16:creationId xmlns:a16="http://schemas.microsoft.com/office/drawing/2014/main" xmlns="" id="{58516AC4-05D0-ED5F-3CC7-C1B0CDF0CE08}"/>
              </a:ext>
            </a:extLst>
          </p:cNvPr>
          <p:cNvSpPr>
            <a:spLocks noGrp="1"/>
          </p:cNvSpPr>
          <p:nvPr>
            <p:ph type="body" sz="quarter" idx="16"/>
          </p:nvPr>
        </p:nvSpPr>
        <p:spPr>
          <a:xfrm>
            <a:off x="376518" y="322730"/>
            <a:ext cx="5315616" cy="1138518"/>
          </a:xfrm>
        </p:spPr>
        <p:txBody>
          <a:bodyPr/>
          <a:lstStyle/>
          <a:p>
            <a:r>
              <a:rPr lang="en-IE" dirty="0"/>
              <a:t>2) </a:t>
            </a:r>
            <a:r>
              <a:rPr lang="bg-BG" dirty="0" smtClean="0"/>
              <a:t>Инвазивни видове и болести</a:t>
            </a:r>
            <a:endParaRPr lang="en-IE" dirty="0"/>
          </a:p>
        </p:txBody>
      </p:sp>
      <p:pic>
        <p:nvPicPr>
          <p:cNvPr id="17" name="Picture Placeholder 16" descr="A wild rabbit in the wild">
            <a:extLst>
              <a:ext uri="{FF2B5EF4-FFF2-40B4-BE49-F238E27FC236}">
                <a16:creationId xmlns:a16="http://schemas.microsoft.com/office/drawing/2014/main" xmlns="" id="{6D5602CC-38F8-B8B2-60C4-E82568D15D28}"/>
              </a:ext>
            </a:extLst>
          </p:cNvPr>
          <p:cNvPicPr>
            <a:picLocks noGrp="1" noChangeAspect="1"/>
          </p:cNvPicPr>
          <p:nvPr>
            <p:ph type="pic" sz="quarter" idx="19"/>
          </p:nvPr>
        </p:nvPicPr>
        <p:blipFill>
          <a:blip r:embed="rId3"/>
          <a:srcRect l="21821" r="21821"/>
          <a:stretch/>
        </p:blipFill>
        <p:spPr>
          <a:xfrm>
            <a:off x="6083676" y="0"/>
            <a:ext cx="5361066" cy="6858000"/>
          </a:xfrm>
        </p:spPr>
      </p:pic>
      <p:sp>
        <p:nvSpPr>
          <p:cNvPr id="6" name="TextBox 5">
            <a:extLst>
              <a:ext uri="{FF2B5EF4-FFF2-40B4-BE49-F238E27FC236}">
                <a16:creationId xmlns:a16="http://schemas.microsoft.com/office/drawing/2014/main" xmlns="" id="{492B5EBC-A40D-1CBE-4BB2-4B8DE50951BD}"/>
              </a:ext>
            </a:extLst>
          </p:cNvPr>
          <p:cNvSpPr txBox="1"/>
          <p:nvPr/>
        </p:nvSpPr>
        <p:spPr>
          <a:xfrm rot="16200000">
            <a:off x="9374191" y="2252114"/>
            <a:ext cx="4873560" cy="369332"/>
          </a:xfrm>
          <a:prstGeom prst="rect">
            <a:avLst/>
          </a:prstGeom>
          <a:noFill/>
        </p:spPr>
        <p:txBody>
          <a:bodyPr wrap="square" rtlCol="0">
            <a:spAutoFit/>
          </a:bodyPr>
          <a:lstStyle/>
          <a:p>
            <a:r>
              <a:rPr lang="en-IE" i="1" u="sng" dirty="0" smtClean="0">
                <a:solidFill>
                  <a:schemeClr val="bg1"/>
                </a:solidFill>
                <a:hlinkClick r:id="rId4"/>
              </a:rPr>
              <a:t>https://www.wwf.bg/?790111/WWF-jiva-planeta</a:t>
            </a:r>
            <a:r>
              <a:rPr lang="bg-BG" i="1" u="sng" dirty="0" smtClean="0">
                <a:solidFill>
                  <a:schemeClr val="bg1"/>
                </a:solidFill>
              </a:rPr>
              <a:t> </a:t>
            </a:r>
            <a:endParaRPr lang="en-IE" i="1" u="sng" dirty="0">
              <a:solidFill>
                <a:schemeClr val="bg1"/>
              </a:solidFill>
            </a:endParaRPr>
          </a:p>
        </p:txBody>
      </p:sp>
    </p:spTree>
    <p:extLst>
      <p:ext uri="{BB962C8B-B14F-4D97-AF65-F5344CB8AC3E}">
        <p14:creationId xmlns:p14="http://schemas.microsoft.com/office/powerpoint/2010/main" xmlns="" val="141314375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xmlns="" id="{22457528-7CD6-ED52-11EA-C9B84F228BE3}"/>
              </a:ext>
            </a:extLst>
          </p:cNvPr>
          <p:cNvSpPr>
            <a:spLocks noGrp="1"/>
          </p:cNvSpPr>
          <p:nvPr>
            <p:ph type="body" sz="quarter" idx="18"/>
          </p:nvPr>
        </p:nvSpPr>
        <p:spPr>
          <a:xfrm>
            <a:off x="683540" y="1819835"/>
            <a:ext cx="5204365" cy="4735647"/>
          </a:xfrm>
        </p:spPr>
        <p:txBody>
          <a:bodyPr/>
          <a:lstStyle/>
          <a:p>
            <a:pPr marL="0"/>
            <a:r>
              <a:rPr lang="ru-RU" dirty="0" err="1" smtClean="0"/>
              <a:t>Има</a:t>
            </a:r>
            <a:r>
              <a:rPr lang="ru-RU" dirty="0" smtClean="0"/>
              <a:t> </a:t>
            </a:r>
            <a:r>
              <a:rPr lang="ru-RU" dirty="0" err="1" smtClean="0"/>
              <a:t>преки</a:t>
            </a:r>
            <a:r>
              <a:rPr lang="ru-RU" dirty="0" smtClean="0"/>
              <a:t> и </a:t>
            </a:r>
            <a:r>
              <a:rPr lang="ru-RU" dirty="0" err="1" smtClean="0"/>
              <a:t>непреки</a:t>
            </a:r>
            <a:r>
              <a:rPr lang="ru-RU" dirty="0" smtClean="0"/>
              <a:t> </a:t>
            </a:r>
            <a:r>
              <a:rPr lang="ru-RU" dirty="0" err="1" smtClean="0"/>
              <a:t>форми</a:t>
            </a:r>
            <a:r>
              <a:rPr lang="ru-RU" dirty="0" smtClean="0"/>
              <a:t> на </a:t>
            </a:r>
            <a:r>
              <a:rPr lang="ru-RU" dirty="0" err="1" smtClean="0"/>
              <a:t>свръхексплоатация</a:t>
            </a:r>
            <a:r>
              <a:rPr lang="ru-RU" dirty="0" smtClean="0"/>
              <a:t>.</a:t>
            </a:r>
          </a:p>
          <a:p>
            <a:pPr marL="0"/>
            <a:r>
              <a:rPr lang="ru-RU" dirty="0" err="1" smtClean="0"/>
              <a:t>Пряката</a:t>
            </a:r>
            <a:r>
              <a:rPr lang="ru-RU" dirty="0" smtClean="0"/>
              <a:t> </a:t>
            </a:r>
            <a:r>
              <a:rPr lang="ru-RU" dirty="0" err="1" smtClean="0"/>
              <a:t>свръхексплоатация</a:t>
            </a:r>
            <a:r>
              <a:rPr lang="ru-RU" dirty="0" smtClean="0"/>
              <a:t> се </a:t>
            </a:r>
            <a:r>
              <a:rPr lang="ru-RU" dirty="0" err="1" smtClean="0"/>
              <a:t>отнася</a:t>
            </a:r>
            <a:r>
              <a:rPr lang="ru-RU" dirty="0" smtClean="0"/>
              <a:t> до неустойчив лов и </a:t>
            </a:r>
            <a:r>
              <a:rPr lang="ru-RU" dirty="0" err="1" smtClean="0"/>
              <a:t>бракониерство</a:t>
            </a:r>
            <a:r>
              <a:rPr lang="ru-RU" dirty="0" smtClean="0"/>
              <a:t>, незаконен трафик на </a:t>
            </a:r>
            <a:r>
              <a:rPr lang="ru-RU" dirty="0" err="1" smtClean="0"/>
              <a:t>защитени</a:t>
            </a:r>
            <a:r>
              <a:rPr lang="ru-RU" dirty="0" smtClean="0"/>
              <a:t> </a:t>
            </a:r>
            <a:r>
              <a:rPr lang="ru-RU" dirty="0" err="1" smtClean="0"/>
              <a:t>животински</a:t>
            </a:r>
            <a:r>
              <a:rPr lang="ru-RU" dirty="0" smtClean="0"/>
              <a:t> и </a:t>
            </a:r>
            <a:r>
              <a:rPr lang="ru-RU" dirty="0" err="1" smtClean="0"/>
              <a:t>растителни</a:t>
            </a:r>
            <a:r>
              <a:rPr lang="ru-RU" dirty="0" smtClean="0"/>
              <a:t> </a:t>
            </a:r>
            <a:r>
              <a:rPr lang="ru-RU" dirty="0" err="1" smtClean="0"/>
              <a:t>видове</a:t>
            </a:r>
            <a:r>
              <a:rPr lang="ru-RU" dirty="0" smtClean="0"/>
              <a:t>, </a:t>
            </a:r>
            <a:r>
              <a:rPr lang="ru-RU" dirty="0" err="1" smtClean="0"/>
              <a:t>и</a:t>
            </a:r>
            <a:r>
              <a:rPr lang="ru-RU" dirty="0" smtClean="0"/>
              <a:t> </a:t>
            </a:r>
            <a:r>
              <a:rPr lang="ru-RU" dirty="0" err="1" smtClean="0"/>
              <a:t>предлагане</a:t>
            </a:r>
            <a:r>
              <a:rPr lang="ru-RU" dirty="0" smtClean="0"/>
              <a:t> на </a:t>
            </a:r>
            <a:r>
              <a:rPr lang="ru-RU" dirty="0" err="1" smtClean="0"/>
              <a:t>незаконни</a:t>
            </a:r>
            <a:r>
              <a:rPr lang="ru-RU" dirty="0" smtClean="0"/>
              <a:t> </a:t>
            </a:r>
            <a:r>
              <a:rPr lang="ru-RU" dirty="0" err="1" smtClean="0"/>
              <a:t>продукти</a:t>
            </a:r>
            <a:r>
              <a:rPr lang="ru-RU" dirty="0" smtClean="0"/>
              <a:t> </a:t>
            </a:r>
            <a:r>
              <a:rPr lang="ru-RU" dirty="0" err="1" smtClean="0"/>
              <a:t>на</a:t>
            </a:r>
            <a:r>
              <a:rPr lang="ru-RU" dirty="0" smtClean="0"/>
              <a:t> </a:t>
            </a:r>
            <a:r>
              <a:rPr lang="ru-RU" dirty="0" err="1" smtClean="0"/>
              <a:t>дивата</a:t>
            </a:r>
            <a:r>
              <a:rPr lang="ru-RU" dirty="0" smtClean="0"/>
              <a:t> природа, независимо дали за </a:t>
            </a:r>
            <a:r>
              <a:rPr lang="ru-RU" dirty="0" err="1" smtClean="0"/>
              <a:t>препитание</a:t>
            </a:r>
            <a:r>
              <a:rPr lang="ru-RU" dirty="0" smtClean="0"/>
              <a:t> или за </a:t>
            </a:r>
            <a:r>
              <a:rPr lang="ru-RU" dirty="0" err="1" smtClean="0"/>
              <a:t>търговия</a:t>
            </a:r>
            <a:r>
              <a:rPr lang="ru-RU" dirty="0" smtClean="0"/>
              <a:t>. </a:t>
            </a:r>
          </a:p>
          <a:p>
            <a:pPr marL="0"/>
            <a:r>
              <a:rPr lang="ru-RU" dirty="0" err="1" smtClean="0"/>
              <a:t>Непряка</a:t>
            </a:r>
            <a:r>
              <a:rPr lang="ru-RU" dirty="0" smtClean="0"/>
              <a:t> </a:t>
            </a:r>
            <a:r>
              <a:rPr lang="ru-RU" dirty="0" err="1" smtClean="0"/>
              <a:t>свръхексплоатация</a:t>
            </a:r>
            <a:r>
              <a:rPr lang="ru-RU" dirty="0" smtClean="0"/>
              <a:t> </a:t>
            </a:r>
            <a:r>
              <a:rPr lang="ru-RU" dirty="0" err="1" smtClean="0"/>
              <a:t>възниква</a:t>
            </a:r>
            <a:r>
              <a:rPr lang="ru-RU" dirty="0" smtClean="0"/>
              <a:t>, </a:t>
            </a:r>
            <a:r>
              <a:rPr lang="ru-RU" dirty="0" err="1" smtClean="0"/>
              <a:t>когато</a:t>
            </a:r>
            <a:r>
              <a:rPr lang="ru-RU" dirty="0" smtClean="0"/>
              <a:t> </a:t>
            </a:r>
            <a:r>
              <a:rPr lang="ru-RU" dirty="0" err="1" smtClean="0"/>
              <a:t>видове</a:t>
            </a:r>
            <a:r>
              <a:rPr lang="ru-RU" dirty="0" smtClean="0"/>
              <a:t> се </a:t>
            </a:r>
            <a:r>
              <a:rPr lang="ru-RU" dirty="0" err="1" smtClean="0"/>
              <a:t>унищожават</a:t>
            </a:r>
            <a:r>
              <a:rPr lang="ru-RU" dirty="0" smtClean="0"/>
              <a:t> </a:t>
            </a:r>
            <a:r>
              <a:rPr lang="ru-RU" dirty="0" err="1" smtClean="0"/>
              <a:t>неволно</a:t>
            </a:r>
            <a:r>
              <a:rPr lang="ru-RU" dirty="0" smtClean="0"/>
              <a:t>, например </a:t>
            </a:r>
            <a:r>
              <a:rPr lang="ru-RU" dirty="0" err="1" smtClean="0"/>
              <a:t>като</a:t>
            </a:r>
            <a:r>
              <a:rPr lang="ru-RU" dirty="0" smtClean="0"/>
              <a:t> прилов на </a:t>
            </a:r>
            <a:r>
              <a:rPr lang="ru-RU" dirty="0" err="1" smtClean="0"/>
              <a:t>риба</a:t>
            </a:r>
            <a:r>
              <a:rPr lang="ru-RU" dirty="0" smtClean="0"/>
              <a:t>.</a:t>
            </a:r>
            <a:endParaRPr lang="en-IE" b="1" dirty="0"/>
          </a:p>
        </p:txBody>
      </p:sp>
      <p:sp>
        <p:nvSpPr>
          <p:cNvPr id="13" name="Text Placeholder 12">
            <a:extLst>
              <a:ext uri="{FF2B5EF4-FFF2-40B4-BE49-F238E27FC236}">
                <a16:creationId xmlns:a16="http://schemas.microsoft.com/office/drawing/2014/main" xmlns="" id="{58516AC4-05D0-ED5F-3CC7-C1B0CDF0CE08}"/>
              </a:ext>
            </a:extLst>
          </p:cNvPr>
          <p:cNvSpPr>
            <a:spLocks noGrp="1"/>
          </p:cNvSpPr>
          <p:nvPr>
            <p:ph type="body" sz="quarter" idx="16"/>
          </p:nvPr>
        </p:nvSpPr>
        <p:spPr>
          <a:xfrm>
            <a:off x="701135" y="259976"/>
            <a:ext cx="5678399" cy="1383266"/>
          </a:xfrm>
        </p:spPr>
        <p:txBody>
          <a:bodyPr/>
          <a:lstStyle/>
          <a:p>
            <a:r>
              <a:rPr lang="en-IE" dirty="0"/>
              <a:t>3) </a:t>
            </a:r>
            <a:r>
              <a:rPr lang="ru-RU" dirty="0" err="1" smtClean="0"/>
              <a:t>Свръхексплоатация</a:t>
            </a:r>
            <a:r>
              <a:rPr lang="ru-RU" dirty="0" smtClean="0"/>
              <a:t> (</a:t>
            </a:r>
            <a:r>
              <a:rPr lang="ru-RU" dirty="0" err="1" smtClean="0"/>
              <a:t>прекомерен</a:t>
            </a:r>
            <a:r>
              <a:rPr lang="ru-RU" dirty="0" smtClean="0"/>
              <a:t> </a:t>
            </a:r>
            <a:r>
              <a:rPr lang="ru-RU" dirty="0" err="1" smtClean="0"/>
              <a:t>риболов</a:t>
            </a:r>
            <a:r>
              <a:rPr lang="ru-RU" dirty="0" smtClean="0"/>
              <a:t> и лов)</a:t>
            </a:r>
            <a:endParaRPr lang="en-IE" dirty="0"/>
          </a:p>
        </p:txBody>
      </p:sp>
      <p:pic>
        <p:nvPicPr>
          <p:cNvPr id="17" name="Picture Placeholder 16">
            <a:extLst>
              <a:ext uri="{FF2B5EF4-FFF2-40B4-BE49-F238E27FC236}">
                <a16:creationId xmlns:a16="http://schemas.microsoft.com/office/drawing/2014/main" xmlns="" id="{6D5602CC-38F8-B8B2-60C4-E82568D15D28}"/>
              </a:ext>
            </a:extLst>
          </p:cNvPr>
          <p:cNvPicPr>
            <a:picLocks noGrp="1" noChangeAspect="1"/>
          </p:cNvPicPr>
          <p:nvPr>
            <p:ph type="pic" sz="quarter" idx="19"/>
          </p:nvPr>
        </p:nvPicPr>
        <p:blipFill>
          <a:blip r:embed="rId3"/>
          <a:srcRect l="23949" r="23949"/>
          <a:stretch/>
        </p:blipFill>
        <p:spPr>
          <a:xfrm>
            <a:off x="6083676" y="0"/>
            <a:ext cx="5361066" cy="6858000"/>
          </a:xfrm>
        </p:spPr>
      </p:pic>
      <p:sp>
        <p:nvSpPr>
          <p:cNvPr id="6" name="TextBox 5">
            <a:extLst>
              <a:ext uri="{FF2B5EF4-FFF2-40B4-BE49-F238E27FC236}">
                <a16:creationId xmlns:a16="http://schemas.microsoft.com/office/drawing/2014/main" xmlns="" id="{492B5EBC-A40D-1CBE-4BB2-4B8DE50951BD}"/>
              </a:ext>
            </a:extLst>
          </p:cNvPr>
          <p:cNvSpPr txBox="1"/>
          <p:nvPr/>
        </p:nvSpPr>
        <p:spPr>
          <a:xfrm>
            <a:off x="3175188" y="6427113"/>
            <a:ext cx="6083675" cy="430887"/>
          </a:xfrm>
          <a:prstGeom prst="rect">
            <a:avLst/>
          </a:prstGeom>
          <a:noFill/>
        </p:spPr>
        <p:txBody>
          <a:bodyPr wrap="square" rtlCol="0">
            <a:spAutoFit/>
          </a:bodyPr>
          <a:lstStyle/>
          <a:p>
            <a:r>
              <a:rPr lang="en-IE" sz="2200" i="1" u="sng" dirty="0" smtClean="0">
                <a:solidFill>
                  <a:schemeClr val="bg1"/>
                </a:solidFill>
                <a:hlinkClick r:id="rId4"/>
              </a:rPr>
              <a:t>https://www.wwf.bg/?790111/WWF-jiva-planeta</a:t>
            </a:r>
            <a:r>
              <a:rPr lang="bg-BG" sz="2200" i="1" u="sng" dirty="0" smtClean="0">
                <a:solidFill>
                  <a:schemeClr val="bg1"/>
                </a:solidFill>
              </a:rPr>
              <a:t> </a:t>
            </a:r>
            <a:endParaRPr lang="en-IE" sz="2200" i="1" u="sng" dirty="0">
              <a:solidFill>
                <a:schemeClr val="bg1"/>
              </a:solidFill>
            </a:endParaRPr>
          </a:p>
        </p:txBody>
      </p:sp>
    </p:spTree>
    <p:extLst>
      <p:ext uri="{BB962C8B-B14F-4D97-AF65-F5344CB8AC3E}">
        <p14:creationId xmlns:p14="http://schemas.microsoft.com/office/powerpoint/2010/main" xmlns="" val="287135046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xmlns="" id="{22457528-7CD6-ED52-11EA-C9B84F228BE3}"/>
              </a:ext>
            </a:extLst>
          </p:cNvPr>
          <p:cNvSpPr>
            <a:spLocks noGrp="1"/>
          </p:cNvSpPr>
          <p:nvPr>
            <p:ph type="body" sz="quarter" idx="18"/>
          </p:nvPr>
        </p:nvSpPr>
        <p:spPr>
          <a:xfrm>
            <a:off x="683540" y="1744530"/>
            <a:ext cx="5204365" cy="4810953"/>
          </a:xfrm>
        </p:spPr>
        <p:txBody>
          <a:bodyPr/>
          <a:lstStyle/>
          <a:p>
            <a:pPr marL="0"/>
            <a:r>
              <a:rPr lang="ru-RU" dirty="0" err="1" smtClean="0"/>
              <a:t>Замърсяването</a:t>
            </a:r>
            <a:r>
              <a:rPr lang="ru-RU" dirty="0" smtClean="0"/>
              <a:t> </a:t>
            </a:r>
            <a:r>
              <a:rPr lang="ru-RU" dirty="0" err="1" smtClean="0"/>
              <a:t>може</a:t>
            </a:r>
            <a:r>
              <a:rPr lang="ru-RU" dirty="0" smtClean="0"/>
              <a:t> </a:t>
            </a:r>
            <a:r>
              <a:rPr lang="ru-RU" dirty="0" err="1" smtClean="0"/>
              <a:t>пряко</a:t>
            </a:r>
            <a:r>
              <a:rPr lang="ru-RU" dirty="0" smtClean="0"/>
              <a:t> да </a:t>
            </a:r>
            <a:r>
              <a:rPr lang="ru-RU" dirty="0" err="1" smtClean="0"/>
              <a:t>засегне</a:t>
            </a:r>
            <a:r>
              <a:rPr lang="ru-RU" dirty="0" smtClean="0"/>
              <a:t> даден вид, </a:t>
            </a:r>
            <a:r>
              <a:rPr lang="ru-RU" dirty="0" err="1" smtClean="0"/>
              <a:t>като</a:t>
            </a:r>
            <a:r>
              <a:rPr lang="ru-RU" dirty="0" smtClean="0"/>
              <a:t> </a:t>
            </a:r>
            <a:r>
              <a:rPr lang="ru-RU" dirty="0" err="1" smtClean="0"/>
              <a:t>направи</a:t>
            </a:r>
            <a:r>
              <a:rPr lang="ru-RU" dirty="0" smtClean="0"/>
              <a:t> </a:t>
            </a:r>
            <a:r>
              <a:rPr lang="ru-RU" dirty="0" err="1" smtClean="0"/>
              <a:t>околната</a:t>
            </a:r>
            <a:r>
              <a:rPr lang="ru-RU" dirty="0" smtClean="0"/>
              <a:t> среда </a:t>
            </a:r>
            <a:r>
              <a:rPr lang="ru-RU" dirty="0" err="1" smtClean="0"/>
              <a:t>неподходяща</a:t>
            </a:r>
            <a:r>
              <a:rPr lang="ru-RU" dirty="0" smtClean="0"/>
              <a:t> за </a:t>
            </a:r>
            <a:r>
              <a:rPr lang="ru-RU" dirty="0" err="1" smtClean="0"/>
              <a:t>неговото</a:t>
            </a:r>
            <a:r>
              <a:rPr lang="ru-RU" dirty="0" smtClean="0"/>
              <a:t> </a:t>
            </a:r>
            <a:r>
              <a:rPr lang="ru-RU" dirty="0" err="1" smtClean="0"/>
              <a:t>оцеляване</a:t>
            </a:r>
            <a:r>
              <a:rPr lang="ru-RU" dirty="0" smtClean="0"/>
              <a:t> (</a:t>
            </a:r>
            <a:r>
              <a:rPr lang="ru-RU" dirty="0" err="1" smtClean="0"/>
              <a:t>това</a:t>
            </a:r>
            <a:r>
              <a:rPr lang="ru-RU" dirty="0" smtClean="0"/>
              <a:t> се </a:t>
            </a:r>
            <a:r>
              <a:rPr lang="ru-RU" dirty="0" err="1" smtClean="0"/>
              <a:t>случва</a:t>
            </a:r>
            <a:r>
              <a:rPr lang="ru-RU" dirty="0" smtClean="0"/>
              <a:t> например в случай на </a:t>
            </a:r>
            <a:r>
              <a:rPr lang="ru-RU" dirty="0" err="1" smtClean="0"/>
              <a:t>нефтен</a:t>
            </a:r>
            <a:r>
              <a:rPr lang="ru-RU" dirty="0" smtClean="0"/>
              <a:t> разлив). </a:t>
            </a:r>
            <a:r>
              <a:rPr lang="ru-RU" dirty="0" err="1" smtClean="0"/>
              <a:t>Има</a:t>
            </a:r>
            <a:r>
              <a:rPr lang="ru-RU" dirty="0" smtClean="0"/>
              <a:t> и </a:t>
            </a:r>
            <a:r>
              <a:rPr lang="ru-RU" dirty="0" err="1" smtClean="0"/>
              <a:t>непряко</a:t>
            </a:r>
            <a:r>
              <a:rPr lang="ru-RU" dirty="0" smtClean="0"/>
              <a:t> </a:t>
            </a:r>
            <a:r>
              <a:rPr lang="ru-RU" dirty="0" err="1" smtClean="0"/>
              <a:t>въздействие</a:t>
            </a:r>
            <a:r>
              <a:rPr lang="ru-RU" dirty="0" smtClean="0"/>
              <a:t> </a:t>
            </a:r>
            <a:r>
              <a:rPr lang="ru-RU" dirty="0" err="1" smtClean="0"/>
              <a:t>върху</a:t>
            </a:r>
            <a:r>
              <a:rPr lang="ru-RU" dirty="0" smtClean="0"/>
              <a:t> </a:t>
            </a:r>
            <a:r>
              <a:rPr lang="ru-RU" dirty="0" err="1" smtClean="0"/>
              <a:t>видовете</a:t>
            </a:r>
            <a:r>
              <a:rPr lang="ru-RU" dirty="0" smtClean="0"/>
              <a:t>  чрез </a:t>
            </a:r>
            <a:r>
              <a:rPr lang="ru-RU" dirty="0" err="1" smtClean="0"/>
              <a:t>унищожаване</a:t>
            </a:r>
            <a:r>
              <a:rPr lang="ru-RU" dirty="0" smtClean="0"/>
              <a:t> на </a:t>
            </a:r>
            <a:r>
              <a:rPr lang="ru-RU" dirty="0" err="1" smtClean="0"/>
              <a:t>храна</a:t>
            </a:r>
            <a:r>
              <a:rPr lang="ru-RU" dirty="0" smtClean="0"/>
              <a:t> вследствие на </a:t>
            </a:r>
            <a:r>
              <a:rPr lang="ru-RU" dirty="0" err="1" smtClean="0"/>
              <a:t>замърсяване</a:t>
            </a:r>
            <a:r>
              <a:rPr lang="ru-RU" dirty="0" smtClean="0"/>
              <a:t> или </a:t>
            </a:r>
            <a:r>
              <a:rPr lang="ru-RU" dirty="0" err="1" smtClean="0"/>
              <a:t>намаляване</a:t>
            </a:r>
            <a:r>
              <a:rPr lang="ru-RU" dirty="0" smtClean="0"/>
              <a:t> на </a:t>
            </a:r>
            <a:r>
              <a:rPr lang="ru-RU" dirty="0" err="1" smtClean="0"/>
              <a:t>репродуктивните</a:t>
            </a:r>
            <a:r>
              <a:rPr lang="ru-RU" dirty="0" smtClean="0"/>
              <a:t> способности, </a:t>
            </a:r>
            <a:r>
              <a:rPr lang="ru-RU" dirty="0" err="1" smtClean="0"/>
              <a:t>като</a:t>
            </a:r>
            <a:r>
              <a:rPr lang="ru-RU" dirty="0" smtClean="0"/>
              <a:t> по </a:t>
            </a:r>
            <a:r>
              <a:rPr lang="ru-RU" dirty="0" err="1" smtClean="0"/>
              <a:t>този</a:t>
            </a:r>
            <a:r>
              <a:rPr lang="ru-RU" dirty="0" smtClean="0"/>
              <a:t> начин </a:t>
            </a:r>
            <a:r>
              <a:rPr lang="ru-RU" dirty="0" err="1" smtClean="0"/>
              <a:t>намалява</a:t>
            </a:r>
            <a:r>
              <a:rPr lang="ru-RU" dirty="0" smtClean="0"/>
              <a:t> </a:t>
            </a:r>
            <a:r>
              <a:rPr lang="ru-RU" dirty="0" err="1" smtClean="0"/>
              <a:t>броя</a:t>
            </a:r>
            <a:r>
              <a:rPr lang="ru-RU" dirty="0" smtClean="0"/>
              <a:t> на </a:t>
            </a:r>
            <a:r>
              <a:rPr lang="ru-RU" dirty="0" err="1" smtClean="0"/>
              <a:t>популациите</a:t>
            </a:r>
            <a:r>
              <a:rPr lang="ru-RU" dirty="0" smtClean="0"/>
              <a:t> с течение на </a:t>
            </a:r>
            <a:r>
              <a:rPr lang="ru-RU" dirty="0" err="1" smtClean="0"/>
              <a:t>времето</a:t>
            </a:r>
            <a:r>
              <a:rPr lang="ru-RU" dirty="0" smtClean="0"/>
              <a:t>.</a:t>
            </a:r>
            <a:endParaRPr lang="en-IE" b="1" dirty="0"/>
          </a:p>
        </p:txBody>
      </p:sp>
      <p:sp>
        <p:nvSpPr>
          <p:cNvPr id="13" name="Text Placeholder 12">
            <a:extLst>
              <a:ext uri="{FF2B5EF4-FFF2-40B4-BE49-F238E27FC236}">
                <a16:creationId xmlns:a16="http://schemas.microsoft.com/office/drawing/2014/main" xmlns="" id="{58516AC4-05D0-ED5F-3CC7-C1B0CDF0CE08}"/>
              </a:ext>
            </a:extLst>
          </p:cNvPr>
          <p:cNvSpPr>
            <a:spLocks noGrp="1"/>
          </p:cNvSpPr>
          <p:nvPr>
            <p:ph type="body" sz="quarter" idx="16"/>
          </p:nvPr>
        </p:nvSpPr>
        <p:spPr>
          <a:xfrm>
            <a:off x="701135" y="650590"/>
            <a:ext cx="5678399" cy="992652"/>
          </a:xfrm>
        </p:spPr>
        <p:txBody>
          <a:bodyPr/>
          <a:lstStyle/>
          <a:p>
            <a:r>
              <a:rPr lang="en-IE" dirty="0"/>
              <a:t>4) </a:t>
            </a:r>
            <a:r>
              <a:rPr lang="bg-BG" dirty="0" smtClean="0"/>
              <a:t>Замърсяване</a:t>
            </a:r>
            <a:endParaRPr lang="en-IE" dirty="0"/>
          </a:p>
        </p:txBody>
      </p:sp>
      <p:pic>
        <p:nvPicPr>
          <p:cNvPr id="17" name="Picture Placeholder 16">
            <a:extLst>
              <a:ext uri="{FF2B5EF4-FFF2-40B4-BE49-F238E27FC236}">
                <a16:creationId xmlns:a16="http://schemas.microsoft.com/office/drawing/2014/main" xmlns="" id="{6D5602CC-38F8-B8B2-60C4-E82568D15D28}"/>
              </a:ext>
            </a:extLst>
          </p:cNvPr>
          <p:cNvPicPr>
            <a:picLocks noGrp="1" noChangeAspect="1"/>
          </p:cNvPicPr>
          <p:nvPr>
            <p:ph type="pic" sz="quarter" idx="19"/>
          </p:nvPr>
        </p:nvPicPr>
        <p:blipFill>
          <a:blip r:embed="rId3"/>
          <a:srcRect t="7359" b="7359"/>
          <a:stretch/>
        </p:blipFill>
        <p:spPr>
          <a:xfrm>
            <a:off x="6083676" y="0"/>
            <a:ext cx="5361066" cy="6858000"/>
          </a:xfrm>
        </p:spPr>
      </p:pic>
      <p:sp>
        <p:nvSpPr>
          <p:cNvPr id="6" name="TextBox 5">
            <a:extLst>
              <a:ext uri="{FF2B5EF4-FFF2-40B4-BE49-F238E27FC236}">
                <a16:creationId xmlns:a16="http://schemas.microsoft.com/office/drawing/2014/main" xmlns="" id="{492B5EBC-A40D-1CBE-4BB2-4B8DE50951BD}"/>
              </a:ext>
            </a:extLst>
          </p:cNvPr>
          <p:cNvSpPr txBox="1"/>
          <p:nvPr/>
        </p:nvSpPr>
        <p:spPr>
          <a:xfrm>
            <a:off x="152401" y="6191250"/>
            <a:ext cx="6083675" cy="430887"/>
          </a:xfrm>
          <a:prstGeom prst="rect">
            <a:avLst/>
          </a:prstGeom>
          <a:noFill/>
        </p:spPr>
        <p:txBody>
          <a:bodyPr wrap="square" rtlCol="0">
            <a:spAutoFit/>
          </a:bodyPr>
          <a:lstStyle/>
          <a:p>
            <a:r>
              <a:rPr lang="en-IE" sz="2200" i="1" u="sng" dirty="0" smtClean="0">
                <a:solidFill>
                  <a:schemeClr val="bg1"/>
                </a:solidFill>
                <a:hlinkClick r:id="rId4"/>
              </a:rPr>
              <a:t>https://www.wwf.bg/?790111/WWF-jiva-planeta</a:t>
            </a:r>
            <a:r>
              <a:rPr lang="bg-BG" sz="2200" i="1" u="sng" dirty="0" smtClean="0">
                <a:solidFill>
                  <a:schemeClr val="bg1"/>
                </a:solidFill>
              </a:rPr>
              <a:t> </a:t>
            </a:r>
            <a:endParaRPr lang="en-IE" sz="2200" i="1" u="sng" dirty="0">
              <a:solidFill>
                <a:schemeClr val="bg1"/>
              </a:solidFill>
            </a:endParaRPr>
          </a:p>
        </p:txBody>
      </p:sp>
    </p:spTree>
    <p:extLst>
      <p:ext uri="{BB962C8B-B14F-4D97-AF65-F5344CB8AC3E}">
        <p14:creationId xmlns:p14="http://schemas.microsoft.com/office/powerpoint/2010/main" xmlns="" val="213601191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xmlns="" id="{22457528-7CD6-ED52-11EA-C9B84F228BE3}"/>
              </a:ext>
            </a:extLst>
          </p:cNvPr>
          <p:cNvSpPr>
            <a:spLocks noGrp="1"/>
          </p:cNvSpPr>
          <p:nvPr>
            <p:ph type="body" sz="quarter" idx="18"/>
          </p:nvPr>
        </p:nvSpPr>
        <p:spPr>
          <a:xfrm>
            <a:off x="683540" y="1744530"/>
            <a:ext cx="5204365" cy="4810953"/>
          </a:xfrm>
        </p:spPr>
        <p:txBody>
          <a:bodyPr/>
          <a:lstStyle/>
          <a:p>
            <a:pPr marL="0"/>
            <a:r>
              <a:rPr lang="ru-RU" dirty="0" err="1" smtClean="0"/>
              <a:t>Ефектите</a:t>
            </a:r>
            <a:r>
              <a:rPr lang="ru-RU" dirty="0" smtClean="0"/>
              <a:t> от </a:t>
            </a:r>
            <a:r>
              <a:rPr lang="ru-RU" dirty="0" err="1" smtClean="0"/>
              <a:t>изменението</a:t>
            </a:r>
            <a:r>
              <a:rPr lang="ru-RU" dirty="0" smtClean="0"/>
              <a:t> на климата </a:t>
            </a:r>
            <a:r>
              <a:rPr lang="ru-RU" dirty="0" err="1" smtClean="0"/>
              <a:t>върху</a:t>
            </a:r>
            <a:r>
              <a:rPr lang="ru-RU" dirty="0" smtClean="0"/>
              <a:t> </a:t>
            </a:r>
            <a:r>
              <a:rPr lang="ru-RU" dirty="0" err="1" smtClean="0"/>
              <a:t>видовете</a:t>
            </a:r>
            <a:r>
              <a:rPr lang="ru-RU" dirty="0" smtClean="0"/>
              <a:t> </a:t>
            </a:r>
            <a:r>
              <a:rPr lang="ru-RU" dirty="0" err="1" smtClean="0"/>
              <a:t>често</a:t>
            </a:r>
            <a:r>
              <a:rPr lang="ru-RU" dirty="0" smtClean="0"/>
              <a:t> </a:t>
            </a:r>
            <a:r>
              <a:rPr lang="ru-RU" dirty="0" err="1" smtClean="0"/>
              <a:t>са</a:t>
            </a:r>
            <a:r>
              <a:rPr lang="ru-RU" dirty="0" smtClean="0"/>
              <a:t> </a:t>
            </a:r>
            <a:r>
              <a:rPr lang="ru-RU" dirty="0" err="1" smtClean="0"/>
              <a:t>косвени</a:t>
            </a:r>
            <a:r>
              <a:rPr lang="ru-RU" dirty="0" smtClean="0"/>
              <a:t>. Промените в температурата могат да объркат сигналите, които задействат сезонни събития като миграция и размножаване, причинявайки тези събития да се случат в неподходящ момент (например: неправилно размножаване и период на по-голяма наличност на храна в конкретно местообитание).</a:t>
            </a:r>
            <a:endParaRPr lang="en-IE" b="1" dirty="0"/>
          </a:p>
        </p:txBody>
      </p:sp>
      <p:sp>
        <p:nvSpPr>
          <p:cNvPr id="13" name="Text Placeholder 12">
            <a:extLst>
              <a:ext uri="{FF2B5EF4-FFF2-40B4-BE49-F238E27FC236}">
                <a16:creationId xmlns:a16="http://schemas.microsoft.com/office/drawing/2014/main" xmlns="" id="{58516AC4-05D0-ED5F-3CC7-C1B0CDF0CE08}"/>
              </a:ext>
            </a:extLst>
          </p:cNvPr>
          <p:cNvSpPr>
            <a:spLocks noGrp="1"/>
          </p:cNvSpPr>
          <p:nvPr>
            <p:ph type="body" sz="quarter" idx="16"/>
          </p:nvPr>
        </p:nvSpPr>
        <p:spPr>
          <a:xfrm>
            <a:off x="701135" y="650590"/>
            <a:ext cx="5678399" cy="992652"/>
          </a:xfrm>
        </p:spPr>
        <p:txBody>
          <a:bodyPr/>
          <a:lstStyle/>
          <a:p>
            <a:r>
              <a:rPr lang="en-IE" dirty="0"/>
              <a:t>5) </a:t>
            </a:r>
            <a:r>
              <a:rPr lang="bg-BG" dirty="0" smtClean="0"/>
              <a:t>Промени в климата</a:t>
            </a:r>
            <a:endParaRPr lang="en-IE" dirty="0"/>
          </a:p>
        </p:txBody>
      </p:sp>
      <p:pic>
        <p:nvPicPr>
          <p:cNvPr id="17" name="Picture Placeholder 16">
            <a:extLst>
              <a:ext uri="{FF2B5EF4-FFF2-40B4-BE49-F238E27FC236}">
                <a16:creationId xmlns:a16="http://schemas.microsoft.com/office/drawing/2014/main" xmlns="" id="{6D5602CC-38F8-B8B2-60C4-E82568D15D28}"/>
              </a:ext>
            </a:extLst>
          </p:cNvPr>
          <p:cNvPicPr>
            <a:picLocks noGrp="1" noChangeAspect="1"/>
          </p:cNvPicPr>
          <p:nvPr>
            <p:ph type="pic" sz="quarter" idx="19"/>
          </p:nvPr>
        </p:nvPicPr>
        <p:blipFill>
          <a:blip r:embed="rId3"/>
          <a:srcRect l="23949" r="23949"/>
          <a:stretch/>
        </p:blipFill>
        <p:spPr>
          <a:xfrm>
            <a:off x="6083676" y="0"/>
            <a:ext cx="5361066" cy="6858000"/>
          </a:xfrm>
        </p:spPr>
      </p:pic>
      <p:sp>
        <p:nvSpPr>
          <p:cNvPr id="6" name="TextBox 5">
            <a:extLst>
              <a:ext uri="{FF2B5EF4-FFF2-40B4-BE49-F238E27FC236}">
                <a16:creationId xmlns:a16="http://schemas.microsoft.com/office/drawing/2014/main" xmlns="" id="{492B5EBC-A40D-1CBE-4BB2-4B8DE50951BD}"/>
              </a:ext>
            </a:extLst>
          </p:cNvPr>
          <p:cNvSpPr txBox="1"/>
          <p:nvPr/>
        </p:nvSpPr>
        <p:spPr>
          <a:xfrm>
            <a:off x="57151" y="6191250"/>
            <a:ext cx="6083675" cy="430887"/>
          </a:xfrm>
          <a:prstGeom prst="rect">
            <a:avLst/>
          </a:prstGeom>
          <a:noFill/>
        </p:spPr>
        <p:txBody>
          <a:bodyPr wrap="square" rtlCol="0">
            <a:spAutoFit/>
          </a:bodyPr>
          <a:lstStyle/>
          <a:p>
            <a:r>
              <a:rPr lang="en-IE" sz="2200" i="1" u="sng" dirty="0" smtClean="0">
                <a:solidFill>
                  <a:schemeClr val="bg1"/>
                </a:solidFill>
                <a:hlinkClick r:id="rId4"/>
              </a:rPr>
              <a:t>https://www.wwf.bg/?790111/WWF-jiva-planeta</a:t>
            </a:r>
            <a:r>
              <a:rPr lang="bg-BG" sz="2200" i="1" u="sng" dirty="0" smtClean="0">
                <a:solidFill>
                  <a:schemeClr val="bg1"/>
                </a:solidFill>
              </a:rPr>
              <a:t> </a:t>
            </a:r>
            <a:endParaRPr lang="en-IE" sz="2200" i="1" u="sng" dirty="0">
              <a:solidFill>
                <a:schemeClr val="bg1"/>
              </a:solidFill>
            </a:endParaRPr>
          </a:p>
        </p:txBody>
      </p:sp>
    </p:spTree>
    <p:extLst>
      <p:ext uri="{BB962C8B-B14F-4D97-AF65-F5344CB8AC3E}">
        <p14:creationId xmlns:p14="http://schemas.microsoft.com/office/powerpoint/2010/main" xmlns="" val="171626748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xmlns="" id="{BD1EC964-9041-F464-FF70-EBA953CAF162}"/>
              </a:ext>
            </a:extLst>
          </p:cNvPr>
          <p:cNvSpPr txBox="1"/>
          <p:nvPr/>
        </p:nvSpPr>
        <p:spPr>
          <a:xfrm>
            <a:off x="1028700" y="1574019"/>
            <a:ext cx="2377888" cy="2073107"/>
          </a:xfrm>
          <a:prstGeom prst="rect">
            <a:avLst/>
          </a:prstGeom>
          <a:noFill/>
        </p:spPr>
        <p:txBody>
          <a:bodyPr vert="horz" lIns="91440" tIns="45720" rIns="91440" bIns="45720" rtlCol="0" anchor="ctr">
            <a:normAutofit/>
          </a:bodyPr>
          <a:lstStyle/>
          <a:p>
            <a:pPr algn="ctr">
              <a:lnSpc>
                <a:spcPct val="90000"/>
              </a:lnSpc>
              <a:spcBef>
                <a:spcPct val="0"/>
              </a:spcBef>
              <a:spcAft>
                <a:spcPts val="600"/>
              </a:spcAft>
            </a:pPr>
            <a:endParaRPr lang="en-US" sz="2500" b="1" kern="1200" dirty="0">
              <a:solidFill>
                <a:srgbClr val="FFFFFF"/>
              </a:solidFill>
              <a:latin typeface="+mj-lt"/>
              <a:ea typeface="+mj-ea"/>
              <a:cs typeface="+mj-cs"/>
            </a:endParaRPr>
          </a:p>
        </p:txBody>
      </p:sp>
      <p:sp>
        <p:nvSpPr>
          <p:cNvPr id="6" name="Rectangle 5">
            <a:extLst>
              <a:ext uri="{FF2B5EF4-FFF2-40B4-BE49-F238E27FC236}">
                <a16:creationId xmlns:a16="http://schemas.microsoft.com/office/drawing/2014/main" xmlns="" id="{5071A4DA-F53C-59AA-E9E7-C642F406B77A}"/>
              </a:ext>
            </a:extLst>
          </p:cNvPr>
          <p:cNvSpPr/>
          <p:nvPr/>
        </p:nvSpPr>
        <p:spPr>
          <a:xfrm>
            <a:off x="6148916" y="5946472"/>
            <a:ext cx="4070794" cy="369332"/>
          </a:xfrm>
          <a:prstGeom prst="rect">
            <a:avLst/>
          </a:prstGeom>
        </p:spPr>
        <p:txBody>
          <a:bodyPr wrap="none">
            <a:spAutoFit/>
          </a:bodyPr>
          <a:lstStyle/>
          <a:p>
            <a:r>
              <a:rPr lang="en-IE" dirty="0"/>
              <a:t> </a:t>
            </a:r>
            <a:r>
              <a:rPr lang="bg-BG" dirty="0" smtClean="0"/>
              <a:t>Източник</a:t>
            </a:r>
            <a:r>
              <a:rPr lang="en-IE" dirty="0" smtClean="0"/>
              <a:t>: </a:t>
            </a:r>
            <a:r>
              <a:rPr lang="en-IE" dirty="0"/>
              <a:t>XKCD https://xkcd.com/1338/</a:t>
            </a:r>
          </a:p>
        </p:txBody>
      </p:sp>
      <p:sp>
        <p:nvSpPr>
          <p:cNvPr id="7" name="Правоъгълник 6"/>
          <p:cNvSpPr/>
          <p:nvPr/>
        </p:nvSpPr>
        <p:spPr>
          <a:xfrm>
            <a:off x="609600" y="2868706"/>
            <a:ext cx="4007224" cy="3447098"/>
          </a:xfrm>
          <a:prstGeom prst="rect">
            <a:avLst/>
          </a:prstGeom>
        </p:spPr>
        <p:txBody>
          <a:bodyPr wrap="square">
            <a:spAutoFit/>
          </a:bodyPr>
          <a:lstStyle/>
          <a:p>
            <a:r>
              <a:rPr lang="ru-RU" sz="2000" dirty="0" smtClean="0"/>
              <a:t>На </a:t>
            </a:r>
            <a:r>
              <a:rPr lang="ru-RU" sz="2000" dirty="0" err="1" smtClean="0"/>
              <a:t>фигурата</a:t>
            </a:r>
            <a:r>
              <a:rPr lang="ru-RU" sz="2000" dirty="0" smtClean="0"/>
              <a:t> е показан </a:t>
            </a:r>
            <a:r>
              <a:rPr lang="ru-RU" sz="2000" dirty="0" err="1" smtClean="0"/>
              <a:t>общият</a:t>
            </a:r>
            <a:r>
              <a:rPr lang="ru-RU" sz="2000" dirty="0" smtClean="0"/>
              <a:t> </a:t>
            </a:r>
            <a:r>
              <a:rPr lang="ru-RU" sz="2000" dirty="0" err="1" smtClean="0"/>
              <a:t>дял</a:t>
            </a:r>
            <a:r>
              <a:rPr lang="ru-RU" sz="2000" dirty="0" smtClean="0"/>
              <a:t> на </a:t>
            </a:r>
            <a:r>
              <a:rPr lang="ru-RU" sz="2000" dirty="0" err="1" smtClean="0"/>
              <a:t>човешкия</a:t>
            </a:r>
            <a:r>
              <a:rPr lang="ru-RU" sz="2000" dirty="0" smtClean="0"/>
              <a:t> индивид и </a:t>
            </a:r>
            <a:r>
              <a:rPr lang="ru-RU" sz="2000" dirty="0" err="1" smtClean="0"/>
              <a:t>всички</a:t>
            </a:r>
            <a:r>
              <a:rPr lang="ru-RU" sz="2000" dirty="0" smtClean="0"/>
              <a:t> </a:t>
            </a:r>
            <a:r>
              <a:rPr lang="ru-RU" sz="2000" dirty="0" err="1" smtClean="0"/>
              <a:t>други</a:t>
            </a:r>
            <a:r>
              <a:rPr lang="ru-RU" sz="2000" dirty="0" smtClean="0"/>
              <a:t> </a:t>
            </a:r>
            <a:r>
              <a:rPr lang="ru-RU" sz="2000" dirty="0" err="1" smtClean="0"/>
              <a:t>сухоземни</a:t>
            </a:r>
            <a:r>
              <a:rPr lang="ru-RU" sz="2000" dirty="0" smtClean="0"/>
              <a:t> </a:t>
            </a:r>
            <a:r>
              <a:rPr lang="ru-RU" sz="2000" dirty="0" err="1" smtClean="0"/>
              <a:t>бозайници</a:t>
            </a:r>
            <a:r>
              <a:rPr lang="ru-RU" sz="2000" dirty="0" smtClean="0"/>
              <a:t>. Само </a:t>
            </a:r>
            <a:r>
              <a:rPr lang="ru-RU" sz="2000" dirty="0" err="1" smtClean="0"/>
              <a:t>преди</a:t>
            </a:r>
            <a:r>
              <a:rPr lang="ru-RU" sz="2000" dirty="0" smtClean="0"/>
              <a:t> </a:t>
            </a:r>
            <a:r>
              <a:rPr lang="ru-RU" sz="2000" dirty="0" err="1" smtClean="0"/>
              <a:t>няколко</a:t>
            </a:r>
            <a:r>
              <a:rPr lang="ru-RU" sz="2000" dirty="0" smtClean="0"/>
              <a:t> века </a:t>
            </a:r>
            <a:r>
              <a:rPr lang="ru-RU" sz="2000" dirty="0" err="1" smtClean="0"/>
              <a:t>хората</a:t>
            </a:r>
            <a:r>
              <a:rPr lang="ru-RU" sz="2000" dirty="0" smtClean="0"/>
              <a:t>, </a:t>
            </a:r>
            <a:r>
              <a:rPr lang="ru-RU" sz="2000" dirty="0" err="1" smtClean="0"/>
              <a:t>техните</a:t>
            </a:r>
            <a:r>
              <a:rPr lang="ru-RU" sz="2000" dirty="0" smtClean="0"/>
              <a:t> </a:t>
            </a:r>
            <a:r>
              <a:rPr lang="ru-RU" sz="2000" dirty="0" err="1" smtClean="0"/>
              <a:t>домашни</a:t>
            </a:r>
            <a:r>
              <a:rPr lang="ru-RU" sz="2000" dirty="0" smtClean="0"/>
              <a:t> </a:t>
            </a:r>
            <a:r>
              <a:rPr lang="ru-RU" sz="2000" dirty="0" err="1" smtClean="0"/>
              <a:t>любимци</a:t>
            </a:r>
            <a:r>
              <a:rPr lang="ru-RU" sz="2000" dirty="0" smtClean="0"/>
              <a:t> и </a:t>
            </a:r>
            <a:r>
              <a:rPr lang="ru-RU" sz="2000" dirty="0" err="1" smtClean="0"/>
              <a:t>добитък</a:t>
            </a:r>
            <a:r>
              <a:rPr lang="ru-RU" sz="2000" dirty="0" smtClean="0"/>
              <a:t> </a:t>
            </a:r>
            <a:r>
              <a:rPr lang="ru-RU" sz="2000" dirty="0" err="1" smtClean="0"/>
              <a:t>са</a:t>
            </a:r>
            <a:r>
              <a:rPr lang="ru-RU" sz="2000" dirty="0" smtClean="0"/>
              <a:t> </a:t>
            </a:r>
            <a:r>
              <a:rPr lang="ru-RU" sz="2000" dirty="0" err="1" smtClean="0"/>
              <a:t>съставлявали</a:t>
            </a:r>
            <a:r>
              <a:rPr lang="ru-RU" sz="2000" dirty="0" smtClean="0"/>
              <a:t> </a:t>
            </a:r>
            <a:r>
              <a:rPr lang="ru-RU" sz="2000" dirty="0" err="1" smtClean="0"/>
              <a:t>голяма</a:t>
            </a:r>
            <a:r>
              <a:rPr lang="ru-RU" sz="2000" dirty="0" smtClean="0"/>
              <a:t> част от </a:t>
            </a:r>
            <a:r>
              <a:rPr lang="ru-RU" sz="2000" dirty="0" err="1" smtClean="0"/>
              <a:t>биомасата</a:t>
            </a:r>
            <a:r>
              <a:rPr lang="ru-RU" sz="2000" dirty="0" smtClean="0"/>
              <a:t> на </a:t>
            </a:r>
            <a:r>
              <a:rPr lang="ru-RU" sz="2000" dirty="0" err="1" smtClean="0"/>
              <a:t>земните</a:t>
            </a:r>
            <a:r>
              <a:rPr lang="ru-RU" sz="2000" dirty="0" smtClean="0"/>
              <a:t> </a:t>
            </a:r>
            <a:r>
              <a:rPr lang="ru-RU" sz="2000" dirty="0" err="1" smtClean="0"/>
              <a:t>бозайници</a:t>
            </a:r>
            <a:r>
              <a:rPr lang="ru-RU" sz="2000" dirty="0" smtClean="0"/>
              <a:t>. </a:t>
            </a:r>
            <a:r>
              <a:rPr lang="ru-RU" sz="2000" dirty="0" err="1" smtClean="0"/>
              <a:t>Обърнете</a:t>
            </a:r>
            <a:r>
              <a:rPr lang="ru-RU" sz="2000" dirty="0" smtClean="0"/>
              <a:t> внимание, </a:t>
            </a:r>
            <a:r>
              <a:rPr lang="ru-RU" sz="2000" dirty="0" err="1" smtClean="0"/>
              <a:t>че</a:t>
            </a:r>
            <a:r>
              <a:rPr lang="ru-RU" sz="2000" dirty="0" smtClean="0"/>
              <a:t> се </a:t>
            </a:r>
            <a:r>
              <a:rPr lang="ru-RU" sz="2000" dirty="0" err="1" smtClean="0"/>
              <a:t>вземат</a:t>
            </a:r>
            <a:r>
              <a:rPr lang="ru-RU" sz="2000" dirty="0" smtClean="0"/>
              <a:t> </a:t>
            </a:r>
            <a:r>
              <a:rPr lang="ru-RU" sz="2000" dirty="0" err="1" smtClean="0"/>
              <a:t>предвид</a:t>
            </a:r>
            <a:r>
              <a:rPr lang="ru-RU" sz="2000" dirty="0" smtClean="0"/>
              <a:t> само </a:t>
            </a:r>
            <a:r>
              <a:rPr lang="ru-RU" sz="2000" dirty="0" err="1" smtClean="0"/>
              <a:t>бозайници</a:t>
            </a:r>
            <a:r>
              <a:rPr lang="ru-RU" sz="2000" dirty="0" smtClean="0"/>
              <a:t>, </a:t>
            </a:r>
            <a:r>
              <a:rPr lang="ru-RU" sz="2000" dirty="0" err="1" smtClean="0"/>
              <a:t>живеещи</a:t>
            </a:r>
            <a:r>
              <a:rPr lang="ru-RU" sz="2000" dirty="0" smtClean="0"/>
              <a:t> на </a:t>
            </a:r>
            <a:r>
              <a:rPr lang="ru-RU" sz="2000" dirty="0" err="1" smtClean="0"/>
              <a:t>сушата</a:t>
            </a:r>
            <a:r>
              <a:rPr lang="ru-RU" sz="2000" dirty="0" smtClean="0"/>
              <a:t>. </a:t>
            </a:r>
          </a:p>
          <a:p>
            <a:endParaRPr lang="bg-BG" dirty="0"/>
          </a:p>
        </p:txBody>
      </p:sp>
      <p:sp>
        <p:nvSpPr>
          <p:cNvPr id="8" name="Петоъгълник 7"/>
          <p:cNvSpPr/>
          <p:nvPr/>
        </p:nvSpPr>
        <p:spPr>
          <a:xfrm>
            <a:off x="609600" y="715554"/>
            <a:ext cx="4007224" cy="2153151"/>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rgbClr val="FFFFFF"/>
                </a:solidFill>
              </a:rPr>
              <a:t>Подобно на </a:t>
            </a:r>
            <a:r>
              <a:rPr lang="ru-RU" sz="2000" b="1" dirty="0" err="1" smtClean="0">
                <a:solidFill>
                  <a:srgbClr val="FFFFFF"/>
                </a:solidFill>
              </a:rPr>
              <a:t>изменението</a:t>
            </a:r>
            <a:endParaRPr lang="ru-RU" sz="2000" b="1" dirty="0" smtClean="0">
              <a:solidFill>
                <a:srgbClr val="FFFFFF"/>
              </a:solidFill>
            </a:endParaRPr>
          </a:p>
          <a:p>
            <a:pPr algn="ctr"/>
            <a:r>
              <a:rPr lang="ru-RU" sz="2000" b="1" dirty="0" smtClean="0">
                <a:solidFill>
                  <a:srgbClr val="FFFFFF"/>
                </a:solidFill>
              </a:rPr>
              <a:t> на климата, </a:t>
            </a:r>
            <a:r>
              <a:rPr lang="ru-RU" sz="2000" b="1" dirty="0" err="1" smtClean="0">
                <a:solidFill>
                  <a:srgbClr val="FFFFFF"/>
                </a:solidFill>
              </a:rPr>
              <a:t>загубата</a:t>
            </a:r>
            <a:r>
              <a:rPr lang="ru-RU" sz="2000" b="1" dirty="0" smtClean="0">
                <a:solidFill>
                  <a:srgbClr val="FFFFFF"/>
                </a:solidFill>
              </a:rPr>
              <a:t> на </a:t>
            </a:r>
            <a:r>
              <a:rPr lang="ru-RU" sz="2000" b="1" dirty="0" err="1" smtClean="0">
                <a:solidFill>
                  <a:srgbClr val="FFFFFF"/>
                </a:solidFill>
              </a:rPr>
              <a:t>биоразнообразие</a:t>
            </a:r>
            <a:r>
              <a:rPr lang="ru-RU" sz="2000" b="1" dirty="0" smtClean="0">
                <a:solidFill>
                  <a:srgbClr val="FFFFFF"/>
                </a:solidFill>
              </a:rPr>
              <a:t> е </a:t>
            </a:r>
            <a:r>
              <a:rPr lang="ru-RU" sz="2000" b="1" dirty="0" err="1" smtClean="0">
                <a:solidFill>
                  <a:srgbClr val="FFFFFF"/>
                </a:solidFill>
              </a:rPr>
              <a:t>антропогенна</a:t>
            </a:r>
            <a:r>
              <a:rPr lang="ru-RU" sz="2000" b="1" dirty="0" smtClean="0">
                <a:solidFill>
                  <a:srgbClr val="FFFFFF"/>
                </a:solidFill>
              </a:rPr>
              <a:t> по природа, </a:t>
            </a:r>
            <a:r>
              <a:rPr lang="ru-RU" sz="2000" b="1" dirty="0" err="1" smtClean="0">
                <a:solidFill>
                  <a:srgbClr val="FFFFFF"/>
                </a:solidFill>
              </a:rPr>
              <a:t>което</a:t>
            </a:r>
            <a:r>
              <a:rPr lang="ru-RU" sz="2000" b="1" dirty="0" smtClean="0">
                <a:solidFill>
                  <a:srgbClr val="FFFFFF"/>
                </a:solidFill>
              </a:rPr>
              <a:t> </a:t>
            </a:r>
            <a:r>
              <a:rPr lang="ru-RU" sz="2000" b="1" dirty="0" err="1" smtClean="0">
                <a:solidFill>
                  <a:srgbClr val="FFFFFF"/>
                </a:solidFill>
              </a:rPr>
              <a:t>означава</a:t>
            </a:r>
            <a:r>
              <a:rPr lang="ru-RU" sz="2000" b="1" dirty="0" smtClean="0">
                <a:solidFill>
                  <a:srgbClr val="FFFFFF"/>
                </a:solidFill>
              </a:rPr>
              <a:t>, </a:t>
            </a:r>
            <a:r>
              <a:rPr lang="ru-RU" sz="2000" b="1" dirty="0" err="1" smtClean="0">
                <a:solidFill>
                  <a:srgbClr val="FFFFFF"/>
                </a:solidFill>
              </a:rPr>
              <a:t>че</a:t>
            </a:r>
            <a:r>
              <a:rPr lang="ru-RU" sz="2000" b="1" dirty="0" smtClean="0">
                <a:solidFill>
                  <a:srgbClr val="FFFFFF"/>
                </a:solidFill>
              </a:rPr>
              <a:t> се </a:t>
            </a:r>
            <a:r>
              <a:rPr lang="ru-RU" sz="2000" b="1" dirty="0" err="1" smtClean="0">
                <a:solidFill>
                  <a:srgbClr val="FFFFFF"/>
                </a:solidFill>
              </a:rPr>
              <a:t>дължи</a:t>
            </a:r>
            <a:r>
              <a:rPr lang="ru-RU" sz="2000" b="1" dirty="0" smtClean="0">
                <a:solidFill>
                  <a:srgbClr val="FFFFFF"/>
                </a:solidFill>
              </a:rPr>
              <a:t> на </a:t>
            </a:r>
            <a:r>
              <a:rPr lang="ru-RU" sz="2000" b="1" dirty="0" err="1" smtClean="0">
                <a:solidFill>
                  <a:srgbClr val="FFFFFF"/>
                </a:solidFill>
              </a:rPr>
              <a:t>човешката</a:t>
            </a:r>
            <a:r>
              <a:rPr lang="ru-RU" sz="2000" b="1" dirty="0" smtClean="0">
                <a:solidFill>
                  <a:srgbClr val="FFFFFF"/>
                </a:solidFill>
              </a:rPr>
              <a:t> </a:t>
            </a:r>
            <a:r>
              <a:rPr lang="ru-RU" sz="2000" b="1" dirty="0" err="1" smtClean="0">
                <a:solidFill>
                  <a:srgbClr val="FFFFFF"/>
                </a:solidFill>
              </a:rPr>
              <a:t>дейност</a:t>
            </a:r>
            <a:endParaRPr lang="bg-BG" sz="2000" dirty="0"/>
          </a:p>
        </p:txBody>
      </p:sp>
      <p:pic>
        <p:nvPicPr>
          <p:cNvPr id="71681" name="Picture 1"/>
          <p:cNvPicPr>
            <a:picLocks noChangeAspect="1" noChangeArrowheads="1"/>
          </p:cNvPicPr>
          <p:nvPr/>
        </p:nvPicPr>
        <p:blipFill>
          <a:blip r:embed="rId2"/>
          <a:srcRect/>
          <a:stretch>
            <a:fillRect/>
          </a:stretch>
        </p:blipFill>
        <p:spPr bwMode="auto">
          <a:xfrm>
            <a:off x="4777316" y="371475"/>
            <a:ext cx="6908800" cy="5600700"/>
          </a:xfrm>
          <a:prstGeom prst="rect">
            <a:avLst/>
          </a:prstGeom>
          <a:noFill/>
          <a:ln w="9525">
            <a:noFill/>
            <a:miter lim="800000"/>
            <a:headEnd/>
            <a:tailEnd/>
          </a:ln>
        </p:spPr>
      </p:pic>
    </p:spTree>
    <p:extLst>
      <p:ext uri="{BB962C8B-B14F-4D97-AF65-F5344CB8AC3E}">
        <p14:creationId xmlns:p14="http://schemas.microsoft.com/office/powerpoint/2010/main" xmlns="" val="1927799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xmlns="" id="{BC8CA0EC-3203-874B-818E-A3951341F2E9}"/>
              </a:ext>
            </a:extLst>
          </p:cNvPr>
          <p:cNvSpPr>
            <a:spLocks noGrp="1"/>
          </p:cNvSpPr>
          <p:nvPr>
            <p:ph type="body" sz="quarter" idx="15"/>
          </p:nvPr>
        </p:nvSpPr>
        <p:spPr/>
        <p:txBody>
          <a:bodyPr/>
          <a:lstStyle/>
          <a:p>
            <a:r>
              <a:rPr lang="en-US" dirty="0"/>
              <a:t>01</a:t>
            </a:r>
          </a:p>
        </p:txBody>
      </p:sp>
      <p:sp>
        <p:nvSpPr>
          <p:cNvPr id="15" name="Text Placeholder 14">
            <a:extLst>
              <a:ext uri="{FF2B5EF4-FFF2-40B4-BE49-F238E27FC236}">
                <a16:creationId xmlns:a16="http://schemas.microsoft.com/office/drawing/2014/main" xmlns="" id="{C4E048F0-9773-C54B-A71E-3C9CFEB59C8E}"/>
              </a:ext>
            </a:extLst>
          </p:cNvPr>
          <p:cNvSpPr>
            <a:spLocks noGrp="1"/>
          </p:cNvSpPr>
          <p:nvPr>
            <p:ph type="body" sz="quarter" idx="14"/>
          </p:nvPr>
        </p:nvSpPr>
        <p:spPr/>
        <p:txBody>
          <a:bodyPr/>
          <a:lstStyle/>
          <a:p>
            <a:r>
              <a:rPr lang="bg-BG" sz="2400" dirty="0" smtClean="0"/>
              <a:t>Що е то биоразнообразие?</a:t>
            </a:r>
            <a:endParaRPr lang="en-US" sz="2400" dirty="0"/>
          </a:p>
        </p:txBody>
      </p:sp>
      <p:sp>
        <p:nvSpPr>
          <p:cNvPr id="19" name="Text Placeholder 18">
            <a:extLst>
              <a:ext uri="{FF2B5EF4-FFF2-40B4-BE49-F238E27FC236}">
                <a16:creationId xmlns:a16="http://schemas.microsoft.com/office/drawing/2014/main" xmlns="" id="{5B018A2C-261B-FE40-8CCB-12ABA36272E0}"/>
              </a:ext>
            </a:extLst>
          </p:cNvPr>
          <p:cNvSpPr>
            <a:spLocks noGrp="1"/>
          </p:cNvSpPr>
          <p:nvPr>
            <p:ph type="body" sz="quarter" idx="29"/>
          </p:nvPr>
        </p:nvSpPr>
        <p:spPr/>
        <p:txBody>
          <a:bodyPr/>
          <a:lstStyle/>
          <a:p>
            <a:r>
              <a:rPr lang="en-US" dirty="0"/>
              <a:t>02</a:t>
            </a:r>
          </a:p>
        </p:txBody>
      </p:sp>
      <p:sp>
        <p:nvSpPr>
          <p:cNvPr id="20" name="Text Placeholder 19">
            <a:extLst>
              <a:ext uri="{FF2B5EF4-FFF2-40B4-BE49-F238E27FC236}">
                <a16:creationId xmlns:a16="http://schemas.microsoft.com/office/drawing/2014/main" xmlns="" id="{F1085800-9569-4843-B00A-CC81BB1D9B93}"/>
              </a:ext>
            </a:extLst>
          </p:cNvPr>
          <p:cNvSpPr>
            <a:spLocks noGrp="1"/>
          </p:cNvSpPr>
          <p:nvPr>
            <p:ph type="body" sz="quarter" idx="30"/>
          </p:nvPr>
        </p:nvSpPr>
        <p:spPr/>
        <p:txBody>
          <a:bodyPr/>
          <a:lstStyle/>
          <a:p>
            <a:r>
              <a:rPr lang="bg-BG" sz="2400" dirty="0" smtClean="0"/>
              <a:t>Опазване на биоразнообразието - ползи и заплахи  </a:t>
            </a:r>
            <a:endParaRPr lang="en-US" sz="2400" dirty="0"/>
          </a:p>
        </p:txBody>
      </p:sp>
      <p:sp>
        <p:nvSpPr>
          <p:cNvPr id="21" name="Text Placeholder 20">
            <a:extLst>
              <a:ext uri="{FF2B5EF4-FFF2-40B4-BE49-F238E27FC236}">
                <a16:creationId xmlns:a16="http://schemas.microsoft.com/office/drawing/2014/main" xmlns="" id="{E66C7987-60BB-DC47-A0C2-99C652EF4EF7}"/>
              </a:ext>
            </a:extLst>
          </p:cNvPr>
          <p:cNvSpPr>
            <a:spLocks noGrp="1"/>
          </p:cNvSpPr>
          <p:nvPr>
            <p:ph type="body" sz="quarter" idx="31"/>
          </p:nvPr>
        </p:nvSpPr>
        <p:spPr/>
        <p:txBody>
          <a:bodyPr/>
          <a:lstStyle/>
          <a:p>
            <a:r>
              <a:rPr lang="en-US" dirty="0"/>
              <a:t>03</a:t>
            </a:r>
          </a:p>
        </p:txBody>
      </p:sp>
      <p:sp>
        <p:nvSpPr>
          <p:cNvPr id="22" name="Text Placeholder 21">
            <a:extLst>
              <a:ext uri="{FF2B5EF4-FFF2-40B4-BE49-F238E27FC236}">
                <a16:creationId xmlns:a16="http://schemas.microsoft.com/office/drawing/2014/main" xmlns="" id="{4AB945CA-DD37-8744-AC8D-A87A2B36C598}"/>
              </a:ext>
            </a:extLst>
          </p:cNvPr>
          <p:cNvSpPr>
            <a:spLocks noGrp="1"/>
          </p:cNvSpPr>
          <p:nvPr>
            <p:ph type="body" sz="quarter" idx="32"/>
          </p:nvPr>
        </p:nvSpPr>
        <p:spPr/>
        <p:txBody>
          <a:bodyPr/>
          <a:lstStyle/>
          <a:p>
            <a:r>
              <a:rPr lang="bg-BG" sz="2400" dirty="0" smtClean="0"/>
              <a:t>Биоразнообразие и климатични промени</a:t>
            </a:r>
            <a:endParaRPr lang="en-US" sz="2400" dirty="0"/>
          </a:p>
        </p:txBody>
      </p:sp>
      <p:sp>
        <p:nvSpPr>
          <p:cNvPr id="23" name="Text Placeholder 22">
            <a:extLst>
              <a:ext uri="{FF2B5EF4-FFF2-40B4-BE49-F238E27FC236}">
                <a16:creationId xmlns:a16="http://schemas.microsoft.com/office/drawing/2014/main" xmlns="" id="{8343CF12-FDE6-8849-AC52-1E26D392F86A}"/>
              </a:ext>
            </a:extLst>
          </p:cNvPr>
          <p:cNvSpPr>
            <a:spLocks noGrp="1"/>
          </p:cNvSpPr>
          <p:nvPr>
            <p:ph type="body" sz="quarter" idx="33"/>
          </p:nvPr>
        </p:nvSpPr>
        <p:spPr/>
        <p:txBody>
          <a:bodyPr/>
          <a:lstStyle/>
          <a:p>
            <a:r>
              <a:rPr lang="en-US" dirty="0"/>
              <a:t>04</a:t>
            </a:r>
          </a:p>
        </p:txBody>
      </p:sp>
      <p:sp>
        <p:nvSpPr>
          <p:cNvPr id="24" name="Text Placeholder 23">
            <a:extLst>
              <a:ext uri="{FF2B5EF4-FFF2-40B4-BE49-F238E27FC236}">
                <a16:creationId xmlns:a16="http://schemas.microsoft.com/office/drawing/2014/main" xmlns="" id="{5691577C-B257-3147-BB4B-29D2F40873AE}"/>
              </a:ext>
            </a:extLst>
          </p:cNvPr>
          <p:cNvSpPr>
            <a:spLocks noGrp="1"/>
          </p:cNvSpPr>
          <p:nvPr>
            <p:ph type="body" sz="quarter" idx="34"/>
          </p:nvPr>
        </p:nvSpPr>
        <p:spPr/>
        <p:txBody>
          <a:bodyPr/>
          <a:lstStyle/>
          <a:p>
            <a:r>
              <a:rPr lang="bg-BG" sz="2400" dirty="0" smtClean="0"/>
              <a:t>Действия за промяна</a:t>
            </a:r>
            <a:endParaRPr lang="en-US" sz="2400" dirty="0"/>
          </a:p>
        </p:txBody>
      </p:sp>
      <p:sp>
        <p:nvSpPr>
          <p:cNvPr id="25" name="Text Placeholder 24">
            <a:extLst>
              <a:ext uri="{FF2B5EF4-FFF2-40B4-BE49-F238E27FC236}">
                <a16:creationId xmlns:a16="http://schemas.microsoft.com/office/drawing/2014/main" xmlns="" id="{C649836C-4763-0A4B-8068-8B6B3A14D501}"/>
              </a:ext>
            </a:extLst>
          </p:cNvPr>
          <p:cNvSpPr>
            <a:spLocks noGrp="1"/>
          </p:cNvSpPr>
          <p:nvPr>
            <p:ph type="body" sz="quarter" idx="35"/>
          </p:nvPr>
        </p:nvSpPr>
        <p:spPr/>
        <p:txBody>
          <a:bodyPr/>
          <a:lstStyle/>
          <a:p>
            <a:r>
              <a:rPr lang="en-US" dirty="0"/>
              <a:t>05</a:t>
            </a:r>
          </a:p>
        </p:txBody>
      </p:sp>
      <p:sp>
        <p:nvSpPr>
          <p:cNvPr id="26" name="Text Placeholder 25">
            <a:extLst>
              <a:ext uri="{FF2B5EF4-FFF2-40B4-BE49-F238E27FC236}">
                <a16:creationId xmlns:a16="http://schemas.microsoft.com/office/drawing/2014/main" xmlns="" id="{AF2A8952-1670-2F4B-B3F8-033CA2659F15}"/>
              </a:ext>
            </a:extLst>
          </p:cNvPr>
          <p:cNvSpPr>
            <a:spLocks noGrp="1"/>
          </p:cNvSpPr>
          <p:nvPr>
            <p:ph type="body" sz="quarter" idx="36"/>
          </p:nvPr>
        </p:nvSpPr>
        <p:spPr/>
        <p:txBody>
          <a:bodyPr/>
          <a:lstStyle/>
          <a:p>
            <a:r>
              <a:rPr lang="bg-BG" sz="2400" dirty="0" smtClean="0"/>
              <a:t>Обобщение</a:t>
            </a:r>
            <a:endParaRPr lang="en-US" sz="2400" dirty="0"/>
          </a:p>
        </p:txBody>
      </p:sp>
      <p:sp>
        <p:nvSpPr>
          <p:cNvPr id="18" name="Text Placeholder 17">
            <a:extLst>
              <a:ext uri="{FF2B5EF4-FFF2-40B4-BE49-F238E27FC236}">
                <a16:creationId xmlns:a16="http://schemas.microsoft.com/office/drawing/2014/main" xmlns="" id="{CD062C7B-9BAE-0E43-A6E9-6E98B3E7EBD7}"/>
              </a:ext>
            </a:extLst>
          </p:cNvPr>
          <p:cNvSpPr>
            <a:spLocks noGrp="1"/>
          </p:cNvSpPr>
          <p:nvPr>
            <p:ph type="body" sz="quarter" idx="10"/>
          </p:nvPr>
        </p:nvSpPr>
        <p:spPr>
          <a:xfrm>
            <a:off x="1014885" y="790938"/>
            <a:ext cx="3175278" cy="475888"/>
          </a:xfrm>
          <a:prstGeom prst="rect">
            <a:avLst/>
          </a:prstGeom>
        </p:spPr>
        <p:txBody>
          <a:bodyPr/>
          <a:lstStyle/>
          <a:p>
            <a:r>
              <a:rPr lang="bg-BG" dirty="0" smtClean="0"/>
              <a:t>СЪДЪРЖАНИЕ</a:t>
            </a:r>
            <a:endParaRPr lang="en-US" dirty="0"/>
          </a:p>
        </p:txBody>
      </p:sp>
    </p:spTree>
    <p:extLst>
      <p:ext uri="{BB962C8B-B14F-4D97-AF65-F5344CB8AC3E}">
        <p14:creationId xmlns:p14="http://schemas.microsoft.com/office/powerpoint/2010/main" xmlns="" val="3028600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xmlns="" id="{774637D4-76F1-B763-AE01-EDEC5E54CAA0}"/>
              </a:ext>
            </a:extLst>
          </p:cNvPr>
          <p:cNvSpPr>
            <a:spLocks noGrp="1"/>
          </p:cNvSpPr>
          <p:nvPr>
            <p:ph type="body" sz="quarter" idx="10"/>
          </p:nvPr>
        </p:nvSpPr>
        <p:spPr>
          <a:xfrm>
            <a:off x="1421774" y="0"/>
            <a:ext cx="10016629" cy="1395907"/>
          </a:xfrm>
        </p:spPr>
        <p:txBody>
          <a:bodyPr/>
          <a:lstStyle/>
          <a:p>
            <a:r>
              <a:rPr lang="bg-BG" dirty="0" smtClean="0"/>
              <a:t>Гледайте видео с Дейвид </a:t>
            </a:r>
            <a:r>
              <a:rPr lang="bg-BG" dirty="0" err="1" smtClean="0"/>
              <a:t>Атънбъро</a:t>
            </a:r>
            <a:r>
              <a:rPr lang="en-IE" dirty="0" smtClean="0"/>
              <a:t>:</a:t>
            </a:r>
            <a:r>
              <a:rPr lang="bg-BG" dirty="0" smtClean="0"/>
              <a:t> Нужни са </a:t>
            </a:r>
            <a:r>
              <a:rPr lang="bg-BG" dirty="0" err="1" smtClean="0"/>
              <a:t>незабавани</a:t>
            </a:r>
            <a:r>
              <a:rPr lang="bg-BG" dirty="0" smtClean="0"/>
              <a:t> мерки, за да спрем изчезването на видовете</a:t>
            </a:r>
          </a:p>
          <a:p>
            <a:endParaRPr lang="en-IE" dirty="0"/>
          </a:p>
        </p:txBody>
      </p:sp>
      <p:pic>
        <p:nvPicPr>
          <p:cNvPr id="7" name="Online Media 6">
            <a:hlinkClick r:id="" action="ppaction://media"/>
            <a:extLst>
              <a:ext uri="{FF2B5EF4-FFF2-40B4-BE49-F238E27FC236}">
                <a16:creationId xmlns:a16="http://schemas.microsoft.com/office/drawing/2014/main" xmlns="" id="{1FCFB7AE-5EB5-2B01-F1E2-46651C87450D}"/>
              </a:ext>
            </a:extLst>
          </p:cNvPr>
          <p:cNvPicPr>
            <a:picLocks noRot="1" noChangeAspect="1"/>
          </p:cNvPicPr>
          <p:nvPr>
            <a:videoFile r:link="rId1"/>
          </p:nvPr>
        </p:nvPicPr>
        <p:blipFill>
          <a:blip r:embed="rId3"/>
          <a:stretch>
            <a:fillRect/>
          </a:stretch>
        </p:blipFill>
        <p:spPr>
          <a:xfrm>
            <a:off x="2610406" y="1395907"/>
            <a:ext cx="6971191" cy="3938723"/>
          </a:xfrm>
          <a:prstGeom prst="rect">
            <a:avLst/>
          </a:prstGeom>
        </p:spPr>
      </p:pic>
      <p:sp>
        <p:nvSpPr>
          <p:cNvPr id="8" name="TextBox 7">
            <a:extLst>
              <a:ext uri="{FF2B5EF4-FFF2-40B4-BE49-F238E27FC236}">
                <a16:creationId xmlns:a16="http://schemas.microsoft.com/office/drawing/2014/main" xmlns="" id="{718A3597-D6E0-982B-4DB0-05AF82229A5F}"/>
              </a:ext>
            </a:extLst>
          </p:cNvPr>
          <p:cNvSpPr txBox="1"/>
          <p:nvPr/>
        </p:nvSpPr>
        <p:spPr>
          <a:xfrm>
            <a:off x="2864313" y="2032955"/>
            <a:ext cx="6097772" cy="307777"/>
          </a:xfrm>
          <a:prstGeom prst="rect">
            <a:avLst/>
          </a:prstGeom>
          <a:noFill/>
        </p:spPr>
        <p:txBody>
          <a:bodyPr wrap="square">
            <a:spAutoFit/>
          </a:bodyPr>
          <a:lstStyle/>
          <a:p>
            <a:r>
              <a:rPr lang="en-IE" sz="1400" b="1" dirty="0">
                <a:solidFill>
                  <a:schemeClr val="bg1"/>
                </a:solidFill>
              </a:rPr>
              <a:t>Click arrow to watch</a:t>
            </a:r>
          </a:p>
        </p:txBody>
      </p:sp>
      <p:sp>
        <p:nvSpPr>
          <p:cNvPr id="9" name="TextBox 8">
            <a:extLst>
              <a:ext uri="{FF2B5EF4-FFF2-40B4-BE49-F238E27FC236}">
                <a16:creationId xmlns:a16="http://schemas.microsoft.com/office/drawing/2014/main" xmlns="" id="{FD4C7B0E-9CD2-B6F9-3084-B37D92303AF3}"/>
              </a:ext>
            </a:extLst>
          </p:cNvPr>
          <p:cNvSpPr txBox="1"/>
          <p:nvPr/>
        </p:nvSpPr>
        <p:spPr>
          <a:xfrm>
            <a:off x="2610406" y="5416604"/>
            <a:ext cx="6971192" cy="646331"/>
          </a:xfrm>
          <a:prstGeom prst="rect">
            <a:avLst/>
          </a:prstGeom>
          <a:noFill/>
        </p:spPr>
        <p:txBody>
          <a:bodyPr wrap="square" rtlCol="0">
            <a:spAutoFit/>
          </a:bodyPr>
          <a:lstStyle/>
          <a:p>
            <a:r>
              <a:rPr lang="en-US" dirty="0">
                <a:hlinkClick r:id="rId4"/>
              </a:rPr>
              <a:t>We need IMMEDIATE action to stop extinction crisis, David Attenborough - BBC - YouTube</a:t>
            </a:r>
            <a:endParaRPr lang="en-IE" dirty="0"/>
          </a:p>
        </p:txBody>
      </p:sp>
    </p:spTree>
    <p:extLst>
      <p:ext uri="{BB962C8B-B14F-4D97-AF65-F5344CB8AC3E}">
        <p14:creationId xmlns:p14="http://schemas.microsoft.com/office/powerpoint/2010/main" xmlns="" val="277376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xmlns="" id="{7E8EADEF-9988-CE6F-8E5A-9216FB5A442B}"/>
              </a:ext>
            </a:extLst>
          </p:cNvPr>
          <p:cNvPicPr>
            <a:picLocks noGrp="1" noChangeAspect="1"/>
          </p:cNvPicPr>
          <p:nvPr>
            <p:ph type="pic" sz="quarter" idx="11"/>
          </p:nvPr>
        </p:nvPicPr>
        <p:blipFill>
          <a:blip r:embed="rId3"/>
          <a:srcRect t="1445" b="1445"/>
          <a:stretch/>
        </p:blipFill>
        <p:spPr>
          <a:xfrm rot="16200000">
            <a:off x="7422781" y="2070844"/>
            <a:ext cx="4616823" cy="3325908"/>
          </a:xfrm>
        </p:spPr>
      </p:pic>
      <p:sp>
        <p:nvSpPr>
          <p:cNvPr id="10" name="TextBox 9">
            <a:extLst>
              <a:ext uri="{FF2B5EF4-FFF2-40B4-BE49-F238E27FC236}">
                <a16:creationId xmlns:a16="http://schemas.microsoft.com/office/drawing/2014/main" xmlns="" id="{BD1EC964-9041-F464-FF70-EBA953CAF162}"/>
              </a:ext>
            </a:extLst>
          </p:cNvPr>
          <p:cNvSpPr txBox="1"/>
          <p:nvPr/>
        </p:nvSpPr>
        <p:spPr>
          <a:xfrm>
            <a:off x="551974" y="288640"/>
            <a:ext cx="11186369" cy="978729"/>
          </a:xfrm>
          <a:prstGeom prst="rect">
            <a:avLst/>
          </a:prstGeom>
          <a:noFill/>
        </p:spPr>
        <p:txBody>
          <a:bodyPr wrap="square">
            <a:spAutoFit/>
          </a:bodyPr>
          <a:lstStyle/>
          <a:p>
            <a:pPr>
              <a:lnSpc>
                <a:spcPct val="120000"/>
              </a:lnSpc>
            </a:pPr>
            <a:r>
              <a:rPr lang="ru-RU" sz="2400" b="1" dirty="0" err="1" smtClean="0">
                <a:solidFill>
                  <a:srgbClr val="EC7A42"/>
                </a:solidFill>
              </a:rPr>
              <a:t>Докладът</a:t>
            </a:r>
            <a:r>
              <a:rPr lang="ru-RU" sz="2400" b="1" dirty="0" smtClean="0">
                <a:solidFill>
                  <a:srgbClr val="EC7A42"/>
                </a:solidFill>
              </a:rPr>
              <a:t> за </a:t>
            </a:r>
            <a:r>
              <a:rPr lang="ru-RU" sz="2400" b="1" dirty="0" err="1" smtClean="0">
                <a:solidFill>
                  <a:srgbClr val="EC7A42"/>
                </a:solidFill>
              </a:rPr>
              <a:t>глобалния</a:t>
            </a:r>
            <a:r>
              <a:rPr lang="ru-RU" sz="2400" b="1" dirty="0" smtClean="0">
                <a:solidFill>
                  <a:srgbClr val="EC7A42"/>
                </a:solidFill>
              </a:rPr>
              <a:t> риск на </a:t>
            </a:r>
            <a:r>
              <a:rPr lang="ru-RU" sz="2400" b="1" dirty="0" err="1" smtClean="0">
                <a:solidFill>
                  <a:srgbClr val="EC7A42"/>
                </a:solidFill>
              </a:rPr>
              <a:t>Световния</a:t>
            </a:r>
            <a:r>
              <a:rPr lang="ru-RU" sz="2400" b="1" dirty="0" smtClean="0">
                <a:solidFill>
                  <a:srgbClr val="EC7A42"/>
                </a:solidFill>
              </a:rPr>
              <a:t> </a:t>
            </a:r>
            <a:r>
              <a:rPr lang="ru-RU" sz="2400" b="1" dirty="0" err="1" smtClean="0">
                <a:solidFill>
                  <a:srgbClr val="EC7A42"/>
                </a:solidFill>
              </a:rPr>
              <a:t>икономически</a:t>
            </a:r>
            <a:r>
              <a:rPr lang="ru-RU" sz="2400" b="1" dirty="0" smtClean="0">
                <a:solidFill>
                  <a:srgbClr val="EC7A42"/>
                </a:solidFill>
              </a:rPr>
              <a:t> форум </a:t>
            </a:r>
            <a:r>
              <a:rPr lang="ru-RU" sz="2400" b="1" dirty="0" err="1" smtClean="0">
                <a:solidFill>
                  <a:srgbClr val="EC7A42"/>
                </a:solidFill>
              </a:rPr>
              <a:t>показва</a:t>
            </a:r>
            <a:r>
              <a:rPr lang="ru-RU" sz="2400" b="1" dirty="0" smtClean="0">
                <a:solidFill>
                  <a:srgbClr val="EC7A42"/>
                </a:solidFill>
              </a:rPr>
              <a:t>, </a:t>
            </a:r>
            <a:r>
              <a:rPr lang="ru-RU" sz="2400" b="1" dirty="0" err="1" smtClean="0">
                <a:solidFill>
                  <a:srgbClr val="EC7A42"/>
                </a:solidFill>
              </a:rPr>
              <a:t>че</a:t>
            </a:r>
            <a:r>
              <a:rPr lang="ru-RU" sz="2400" b="1" dirty="0" smtClean="0">
                <a:solidFill>
                  <a:srgbClr val="EC7A42"/>
                </a:solidFill>
              </a:rPr>
              <a:t> 6 от топ 10-те риска за </a:t>
            </a:r>
            <a:r>
              <a:rPr lang="ru-RU" sz="2400" b="1" dirty="0" err="1" smtClean="0">
                <a:solidFill>
                  <a:srgbClr val="EC7A42"/>
                </a:solidFill>
              </a:rPr>
              <a:t>тази</a:t>
            </a:r>
            <a:r>
              <a:rPr lang="ru-RU" sz="2400" b="1" dirty="0" smtClean="0">
                <a:solidFill>
                  <a:srgbClr val="EC7A42"/>
                </a:solidFill>
              </a:rPr>
              <a:t> година </a:t>
            </a:r>
            <a:r>
              <a:rPr lang="ru-RU" sz="2400" b="1" dirty="0" err="1" smtClean="0">
                <a:solidFill>
                  <a:srgbClr val="EC7A42"/>
                </a:solidFill>
              </a:rPr>
              <a:t>са</a:t>
            </a:r>
            <a:r>
              <a:rPr lang="ru-RU" sz="2400" b="1" dirty="0" smtClean="0">
                <a:solidFill>
                  <a:srgbClr val="EC7A42"/>
                </a:solidFill>
              </a:rPr>
              <a:t> </a:t>
            </a:r>
            <a:r>
              <a:rPr lang="ru-RU" sz="2400" b="1" dirty="0" err="1" smtClean="0">
                <a:solidFill>
                  <a:srgbClr val="EC7A42"/>
                </a:solidFill>
              </a:rPr>
              <a:t>свързани</a:t>
            </a:r>
            <a:r>
              <a:rPr lang="ru-RU" sz="2400" b="1" dirty="0" smtClean="0">
                <a:solidFill>
                  <a:srgbClr val="EC7A42"/>
                </a:solidFill>
              </a:rPr>
              <a:t> </a:t>
            </a:r>
            <a:r>
              <a:rPr lang="ru-RU" sz="2400" b="1" dirty="0" err="1" smtClean="0">
                <a:solidFill>
                  <a:srgbClr val="EC7A42"/>
                </a:solidFill>
              </a:rPr>
              <a:t>със</a:t>
            </a:r>
            <a:r>
              <a:rPr lang="ru-RU" sz="2400" b="1" dirty="0" smtClean="0">
                <a:solidFill>
                  <a:srgbClr val="EC7A42"/>
                </a:solidFill>
              </a:rPr>
              <a:t> </a:t>
            </a:r>
            <a:r>
              <a:rPr lang="ru-RU" sz="2400" b="1" dirty="0" err="1" smtClean="0">
                <a:solidFill>
                  <a:srgbClr val="EC7A42"/>
                </a:solidFill>
              </a:rPr>
              <a:t>загубата</a:t>
            </a:r>
            <a:r>
              <a:rPr lang="ru-RU" sz="2400" b="1" dirty="0" smtClean="0">
                <a:solidFill>
                  <a:srgbClr val="EC7A42"/>
                </a:solidFill>
              </a:rPr>
              <a:t> на </a:t>
            </a:r>
            <a:r>
              <a:rPr lang="ru-RU" sz="2400" b="1" dirty="0" err="1" smtClean="0">
                <a:solidFill>
                  <a:srgbClr val="EC7A42"/>
                </a:solidFill>
              </a:rPr>
              <a:t>биоразнообразие</a:t>
            </a:r>
            <a:r>
              <a:rPr lang="ru-RU" sz="2400" b="1" dirty="0" smtClean="0">
                <a:solidFill>
                  <a:srgbClr val="EC7A42"/>
                </a:solidFill>
              </a:rPr>
              <a:t>.</a:t>
            </a:r>
            <a:endParaRPr lang="en-US" sz="2400" b="1" dirty="0">
              <a:solidFill>
                <a:srgbClr val="EC7A42"/>
              </a:solidFill>
            </a:endParaRPr>
          </a:p>
        </p:txBody>
      </p:sp>
      <p:sp>
        <p:nvSpPr>
          <p:cNvPr id="6" name="Правоъгълник 5"/>
          <p:cNvSpPr/>
          <p:nvPr/>
        </p:nvSpPr>
        <p:spPr>
          <a:xfrm>
            <a:off x="699247" y="1267369"/>
            <a:ext cx="7064188" cy="5016758"/>
          </a:xfrm>
          <a:prstGeom prst="rect">
            <a:avLst/>
          </a:prstGeom>
        </p:spPr>
        <p:txBody>
          <a:bodyPr wrap="square">
            <a:spAutoFit/>
          </a:bodyPr>
          <a:lstStyle/>
          <a:p>
            <a:r>
              <a:rPr lang="ru-RU" sz="2000" b="1" dirty="0" smtClean="0">
                <a:solidFill>
                  <a:srgbClr val="002060"/>
                </a:solidFill>
              </a:rPr>
              <a:t>10-те най-вероятни риска, посочени в доклада през тази година са:</a:t>
            </a:r>
            <a:r>
              <a:rPr lang="ru-RU" sz="2000" dirty="0" smtClean="0"/>
              <a:t/>
            </a:r>
            <a:br>
              <a:rPr lang="ru-RU" sz="2000" dirty="0" smtClean="0"/>
            </a:br>
            <a:r>
              <a:rPr lang="ru-RU" sz="2000" b="1" dirty="0" smtClean="0"/>
              <a:t>1. Екстремни климатични явления</a:t>
            </a:r>
            <a:r>
              <a:rPr lang="ru-RU" sz="2000" dirty="0" smtClean="0"/>
              <a:t/>
            </a:r>
            <a:br>
              <a:rPr lang="ru-RU" sz="2000" dirty="0" smtClean="0"/>
            </a:br>
            <a:r>
              <a:rPr lang="ru-RU" sz="2000" b="1" dirty="0" smtClean="0"/>
              <a:t>2. </a:t>
            </a:r>
            <a:r>
              <a:rPr lang="ru-RU" sz="2000" b="1" dirty="0" err="1" smtClean="0"/>
              <a:t>Неспособност</a:t>
            </a:r>
            <a:r>
              <a:rPr lang="ru-RU" sz="2000" b="1" dirty="0" smtClean="0"/>
              <a:t> за </a:t>
            </a:r>
            <a:r>
              <a:rPr lang="ru-RU" sz="2000" b="1" dirty="0" err="1" smtClean="0"/>
              <a:t>намаляване</a:t>
            </a:r>
            <a:r>
              <a:rPr lang="ru-RU" sz="2000" b="1" dirty="0" smtClean="0"/>
              <a:t> </a:t>
            </a:r>
            <a:r>
              <a:rPr lang="ru-RU" sz="2000" b="1" dirty="0" err="1" smtClean="0"/>
              <a:t>последствията</a:t>
            </a:r>
            <a:r>
              <a:rPr lang="ru-RU" sz="2000" b="1" dirty="0" smtClean="0"/>
              <a:t> от </a:t>
            </a:r>
            <a:r>
              <a:rPr lang="ru-RU" sz="2000" b="1" dirty="0" err="1" smtClean="0"/>
              <a:t>климатичните</a:t>
            </a:r>
            <a:r>
              <a:rPr lang="ru-RU" sz="2000" b="1" dirty="0" smtClean="0"/>
              <a:t> </a:t>
            </a:r>
            <a:r>
              <a:rPr lang="ru-RU" sz="2000" b="1" dirty="0" err="1" smtClean="0"/>
              <a:t>промени</a:t>
            </a:r>
            <a:r>
              <a:rPr lang="ru-RU" sz="2000" b="1" dirty="0" smtClean="0"/>
              <a:t> и </a:t>
            </a:r>
            <a:r>
              <a:rPr lang="ru-RU" sz="2000" b="1" dirty="0" err="1" smtClean="0"/>
              <a:t>следващо</a:t>
            </a:r>
            <a:r>
              <a:rPr lang="ru-RU" sz="2000" b="1" dirty="0" smtClean="0"/>
              <a:t> </a:t>
            </a:r>
            <a:r>
              <a:rPr lang="ru-RU" sz="2000" b="1" dirty="0" err="1" smtClean="0"/>
              <a:t>адаптиране</a:t>
            </a:r>
            <a:r>
              <a:rPr lang="ru-RU" sz="2000" b="1" dirty="0" smtClean="0"/>
              <a:t/>
            </a:r>
            <a:br>
              <a:rPr lang="ru-RU" sz="2000" b="1" dirty="0" smtClean="0"/>
            </a:br>
            <a:r>
              <a:rPr lang="ru-RU" sz="2000" b="1" dirty="0" smtClean="0"/>
              <a:t>3. Основни стихийни бедствия</a:t>
            </a:r>
            <a:r>
              <a:rPr lang="ru-RU" sz="2000" dirty="0" smtClean="0"/>
              <a:t/>
            </a:r>
            <a:br>
              <a:rPr lang="ru-RU" sz="2000" dirty="0" smtClean="0"/>
            </a:br>
            <a:r>
              <a:rPr lang="ru-RU" sz="2000" b="1" dirty="0" smtClean="0">
                <a:solidFill>
                  <a:srgbClr val="A0308B"/>
                </a:solidFill>
              </a:rPr>
              <a:t>4. Масова кражба на данни</a:t>
            </a:r>
            <a:r>
              <a:rPr lang="ru-RU" sz="2000" dirty="0" smtClean="0"/>
              <a:t/>
            </a:r>
            <a:br>
              <a:rPr lang="ru-RU" sz="2000" dirty="0" smtClean="0"/>
            </a:br>
            <a:r>
              <a:rPr lang="ru-RU" sz="2000" b="1" dirty="0" smtClean="0">
                <a:solidFill>
                  <a:srgbClr val="A0308B"/>
                </a:solidFill>
              </a:rPr>
              <a:t>5. </a:t>
            </a:r>
            <a:r>
              <a:rPr lang="ru-RU" sz="2000" b="1" dirty="0" err="1" smtClean="0">
                <a:solidFill>
                  <a:srgbClr val="A0308B"/>
                </a:solidFill>
              </a:rPr>
              <a:t>Мащабни</a:t>
            </a:r>
            <a:r>
              <a:rPr lang="ru-RU" sz="2000" b="1" dirty="0" smtClean="0">
                <a:solidFill>
                  <a:srgbClr val="A0308B"/>
                </a:solidFill>
              </a:rPr>
              <a:t> </a:t>
            </a:r>
            <a:r>
              <a:rPr lang="ru-RU" sz="2000" b="1" dirty="0" err="1" smtClean="0">
                <a:solidFill>
                  <a:srgbClr val="A0308B"/>
                </a:solidFill>
              </a:rPr>
              <a:t>кибератаки</a:t>
            </a:r>
            <a:r>
              <a:rPr lang="ru-RU" sz="2000" dirty="0" smtClean="0"/>
              <a:t/>
            </a:r>
            <a:br>
              <a:rPr lang="ru-RU" sz="2000" dirty="0" smtClean="0"/>
            </a:br>
            <a:r>
              <a:rPr lang="ru-RU" sz="2000" b="1" dirty="0" smtClean="0"/>
              <a:t>6. </a:t>
            </a:r>
            <a:r>
              <a:rPr lang="ru-RU" sz="2000" b="1" dirty="0" err="1" smtClean="0"/>
              <a:t>Антропогенни</a:t>
            </a:r>
            <a:r>
              <a:rPr lang="ru-RU" sz="2000" b="1" dirty="0" smtClean="0"/>
              <a:t> вреди </a:t>
            </a:r>
            <a:r>
              <a:rPr lang="ru-RU" sz="2000" b="1" dirty="0" err="1" smtClean="0"/>
              <a:t>върху</a:t>
            </a:r>
            <a:r>
              <a:rPr lang="ru-RU" sz="2000" b="1" dirty="0" smtClean="0"/>
              <a:t> </a:t>
            </a:r>
            <a:r>
              <a:rPr lang="ru-RU" sz="2000" b="1" dirty="0" err="1" smtClean="0"/>
              <a:t>околната</a:t>
            </a:r>
            <a:r>
              <a:rPr lang="ru-RU" sz="2000" b="1" dirty="0" smtClean="0"/>
              <a:t> среда и </a:t>
            </a:r>
            <a:r>
              <a:rPr lang="ru-RU" sz="2000" b="1" dirty="0" err="1" smtClean="0"/>
              <a:t>стихийни</a:t>
            </a:r>
            <a:r>
              <a:rPr lang="ru-RU" sz="2000" b="1" dirty="0" smtClean="0"/>
              <a:t> бедствия (</a:t>
            </a:r>
            <a:r>
              <a:rPr lang="ru-RU" sz="2000" b="1" dirty="0" err="1" smtClean="0"/>
              <a:t>нефтени</a:t>
            </a:r>
            <a:r>
              <a:rPr lang="ru-RU" sz="2000" b="1" dirty="0" smtClean="0"/>
              <a:t> </a:t>
            </a:r>
            <a:r>
              <a:rPr lang="ru-RU" sz="2000" b="1" dirty="0" err="1" smtClean="0"/>
              <a:t>разливи</a:t>
            </a:r>
            <a:r>
              <a:rPr lang="ru-RU" sz="2000" b="1" dirty="0" smtClean="0"/>
              <a:t>, радиоактивно </a:t>
            </a:r>
            <a:r>
              <a:rPr lang="ru-RU" sz="2000" b="1" dirty="0" err="1" smtClean="0"/>
              <a:t>замърсяване</a:t>
            </a:r>
            <a:r>
              <a:rPr lang="ru-RU" sz="2000" b="1" dirty="0" smtClean="0"/>
              <a:t>, др.)</a:t>
            </a:r>
            <a:r>
              <a:rPr lang="ru-RU" sz="2000" dirty="0" smtClean="0"/>
              <a:t/>
            </a:r>
            <a:br>
              <a:rPr lang="ru-RU" sz="2000" dirty="0" smtClean="0"/>
            </a:br>
            <a:r>
              <a:rPr lang="ru-RU" sz="2000" b="1" dirty="0" smtClean="0">
                <a:solidFill>
                  <a:srgbClr val="FF0000"/>
                </a:solidFill>
              </a:rPr>
              <a:t>7. </a:t>
            </a:r>
            <a:r>
              <a:rPr lang="ru-RU" sz="2000" b="1" dirty="0" err="1" smtClean="0">
                <a:solidFill>
                  <a:srgbClr val="FF0000"/>
                </a:solidFill>
              </a:rPr>
              <a:t>Мащабна</a:t>
            </a:r>
            <a:r>
              <a:rPr lang="ru-RU" sz="2000" b="1" dirty="0" smtClean="0">
                <a:solidFill>
                  <a:srgbClr val="FF0000"/>
                </a:solidFill>
              </a:rPr>
              <a:t> </a:t>
            </a:r>
            <a:r>
              <a:rPr lang="ru-RU" sz="2000" b="1" dirty="0" err="1" smtClean="0">
                <a:solidFill>
                  <a:srgbClr val="FF0000"/>
                </a:solidFill>
              </a:rPr>
              <a:t>насилствена</a:t>
            </a:r>
            <a:r>
              <a:rPr lang="ru-RU" sz="2000" b="1" dirty="0" smtClean="0">
                <a:solidFill>
                  <a:srgbClr val="FF0000"/>
                </a:solidFill>
              </a:rPr>
              <a:t> миграция</a:t>
            </a:r>
            <a:r>
              <a:rPr lang="ru-RU" sz="2000" dirty="0" smtClean="0"/>
              <a:t/>
            </a:r>
            <a:br>
              <a:rPr lang="ru-RU" sz="2000" dirty="0" smtClean="0"/>
            </a:br>
            <a:r>
              <a:rPr lang="ru-RU" sz="2000" b="1" dirty="0" smtClean="0"/>
              <a:t>8. </a:t>
            </a:r>
            <a:r>
              <a:rPr lang="ru-RU" sz="2000" b="1" dirty="0" err="1" smtClean="0"/>
              <a:t>Значителна</a:t>
            </a:r>
            <a:r>
              <a:rPr lang="ru-RU" sz="2000" b="1" dirty="0" smtClean="0"/>
              <a:t> </a:t>
            </a:r>
            <a:r>
              <a:rPr lang="ru-RU" sz="2000" b="1" dirty="0" err="1" smtClean="0"/>
              <a:t>загуба</a:t>
            </a:r>
            <a:r>
              <a:rPr lang="ru-RU" sz="2000" b="1" dirty="0" smtClean="0"/>
              <a:t> на </a:t>
            </a:r>
            <a:r>
              <a:rPr lang="ru-RU" sz="2000" b="1" dirty="0" err="1" smtClean="0"/>
              <a:t>биоразнообразието</a:t>
            </a:r>
            <a:r>
              <a:rPr lang="ru-RU" sz="2000" b="1" dirty="0" smtClean="0"/>
              <a:t> и разрушение на </a:t>
            </a:r>
            <a:r>
              <a:rPr lang="ru-RU" sz="2000" b="1" dirty="0" err="1" smtClean="0"/>
              <a:t>екосистемите</a:t>
            </a:r>
            <a:r>
              <a:rPr lang="ru-RU" sz="2000" b="1" dirty="0" smtClean="0"/>
              <a:t> (</a:t>
            </a:r>
            <a:r>
              <a:rPr lang="ru-RU" sz="2000" b="1" dirty="0" err="1" smtClean="0"/>
              <a:t>континентални</a:t>
            </a:r>
            <a:r>
              <a:rPr lang="ru-RU" sz="2000" b="1" dirty="0" smtClean="0"/>
              <a:t> или </a:t>
            </a:r>
            <a:r>
              <a:rPr lang="ru-RU" sz="2000" b="1" dirty="0" err="1" smtClean="0"/>
              <a:t>океански</a:t>
            </a:r>
            <a:r>
              <a:rPr lang="ru-RU" sz="2000" b="1" dirty="0" smtClean="0"/>
              <a:t>/</a:t>
            </a:r>
            <a:r>
              <a:rPr lang="ru-RU" sz="2000" b="1" dirty="0" err="1" smtClean="0"/>
              <a:t>морски</a:t>
            </a:r>
            <a:r>
              <a:rPr lang="ru-RU" sz="2000" b="1" dirty="0" smtClean="0"/>
              <a:t>)</a:t>
            </a:r>
            <a:br>
              <a:rPr lang="ru-RU" sz="2000" b="1" dirty="0" smtClean="0"/>
            </a:br>
            <a:r>
              <a:rPr lang="ru-RU" sz="2000" b="1" dirty="0" smtClean="0"/>
              <a:t>9. Водна криза</a:t>
            </a:r>
            <a:r>
              <a:rPr lang="ru-RU" sz="2000" dirty="0" smtClean="0"/>
              <a:t/>
            </a:r>
            <a:br>
              <a:rPr lang="ru-RU" sz="2000" dirty="0" smtClean="0"/>
            </a:br>
            <a:r>
              <a:rPr lang="ru-RU" sz="2000" b="1" dirty="0" smtClean="0">
                <a:solidFill>
                  <a:srgbClr val="FF0000"/>
                </a:solidFill>
              </a:rPr>
              <a:t>10. Балони в активите на огромни компании и социална нестабилност</a:t>
            </a:r>
            <a:endParaRPr lang="bg-BG" sz="2000" b="1" dirty="0">
              <a:solidFill>
                <a:srgbClr val="FF0000"/>
              </a:solidFill>
            </a:endParaRPr>
          </a:p>
        </p:txBody>
      </p:sp>
    </p:spTree>
    <p:extLst>
      <p:ext uri="{BB962C8B-B14F-4D97-AF65-F5344CB8AC3E}">
        <p14:creationId xmlns:p14="http://schemas.microsoft.com/office/powerpoint/2010/main" xmlns="" val="138770253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6"/>
          </p:nvPr>
        </p:nvSpPr>
        <p:spPr>
          <a:xfrm>
            <a:off x="480171" y="425067"/>
            <a:ext cx="7602071" cy="803654"/>
          </a:xfrm>
        </p:spPr>
        <p:txBody>
          <a:bodyPr/>
          <a:lstStyle/>
          <a:p>
            <a:r>
              <a:rPr lang="bg-BG" dirty="0" smtClean="0"/>
              <a:t>Екосистеми в </a:t>
            </a:r>
            <a:r>
              <a:rPr lang="bg-BG" dirty="0" err="1" smtClean="0"/>
              <a:t>Роскомон</a:t>
            </a:r>
            <a:r>
              <a:rPr lang="bg-BG" dirty="0" smtClean="0"/>
              <a:t>, Ирландия</a:t>
            </a:r>
            <a:r>
              <a:rPr lang="en-IE" dirty="0" smtClean="0"/>
              <a:t>:</a:t>
            </a:r>
            <a:r>
              <a:rPr lang="en-IE" dirty="0"/>
              <a:t/>
            </a:r>
            <a:br>
              <a:rPr lang="en-IE" dirty="0"/>
            </a:br>
            <a:endParaRPr lang="en-IE" dirty="0"/>
          </a:p>
        </p:txBody>
      </p:sp>
      <p:sp>
        <p:nvSpPr>
          <p:cNvPr id="6" name="object 24"/>
          <p:cNvSpPr/>
          <p:nvPr/>
        </p:nvSpPr>
        <p:spPr>
          <a:xfrm>
            <a:off x="7453591" y="3611748"/>
            <a:ext cx="3372143" cy="2569977"/>
          </a:xfrm>
          <a:prstGeom prst="rect">
            <a:avLst/>
          </a:prstGeom>
          <a:blipFill>
            <a:blip r:embed="rId2" cstate="print"/>
            <a:stretch>
              <a:fillRect/>
            </a:stretch>
          </a:blipFill>
        </p:spPr>
        <p:txBody>
          <a:bodyPr wrap="square" lIns="0" tIns="0" rIns="0" bIns="0" rtlCol="0"/>
          <a:lstStyle/>
          <a:p>
            <a:endParaRPr/>
          </a:p>
        </p:txBody>
      </p:sp>
      <p:sp>
        <p:nvSpPr>
          <p:cNvPr id="11" name="Text Placeholder 1"/>
          <p:cNvSpPr>
            <a:spLocks noGrp="1"/>
          </p:cNvSpPr>
          <p:nvPr>
            <p:ph type="body" sz="quarter" idx="18"/>
          </p:nvPr>
        </p:nvSpPr>
        <p:spPr>
          <a:xfrm>
            <a:off x="761981" y="1285875"/>
            <a:ext cx="6305569" cy="4760727"/>
          </a:xfrm>
        </p:spPr>
        <p:txBody>
          <a:bodyPr/>
          <a:lstStyle/>
          <a:p>
            <a:r>
              <a:rPr lang="bg-BG" b="1" u="sng" dirty="0" smtClean="0"/>
              <a:t>Повдигнато блато </a:t>
            </a:r>
            <a:r>
              <a:rPr lang="en-IE" dirty="0" smtClean="0"/>
              <a:t>– </a:t>
            </a:r>
            <a:r>
              <a:rPr lang="ru-RU" dirty="0" smtClean="0"/>
              <a:t>най-голямо значение от полезните изкопаеми на Ирландия имат торфените запаси</a:t>
            </a:r>
            <a:endParaRPr lang="en-IE" dirty="0"/>
          </a:p>
          <a:p>
            <a:pPr marL="342900" indent="-342900">
              <a:buFont typeface="Arial" panose="020B0604020202020204" pitchFamily="34" charset="0"/>
              <a:buChar char="•"/>
            </a:pPr>
            <a:r>
              <a:rPr lang="ru-RU" b="1" dirty="0" err="1" smtClean="0"/>
              <a:t>Заплаха</a:t>
            </a:r>
            <a:r>
              <a:rPr lang="ru-RU" dirty="0" smtClean="0"/>
              <a:t> за </a:t>
            </a:r>
            <a:r>
              <a:rPr lang="ru-RU" dirty="0" err="1" smtClean="0"/>
              <a:t>торфените</a:t>
            </a:r>
            <a:r>
              <a:rPr lang="ru-RU" dirty="0" smtClean="0"/>
              <a:t> </a:t>
            </a:r>
            <a:r>
              <a:rPr lang="ru-RU" dirty="0" err="1" smtClean="0"/>
              <a:t>находища</a:t>
            </a:r>
            <a:r>
              <a:rPr lang="ru-RU" dirty="0" smtClean="0"/>
              <a:t> </a:t>
            </a:r>
            <a:r>
              <a:rPr lang="ru-RU" dirty="0" err="1" smtClean="0"/>
              <a:t>са</a:t>
            </a:r>
            <a:r>
              <a:rPr lang="ru-RU" dirty="0" smtClean="0"/>
              <a:t> добив на торф за компост, дренаж, </a:t>
            </a:r>
            <a:r>
              <a:rPr lang="ru-RU" dirty="0" err="1" smtClean="0"/>
              <a:t>торфени</a:t>
            </a:r>
            <a:r>
              <a:rPr lang="ru-RU" dirty="0" smtClean="0"/>
              <a:t> </a:t>
            </a:r>
            <a:r>
              <a:rPr lang="ru-RU" dirty="0" err="1" smtClean="0"/>
              <a:t>пожари</a:t>
            </a:r>
            <a:r>
              <a:rPr lang="ru-RU" dirty="0" smtClean="0"/>
              <a:t>….</a:t>
            </a:r>
            <a:endParaRPr lang="en-IE" dirty="0"/>
          </a:p>
          <a:p>
            <a:r>
              <a:rPr lang="bg-BG" b="1" u="sng" dirty="0" smtClean="0"/>
              <a:t>Сладководни екосистеми </a:t>
            </a:r>
            <a:r>
              <a:rPr lang="en-IE" dirty="0" smtClean="0"/>
              <a:t>– </a:t>
            </a:r>
            <a:r>
              <a:rPr lang="ru-RU" dirty="0" smtClean="0"/>
              <a:t>всички реки, езера и водоеми имат свои собствени уникални екосистеми.</a:t>
            </a:r>
          </a:p>
          <a:p>
            <a:pPr>
              <a:buFont typeface="Arial" pitchFamily="34" charset="0"/>
              <a:buChar char="•"/>
            </a:pPr>
            <a:r>
              <a:rPr lang="ru-RU" b="1" dirty="0" smtClean="0"/>
              <a:t>Заплаха</a:t>
            </a:r>
            <a:r>
              <a:rPr lang="ru-RU" dirty="0" smtClean="0"/>
              <a:t> за сладководните екосистеми са дейностите на фермерите и води, оттичащи се от фермите, горски оттоци, други замърсявания, инвазивни видове...</a:t>
            </a:r>
            <a:endParaRPr lang="en-IE" dirty="0"/>
          </a:p>
        </p:txBody>
      </p:sp>
      <p:pic>
        <p:nvPicPr>
          <p:cNvPr id="2" name="Picture 3" descr="A picture containing grass, sky, outdoor, field&#10;&#10;Description automatically generated">
            <a:extLst>
              <a:ext uri="{FF2B5EF4-FFF2-40B4-BE49-F238E27FC236}">
                <a16:creationId xmlns:a16="http://schemas.microsoft.com/office/drawing/2014/main" xmlns="" id="{E191D2B9-DAE1-0814-5C08-1A688D195DE4}"/>
              </a:ext>
            </a:extLst>
          </p:cNvPr>
          <p:cNvPicPr>
            <a:picLocks noChangeAspect="1"/>
          </p:cNvPicPr>
          <p:nvPr/>
        </p:nvPicPr>
        <p:blipFill>
          <a:blip r:embed="rId3"/>
          <a:stretch>
            <a:fillRect/>
          </a:stretch>
        </p:blipFill>
        <p:spPr>
          <a:xfrm>
            <a:off x="8454590" y="457200"/>
            <a:ext cx="2743200" cy="2743200"/>
          </a:xfrm>
          <a:prstGeom prst="rect">
            <a:avLst/>
          </a:prstGeom>
        </p:spPr>
      </p:pic>
      <p:sp>
        <p:nvSpPr>
          <p:cNvPr id="4" name="TextBox 3">
            <a:extLst>
              <a:ext uri="{FF2B5EF4-FFF2-40B4-BE49-F238E27FC236}">
                <a16:creationId xmlns:a16="http://schemas.microsoft.com/office/drawing/2014/main" xmlns="" id="{4266829F-2CEF-FF89-BD2D-53B4BC15B76D}"/>
              </a:ext>
            </a:extLst>
          </p:cNvPr>
          <p:cNvSpPr txBox="1"/>
          <p:nvPr/>
        </p:nvSpPr>
        <p:spPr>
          <a:xfrm>
            <a:off x="8454590" y="3242416"/>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bg-BG" dirty="0" smtClean="0"/>
              <a:t>Торфище в </a:t>
            </a:r>
            <a:r>
              <a:rPr lang="bg-BG" dirty="0" err="1" smtClean="0"/>
              <a:t>Роскомон</a:t>
            </a:r>
            <a:endParaRPr lang="en-US" dirty="0"/>
          </a:p>
        </p:txBody>
      </p:sp>
    </p:spTree>
    <p:extLst>
      <p:ext uri="{BB962C8B-B14F-4D97-AF65-F5344CB8AC3E}">
        <p14:creationId xmlns:p14="http://schemas.microsoft.com/office/powerpoint/2010/main" xmlns="" val="416286555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8"/>
          </p:nvPr>
        </p:nvSpPr>
        <p:spPr>
          <a:xfrm>
            <a:off x="638156" y="962025"/>
            <a:ext cx="6829444" cy="5107496"/>
          </a:xfrm>
        </p:spPr>
        <p:txBody>
          <a:bodyPr/>
          <a:lstStyle/>
          <a:p>
            <a:r>
              <a:rPr lang="ru-RU" b="1" u="sng" dirty="0" smtClean="0"/>
              <a:t>Живи </a:t>
            </a:r>
            <a:r>
              <a:rPr lang="ru-RU" b="1" u="sng" dirty="0" err="1" smtClean="0"/>
              <a:t>плетове</a:t>
            </a:r>
            <a:r>
              <a:rPr lang="ru-RU" b="1" u="sng" dirty="0" smtClean="0"/>
              <a:t>, </a:t>
            </a:r>
            <a:r>
              <a:rPr lang="ru-RU" b="1" u="sng" dirty="0" err="1" smtClean="0"/>
              <a:t>храсталаци</a:t>
            </a:r>
            <a:r>
              <a:rPr lang="ru-RU" b="1" u="sng" dirty="0" smtClean="0"/>
              <a:t> и </a:t>
            </a:r>
            <a:r>
              <a:rPr lang="ru-RU" b="1" u="sng" dirty="0" err="1" smtClean="0"/>
              <a:t>крайбрежни</a:t>
            </a:r>
            <a:r>
              <a:rPr lang="ru-RU" b="1" u="sng" dirty="0" smtClean="0"/>
              <a:t> </a:t>
            </a:r>
            <a:r>
              <a:rPr lang="ru-RU" b="1" u="sng" dirty="0" err="1" smtClean="0"/>
              <a:t>пътища</a:t>
            </a:r>
            <a:r>
              <a:rPr lang="ru-RU" b="1" u="sng" dirty="0" smtClean="0"/>
              <a:t> </a:t>
            </a:r>
            <a:r>
              <a:rPr lang="en-IE" dirty="0" smtClean="0"/>
              <a:t>– </a:t>
            </a:r>
            <a:r>
              <a:rPr lang="ru-RU" dirty="0" smtClean="0"/>
              <a:t>убежище за разнообразие от </a:t>
            </a:r>
            <a:r>
              <a:rPr lang="ru-RU" dirty="0" err="1" smtClean="0"/>
              <a:t>растителни</a:t>
            </a:r>
            <a:r>
              <a:rPr lang="ru-RU" dirty="0" smtClean="0"/>
              <a:t> </a:t>
            </a:r>
            <a:r>
              <a:rPr lang="ru-RU" dirty="0" err="1" smtClean="0"/>
              <a:t>видове</a:t>
            </a:r>
            <a:r>
              <a:rPr lang="ru-RU" dirty="0" smtClean="0"/>
              <a:t> и </a:t>
            </a:r>
            <a:r>
              <a:rPr lang="ru-RU" dirty="0" err="1" smtClean="0"/>
              <a:t>животни</a:t>
            </a:r>
            <a:r>
              <a:rPr lang="ru-RU" dirty="0" smtClean="0"/>
              <a:t>, </a:t>
            </a:r>
            <a:r>
              <a:rPr lang="ru-RU" dirty="0" err="1" smtClean="0"/>
              <a:t>които</a:t>
            </a:r>
            <a:r>
              <a:rPr lang="ru-RU" dirty="0" smtClean="0"/>
              <a:t> </a:t>
            </a:r>
            <a:r>
              <a:rPr lang="ru-RU" dirty="0" err="1" smtClean="0"/>
              <a:t>разчитат</a:t>
            </a:r>
            <a:r>
              <a:rPr lang="ru-RU" dirty="0" smtClean="0"/>
              <a:t> на </a:t>
            </a:r>
            <a:r>
              <a:rPr lang="ru-RU" dirty="0" err="1" smtClean="0"/>
              <a:t>тях</a:t>
            </a:r>
            <a:r>
              <a:rPr lang="ru-RU" dirty="0" smtClean="0"/>
              <a:t>! Живите плетове са домове, коридори и тунели за дивите животни.</a:t>
            </a:r>
          </a:p>
          <a:p>
            <a:pPr>
              <a:buFont typeface="Arial" pitchFamily="34" charset="0"/>
              <a:buChar char="•"/>
            </a:pPr>
            <a:r>
              <a:rPr lang="ru-RU" b="1" dirty="0" err="1" smtClean="0"/>
              <a:t>Заплаха</a:t>
            </a:r>
            <a:r>
              <a:rPr lang="ru-RU" dirty="0" smtClean="0"/>
              <a:t> от </a:t>
            </a:r>
            <a:r>
              <a:rPr lang="ru-RU" dirty="0" err="1" smtClean="0"/>
              <a:t>прекомерно</a:t>
            </a:r>
            <a:r>
              <a:rPr lang="ru-RU" dirty="0" smtClean="0"/>
              <a:t> </a:t>
            </a:r>
            <a:r>
              <a:rPr lang="ru-RU" dirty="0" err="1" smtClean="0"/>
              <a:t>пръскане</a:t>
            </a:r>
            <a:r>
              <a:rPr lang="ru-RU" dirty="0" smtClean="0"/>
              <a:t> с </a:t>
            </a:r>
            <a:r>
              <a:rPr lang="ru-RU" dirty="0" err="1" smtClean="0"/>
              <a:t>химикали</a:t>
            </a:r>
            <a:r>
              <a:rPr lang="ru-RU" dirty="0" smtClean="0"/>
              <a:t> в </a:t>
            </a:r>
            <a:r>
              <a:rPr lang="ru-RU" dirty="0" err="1" smtClean="0"/>
              <a:t>селското</a:t>
            </a:r>
            <a:r>
              <a:rPr lang="ru-RU" dirty="0" smtClean="0"/>
              <a:t> </a:t>
            </a:r>
            <a:r>
              <a:rPr lang="ru-RU" dirty="0" err="1" smtClean="0"/>
              <a:t>стопанство</a:t>
            </a:r>
            <a:r>
              <a:rPr lang="ru-RU" dirty="0" smtClean="0"/>
              <a:t>, </a:t>
            </a:r>
            <a:r>
              <a:rPr lang="ru-RU" dirty="0" err="1" smtClean="0"/>
              <a:t>замърсяване</a:t>
            </a:r>
            <a:r>
              <a:rPr lang="ru-RU" dirty="0" smtClean="0"/>
              <a:t> от </a:t>
            </a:r>
            <a:r>
              <a:rPr lang="ru-RU" dirty="0" err="1" smtClean="0"/>
              <a:t>пътища</a:t>
            </a:r>
            <a:r>
              <a:rPr lang="ru-RU" dirty="0" smtClean="0"/>
              <a:t>, </a:t>
            </a:r>
            <a:r>
              <a:rPr lang="ru-RU" dirty="0" err="1" smtClean="0"/>
              <a:t>тежки</a:t>
            </a:r>
            <a:r>
              <a:rPr lang="ru-RU" dirty="0" smtClean="0"/>
              <a:t> сечи.</a:t>
            </a:r>
          </a:p>
          <a:p>
            <a:r>
              <a:rPr lang="bg-BG" b="1" u="sng" dirty="0" smtClean="0"/>
              <a:t>Пасища</a:t>
            </a:r>
            <a:r>
              <a:rPr lang="en-IE" dirty="0" smtClean="0"/>
              <a:t> </a:t>
            </a:r>
            <a:r>
              <a:rPr lang="en-IE" dirty="0"/>
              <a:t>– </a:t>
            </a:r>
            <a:r>
              <a:rPr lang="ru-RU" dirty="0" smtClean="0"/>
              <a:t>„</a:t>
            </a:r>
            <a:r>
              <a:rPr lang="ru-RU" dirty="0" err="1" smtClean="0"/>
              <a:t>необлагородените</a:t>
            </a:r>
            <a:r>
              <a:rPr lang="ru-RU" dirty="0" smtClean="0"/>
              <a:t>“ </a:t>
            </a:r>
            <a:r>
              <a:rPr lang="ru-RU" dirty="0" err="1" smtClean="0"/>
              <a:t>пасища</a:t>
            </a:r>
            <a:r>
              <a:rPr lang="ru-RU" dirty="0" smtClean="0"/>
              <a:t> </a:t>
            </a:r>
            <a:r>
              <a:rPr lang="ru-RU" dirty="0" err="1" smtClean="0"/>
              <a:t>са</a:t>
            </a:r>
            <a:r>
              <a:rPr lang="ru-RU" dirty="0" smtClean="0"/>
              <a:t> отлично местообитание за </a:t>
            </a:r>
            <a:r>
              <a:rPr lang="ru-RU" dirty="0" err="1" smtClean="0"/>
              <a:t>наземно</a:t>
            </a:r>
            <a:r>
              <a:rPr lang="ru-RU" dirty="0" smtClean="0"/>
              <a:t> </a:t>
            </a:r>
            <a:r>
              <a:rPr lang="ru-RU" dirty="0" err="1" smtClean="0"/>
              <a:t>гнездящи</a:t>
            </a:r>
            <a:r>
              <a:rPr lang="ru-RU" dirty="0" smtClean="0"/>
              <a:t> </a:t>
            </a:r>
            <a:r>
              <a:rPr lang="ru-RU" dirty="0" err="1" smtClean="0"/>
              <a:t>птици</a:t>
            </a:r>
            <a:r>
              <a:rPr lang="ru-RU" dirty="0" smtClean="0"/>
              <a:t>, </a:t>
            </a:r>
            <a:r>
              <a:rPr lang="ru-RU" dirty="0" err="1" smtClean="0"/>
              <a:t>опрашители</a:t>
            </a:r>
            <a:r>
              <a:rPr lang="ru-RU" dirty="0" smtClean="0"/>
              <a:t> и др.</a:t>
            </a:r>
          </a:p>
          <a:p>
            <a:pPr>
              <a:buFont typeface="Arial" pitchFamily="34" charset="0"/>
              <a:buChar char="•"/>
            </a:pPr>
            <a:r>
              <a:rPr lang="ru-RU" b="1" dirty="0" err="1" smtClean="0"/>
              <a:t>Заплаха</a:t>
            </a:r>
            <a:r>
              <a:rPr lang="ru-RU" dirty="0" smtClean="0"/>
              <a:t> от </a:t>
            </a:r>
            <a:r>
              <a:rPr lang="ru-RU" dirty="0" err="1" smtClean="0"/>
              <a:t>променящите</a:t>
            </a:r>
            <a:r>
              <a:rPr lang="ru-RU" dirty="0" smtClean="0"/>
              <a:t> се </a:t>
            </a:r>
            <a:r>
              <a:rPr lang="ru-RU" dirty="0" err="1" smtClean="0"/>
              <a:t>земеделски</a:t>
            </a:r>
            <a:r>
              <a:rPr lang="ru-RU" dirty="0" smtClean="0"/>
              <a:t> практики, </a:t>
            </a:r>
            <a:r>
              <a:rPr lang="ru-RU" dirty="0" err="1" smtClean="0"/>
              <a:t>включително</a:t>
            </a:r>
            <a:r>
              <a:rPr lang="ru-RU" dirty="0" smtClean="0"/>
              <a:t> </a:t>
            </a:r>
            <a:r>
              <a:rPr lang="ru-RU" dirty="0" err="1" smtClean="0"/>
              <a:t>прекомерна</a:t>
            </a:r>
            <a:r>
              <a:rPr lang="ru-RU" dirty="0" smtClean="0"/>
              <a:t> </a:t>
            </a:r>
            <a:r>
              <a:rPr lang="ru-RU" dirty="0" err="1" smtClean="0"/>
              <a:t>употреба</a:t>
            </a:r>
            <a:r>
              <a:rPr lang="ru-RU" dirty="0" smtClean="0"/>
              <a:t> на </a:t>
            </a:r>
            <a:r>
              <a:rPr lang="ru-RU" dirty="0" err="1" smtClean="0"/>
              <a:t>торове</a:t>
            </a:r>
            <a:r>
              <a:rPr lang="ru-RU" dirty="0" smtClean="0"/>
              <a:t>, </a:t>
            </a:r>
            <a:r>
              <a:rPr lang="ru-RU" dirty="0" err="1" smtClean="0"/>
              <a:t>презапасяване</a:t>
            </a:r>
            <a:r>
              <a:rPr lang="ru-RU" dirty="0" smtClean="0"/>
              <a:t>, </a:t>
            </a:r>
            <a:r>
              <a:rPr lang="ru-RU" dirty="0" err="1" smtClean="0"/>
              <a:t>по-често</a:t>
            </a:r>
            <a:r>
              <a:rPr lang="ru-RU" dirty="0" smtClean="0"/>
              <a:t> </a:t>
            </a:r>
            <a:r>
              <a:rPr lang="ru-RU" dirty="0" err="1" smtClean="0"/>
              <a:t>косене</a:t>
            </a:r>
            <a:r>
              <a:rPr lang="ru-RU" dirty="0" smtClean="0"/>
              <a:t>...</a:t>
            </a:r>
            <a:endParaRPr lang="en-IE" dirty="0"/>
          </a:p>
        </p:txBody>
      </p:sp>
      <p:sp>
        <p:nvSpPr>
          <p:cNvPr id="5" name="object 13"/>
          <p:cNvSpPr/>
          <p:nvPr/>
        </p:nvSpPr>
        <p:spPr>
          <a:xfrm>
            <a:off x="7548562" y="525141"/>
            <a:ext cx="3952875" cy="2416303"/>
          </a:xfrm>
          <a:prstGeom prst="rect">
            <a:avLst/>
          </a:prstGeom>
          <a:blipFill>
            <a:blip r:embed="rId2" cstate="print"/>
            <a:stretch>
              <a:fillRect/>
            </a:stretch>
          </a:blipFill>
        </p:spPr>
        <p:txBody>
          <a:bodyPr wrap="square" lIns="0" tIns="0" rIns="0" bIns="0" rtlCol="0"/>
          <a:lstStyle/>
          <a:p>
            <a:endParaRPr/>
          </a:p>
        </p:txBody>
      </p:sp>
      <p:sp>
        <p:nvSpPr>
          <p:cNvPr id="6" name="object 14"/>
          <p:cNvSpPr/>
          <p:nvPr/>
        </p:nvSpPr>
        <p:spPr>
          <a:xfrm>
            <a:off x="7637368" y="3364047"/>
            <a:ext cx="3775261" cy="2705474"/>
          </a:xfrm>
          <a:prstGeom prst="rect">
            <a:avLst/>
          </a:prstGeom>
          <a:blipFill>
            <a:blip r:embed="rId3" cstate="print"/>
            <a:stretch>
              <a:fillRect/>
            </a:stretch>
          </a:blipFill>
        </p:spPr>
        <p:txBody>
          <a:bodyPr wrap="square" lIns="0" tIns="0" rIns="0" bIns="0" rtlCol="0"/>
          <a:lstStyle/>
          <a:p>
            <a:endParaRPr/>
          </a:p>
        </p:txBody>
      </p:sp>
      <p:sp>
        <p:nvSpPr>
          <p:cNvPr id="8" name="Text Placeholder 2">
            <a:extLst>
              <a:ext uri="{FF2B5EF4-FFF2-40B4-BE49-F238E27FC236}">
                <a16:creationId xmlns:a16="http://schemas.microsoft.com/office/drawing/2014/main" xmlns="" id="{ED0344B3-55D5-504C-AE88-691CBAE22E5B}"/>
              </a:ext>
            </a:extLst>
          </p:cNvPr>
          <p:cNvSpPr txBox="1">
            <a:spLocks/>
          </p:cNvSpPr>
          <p:nvPr/>
        </p:nvSpPr>
        <p:spPr>
          <a:xfrm>
            <a:off x="443656" y="352794"/>
            <a:ext cx="7595444"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EB733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bg-BG" dirty="0" smtClean="0"/>
              <a:t>Екосистеми в </a:t>
            </a:r>
            <a:r>
              <a:rPr lang="bg-BG" dirty="0" err="1" smtClean="0"/>
              <a:t>Роскомон</a:t>
            </a:r>
            <a:r>
              <a:rPr lang="bg-BG" dirty="0" smtClean="0"/>
              <a:t>, Ирландия</a:t>
            </a:r>
            <a:r>
              <a:rPr lang="en-IE" dirty="0" smtClean="0"/>
              <a:t>:</a:t>
            </a:r>
            <a:br>
              <a:rPr lang="en-IE" dirty="0" smtClean="0"/>
            </a:br>
            <a:endParaRPr lang="en-IE" dirty="0"/>
          </a:p>
        </p:txBody>
      </p:sp>
    </p:spTree>
    <p:extLst>
      <p:ext uri="{BB962C8B-B14F-4D97-AF65-F5344CB8AC3E}">
        <p14:creationId xmlns:p14="http://schemas.microsoft.com/office/powerpoint/2010/main" xmlns="" val="180989760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2">
            <a:extLst>
              <a:ext uri="{FF2B5EF4-FFF2-40B4-BE49-F238E27FC236}">
                <a16:creationId xmlns:a16="http://schemas.microsoft.com/office/drawing/2014/main" xmlns="" id="{95D61C34-AF95-5448-B715-90AADC57BC48}"/>
              </a:ext>
            </a:extLst>
          </p:cNvPr>
          <p:cNvPicPr>
            <a:picLocks noGrp="1" noChangeAspect="1"/>
          </p:cNvPicPr>
          <p:nvPr>
            <p:ph type="pic" sz="quarter" idx="10"/>
          </p:nvPr>
        </p:nvPicPr>
        <p:blipFill>
          <a:blip r:embed="rId3"/>
          <a:srcRect t="16949" b="16949"/>
          <a:stretch/>
        </p:blipFill>
        <p:spPr>
          <a:xfrm>
            <a:off x="238772" y="2626822"/>
            <a:ext cx="7708195" cy="3396829"/>
          </a:xfrm>
        </p:spPr>
      </p:pic>
      <p:sp>
        <p:nvSpPr>
          <p:cNvPr id="5" name="Text Placeholder 4">
            <a:extLst>
              <a:ext uri="{FF2B5EF4-FFF2-40B4-BE49-F238E27FC236}">
                <a16:creationId xmlns:a16="http://schemas.microsoft.com/office/drawing/2014/main" xmlns="" id="{F53E186E-EEE8-784F-BE9F-48BF925F13E9}"/>
              </a:ext>
            </a:extLst>
          </p:cNvPr>
          <p:cNvSpPr>
            <a:spLocks noGrp="1"/>
          </p:cNvSpPr>
          <p:nvPr>
            <p:ph type="body" sz="quarter" idx="17"/>
          </p:nvPr>
        </p:nvSpPr>
        <p:spPr>
          <a:xfrm>
            <a:off x="7640349" y="990923"/>
            <a:ext cx="2066906" cy="582221"/>
          </a:xfrm>
        </p:spPr>
        <p:txBody>
          <a:bodyPr/>
          <a:lstStyle/>
          <a:p>
            <a:r>
              <a:rPr lang="en-US" dirty="0"/>
              <a:t>03</a:t>
            </a:r>
          </a:p>
        </p:txBody>
      </p:sp>
      <p:sp>
        <p:nvSpPr>
          <p:cNvPr id="6" name="Rectangle 5">
            <a:extLst>
              <a:ext uri="{FF2B5EF4-FFF2-40B4-BE49-F238E27FC236}">
                <a16:creationId xmlns:a16="http://schemas.microsoft.com/office/drawing/2014/main" xmlns="" id="{1DF2049A-9A6D-0A49-9CEA-AEAEB81268B2}"/>
              </a:ext>
            </a:extLst>
          </p:cNvPr>
          <p:cNvSpPr/>
          <p:nvPr/>
        </p:nvSpPr>
        <p:spPr>
          <a:xfrm>
            <a:off x="5722297" y="3429000"/>
            <a:ext cx="5496309" cy="12003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7" name="TextBox 6">
            <a:extLst>
              <a:ext uri="{FF2B5EF4-FFF2-40B4-BE49-F238E27FC236}">
                <a16:creationId xmlns:a16="http://schemas.microsoft.com/office/drawing/2014/main" xmlns="" id="{9664755C-D94B-2A4C-946A-2A124785D8C0}"/>
              </a:ext>
            </a:extLst>
          </p:cNvPr>
          <p:cNvSpPr txBox="1"/>
          <p:nvPr/>
        </p:nvSpPr>
        <p:spPr>
          <a:xfrm>
            <a:off x="5906320" y="3481298"/>
            <a:ext cx="5400777" cy="1200329"/>
          </a:xfrm>
          <a:prstGeom prst="rect">
            <a:avLst/>
          </a:prstGeom>
          <a:noFill/>
        </p:spPr>
        <p:txBody>
          <a:bodyPr wrap="square" rtlCol="0">
            <a:spAutoFit/>
          </a:bodyPr>
          <a:lstStyle/>
          <a:p>
            <a:r>
              <a:rPr lang="bg-BG" sz="3600" b="1" spc="324" dirty="0" smtClean="0">
                <a:solidFill>
                  <a:srgbClr val="EB7339"/>
                </a:solidFill>
                <a:latin typeface="Calibri" panose="020F0502020204030204" pitchFamily="34" charset="0"/>
                <a:cs typeface="Calibri" panose="020F0502020204030204" pitchFamily="34" charset="0"/>
              </a:rPr>
              <a:t>Биоразнообразие и климатични промени</a:t>
            </a:r>
            <a:endParaRPr lang="en-US" sz="3600" b="1" spc="324" dirty="0">
              <a:solidFill>
                <a:srgbClr val="EB7339"/>
              </a:solidFill>
              <a:latin typeface="Calibri" panose="020F0502020204030204" pitchFamily="34" charset="0"/>
              <a:cs typeface="Calibri" panose="020F0502020204030204" pitchFamily="34" charset="0"/>
            </a:endParaRPr>
          </a:p>
        </p:txBody>
      </p:sp>
      <p:grpSp>
        <p:nvGrpSpPr>
          <p:cNvPr id="9" name="Graphic 2">
            <a:extLst>
              <a:ext uri="{FF2B5EF4-FFF2-40B4-BE49-F238E27FC236}">
                <a16:creationId xmlns:a16="http://schemas.microsoft.com/office/drawing/2014/main" xmlns="" id="{6285D392-116B-5249-8268-8EA084DD11E1}"/>
              </a:ext>
            </a:extLst>
          </p:cNvPr>
          <p:cNvGrpSpPr/>
          <p:nvPr/>
        </p:nvGrpSpPr>
        <p:grpSpPr>
          <a:xfrm rot="16200000">
            <a:off x="-1080012" y="1373752"/>
            <a:ext cx="3833889" cy="1673865"/>
            <a:chOff x="3357879" y="5072538"/>
            <a:chExt cx="593407" cy="259080"/>
          </a:xfrm>
          <a:solidFill>
            <a:srgbClr val="EB7339"/>
          </a:solidFill>
        </p:grpSpPr>
        <p:sp>
          <p:nvSpPr>
            <p:cNvPr id="10" name="Freeform 9">
              <a:extLst>
                <a:ext uri="{FF2B5EF4-FFF2-40B4-BE49-F238E27FC236}">
                  <a16:creationId xmlns:a16="http://schemas.microsoft.com/office/drawing/2014/main" xmlns="" id="{470E5AA0-13F3-7046-97B9-B4D70885B4A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xmlns="" id="{59BABA38-F111-FD47-B780-A81442F31F5A}"/>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xmlns="" id="{F0607F26-EF08-D444-B0FE-E46E0BA21E65}"/>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xmlns="" val="196827429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xmlns="" id="{F10DF383-62EE-EC80-1B0B-DE6EB741A668}"/>
              </a:ext>
            </a:extLst>
          </p:cNvPr>
          <p:cNvSpPr>
            <a:spLocks noGrp="1"/>
          </p:cNvSpPr>
          <p:nvPr>
            <p:ph type="body" sz="quarter" idx="35"/>
          </p:nvPr>
        </p:nvSpPr>
        <p:spPr>
          <a:xfrm>
            <a:off x="4912292" y="114301"/>
            <a:ext cx="6562677" cy="818765"/>
          </a:xfrm>
        </p:spPr>
        <p:txBody>
          <a:bodyPr/>
          <a:lstStyle/>
          <a:p>
            <a:r>
              <a:rPr lang="bg-BG" dirty="0" smtClean="0"/>
              <a:t>Климатични промени - обобщение</a:t>
            </a:r>
            <a:endParaRPr lang="en-IE" dirty="0"/>
          </a:p>
        </p:txBody>
      </p:sp>
      <p:sp>
        <p:nvSpPr>
          <p:cNvPr id="18" name="Text Placeholder 17">
            <a:extLst>
              <a:ext uri="{FF2B5EF4-FFF2-40B4-BE49-F238E27FC236}">
                <a16:creationId xmlns:a16="http://schemas.microsoft.com/office/drawing/2014/main" xmlns="" id="{056CB18E-4396-8A54-4E05-81E904539DB4}"/>
              </a:ext>
            </a:extLst>
          </p:cNvPr>
          <p:cNvSpPr>
            <a:spLocks noGrp="1"/>
          </p:cNvSpPr>
          <p:nvPr>
            <p:ph type="body" sz="quarter" idx="36"/>
          </p:nvPr>
        </p:nvSpPr>
        <p:spPr>
          <a:xfrm>
            <a:off x="4912292" y="571872"/>
            <a:ext cx="6912153" cy="1457493"/>
          </a:xfrm>
        </p:spPr>
        <p:txBody>
          <a:bodyPr/>
          <a:lstStyle/>
          <a:p>
            <a:r>
              <a:rPr lang="ru-RU" dirty="0"/>
              <a:t>За да разберем </a:t>
            </a:r>
            <a:r>
              <a:rPr lang="ru-RU" dirty="0" smtClean="0"/>
              <a:t>как </a:t>
            </a:r>
            <a:r>
              <a:rPr lang="ru-RU" dirty="0" err="1"/>
              <a:t>климатът</a:t>
            </a:r>
            <a:r>
              <a:rPr lang="ru-RU" dirty="0"/>
              <a:t> и </a:t>
            </a:r>
            <a:r>
              <a:rPr lang="ru-RU" dirty="0" err="1"/>
              <a:t>биоразнообразието</a:t>
            </a:r>
            <a:r>
              <a:rPr lang="ru-RU" dirty="0"/>
              <a:t> </a:t>
            </a:r>
            <a:r>
              <a:rPr lang="ru-RU" dirty="0" smtClean="0"/>
              <a:t>си </a:t>
            </a:r>
            <a:r>
              <a:rPr lang="ru-RU" dirty="0" err="1" smtClean="0"/>
              <a:t>взаимодействат</a:t>
            </a:r>
            <a:r>
              <a:rPr lang="ru-RU" dirty="0" smtClean="0"/>
              <a:t>, </a:t>
            </a:r>
            <a:r>
              <a:rPr lang="ru-RU" dirty="0" err="1"/>
              <a:t>първо</a:t>
            </a:r>
            <a:r>
              <a:rPr lang="ru-RU" dirty="0"/>
              <a:t> </a:t>
            </a:r>
            <a:r>
              <a:rPr lang="ru-RU" dirty="0" err="1"/>
              <a:t>трябва</a:t>
            </a:r>
            <a:r>
              <a:rPr lang="ru-RU" dirty="0"/>
              <a:t> да </a:t>
            </a:r>
            <a:r>
              <a:rPr lang="ru-RU" dirty="0" err="1"/>
              <a:t>прегледаме</a:t>
            </a:r>
            <a:r>
              <a:rPr lang="ru-RU" dirty="0"/>
              <a:t> </a:t>
            </a:r>
            <a:r>
              <a:rPr lang="ru-RU" dirty="0" err="1" smtClean="0"/>
              <a:t>съдържанието</a:t>
            </a:r>
            <a:r>
              <a:rPr lang="ru-RU" dirty="0" smtClean="0"/>
              <a:t> на </a:t>
            </a:r>
            <a:r>
              <a:rPr lang="ru-RU" dirty="0" err="1" smtClean="0"/>
              <a:t>Модул</a:t>
            </a:r>
            <a:r>
              <a:rPr lang="ru-RU" dirty="0" smtClean="0"/>
              <a:t> 2 ЦУР 13 - </a:t>
            </a:r>
            <a:r>
              <a:rPr lang="bg-BG" dirty="0"/>
              <a:t>Борба с климатичните </a:t>
            </a:r>
            <a:r>
              <a:rPr lang="bg-BG" dirty="0" smtClean="0"/>
              <a:t>промени.</a:t>
            </a:r>
            <a:endParaRPr lang="en-IE" dirty="0"/>
          </a:p>
        </p:txBody>
      </p:sp>
      <p:sp>
        <p:nvSpPr>
          <p:cNvPr id="19" name="Text Placeholder 18">
            <a:extLst>
              <a:ext uri="{FF2B5EF4-FFF2-40B4-BE49-F238E27FC236}">
                <a16:creationId xmlns:a16="http://schemas.microsoft.com/office/drawing/2014/main" xmlns="" id="{29D5422D-1ACF-503D-D455-3604C0B3B7A9}"/>
              </a:ext>
            </a:extLst>
          </p:cNvPr>
          <p:cNvSpPr>
            <a:spLocks noGrp="1"/>
          </p:cNvSpPr>
          <p:nvPr>
            <p:ph type="body" sz="quarter" idx="37"/>
          </p:nvPr>
        </p:nvSpPr>
        <p:spPr>
          <a:xfrm>
            <a:off x="3950759" y="-190499"/>
            <a:ext cx="868891" cy="1186318"/>
          </a:xfrm>
        </p:spPr>
        <p:txBody>
          <a:bodyPr/>
          <a:lstStyle/>
          <a:p>
            <a:r>
              <a:rPr lang="en-IE" dirty="0"/>
              <a:t>01</a:t>
            </a:r>
          </a:p>
        </p:txBody>
      </p:sp>
      <p:sp>
        <p:nvSpPr>
          <p:cNvPr id="20" name="Text Placeholder 19">
            <a:extLst>
              <a:ext uri="{FF2B5EF4-FFF2-40B4-BE49-F238E27FC236}">
                <a16:creationId xmlns:a16="http://schemas.microsoft.com/office/drawing/2014/main" xmlns="" id="{2E027B0B-6257-178D-7C07-7E64DF97B390}"/>
              </a:ext>
            </a:extLst>
          </p:cNvPr>
          <p:cNvSpPr>
            <a:spLocks noGrp="1"/>
          </p:cNvSpPr>
          <p:nvPr>
            <p:ph type="body" sz="quarter" idx="42"/>
          </p:nvPr>
        </p:nvSpPr>
        <p:spPr>
          <a:xfrm>
            <a:off x="4912291" y="2029365"/>
            <a:ext cx="6912154" cy="764452"/>
          </a:xfrm>
        </p:spPr>
        <p:txBody>
          <a:bodyPr/>
          <a:lstStyle/>
          <a:p>
            <a:r>
              <a:rPr lang="bg-BG" dirty="0" smtClean="0"/>
              <a:t>Как климатичните промени влияят на биоразнообразието</a:t>
            </a:r>
            <a:r>
              <a:rPr lang="en-IE" dirty="0" smtClean="0"/>
              <a:t>? </a:t>
            </a:r>
            <a:endParaRPr lang="en-IE" dirty="0"/>
          </a:p>
        </p:txBody>
      </p:sp>
      <p:sp>
        <p:nvSpPr>
          <p:cNvPr id="21" name="Text Placeholder 20">
            <a:extLst>
              <a:ext uri="{FF2B5EF4-FFF2-40B4-BE49-F238E27FC236}">
                <a16:creationId xmlns:a16="http://schemas.microsoft.com/office/drawing/2014/main" xmlns="" id="{0B213698-6081-22EB-4082-BEE3DAB8AB98}"/>
              </a:ext>
            </a:extLst>
          </p:cNvPr>
          <p:cNvSpPr>
            <a:spLocks noGrp="1"/>
          </p:cNvSpPr>
          <p:nvPr>
            <p:ph type="body" sz="quarter" idx="43"/>
          </p:nvPr>
        </p:nvSpPr>
        <p:spPr>
          <a:xfrm>
            <a:off x="4912292" y="2814176"/>
            <a:ext cx="6912153" cy="1408761"/>
          </a:xfrm>
        </p:spPr>
        <p:txBody>
          <a:bodyPr/>
          <a:lstStyle/>
          <a:p>
            <a:r>
              <a:rPr lang="ru-RU" dirty="0"/>
              <a:t>В раздел 2 на този модул научихме как изменението на климата влияе върху </a:t>
            </a:r>
            <a:r>
              <a:rPr lang="ru-RU" dirty="0" smtClean="0"/>
              <a:t>биоразнообразието и борбата на видовете да </a:t>
            </a:r>
            <a:r>
              <a:rPr lang="ru-RU" dirty="0"/>
              <a:t>се адаптират към променящите се </a:t>
            </a:r>
            <a:r>
              <a:rPr lang="ru-RU" dirty="0" smtClean="0"/>
              <a:t>температури.</a:t>
            </a:r>
            <a:endParaRPr lang="en-IE" dirty="0"/>
          </a:p>
        </p:txBody>
      </p:sp>
      <p:sp>
        <p:nvSpPr>
          <p:cNvPr id="22" name="Text Placeholder 21">
            <a:extLst>
              <a:ext uri="{FF2B5EF4-FFF2-40B4-BE49-F238E27FC236}">
                <a16:creationId xmlns:a16="http://schemas.microsoft.com/office/drawing/2014/main" xmlns="" id="{C2F00F43-0837-F2CC-9CFB-13EB00882333}"/>
              </a:ext>
            </a:extLst>
          </p:cNvPr>
          <p:cNvSpPr>
            <a:spLocks noGrp="1"/>
          </p:cNvSpPr>
          <p:nvPr>
            <p:ph type="body" sz="quarter" idx="45"/>
          </p:nvPr>
        </p:nvSpPr>
        <p:spPr>
          <a:xfrm>
            <a:off x="4927790" y="4318188"/>
            <a:ext cx="7264210" cy="614334"/>
          </a:xfrm>
        </p:spPr>
        <p:txBody>
          <a:bodyPr/>
          <a:lstStyle/>
          <a:p>
            <a:r>
              <a:rPr lang="ru-RU" dirty="0" smtClean="0"/>
              <a:t>Как </a:t>
            </a:r>
            <a:r>
              <a:rPr lang="ru-RU" dirty="0" err="1" smtClean="0"/>
              <a:t>биологичното</a:t>
            </a:r>
            <a:r>
              <a:rPr lang="ru-RU" dirty="0" smtClean="0"/>
              <a:t> разнообразие </a:t>
            </a:r>
            <a:r>
              <a:rPr lang="ru-RU" dirty="0" err="1" smtClean="0"/>
              <a:t>може</a:t>
            </a:r>
            <a:r>
              <a:rPr lang="ru-RU" dirty="0" smtClean="0"/>
              <a:t> да </a:t>
            </a:r>
            <a:r>
              <a:rPr lang="ru-RU" dirty="0" err="1" smtClean="0"/>
              <a:t>помогне</a:t>
            </a:r>
            <a:r>
              <a:rPr lang="ru-RU" dirty="0" smtClean="0"/>
              <a:t> за </a:t>
            </a:r>
            <a:r>
              <a:rPr lang="ru-RU" dirty="0" err="1" smtClean="0"/>
              <a:t>смекчаване</a:t>
            </a:r>
            <a:r>
              <a:rPr lang="ru-RU" dirty="0" smtClean="0"/>
              <a:t> на </a:t>
            </a:r>
            <a:r>
              <a:rPr lang="ru-RU" dirty="0" err="1" smtClean="0"/>
              <a:t>климатичните</a:t>
            </a:r>
            <a:r>
              <a:rPr lang="ru-RU" dirty="0" smtClean="0"/>
              <a:t> </a:t>
            </a:r>
            <a:r>
              <a:rPr lang="ru-RU" dirty="0" err="1" smtClean="0"/>
              <a:t>промени</a:t>
            </a:r>
            <a:r>
              <a:rPr lang="en-IE" dirty="0" smtClean="0"/>
              <a:t>? </a:t>
            </a:r>
            <a:endParaRPr lang="en-IE" dirty="0"/>
          </a:p>
        </p:txBody>
      </p:sp>
      <p:sp>
        <p:nvSpPr>
          <p:cNvPr id="23" name="Text Placeholder 22">
            <a:extLst>
              <a:ext uri="{FF2B5EF4-FFF2-40B4-BE49-F238E27FC236}">
                <a16:creationId xmlns:a16="http://schemas.microsoft.com/office/drawing/2014/main" xmlns="" id="{E87D642F-1DA7-B80B-C289-8EF600690E4E}"/>
              </a:ext>
            </a:extLst>
          </p:cNvPr>
          <p:cNvSpPr>
            <a:spLocks noGrp="1"/>
          </p:cNvSpPr>
          <p:nvPr>
            <p:ph type="body" sz="quarter" idx="46"/>
          </p:nvPr>
        </p:nvSpPr>
        <p:spPr>
          <a:xfrm>
            <a:off x="4927791" y="5090832"/>
            <a:ext cx="7147668" cy="1767168"/>
          </a:xfrm>
        </p:spPr>
        <p:txBody>
          <a:bodyPr/>
          <a:lstStyle/>
          <a:p>
            <a:r>
              <a:rPr lang="ru-RU" dirty="0"/>
              <a:t>Точно както променящият се климат оказва влияние върху биоразнообразието, </a:t>
            </a:r>
            <a:r>
              <a:rPr lang="ru-RU" dirty="0" smtClean="0"/>
              <a:t>така и възстановяването </a:t>
            </a:r>
            <a:r>
              <a:rPr lang="ru-RU" dirty="0"/>
              <a:t>на </a:t>
            </a:r>
            <a:r>
              <a:rPr lang="ru-RU" dirty="0" smtClean="0"/>
              <a:t>биоразнообразието има </a:t>
            </a:r>
            <a:r>
              <a:rPr lang="ru-RU" dirty="0"/>
              <a:t>важен принос </a:t>
            </a:r>
            <a:r>
              <a:rPr lang="ru-RU" dirty="0" smtClean="0"/>
              <a:t>за </a:t>
            </a:r>
            <a:r>
              <a:rPr lang="ru-RU" dirty="0"/>
              <a:t>смекчаване на </a:t>
            </a:r>
            <a:r>
              <a:rPr lang="bg-BG" dirty="0" smtClean="0"/>
              <a:t>въздействието на вредните емисии</a:t>
            </a:r>
            <a:r>
              <a:rPr lang="ru-RU" dirty="0" smtClean="0"/>
              <a:t> </a:t>
            </a:r>
            <a:r>
              <a:rPr lang="ru-RU" dirty="0"/>
              <a:t>и </a:t>
            </a:r>
            <a:r>
              <a:rPr lang="ru-RU" dirty="0" smtClean="0"/>
              <a:t>възможност за адаптиране.</a:t>
            </a:r>
            <a:endParaRPr lang="en-IE" dirty="0"/>
          </a:p>
        </p:txBody>
      </p:sp>
      <p:pic>
        <p:nvPicPr>
          <p:cNvPr id="27" name="Picture Placeholder 26" descr="Three polar bears by a log on a beach">
            <a:extLst>
              <a:ext uri="{FF2B5EF4-FFF2-40B4-BE49-F238E27FC236}">
                <a16:creationId xmlns:a16="http://schemas.microsoft.com/office/drawing/2014/main" xmlns="" id="{CAC35B2C-E8C8-4098-4F3A-8268D590052F}"/>
              </a:ext>
            </a:extLst>
          </p:cNvPr>
          <p:cNvPicPr>
            <a:picLocks noGrp="1" noChangeAspect="1"/>
          </p:cNvPicPr>
          <p:nvPr>
            <p:ph type="pic" sz="quarter" idx="19"/>
          </p:nvPr>
        </p:nvPicPr>
        <p:blipFill>
          <a:blip r:embed="rId3"/>
          <a:srcRect l="33362" r="33362"/>
          <a:stretch/>
        </p:blipFill>
        <p:spPr>
          <a:xfrm>
            <a:off x="-48344" y="0"/>
            <a:ext cx="3570477" cy="6858000"/>
          </a:xfrm>
        </p:spPr>
      </p:pic>
      <p:sp>
        <p:nvSpPr>
          <p:cNvPr id="24" name="Text Placeholder 23">
            <a:extLst>
              <a:ext uri="{FF2B5EF4-FFF2-40B4-BE49-F238E27FC236}">
                <a16:creationId xmlns:a16="http://schemas.microsoft.com/office/drawing/2014/main" xmlns="" id="{3443114C-5B6A-09E6-9558-85C5462AEDE2}"/>
              </a:ext>
            </a:extLst>
          </p:cNvPr>
          <p:cNvSpPr>
            <a:spLocks noGrp="1"/>
          </p:cNvSpPr>
          <p:nvPr>
            <p:ph type="body" sz="quarter" idx="47"/>
          </p:nvPr>
        </p:nvSpPr>
        <p:spPr>
          <a:xfrm>
            <a:off x="3918849" y="1824319"/>
            <a:ext cx="1232765" cy="1309024"/>
          </a:xfrm>
        </p:spPr>
        <p:txBody>
          <a:bodyPr/>
          <a:lstStyle/>
          <a:p>
            <a:r>
              <a:rPr lang="en-IE" dirty="0"/>
              <a:t>02</a:t>
            </a:r>
          </a:p>
        </p:txBody>
      </p:sp>
      <p:sp>
        <p:nvSpPr>
          <p:cNvPr id="25" name="Text Placeholder 24">
            <a:extLst>
              <a:ext uri="{FF2B5EF4-FFF2-40B4-BE49-F238E27FC236}">
                <a16:creationId xmlns:a16="http://schemas.microsoft.com/office/drawing/2014/main" xmlns="" id="{B93F918A-E6CE-C0E0-668F-DB65DE867307}"/>
              </a:ext>
            </a:extLst>
          </p:cNvPr>
          <p:cNvSpPr>
            <a:spLocks noGrp="1"/>
          </p:cNvSpPr>
          <p:nvPr>
            <p:ph type="body" sz="quarter" idx="48"/>
          </p:nvPr>
        </p:nvSpPr>
        <p:spPr>
          <a:xfrm>
            <a:off x="3918849" y="4134782"/>
            <a:ext cx="1232765" cy="1214669"/>
          </a:xfrm>
        </p:spPr>
        <p:txBody>
          <a:bodyPr/>
          <a:lstStyle/>
          <a:p>
            <a:r>
              <a:rPr lang="en-IE" dirty="0"/>
              <a:t>03</a:t>
            </a:r>
          </a:p>
        </p:txBody>
      </p:sp>
    </p:spTree>
    <p:extLst>
      <p:ext uri="{BB962C8B-B14F-4D97-AF65-F5344CB8AC3E}">
        <p14:creationId xmlns:p14="http://schemas.microsoft.com/office/powerpoint/2010/main" xmlns="" val="2075120026"/>
      </p:ext>
    </p:extLst>
  </p:cSld>
  <p:clrMapOvr>
    <a:masterClrMapping/>
  </p:clrMapOvr>
  <p:timing>
    <p:tnLst>
      <p:par>
        <p:cTn id="1" dur="indefinite" restart="never" nodeType="tmRoot"/>
      </p:par>
    </p:tnLst>
  </p:timing>
  <p:extLst mod="1">
    <p:ext uri="{6950BFC3-D8DA-4A85-94F7-54DA5524770B}">
      <p188:commentRel xmlns:p188="http://schemas.microsoft.com/office/powerpoint/2018/8/main" xmlns="" r:id="rId4"/>
    </p:ext>
  </p:extLst>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65" name="image-2.jpg"/>
          <p:cNvPicPr/>
          <p:nvPr/>
        </p:nvPicPr>
        <p:blipFill>
          <a:blip r:embed="rId3" cstate="print"/>
          <a:stretch>
            <a:fillRect/>
          </a:stretch>
        </p:blipFill>
        <p:spPr>
          <a:xfrm>
            <a:off x="3829050" y="3533775"/>
            <a:ext cx="8362694" cy="3314700"/>
          </a:xfrm>
          <a:prstGeom prst="rect">
            <a:avLst/>
          </a:prstGeom>
          <a:ln w="12700">
            <a:miter lim="400000"/>
          </a:ln>
        </p:spPr>
      </p:pic>
      <p:sp>
        <p:nvSpPr>
          <p:cNvPr id="66" name="Shape 66"/>
          <p:cNvSpPr/>
          <p:nvPr/>
        </p:nvSpPr>
        <p:spPr>
          <a:xfrm>
            <a:off x="8886825" y="2400300"/>
            <a:ext cx="2981325" cy="1192634"/>
          </a:xfrm>
          <a:prstGeom prst="rect">
            <a:avLst/>
          </a:prstGeom>
          <a:ln w="12700">
            <a:miter lim="400000"/>
          </a:ln>
          <a:effectLst>
            <a:outerShdw blurRad="63500" dist="38100" dir="2700000" rotWithShape="0">
              <a:srgbClr val="000000"/>
            </a:outerShdw>
          </a:effectLst>
          <a:extLst>
            <a:ext uri="{C572A759-6A51-4108-AA02-DFA0A04FC94B}">
              <ma14:wrappingTextBoxFlag xmlns="" xmlns:ma14="http://schemas.microsoft.com/office/mac/drawingml/2011/main" val="1"/>
            </a:ext>
          </a:extLst>
        </p:spPr>
        <p:txBody>
          <a:bodyPr lIns="19050" tIns="19050" rIns="19050" bIns="19050">
            <a:spAutoFit/>
          </a:bodyPr>
          <a:lstStyle>
            <a:lvl1pPr>
              <a:tabLst>
                <a:tab pos="1003300" algn="l"/>
                <a:tab pos="3505200" algn="l"/>
              </a:tabLst>
              <a:defRPr sz="2500"/>
            </a:lvl1pPr>
          </a:lstStyle>
          <a:p>
            <a:pPr lvl="0">
              <a:defRPr sz="1800" b="0">
                <a:solidFill>
                  <a:srgbClr val="000000"/>
                </a:solidFill>
              </a:defRPr>
            </a:pPr>
            <a:r>
              <a:rPr lang="en-IE" sz="1875" b="1" dirty="0">
                <a:solidFill>
                  <a:srgbClr val="FFFFFF"/>
                </a:solidFill>
              </a:rPr>
              <a:t>4) </a:t>
            </a:r>
            <a:r>
              <a:rPr lang="ru-RU" sz="1875" b="1" dirty="0" smtClean="0">
                <a:solidFill>
                  <a:srgbClr val="FFFFFF"/>
                </a:solidFill>
              </a:rPr>
              <a:t>Част от </a:t>
            </a:r>
            <a:r>
              <a:rPr lang="ru-RU" sz="1875" b="1" dirty="0" err="1" smtClean="0">
                <a:solidFill>
                  <a:srgbClr val="FFFFFF"/>
                </a:solidFill>
              </a:rPr>
              <a:t>изходящото</a:t>
            </a:r>
            <a:r>
              <a:rPr lang="ru-RU" sz="1875" b="1" dirty="0" smtClean="0">
                <a:solidFill>
                  <a:srgbClr val="FFFFFF"/>
                </a:solidFill>
              </a:rPr>
              <a:t> </a:t>
            </a:r>
            <a:r>
              <a:rPr lang="ru-RU" sz="1875" b="1" dirty="0" err="1" smtClean="0">
                <a:solidFill>
                  <a:srgbClr val="FFFFFF"/>
                </a:solidFill>
              </a:rPr>
              <a:t>инфрачервено</a:t>
            </a:r>
            <a:r>
              <a:rPr lang="ru-RU" sz="1875" b="1" dirty="0" smtClean="0">
                <a:solidFill>
                  <a:srgbClr val="FFFFFF"/>
                </a:solidFill>
              </a:rPr>
              <a:t> </a:t>
            </a:r>
            <a:r>
              <a:rPr lang="ru-RU" sz="1875" b="1" dirty="0" err="1" smtClean="0">
                <a:solidFill>
                  <a:srgbClr val="FFFFFF"/>
                </a:solidFill>
              </a:rPr>
              <a:t>лъчение</a:t>
            </a:r>
            <a:r>
              <a:rPr lang="ru-RU" sz="1875" b="1" dirty="0" smtClean="0">
                <a:solidFill>
                  <a:srgbClr val="FFFFFF"/>
                </a:solidFill>
              </a:rPr>
              <a:t> се </a:t>
            </a:r>
            <a:r>
              <a:rPr lang="ru-RU" sz="1875" b="1" dirty="0" err="1" smtClean="0">
                <a:solidFill>
                  <a:srgbClr val="FFFFFF"/>
                </a:solidFill>
              </a:rPr>
              <a:t>улавя</a:t>
            </a:r>
            <a:r>
              <a:rPr lang="ru-RU" sz="1875" b="1" dirty="0" smtClean="0">
                <a:solidFill>
                  <a:srgbClr val="FFFFFF"/>
                </a:solidFill>
              </a:rPr>
              <a:t> от </a:t>
            </a:r>
            <a:r>
              <a:rPr lang="ru-RU" sz="1875" b="1" dirty="0" err="1" smtClean="0">
                <a:solidFill>
                  <a:srgbClr val="FFFFFF"/>
                </a:solidFill>
              </a:rPr>
              <a:t>земната</a:t>
            </a:r>
            <a:r>
              <a:rPr lang="ru-RU" sz="1875" b="1" dirty="0" smtClean="0">
                <a:solidFill>
                  <a:srgbClr val="FFFFFF"/>
                </a:solidFill>
              </a:rPr>
              <a:t> атмосфера и я </a:t>
            </a:r>
            <a:r>
              <a:rPr lang="ru-RU" sz="1875" b="1" dirty="0" err="1" smtClean="0">
                <a:solidFill>
                  <a:srgbClr val="FFFFFF"/>
                </a:solidFill>
              </a:rPr>
              <a:t>затопля</a:t>
            </a:r>
            <a:endParaRPr sz="1875" b="1" dirty="0">
              <a:solidFill>
                <a:srgbClr val="FFFFFF"/>
              </a:solidFill>
            </a:endParaRPr>
          </a:p>
        </p:txBody>
      </p:sp>
      <p:pic>
        <p:nvPicPr>
          <p:cNvPr id="67" name="greenhouse_waves-1.png"/>
          <p:cNvPicPr/>
          <p:nvPr/>
        </p:nvPicPr>
        <p:blipFill>
          <a:blip r:embed="rId4" cstate="print"/>
          <a:stretch>
            <a:fillRect/>
          </a:stretch>
        </p:blipFill>
        <p:spPr>
          <a:xfrm rot="120000">
            <a:off x="4369001" y="2696765"/>
            <a:ext cx="2687838" cy="1914911"/>
          </a:xfrm>
          <a:prstGeom prst="rect">
            <a:avLst/>
          </a:prstGeom>
          <a:ln w="12700">
            <a:miter lim="400000"/>
          </a:ln>
        </p:spPr>
      </p:pic>
      <p:pic>
        <p:nvPicPr>
          <p:cNvPr id="68" name="greenhouse_waves-1.png"/>
          <p:cNvPicPr/>
          <p:nvPr/>
        </p:nvPicPr>
        <p:blipFill>
          <a:blip r:embed="rId4" cstate="print"/>
          <a:stretch>
            <a:fillRect/>
          </a:stretch>
        </p:blipFill>
        <p:spPr>
          <a:xfrm rot="21480000">
            <a:off x="4645822" y="2616400"/>
            <a:ext cx="2687837" cy="1914911"/>
          </a:xfrm>
          <a:prstGeom prst="rect">
            <a:avLst/>
          </a:prstGeom>
          <a:ln w="12700">
            <a:miter lim="400000"/>
          </a:ln>
        </p:spPr>
      </p:pic>
      <p:pic>
        <p:nvPicPr>
          <p:cNvPr id="69" name="greenhouse_waves-1.png"/>
          <p:cNvPicPr/>
          <p:nvPr/>
        </p:nvPicPr>
        <p:blipFill>
          <a:blip r:embed="rId4" cstate="print"/>
          <a:stretch>
            <a:fillRect/>
          </a:stretch>
        </p:blipFill>
        <p:spPr>
          <a:xfrm rot="420000">
            <a:off x="4074319" y="2768204"/>
            <a:ext cx="2687837" cy="1914909"/>
          </a:xfrm>
          <a:prstGeom prst="rect">
            <a:avLst/>
          </a:prstGeom>
          <a:ln w="12700">
            <a:miter lim="400000"/>
          </a:ln>
        </p:spPr>
      </p:pic>
      <p:pic>
        <p:nvPicPr>
          <p:cNvPr id="70" name="greenhouse_waves-1.png"/>
          <p:cNvPicPr/>
          <p:nvPr/>
        </p:nvPicPr>
        <p:blipFill>
          <a:blip r:embed="rId4" cstate="print"/>
          <a:stretch>
            <a:fillRect/>
          </a:stretch>
        </p:blipFill>
        <p:spPr>
          <a:xfrm rot="780000">
            <a:off x="3833218" y="2875360"/>
            <a:ext cx="2687834" cy="1914908"/>
          </a:xfrm>
          <a:prstGeom prst="rect">
            <a:avLst/>
          </a:prstGeom>
          <a:ln w="12700">
            <a:miter lim="400000"/>
          </a:ln>
        </p:spPr>
      </p:pic>
      <p:pic>
        <p:nvPicPr>
          <p:cNvPr id="71" name="greenhouse_waves-1.png"/>
          <p:cNvPicPr/>
          <p:nvPr/>
        </p:nvPicPr>
        <p:blipFill>
          <a:blip r:embed="rId4" cstate="print"/>
          <a:stretch>
            <a:fillRect/>
          </a:stretch>
        </p:blipFill>
        <p:spPr>
          <a:xfrm rot="21240000">
            <a:off x="4758978" y="2393128"/>
            <a:ext cx="3024367" cy="2154666"/>
          </a:xfrm>
          <a:prstGeom prst="rect">
            <a:avLst/>
          </a:prstGeom>
          <a:ln w="12700">
            <a:miter lim="400000"/>
          </a:ln>
        </p:spPr>
      </p:pic>
      <p:pic>
        <p:nvPicPr>
          <p:cNvPr id="72" name="greenhouse_waves-1.png"/>
          <p:cNvPicPr/>
          <p:nvPr/>
        </p:nvPicPr>
        <p:blipFill>
          <a:blip r:embed="rId4" cstate="print"/>
          <a:stretch>
            <a:fillRect/>
          </a:stretch>
        </p:blipFill>
        <p:spPr>
          <a:xfrm rot="1080000">
            <a:off x="3844828" y="3159948"/>
            <a:ext cx="2447429" cy="1743635"/>
          </a:xfrm>
          <a:prstGeom prst="rect">
            <a:avLst/>
          </a:prstGeom>
          <a:ln w="12700">
            <a:miter lim="400000"/>
          </a:ln>
        </p:spPr>
      </p:pic>
      <p:pic>
        <p:nvPicPr>
          <p:cNvPr id="73" name="sun.png"/>
          <p:cNvPicPr/>
          <p:nvPr/>
        </p:nvPicPr>
        <p:blipFill>
          <a:blip r:embed="rId5" cstate="print"/>
          <a:stretch>
            <a:fillRect/>
          </a:stretch>
        </p:blipFill>
        <p:spPr>
          <a:xfrm>
            <a:off x="3238500" y="1514475"/>
            <a:ext cx="1885950" cy="1885950"/>
          </a:xfrm>
          <a:prstGeom prst="rect">
            <a:avLst/>
          </a:prstGeom>
          <a:ln w="12700">
            <a:miter lim="400000"/>
          </a:ln>
        </p:spPr>
      </p:pic>
      <p:sp>
        <p:nvSpPr>
          <p:cNvPr id="74" name="Shape 74"/>
          <p:cNvSpPr/>
          <p:nvPr/>
        </p:nvSpPr>
        <p:spPr>
          <a:xfrm>
            <a:off x="2084291" y="4410075"/>
            <a:ext cx="1883361" cy="1481175"/>
          </a:xfrm>
          <a:prstGeom prst="rect">
            <a:avLst/>
          </a:prstGeom>
          <a:ln w="12700">
            <a:miter lim="400000"/>
          </a:ln>
          <a:effectLst>
            <a:outerShdw blurRad="63500" dist="38100" dir="2700000" rotWithShape="0">
              <a:srgbClr val="000000"/>
            </a:outerShdw>
          </a:effectLst>
          <a:extLst>
            <a:ext uri="{C572A759-6A51-4108-AA02-DFA0A04FC94B}">
              <ma14:wrappingTextBoxFlag xmlns="" xmlns:ma14="http://schemas.microsoft.com/office/mac/drawingml/2011/main" val="1"/>
            </a:ext>
          </a:extLst>
        </p:spPr>
        <p:txBody>
          <a:bodyPr wrap="square" lIns="19050" tIns="19050" rIns="19050" bIns="19050">
            <a:spAutoFit/>
          </a:bodyPr>
          <a:lstStyle/>
          <a:p>
            <a:pPr lvl="0">
              <a:defRPr sz="1800" b="0">
                <a:solidFill>
                  <a:srgbClr val="000000"/>
                </a:solidFill>
              </a:defRPr>
            </a:pPr>
            <a:r>
              <a:rPr lang="en-IE" sz="1875" b="1" dirty="0">
                <a:solidFill>
                  <a:srgbClr val="FFFFFF"/>
                </a:solidFill>
              </a:rPr>
              <a:t>2) </a:t>
            </a:r>
            <a:r>
              <a:rPr lang="ru-RU" sz="1875" b="1" dirty="0" err="1" smtClean="0">
                <a:solidFill>
                  <a:srgbClr val="FFFFFF"/>
                </a:solidFill>
              </a:rPr>
              <a:t>Повечето</a:t>
            </a:r>
            <a:r>
              <a:rPr lang="ru-RU" sz="1875" b="1" dirty="0" smtClean="0">
                <a:solidFill>
                  <a:srgbClr val="FFFFFF"/>
                </a:solidFill>
              </a:rPr>
              <a:t> от </a:t>
            </a:r>
            <a:r>
              <a:rPr lang="ru-RU" sz="1875" b="1" dirty="0" err="1" smtClean="0">
                <a:solidFill>
                  <a:srgbClr val="FFFFFF"/>
                </a:solidFill>
              </a:rPr>
              <a:t>тази</a:t>
            </a:r>
            <a:r>
              <a:rPr lang="ru-RU" sz="1875" b="1" dirty="0" smtClean="0">
                <a:solidFill>
                  <a:srgbClr val="FFFFFF"/>
                </a:solidFill>
              </a:rPr>
              <a:t> радиация се </a:t>
            </a:r>
            <a:r>
              <a:rPr lang="ru-RU" sz="1875" b="1" dirty="0" err="1" smtClean="0">
                <a:solidFill>
                  <a:srgbClr val="FFFFFF"/>
                </a:solidFill>
              </a:rPr>
              <a:t>абсорбира</a:t>
            </a:r>
            <a:r>
              <a:rPr lang="ru-RU" sz="1875" b="1" dirty="0" smtClean="0">
                <a:solidFill>
                  <a:srgbClr val="FFFFFF"/>
                </a:solidFill>
              </a:rPr>
              <a:t> от </a:t>
            </a:r>
            <a:r>
              <a:rPr lang="ru-RU" sz="1875" b="1" dirty="0" err="1" smtClean="0">
                <a:solidFill>
                  <a:srgbClr val="FFFFFF"/>
                </a:solidFill>
              </a:rPr>
              <a:t>Земята</a:t>
            </a:r>
            <a:r>
              <a:rPr lang="ru-RU" sz="1875" b="1" dirty="0" smtClean="0">
                <a:solidFill>
                  <a:srgbClr val="FFFFFF"/>
                </a:solidFill>
              </a:rPr>
              <a:t> и я </a:t>
            </a:r>
            <a:r>
              <a:rPr lang="ru-RU" sz="1875" b="1" dirty="0" err="1" smtClean="0">
                <a:solidFill>
                  <a:srgbClr val="FFFFFF"/>
                </a:solidFill>
              </a:rPr>
              <a:t>затопля</a:t>
            </a:r>
            <a:endParaRPr lang="ru-RU" sz="1875" b="1" dirty="0" smtClean="0">
              <a:solidFill>
                <a:srgbClr val="FFFFFF"/>
              </a:solidFill>
            </a:endParaRPr>
          </a:p>
        </p:txBody>
      </p:sp>
      <p:sp>
        <p:nvSpPr>
          <p:cNvPr id="75" name="Shape 75"/>
          <p:cNvSpPr/>
          <p:nvPr/>
        </p:nvSpPr>
        <p:spPr>
          <a:xfrm>
            <a:off x="5873098" y="1885950"/>
            <a:ext cx="2838451" cy="1481175"/>
          </a:xfrm>
          <a:prstGeom prst="rect">
            <a:avLst/>
          </a:prstGeom>
          <a:ln w="12700">
            <a:miter lim="400000"/>
          </a:ln>
          <a:effectLst>
            <a:outerShdw blurRad="63500" dist="38100" dir="2700000" rotWithShape="0">
              <a:srgbClr val="000000"/>
            </a:outerShdw>
          </a:effectLst>
          <a:extLst>
            <a:ext uri="{C572A759-6A51-4108-AA02-DFA0A04FC94B}">
              <ma14:wrappingTextBoxFlag xmlns="" xmlns:ma14="http://schemas.microsoft.com/office/mac/drawingml/2011/main" val="1"/>
            </a:ext>
          </a:extLst>
        </p:spPr>
        <p:txBody>
          <a:bodyPr lIns="19050" tIns="19050" rIns="19050" bIns="19050">
            <a:spAutoFit/>
          </a:bodyPr>
          <a:lstStyle>
            <a:lvl1pPr>
              <a:defRPr sz="2500"/>
            </a:lvl1pPr>
          </a:lstStyle>
          <a:p>
            <a:pPr lvl="0">
              <a:defRPr sz="1800" b="0">
                <a:solidFill>
                  <a:srgbClr val="000000"/>
                </a:solidFill>
              </a:defRPr>
            </a:pPr>
            <a:r>
              <a:rPr lang="en-IE" sz="1875" b="1" dirty="0">
                <a:solidFill>
                  <a:srgbClr val="FFFFFF"/>
                </a:solidFill>
              </a:rPr>
              <a:t>3) </a:t>
            </a:r>
            <a:r>
              <a:rPr lang="ru-RU" sz="1875" b="1" dirty="0" smtClean="0">
                <a:solidFill>
                  <a:srgbClr val="FFFFFF"/>
                </a:solidFill>
              </a:rPr>
              <a:t>Част от енергията се излъчва обратно в Космоса от Земята под формата на инфрачервени вълни</a:t>
            </a:r>
            <a:endParaRPr sz="1875" b="1" dirty="0">
              <a:solidFill>
                <a:srgbClr val="FFFFFF"/>
              </a:solidFill>
            </a:endParaRPr>
          </a:p>
        </p:txBody>
      </p:sp>
      <p:pic>
        <p:nvPicPr>
          <p:cNvPr id="76" name="wavy_arrow.png"/>
          <p:cNvPicPr/>
          <p:nvPr/>
        </p:nvPicPr>
        <p:blipFill>
          <a:blip r:embed="rId6" cstate="print"/>
          <a:stretch>
            <a:fillRect/>
          </a:stretch>
        </p:blipFill>
        <p:spPr>
          <a:xfrm>
            <a:off x="7332130" y="3069899"/>
            <a:ext cx="981076" cy="1238251"/>
          </a:xfrm>
          <a:prstGeom prst="rect">
            <a:avLst/>
          </a:prstGeom>
          <a:ln w="12700">
            <a:miter lim="400000"/>
          </a:ln>
        </p:spPr>
      </p:pic>
      <p:pic>
        <p:nvPicPr>
          <p:cNvPr id="77" name="wavy_arrow.png"/>
          <p:cNvPicPr/>
          <p:nvPr/>
        </p:nvPicPr>
        <p:blipFill>
          <a:blip r:embed="rId6" cstate="print"/>
          <a:stretch>
            <a:fillRect/>
          </a:stretch>
        </p:blipFill>
        <p:spPr>
          <a:xfrm>
            <a:off x="6975870" y="3119379"/>
            <a:ext cx="981076" cy="1238251"/>
          </a:xfrm>
          <a:prstGeom prst="rect">
            <a:avLst/>
          </a:prstGeom>
          <a:ln w="12700">
            <a:miter lim="400000"/>
          </a:ln>
        </p:spPr>
      </p:pic>
      <p:pic>
        <p:nvPicPr>
          <p:cNvPr id="78" name="wavy_arrow.png"/>
          <p:cNvPicPr/>
          <p:nvPr/>
        </p:nvPicPr>
        <p:blipFill>
          <a:blip r:embed="rId6" cstate="print"/>
          <a:stretch>
            <a:fillRect/>
          </a:stretch>
        </p:blipFill>
        <p:spPr>
          <a:xfrm>
            <a:off x="6659196" y="3248028"/>
            <a:ext cx="981076" cy="1238251"/>
          </a:xfrm>
          <a:prstGeom prst="rect">
            <a:avLst/>
          </a:prstGeom>
          <a:ln w="12700">
            <a:miter lim="400000"/>
          </a:ln>
        </p:spPr>
      </p:pic>
      <p:pic>
        <p:nvPicPr>
          <p:cNvPr id="79" name="half up arrow.png"/>
          <p:cNvPicPr/>
          <p:nvPr/>
        </p:nvPicPr>
        <p:blipFill>
          <a:blip r:embed="rId7" cstate="print"/>
          <a:stretch>
            <a:fillRect/>
          </a:stretch>
        </p:blipFill>
        <p:spPr>
          <a:xfrm>
            <a:off x="7842191" y="3759120"/>
            <a:ext cx="485776" cy="438151"/>
          </a:xfrm>
          <a:prstGeom prst="rect">
            <a:avLst/>
          </a:prstGeom>
          <a:ln w="12700">
            <a:miter lim="400000"/>
          </a:ln>
        </p:spPr>
      </p:pic>
      <p:pic>
        <p:nvPicPr>
          <p:cNvPr id="80" name="half down arrow.png"/>
          <p:cNvPicPr/>
          <p:nvPr/>
        </p:nvPicPr>
        <p:blipFill>
          <a:blip r:embed="rId8" cstate="print"/>
          <a:stretch>
            <a:fillRect/>
          </a:stretch>
        </p:blipFill>
        <p:spPr>
          <a:xfrm>
            <a:off x="8102768" y="3797591"/>
            <a:ext cx="400051" cy="381001"/>
          </a:xfrm>
          <a:prstGeom prst="rect">
            <a:avLst/>
          </a:prstGeom>
          <a:ln w="12700">
            <a:miter lim="400000"/>
          </a:ln>
        </p:spPr>
      </p:pic>
      <p:sp>
        <p:nvSpPr>
          <p:cNvPr id="19" name="Shape 59"/>
          <p:cNvSpPr/>
          <p:nvPr/>
        </p:nvSpPr>
        <p:spPr>
          <a:xfrm>
            <a:off x="1300733" y="1238268"/>
            <a:ext cx="2666919" cy="1352551"/>
          </a:xfrm>
          <a:prstGeom prst="rect">
            <a:avLst/>
          </a:prstGeom>
          <a:noFill/>
          <a:ln w="12700" cap="flat">
            <a:noFill/>
            <a:miter lim="400000"/>
          </a:ln>
          <a:effectLst>
            <a:outerShdw blurRad="63500" dist="38100" dir="2700000" rotWithShape="0">
              <a:srgbClr val="000000"/>
            </a:outerShdw>
          </a:effectLst>
          <a:extLst>
            <a:ext uri="{C572A759-6A51-4108-AA02-DFA0A04FC94B}">
              <ma14:wrappingTextBoxFlag xmlns="" xmlns:ma14="http://schemas.microsoft.com/office/mac/drawingml/2011/main" val="1"/>
            </a:ext>
          </a:extLst>
        </p:spPr>
        <p:txBody>
          <a:bodyPr wrap="square" lIns="19050" tIns="19050" rIns="19050" bIns="19050" numCol="1" anchor="t">
            <a:noAutofit/>
          </a:bodyPr>
          <a:lstStyle/>
          <a:p>
            <a:pPr marL="457200" lvl="0" indent="-457200">
              <a:buAutoNum type="arabicParenR"/>
              <a:defRPr sz="1800" b="0">
                <a:solidFill>
                  <a:srgbClr val="000000"/>
                </a:solidFill>
              </a:defRPr>
            </a:pPr>
            <a:r>
              <a:rPr lang="ru-RU" sz="1875" b="1" dirty="0" err="1" smtClean="0">
                <a:solidFill>
                  <a:srgbClr val="FFFFFF"/>
                </a:solidFill>
              </a:rPr>
              <a:t>Слънчевата</a:t>
            </a:r>
            <a:r>
              <a:rPr lang="ru-RU" sz="1875" b="1" dirty="0" smtClean="0">
                <a:solidFill>
                  <a:srgbClr val="FFFFFF"/>
                </a:solidFill>
              </a:rPr>
              <a:t> радиация </a:t>
            </a:r>
            <a:r>
              <a:rPr lang="ru-RU" sz="1875" b="1" dirty="0" err="1" smtClean="0">
                <a:solidFill>
                  <a:srgbClr val="FFFFFF"/>
                </a:solidFill>
              </a:rPr>
              <a:t>преминава</a:t>
            </a:r>
            <a:r>
              <a:rPr lang="ru-RU" sz="1875" b="1" dirty="0" smtClean="0">
                <a:solidFill>
                  <a:srgbClr val="FFFFFF"/>
                </a:solidFill>
              </a:rPr>
              <a:t> </a:t>
            </a:r>
            <a:r>
              <a:rPr lang="ru-RU" sz="1875" b="1" dirty="0" err="1" smtClean="0">
                <a:solidFill>
                  <a:srgbClr val="FFFFFF"/>
                </a:solidFill>
              </a:rPr>
              <a:t>през</a:t>
            </a:r>
            <a:r>
              <a:rPr lang="ru-RU" sz="1875" b="1" dirty="0" smtClean="0">
                <a:solidFill>
                  <a:srgbClr val="FFFFFF"/>
                </a:solidFill>
              </a:rPr>
              <a:t> атмосфера под формата на  </a:t>
            </a:r>
            <a:r>
              <a:rPr lang="ru-RU" sz="1875" b="1" dirty="0" err="1" smtClean="0">
                <a:solidFill>
                  <a:srgbClr val="FFFFFF"/>
                </a:solidFill>
              </a:rPr>
              <a:t>светлинни</a:t>
            </a:r>
            <a:r>
              <a:rPr lang="ru-RU" sz="1875" b="1" dirty="0" smtClean="0">
                <a:solidFill>
                  <a:srgbClr val="FFFFFF"/>
                </a:solidFill>
              </a:rPr>
              <a:t> </a:t>
            </a:r>
            <a:r>
              <a:rPr lang="ru-RU" sz="1875" b="1" dirty="0" err="1" smtClean="0">
                <a:solidFill>
                  <a:srgbClr val="FFFFFF"/>
                </a:solidFill>
              </a:rPr>
              <a:t>вълни</a:t>
            </a:r>
            <a:endParaRPr sz="1875" b="1" dirty="0">
              <a:solidFill>
                <a:srgbClr val="FFFFFF"/>
              </a:solidFill>
            </a:endParaRPr>
          </a:p>
        </p:txBody>
      </p:sp>
      <p:sp>
        <p:nvSpPr>
          <p:cNvPr id="2" name="Marcador de Posição do Texto 1">
            <a:extLst>
              <a:ext uri="{FF2B5EF4-FFF2-40B4-BE49-F238E27FC236}">
                <a16:creationId xmlns:a16="http://schemas.microsoft.com/office/drawing/2014/main" xmlns="" id="{5358532B-6C36-EC58-EB27-F1CDC66493A2}"/>
              </a:ext>
            </a:extLst>
          </p:cNvPr>
          <p:cNvSpPr>
            <a:spLocks noGrp="1"/>
          </p:cNvSpPr>
          <p:nvPr>
            <p:ph type="body" sz="quarter" idx="10"/>
          </p:nvPr>
        </p:nvSpPr>
        <p:spPr>
          <a:xfrm>
            <a:off x="1111044" y="230499"/>
            <a:ext cx="8563898" cy="949373"/>
          </a:xfrm>
        </p:spPr>
        <p:txBody>
          <a:bodyPr/>
          <a:lstStyle/>
          <a:p>
            <a:r>
              <a:rPr lang="pt-PT" sz="2800" dirty="0"/>
              <a:t>1) </a:t>
            </a:r>
            <a:r>
              <a:rPr lang="bg-BG" sz="2800" dirty="0" smtClean="0"/>
              <a:t>Климатичните промени и науката</a:t>
            </a:r>
            <a:endParaRPr lang="pt-PT" sz="2800" dirty="0"/>
          </a:p>
        </p:txBody>
      </p:sp>
    </p:spTree>
    <p:extLst>
      <p:ext uri="{BB962C8B-B14F-4D97-AF65-F5344CB8AC3E}">
        <p14:creationId xmlns:p14="http://schemas.microsoft.com/office/powerpoint/2010/main" xmlns="" val="573906451"/>
      </p:ext>
    </p:extLst>
  </p:cSld>
  <p:clrMapOvr>
    <a:masterClrMapping/>
  </p:clrMapOvr>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5"/>
                                        </p:tgtEl>
                                        <p:attrNameLst>
                                          <p:attrName>style.visibility</p:attrName>
                                        </p:attrNameLst>
                                      </p:cBhvr>
                                      <p:to>
                                        <p:strVal val="visible"/>
                                      </p:to>
                                    </p:set>
                                    <p:animEffect transition="in" filter="fade">
                                      <p:cBhvr>
                                        <p:cTn id="7" dur="1000"/>
                                        <p:tgtEl>
                                          <p:spTgt spid="75"/>
                                        </p:tgtEl>
                                      </p:cBhvr>
                                    </p:animEffect>
                                  </p:childTnLst>
                                </p:cTn>
                              </p:par>
                            </p:childTnLst>
                          </p:cTn>
                        </p:par>
                        <p:par>
                          <p:cTn id="8" fill="hold">
                            <p:stCondLst>
                              <p:cond delay="1000"/>
                            </p:stCondLst>
                            <p:childTnLst>
                              <p:par>
                                <p:cTn id="9" presetID="22" presetClass="entr" presetSubtype="8" fill="hold" grpId="0" nodeType="afterEffect">
                                  <p:stCondLst>
                                    <p:cond delay="0"/>
                                  </p:stCondLst>
                                  <p:iterate>
                                    <p:tmAbs val="0"/>
                                  </p:iterate>
                                  <p:childTnLst>
                                    <p:set>
                                      <p:cBhvr>
                                        <p:cTn id="10" fill="hold"/>
                                        <p:tgtEl>
                                          <p:spTgt spid="78"/>
                                        </p:tgtEl>
                                        <p:attrNameLst>
                                          <p:attrName>style.visibility</p:attrName>
                                        </p:attrNameLst>
                                      </p:cBhvr>
                                      <p:to>
                                        <p:strVal val="visible"/>
                                      </p:to>
                                    </p:set>
                                    <p:animEffect transition="in" filter="wipe(left)">
                                      <p:cBhvr>
                                        <p:cTn id="11" dur="1000"/>
                                        <p:tgtEl>
                                          <p:spTgt spid="78"/>
                                        </p:tgtEl>
                                      </p:cBhvr>
                                    </p:animEffect>
                                  </p:childTnLst>
                                </p:cTn>
                              </p:par>
                            </p:childTnLst>
                          </p:cTn>
                        </p:par>
                        <p:par>
                          <p:cTn id="12" fill="hold">
                            <p:stCondLst>
                              <p:cond delay="2000"/>
                            </p:stCondLst>
                            <p:childTnLst>
                              <p:par>
                                <p:cTn id="13" presetID="22" presetClass="entr" presetSubtype="8" fill="hold" grpId="0" nodeType="afterEffect">
                                  <p:stCondLst>
                                    <p:cond delay="0"/>
                                  </p:stCondLst>
                                  <p:iterate>
                                    <p:tmAbs val="0"/>
                                  </p:iterate>
                                  <p:childTnLst>
                                    <p:set>
                                      <p:cBhvr>
                                        <p:cTn id="14" fill="hold"/>
                                        <p:tgtEl>
                                          <p:spTgt spid="77"/>
                                        </p:tgtEl>
                                        <p:attrNameLst>
                                          <p:attrName>style.visibility</p:attrName>
                                        </p:attrNameLst>
                                      </p:cBhvr>
                                      <p:to>
                                        <p:strVal val="visible"/>
                                      </p:to>
                                    </p:set>
                                    <p:animEffect transition="in" filter="wipe(left)">
                                      <p:cBhvr>
                                        <p:cTn id="15" dur="1000"/>
                                        <p:tgtEl>
                                          <p:spTgt spid="77"/>
                                        </p:tgtEl>
                                      </p:cBhvr>
                                    </p:animEffect>
                                  </p:childTnLst>
                                </p:cTn>
                              </p:par>
                            </p:childTnLst>
                          </p:cTn>
                        </p:par>
                        <p:par>
                          <p:cTn id="16" fill="hold">
                            <p:stCondLst>
                              <p:cond delay="3000"/>
                            </p:stCondLst>
                            <p:childTnLst>
                              <p:par>
                                <p:cTn id="17" presetID="22" presetClass="entr" presetSubtype="8" fill="hold" grpId="0" nodeType="afterEffect">
                                  <p:stCondLst>
                                    <p:cond delay="0"/>
                                  </p:stCondLst>
                                  <p:iterate>
                                    <p:tmAbs val="0"/>
                                  </p:iterate>
                                  <p:childTnLst>
                                    <p:set>
                                      <p:cBhvr>
                                        <p:cTn id="18" fill="hold"/>
                                        <p:tgtEl>
                                          <p:spTgt spid="76"/>
                                        </p:tgtEl>
                                        <p:attrNameLst>
                                          <p:attrName>style.visibility</p:attrName>
                                        </p:attrNameLst>
                                      </p:cBhvr>
                                      <p:to>
                                        <p:strVal val="visible"/>
                                      </p:to>
                                    </p:set>
                                    <p:animEffect transition="in" filter="wipe(left)">
                                      <p:cBhvr>
                                        <p:cTn id="19" dur="1000"/>
                                        <p:tgtEl>
                                          <p:spTgt spid="76"/>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66"/>
                                        </p:tgtEl>
                                        <p:attrNameLst>
                                          <p:attrName>style.visibility</p:attrName>
                                        </p:attrNameLst>
                                      </p:cBhvr>
                                      <p:to>
                                        <p:strVal val="visible"/>
                                      </p:to>
                                    </p:set>
                                    <p:animEffect transition="in" filter="fade">
                                      <p:cBhvr>
                                        <p:cTn id="24" dur="1000"/>
                                        <p:tgtEl>
                                          <p:spTgt spid="66"/>
                                        </p:tgtEl>
                                      </p:cBhvr>
                                    </p:animEffect>
                                  </p:childTnLst>
                                </p:cTn>
                              </p:par>
                            </p:childTnLst>
                          </p:cTn>
                        </p:par>
                        <p:par>
                          <p:cTn id="25" fill="hold">
                            <p:stCondLst>
                              <p:cond delay="1000"/>
                            </p:stCondLst>
                            <p:childTnLst>
                              <p:par>
                                <p:cTn id="26" presetID="22" presetClass="entr" presetSubtype="8" fill="hold" grpId="0" nodeType="afterEffect">
                                  <p:stCondLst>
                                    <p:cond delay="0"/>
                                  </p:stCondLst>
                                  <p:iterate>
                                    <p:tmAbs val="0"/>
                                  </p:iterate>
                                  <p:childTnLst>
                                    <p:set>
                                      <p:cBhvr>
                                        <p:cTn id="27" fill="hold"/>
                                        <p:tgtEl>
                                          <p:spTgt spid="79"/>
                                        </p:tgtEl>
                                        <p:attrNameLst>
                                          <p:attrName>style.visibility</p:attrName>
                                        </p:attrNameLst>
                                      </p:cBhvr>
                                      <p:to>
                                        <p:strVal val="visible"/>
                                      </p:to>
                                    </p:set>
                                    <p:animEffect transition="in" filter="wipe(left)">
                                      <p:cBhvr>
                                        <p:cTn id="28" dur="500"/>
                                        <p:tgtEl>
                                          <p:spTgt spid="79"/>
                                        </p:tgtEl>
                                      </p:cBhvr>
                                    </p:animEffect>
                                  </p:childTnLst>
                                </p:cTn>
                              </p:par>
                            </p:childTnLst>
                          </p:cTn>
                        </p:par>
                        <p:par>
                          <p:cTn id="29" fill="hold">
                            <p:stCondLst>
                              <p:cond delay="1500"/>
                            </p:stCondLst>
                            <p:childTnLst>
                              <p:par>
                                <p:cTn id="30" presetID="22" presetClass="entr" presetSubtype="8" fill="hold" grpId="0" nodeType="afterEffect">
                                  <p:stCondLst>
                                    <p:cond delay="300"/>
                                  </p:stCondLst>
                                  <p:iterate>
                                    <p:tmAbs val="0"/>
                                  </p:iterate>
                                  <p:childTnLst>
                                    <p:set>
                                      <p:cBhvr>
                                        <p:cTn id="31" fill="hold"/>
                                        <p:tgtEl>
                                          <p:spTgt spid="80"/>
                                        </p:tgtEl>
                                        <p:attrNameLst>
                                          <p:attrName>style.visibility</p:attrName>
                                        </p:attrNameLst>
                                      </p:cBhvr>
                                      <p:to>
                                        <p:strVal val="visible"/>
                                      </p:to>
                                    </p:set>
                                    <p:animEffect transition="in" filter="wipe(left)">
                                      <p:cBhvr>
                                        <p:cTn id="32" dur="5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advAuto="0"/>
      <p:bldP spid="75" grpId="0" animBg="1" advAuto="0"/>
      <p:bldP spid="76" grpId="0" animBg="1" advAuto="0"/>
      <p:bldP spid="77" grpId="0" animBg="1" advAuto="0"/>
      <p:bldP spid="78" grpId="0" animBg="1" advAuto="0"/>
      <p:bldP spid="79" grpId="0" animBg="1" advAuto="0"/>
      <p:bldP spid="80" grpId="0" animBg="1" advAuto="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113" name="image-2.jpg"/>
          <p:cNvPicPr/>
          <p:nvPr/>
        </p:nvPicPr>
        <p:blipFill>
          <a:blip r:embed="rId3" cstate="print"/>
          <a:stretch>
            <a:fillRect/>
          </a:stretch>
        </p:blipFill>
        <p:spPr>
          <a:xfrm>
            <a:off x="3829050" y="3533775"/>
            <a:ext cx="8362694" cy="3314700"/>
          </a:xfrm>
          <a:prstGeom prst="rect">
            <a:avLst/>
          </a:prstGeom>
          <a:ln w="12700">
            <a:miter lim="400000"/>
          </a:ln>
        </p:spPr>
      </p:pic>
      <p:pic>
        <p:nvPicPr>
          <p:cNvPr id="114" name="image-3.jpg"/>
          <p:cNvPicPr/>
          <p:nvPr/>
        </p:nvPicPr>
        <p:blipFill>
          <a:blip r:embed="rId4" cstate="print"/>
          <a:stretch>
            <a:fillRect/>
          </a:stretch>
        </p:blipFill>
        <p:spPr>
          <a:xfrm>
            <a:off x="3829050" y="3533775"/>
            <a:ext cx="8362694" cy="3314700"/>
          </a:xfrm>
          <a:prstGeom prst="rect">
            <a:avLst/>
          </a:prstGeom>
          <a:ln w="12700">
            <a:miter lim="400000"/>
          </a:ln>
        </p:spPr>
      </p:pic>
      <p:pic>
        <p:nvPicPr>
          <p:cNvPr id="115" name="greenhouse_waves-1.png"/>
          <p:cNvPicPr/>
          <p:nvPr/>
        </p:nvPicPr>
        <p:blipFill>
          <a:blip r:embed="rId5" cstate="print"/>
          <a:stretch>
            <a:fillRect/>
          </a:stretch>
        </p:blipFill>
        <p:spPr>
          <a:xfrm rot="120000">
            <a:off x="4369001" y="2696765"/>
            <a:ext cx="2687838" cy="1914911"/>
          </a:xfrm>
          <a:prstGeom prst="rect">
            <a:avLst/>
          </a:prstGeom>
          <a:ln w="12700">
            <a:miter lim="400000"/>
          </a:ln>
        </p:spPr>
      </p:pic>
      <p:pic>
        <p:nvPicPr>
          <p:cNvPr id="116" name="greenhouse_waves-1.png"/>
          <p:cNvPicPr/>
          <p:nvPr/>
        </p:nvPicPr>
        <p:blipFill>
          <a:blip r:embed="rId5" cstate="print"/>
          <a:stretch>
            <a:fillRect/>
          </a:stretch>
        </p:blipFill>
        <p:spPr>
          <a:xfrm rot="21480000">
            <a:off x="4645822" y="2616400"/>
            <a:ext cx="2687837" cy="1914911"/>
          </a:xfrm>
          <a:prstGeom prst="rect">
            <a:avLst/>
          </a:prstGeom>
          <a:ln w="12700">
            <a:miter lim="400000"/>
          </a:ln>
        </p:spPr>
      </p:pic>
      <p:pic>
        <p:nvPicPr>
          <p:cNvPr id="117" name="greenhouse_waves-1.png"/>
          <p:cNvPicPr/>
          <p:nvPr/>
        </p:nvPicPr>
        <p:blipFill>
          <a:blip r:embed="rId5" cstate="print"/>
          <a:stretch>
            <a:fillRect/>
          </a:stretch>
        </p:blipFill>
        <p:spPr>
          <a:xfrm rot="420000">
            <a:off x="4074319" y="2768204"/>
            <a:ext cx="2687837" cy="1914909"/>
          </a:xfrm>
          <a:prstGeom prst="rect">
            <a:avLst/>
          </a:prstGeom>
          <a:ln w="12700">
            <a:miter lim="400000"/>
          </a:ln>
        </p:spPr>
      </p:pic>
      <p:pic>
        <p:nvPicPr>
          <p:cNvPr id="118" name="greenhouse_waves-1.png"/>
          <p:cNvPicPr/>
          <p:nvPr/>
        </p:nvPicPr>
        <p:blipFill>
          <a:blip r:embed="rId5" cstate="print"/>
          <a:stretch>
            <a:fillRect/>
          </a:stretch>
        </p:blipFill>
        <p:spPr>
          <a:xfrm rot="780000">
            <a:off x="3833218" y="2875360"/>
            <a:ext cx="2687834" cy="1914908"/>
          </a:xfrm>
          <a:prstGeom prst="rect">
            <a:avLst/>
          </a:prstGeom>
          <a:ln w="12700">
            <a:miter lim="400000"/>
          </a:ln>
        </p:spPr>
      </p:pic>
      <p:pic>
        <p:nvPicPr>
          <p:cNvPr id="119" name="greenhouse_waves-1.png"/>
          <p:cNvPicPr/>
          <p:nvPr/>
        </p:nvPicPr>
        <p:blipFill>
          <a:blip r:embed="rId5" cstate="print"/>
          <a:stretch>
            <a:fillRect/>
          </a:stretch>
        </p:blipFill>
        <p:spPr>
          <a:xfrm rot="21240000">
            <a:off x="4758978" y="2393128"/>
            <a:ext cx="3024367" cy="2154666"/>
          </a:xfrm>
          <a:prstGeom prst="rect">
            <a:avLst/>
          </a:prstGeom>
          <a:ln w="12700">
            <a:miter lim="400000"/>
          </a:ln>
        </p:spPr>
      </p:pic>
      <p:pic>
        <p:nvPicPr>
          <p:cNvPr id="120" name="greenhouse_waves-1.png"/>
          <p:cNvPicPr/>
          <p:nvPr/>
        </p:nvPicPr>
        <p:blipFill>
          <a:blip r:embed="rId5" cstate="print"/>
          <a:stretch>
            <a:fillRect/>
          </a:stretch>
        </p:blipFill>
        <p:spPr>
          <a:xfrm rot="1080000">
            <a:off x="3844828" y="3159948"/>
            <a:ext cx="2447429" cy="1743635"/>
          </a:xfrm>
          <a:prstGeom prst="rect">
            <a:avLst/>
          </a:prstGeom>
          <a:ln w="12700">
            <a:miter lim="400000"/>
          </a:ln>
        </p:spPr>
      </p:pic>
      <p:pic>
        <p:nvPicPr>
          <p:cNvPr id="121" name="sun.png"/>
          <p:cNvPicPr/>
          <p:nvPr/>
        </p:nvPicPr>
        <p:blipFill>
          <a:blip r:embed="rId6" cstate="print"/>
          <a:stretch>
            <a:fillRect/>
          </a:stretch>
        </p:blipFill>
        <p:spPr>
          <a:xfrm>
            <a:off x="3238500" y="1514475"/>
            <a:ext cx="1885950" cy="1885950"/>
          </a:xfrm>
          <a:prstGeom prst="rect">
            <a:avLst/>
          </a:prstGeom>
          <a:ln w="12700">
            <a:miter lim="400000"/>
          </a:ln>
        </p:spPr>
      </p:pic>
      <p:sp>
        <p:nvSpPr>
          <p:cNvPr id="124" name="Shape 124"/>
          <p:cNvSpPr/>
          <p:nvPr/>
        </p:nvSpPr>
        <p:spPr>
          <a:xfrm>
            <a:off x="8464161" y="1913647"/>
            <a:ext cx="3438578" cy="1481175"/>
          </a:xfrm>
          <a:prstGeom prst="rect">
            <a:avLst/>
          </a:prstGeom>
          <a:ln w="12700">
            <a:miter lim="400000"/>
          </a:ln>
          <a:effectLst>
            <a:outerShdw blurRad="63500" dist="38100" dir="2700000" rotWithShape="0">
              <a:srgbClr val="000000"/>
            </a:outerShdw>
          </a:effectLst>
          <a:extLst>
            <a:ext uri="{C572A759-6A51-4108-AA02-DFA0A04FC94B}">
              <ma14:wrappingTextBoxFlag xmlns="" xmlns:ma14="http://schemas.microsoft.com/office/mac/drawingml/2011/main" val="1"/>
            </a:ext>
          </a:extLst>
        </p:spPr>
        <p:txBody>
          <a:bodyPr wrap="square" lIns="19050" tIns="19050" rIns="19050" bIns="19050">
            <a:spAutoFit/>
          </a:bodyPr>
          <a:lstStyle/>
          <a:p>
            <a:pPr lvl="0">
              <a:defRPr sz="1800" b="0">
                <a:solidFill>
                  <a:srgbClr val="000000"/>
                </a:solidFill>
              </a:defRPr>
            </a:pPr>
            <a:r>
              <a:rPr lang="en-IE" sz="1875" b="1" dirty="0">
                <a:solidFill>
                  <a:srgbClr val="FFFFFF"/>
                </a:solidFill>
              </a:rPr>
              <a:t>6) </a:t>
            </a:r>
            <a:r>
              <a:rPr lang="ru-RU" sz="1875" b="1" dirty="0" err="1" smtClean="0">
                <a:solidFill>
                  <a:srgbClr val="FFFFFF"/>
                </a:solidFill>
              </a:rPr>
              <a:t>Тъй</a:t>
            </a:r>
            <a:r>
              <a:rPr lang="ru-RU" sz="1875" b="1" dirty="0" smtClean="0">
                <a:solidFill>
                  <a:srgbClr val="FFFFFF"/>
                </a:solidFill>
              </a:rPr>
              <a:t> </a:t>
            </a:r>
            <a:r>
              <a:rPr lang="ru-RU" sz="1875" b="1" dirty="0" err="1" smtClean="0">
                <a:solidFill>
                  <a:srgbClr val="FFFFFF"/>
                </a:solidFill>
              </a:rPr>
              <a:t>като</a:t>
            </a:r>
            <a:r>
              <a:rPr lang="ru-RU" sz="1875" b="1" dirty="0" smtClean="0">
                <a:solidFill>
                  <a:srgbClr val="FFFFFF"/>
                </a:solidFill>
              </a:rPr>
              <a:t> слоят </a:t>
            </a:r>
            <a:r>
              <a:rPr lang="ru-RU" sz="1875" b="1" dirty="0" err="1" smtClean="0">
                <a:solidFill>
                  <a:srgbClr val="FFFFFF"/>
                </a:solidFill>
              </a:rPr>
              <a:t>парникови</a:t>
            </a:r>
            <a:r>
              <a:rPr lang="ru-RU" sz="1875" b="1" dirty="0" smtClean="0">
                <a:solidFill>
                  <a:srgbClr val="FFFFFF"/>
                </a:solidFill>
              </a:rPr>
              <a:t> </a:t>
            </a:r>
            <a:r>
              <a:rPr lang="ru-RU" sz="1875" b="1" dirty="0" err="1" smtClean="0">
                <a:solidFill>
                  <a:srgbClr val="FFFFFF"/>
                </a:solidFill>
              </a:rPr>
              <a:t>газове</a:t>
            </a:r>
            <a:r>
              <a:rPr lang="ru-RU" sz="1875" b="1" dirty="0" smtClean="0">
                <a:solidFill>
                  <a:srgbClr val="FFFFFF"/>
                </a:solidFill>
              </a:rPr>
              <a:t> се </a:t>
            </a:r>
            <a:r>
              <a:rPr lang="ru-RU" sz="1875" b="1" dirty="0" err="1" smtClean="0">
                <a:solidFill>
                  <a:srgbClr val="FFFFFF"/>
                </a:solidFill>
              </a:rPr>
              <a:t>уплътнява</a:t>
            </a:r>
            <a:r>
              <a:rPr lang="ru-RU" sz="1875" b="1" dirty="0" smtClean="0">
                <a:solidFill>
                  <a:srgbClr val="FFFFFF"/>
                </a:solidFill>
              </a:rPr>
              <a:t>, </a:t>
            </a:r>
            <a:r>
              <a:rPr lang="ru-RU" sz="1875" b="1" dirty="0" err="1" smtClean="0">
                <a:solidFill>
                  <a:srgbClr val="FFFFFF"/>
                </a:solidFill>
              </a:rPr>
              <a:t>повече</a:t>
            </a:r>
            <a:r>
              <a:rPr lang="ru-RU" sz="1875" b="1" dirty="0" smtClean="0">
                <a:solidFill>
                  <a:srgbClr val="FFFFFF"/>
                </a:solidFill>
              </a:rPr>
              <a:t> радиация се </a:t>
            </a:r>
            <a:r>
              <a:rPr lang="ru-RU" sz="1875" b="1" dirty="0" err="1" smtClean="0">
                <a:solidFill>
                  <a:srgbClr val="FFFFFF"/>
                </a:solidFill>
              </a:rPr>
              <a:t>задържа</a:t>
            </a:r>
            <a:r>
              <a:rPr lang="ru-RU" sz="1875" b="1" dirty="0" smtClean="0">
                <a:solidFill>
                  <a:srgbClr val="FFFFFF"/>
                </a:solidFill>
              </a:rPr>
              <a:t> от </a:t>
            </a:r>
            <a:r>
              <a:rPr lang="ru-RU" sz="1875" b="1" dirty="0" err="1" smtClean="0">
                <a:solidFill>
                  <a:srgbClr val="FFFFFF"/>
                </a:solidFill>
              </a:rPr>
              <a:t>атмосферата</a:t>
            </a:r>
            <a:r>
              <a:rPr lang="ru-RU" sz="1875" b="1" dirty="0" smtClean="0">
                <a:solidFill>
                  <a:srgbClr val="FFFFFF"/>
                </a:solidFill>
              </a:rPr>
              <a:t> и </a:t>
            </a:r>
            <a:r>
              <a:rPr lang="ru-RU" sz="1875" b="1" dirty="0" err="1" smtClean="0">
                <a:solidFill>
                  <a:srgbClr val="FFFFFF"/>
                </a:solidFill>
              </a:rPr>
              <a:t>по-малко</a:t>
            </a:r>
            <a:r>
              <a:rPr lang="ru-RU" sz="1875" b="1" dirty="0" smtClean="0">
                <a:solidFill>
                  <a:srgbClr val="FFFFFF"/>
                </a:solidFill>
              </a:rPr>
              <a:t> се </a:t>
            </a:r>
            <a:r>
              <a:rPr lang="ru-RU" sz="1875" b="1" dirty="0" err="1" smtClean="0">
                <a:solidFill>
                  <a:srgbClr val="FFFFFF"/>
                </a:solidFill>
              </a:rPr>
              <a:t>излъчва</a:t>
            </a:r>
            <a:r>
              <a:rPr lang="ru-RU" sz="1875" b="1" dirty="0" smtClean="0">
                <a:solidFill>
                  <a:srgbClr val="FFFFFF"/>
                </a:solidFill>
              </a:rPr>
              <a:t> обратно в космоса</a:t>
            </a:r>
            <a:endParaRPr sz="1875" b="1" dirty="0">
              <a:solidFill>
                <a:srgbClr val="FFFFFF"/>
              </a:solidFill>
            </a:endParaRPr>
          </a:p>
        </p:txBody>
      </p:sp>
      <p:sp>
        <p:nvSpPr>
          <p:cNvPr id="125" name="Shape 125"/>
          <p:cNvSpPr/>
          <p:nvPr/>
        </p:nvSpPr>
        <p:spPr>
          <a:xfrm>
            <a:off x="7485459" y="3805592"/>
            <a:ext cx="311609" cy="476789"/>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0" y="21600"/>
                  <a:pt x="1498" y="21166"/>
                  <a:pt x="3974" y="18037"/>
                </a:cubicBezTo>
                <a:cubicBezTo>
                  <a:pt x="6450" y="14909"/>
                  <a:pt x="3278" y="13372"/>
                  <a:pt x="7239" y="8302"/>
                </a:cubicBezTo>
                <a:cubicBezTo>
                  <a:pt x="11201" y="3231"/>
                  <a:pt x="16462" y="4751"/>
                  <a:pt x="21600" y="0"/>
                </a:cubicBezTo>
              </a:path>
            </a:pathLst>
          </a:custGeom>
          <a:ln w="38100">
            <a:solidFill>
              <a:srgbClr val="EC0114"/>
            </a:solidFill>
            <a:miter lim="400000"/>
          </a:ln>
        </p:spPr>
        <p:txBody>
          <a:bodyPr lIns="0" tIns="0" rIns="0" bIns="0"/>
          <a:lstStyle/>
          <a:p>
            <a:pPr lvl="0"/>
            <a:endParaRPr sz="1350"/>
          </a:p>
        </p:txBody>
      </p:sp>
      <p:pic>
        <p:nvPicPr>
          <p:cNvPr id="126" name="wavy arrow.png"/>
          <p:cNvPicPr/>
          <p:nvPr/>
        </p:nvPicPr>
        <p:blipFill>
          <a:blip r:embed="rId7" cstate="print"/>
          <a:stretch>
            <a:fillRect/>
          </a:stretch>
        </p:blipFill>
        <p:spPr>
          <a:xfrm>
            <a:off x="7780623" y="3058506"/>
            <a:ext cx="428626" cy="771526"/>
          </a:xfrm>
          <a:prstGeom prst="rect">
            <a:avLst/>
          </a:prstGeom>
          <a:ln w="12700">
            <a:miter lim="400000"/>
          </a:ln>
        </p:spPr>
      </p:pic>
      <p:pic>
        <p:nvPicPr>
          <p:cNvPr id="127" name="wavy_arrow.png"/>
          <p:cNvPicPr/>
          <p:nvPr/>
        </p:nvPicPr>
        <p:blipFill>
          <a:blip r:embed="rId8" cstate="print"/>
          <a:stretch>
            <a:fillRect/>
          </a:stretch>
        </p:blipFill>
        <p:spPr>
          <a:xfrm>
            <a:off x="6975870" y="3119379"/>
            <a:ext cx="981076" cy="1238251"/>
          </a:xfrm>
          <a:prstGeom prst="rect">
            <a:avLst/>
          </a:prstGeom>
          <a:ln w="12700">
            <a:miter lim="400000"/>
          </a:ln>
        </p:spPr>
      </p:pic>
      <p:pic>
        <p:nvPicPr>
          <p:cNvPr id="128" name="wavy_arrow.png"/>
          <p:cNvPicPr/>
          <p:nvPr/>
        </p:nvPicPr>
        <p:blipFill>
          <a:blip r:embed="rId8" cstate="print"/>
          <a:stretch>
            <a:fillRect/>
          </a:stretch>
        </p:blipFill>
        <p:spPr>
          <a:xfrm>
            <a:off x="6659196" y="3248028"/>
            <a:ext cx="981076" cy="1238251"/>
          </a:xfrm>
          <a:prstGeom prst="rect">
            <a:avLst/>
          </a:prstGeom>
          <a:ln w="12700">
            <a:miter lim="400000"/>
          </a:ln>
        </p:spPr>
      </p:pic>
      <p:pic>
        <p:nvPicPr>
          <p:cNvPr id="129" name="half down arrow.png"/>
          <p:cNvPicPr/>
          <p:nvPr/>
        </p:nvPicPr>
        <p:blipFill>
          <a:blip r:embed="rId9" cstate="print"/>
          <a:stretch>
            <a:fillRect/>
          </a:stretch>
        </p:blipFill>
        <p:spPr>
          <a:xfrm>
            <a:off x="7667339" y="3797591"/>
            <a:ext cx="400051" cy="381001"/>
          </a:xfrm>
          <a:prstGeom prst="rect">
            <a:avLst/>
          </a:prstGeom>
          <a:ln w="12700">
            <a:miter lim="400000"/>
          </a:ln>
        </p:spPr>
      </p:pic>
      <p:pic>
        <p:nvPicPr>
          <p:cNvPr id="130" name="half up arrow.png"/>
          <p:cNvPicPr/>
          <p:nvPr/>
        </p:nvPicPr>
        <p:blipFill>
          <a:blip r:embed="rId10" cstate="print"/>
          <a:stretch>
            <a:fillRect/>
          </a:stretch>
        </p:blipFill>
        <p:spPr>
          <a:xfrm>
            <a:off x="7842191" y="3759120"/>
            <a:ext cx="485776" cy="438151"/>
          </a:xfrm>
          <a:prstGeom prst="rect">
            <a:avLst/>
          </a:prstGeom>
          <a:ln w="12700">
            <a:miter lim="400000"/>
          </a:ln>
        </p:spPr>
      </p:pic>
      <p:pic>
        <p:nvPicPr>
          <p:cNvPr id="131" name="half down arrow.png"/>
          <p:cNvPicPr/>
          <p:nvPr/>
        </p:nvPicPr>
        <p:blipFill>
          <a:blip r:embed="rId9" cstate="print"/>
          <a:stretch>
            <a:fillRect/>
          </a:stretch>
        </p:blipFill>
        <p:spPr>
          <a:xfrm>
            <a:off x="8102768" y="3797591"/>
            <a:ext cx="400051" cy="381001"/>
          </a:xfrm>
          <a:prstGeom prst="rect">
            <a:avLst/>
          </a:prstGeom>
          <a:ln w="12700">
            <a:miter lim="400000"/>
          </a:ln>
        </p:spPr>
      </p:pic>
      <p:sp>
        <p:nvSpPr>
          <p:cNvPr id="3" name="Shape 122">
            <a:extLst>
              <a:ext uri="{FF2B5EF4-FFF2-40B4-BE49-F238E27FC236}">
                <a16:creationId xmlns:a16="http://schemas.microsoft.com/office/drawing/2014/main" xmlns="" id="{3C95EF44-B5EE-5CC8-A88B-849E8EAAB75C}"/>
              </a:ext>
            </a:extLst>
          </p:cNvPr>
          <p:cNvSpPr/>
          <p:nvPr/>
        </p:nvSpPr>
        <p:spPr>
          <a:xfrm>
            <a:off x="1734485" y="3706413"/>
            <a:ext cx="2981325" cy="2058256"/>
          </a:xfrm>
          <a:prstGeom prst="rect">
            <a:avLst/>
          </a:prstGeom>
          <a:ln w="12700">
            <a:miter lim="400000"/>
          </a:ln>
          <a:effectLst>
            <a:outerShdw blurRad="63500" dist="38100" dir="2700000" rotWithShape="0">
              <a:srgbClr val="000000"/>
            </a:outerShdw>
          </a:effectLst>
          <a:extLst>
            <a:ext uri="{C572A759-6A51-4108-AA02-DFA0A04FC94B}">
              <ma14:wrappingTextBoxFlag xmlns="" xmlns:ma14="http://schemas.microsoft.com/office/mac/drawingml/2011/main" val="1"/>
            </a:ext>
          </a:extLst>
        </p:spPr>
        <p:txBody>
          <a:bodyPr lIns="19050" tIns="19050" rIns="19050" bIns="19050">
            <a:spAutoFit/>
          </a:bodyPr>
          <a:lstStyle>
            <a:lvl1pPr>
              <a:tabLst>
                <a:tab pos="1003300" algn="l"/>
                <a:tab pos="3505200" algn="l"/>
              </a:tabLst>
              <a:defRPr sz="2500"/>
            </a:lvl1pPr>
          </a:lstStyle>
          <a:p>
            <a:pPr lvl="0">
              <a:defRPr sz="1800" b="0">
                <a:solidFill>
                  <a:srgbClr val="000000"/>
                </a:solidFill>
              </a:defRPr>
            </a:pPr>
            <a:r>
              <a:rPr lang="en-IE" sz="1875" b="1" dirty="0">
                <a:solidFill>
                  <a:srgbClr val="FFFFFF"/>
                </a:solidFill>
              </a:rPr>
              <a:t>5) </a:t>
            </a:r>
            <a:r>
              <a:rPr lang="ru-RU" sz="1875" b="1" dirty="0" err="1" smtClean="0">
                <a:solidFill>
                  <a:srgbClr val="FFFFFF"/>
                </a:solidFill>
              </a:rPr>
              <a:t>Изгарянето</a:t>
            </a:r>
            <a:r>
              <a:rPr lang="ru-RU" sz="1875" b="1" dirty="0" smtClean="0">
                <a:solidFill>
                  <a:srgbClr val="FFFFFF"/>
                </a:solidFill>
              </a:rPr>
              <a:t> на </a:t>
            </a:r>
            <a:r>
              <a:rPr lang="ru-RU" sz="1875" b="1" dirty="0" err="1" smtClean="0">
                <a:solidFill>
                  <a:srgbClr val="FFFFFF"/>
                </a:solidFill>
              </a:rPr>
              <a:t>изкопаеми</a:t>
            </a:r>
            <a:r>
              <a:rPr lang="ru-RU" sz="1875" b="1" dirty="0" smtClean="0">
                <a:solidFill>
                  <a:srgbClr val="FFFFFF"/>
                </a:solidFill>
              </a:rPr>
              <a:t> </a:t>
            </a:r>
            <a:r>
              <a:rPr lang="ru-RU" sz="1875" b="1" dirty="0" err="1" smtClean="0">
                <a:solidFill>
                  <a:srgbClr val="FFFFFF"/>
                </a:solidFill>
              </a:rPr>
              <a:t>горива</a:t>
            </a:r>
            <a:r>
              <a:rPr lang="ru-RU" sz="1875" b="1" dirty="0" smtClean="0">
                <a:solidFill>
                  <a:srgbClr val="FFFFFF"/>
                </a:solidFill>
              </a:rPr>
              <a:t> </a:t>
            </a:r>
            <a:r>
              <a:rPr lang="ru-RU" sz="1875" b="1" dirty="0" err="1" smtClean="0">
                <a:solidFill>
                  <a:srgbClr val="FFFFFF"/>
                </a:solidFill>
              </a:rPr>
              <a:t>като</a:t>
            </a:r>
            <a:r>
              <a:rPr lang="ru-RU" sz="1875" b="1" dirty="0" smtClean="0">
                <a:solidFill>
                  <a:srgbClr val="FFFFFF"/>
                </a:solidFill>
              </a:rPr>
              <a:t> </a:t>
            </a:r>
            <a:r>
              <a:rPr lang="ru-RU" sz="1875" b="1" dirty="0" err="1" smtClean="0">
                <a:solidFill>
                  <a:srgbClr val="FFFFFF"/>
                </a:solidFill>
              </a:rPr>
              <a:t>въглища</a:t>
            </a:r>
            <a:r>
              <a:rPr lang="ru-RU" sz="1875" b="1" dirty="0" smtClean="0">
                <a:solidFill>
                  <a:srgbClr val="FFFFFF"/>
                </a:solidFill>
              </a:rPr>
              <a:t>, газ, бензин и </a:t>
            </a:r>
            <a:r>
              <a:rPr lang="ru-RU" sz="1875" b="1" dirty="0" err="1" smtClean="0">
                <a:solidFill>
                  <a:srgbClr val="FFFFFF"/>
                </a:solidFill>
              </a:rPr>
              <a:t>дизел</a:t>
            </a:r>
            <a:r>
              <a:rPr lang="ru-RU" sz="1875" b="1" dirty="0" smtClean="0">
                <a:solidFill>
                  <a:srgbClr val="FFFFFF"/>
                </a:solidFill>
              </a:rPr>
              <a:t> </a:t>
            </a:r>
            <a:r>
              <a:rPr lang="ru-RU" sz="1875" b="1" dirty="0" err="1" smtClean="0">
                <a:solidFill>
                  <a:srgbClr val="FFFFFF"/>
                </a:solidFill>
              </a:rPr>
              <a:t>освобождава</a:t>
            </a:r>
            <a:r>
              <a:rPr lang="ru-RU" sz="1875" b="1" dirty="0" smtClean="0">
                <a:solidFill>
                  <a:srgbClr val="FFFFFF"/>
                </a:solidFill>
              </a:rPr>
              <a:t> CO2 и </a:t>
            </a:r>
            <a:r>
              <a:rPr lang="ru-RU" sz="1875" b="1" dirty="0" err="1" smtClean="0">
                <a:solidFill>
                  <a:srgbClr val="FFFFFF"/>
                </a:solidFill>
              </a:rPr>
              <a:t>други</a:t>
            </a:r>
            <a:r>
              <a:rPr lang="ru-RU" sz="1875" b="1" dirty="0" smtClean="0">
                <a:solidFill>
                  <a:srgbClr val="FFFFFF"/>
                </a:solidFill>
              </a:rPr>
              <a:t> </a:t>
            </a:r>
            <a:r>
              <a:rPr lang="ru-RU" sz="1875" b="1" dirty="0" err="1" smtClean="0">
                <a:solidFill>
                  <a:srgbClr val="FFFFFF"/>
                </a:solidFill>
              </a:rPr>
              <a:t>парникови</a:t>
            </a:r>
            <a:r>
              <a:rPr lang="ru-RU" sz="1875" b="1" dirty="0" smtClean="0">
                <a:solidFill>
                  <a:srgbClr val="FFFFFF"/>
                </a:solidFill>
              </a:rPr>
              <a:t> </a:t>
            </a:r>
            <a:r>
              <a:rPr lang="ru-RU" sz="1875" b="1" dirty="0" err="1" smtClean="0">
                <a:solidFill>
                  <a:srgbClr val="FFFFFF"/>
                </a:solidFill>
              </a:rPr>
              <a:t>газове</a:t>
            </a:r>
            <a:r>
              <a:rPr lang="ru-RU" sz="1875" b="1" dirty="0" smtClean="0">
                <a:solidFill>
                  <a:srgbClr val="FFFFFF"/>
                </a:solidFill>
              </a:rPr>
              <a:t>, </a:t>
            </a:r>
            <a:r>
              <a:rPr lang="ru-RU" sz="1875" b="1" dirty="0" err="1" smtClean="0">
                <a:solidFill>
                  <a:srgbClr val="FFFFFF"/>
                </a:solidFill>
              </a:rPr>
              <a:t>създавайки</a:t>
            </a:r>
            <a:r>
              <a:rPr lang="ru-RU" sz="1875" b="1" dirty="0" smtClean="0">
                <a:solidFill>
                  <a:srgbClr val="FFFFFF"/>
                </a:solidFill>
              </a:rPr>
              <a:t> слой около </a:t>
            </a:r>
            <a:r>
              <a:rPr lang="ru-RU" sz="1875" b="1" dirty="0" err="1" smtClean="0">
                <a:solidFill>
                  <a:srgbClr val="FFFFFF"/>
                </a:solidFill>
              </a:rPr>
              <a:t>земята</a:t>
            </a:r>
            <a:r>
              <a:rPr lang="ru-RU" sz="1875" b="1" dirty="0" smtClean="0">
                <a:solidFill>
                  <a:srgbClr val="FFFFFF"/>
                </a:solidFill>
              </a:rPr>
              <a:t>.</a:t>
            </a:r>
            <a:endParaRPr sz="1875" b="1" dirty="0">
              <a:solidFill>
                <a:srgbClr val="FFFFFF"/>
              </a:solidFill>
            </a:endParaRPr>
          </a:p>
        </p:txBody>
      </p:sp>
      <p:sp>
        <p:nvSpPr>
          <p:cNvPr id="6" name="Marcador de Posição do Texto 1">
            <a:extLst>
              <a:ext uri="{FF2B5EF4-FFF2-40B4-BE49-F238E27FC236}">
                <a16:creationId xmlns:a16="http://schemas.microsoft.com/office/drawing/2014/main" xmlns="" id="{8C60755D-9497-D16B-A245-B53502452D1A}"/>
              </a:ext>
            </a:extLst>
          </p:cNvPr>
          <p:cNvSpPr txBox="1">
            <a:spLocks/>
          </p:cNvSpPr>
          <p:nvPr/>
        </p:nvSpPr>
        <p:spPr>
          <a:xfrm>
            <a:off x="1111044" y="230499"/>
            <a:ext cx="8563898" cy="949373"/>
          </a:xfrm>
          <a:prstGeom prst="rect">
            <a:avLst/>
          </a:prstGeom>
        </p:spPr>
        <p:txBody>
          <a:bodyPr>
            <a:noAutofit/>
          </a:bodyPr>
          <a:lstStyle>
            <a:lvl1pPr marL="0" indent="0" algn="l" defTabSz="914400" rtl="0" eaLnBrk="1" latinLnBrk="0" hangingPunct="1">
              <a:lnSpc>
                <a:spcPts val="3240"/>
              </a:lnSpc>
              <a:spcBef>
                <a:spcPts val="0"/>
              </a:spcBef>
              <a:buFont typeface="Arial" panose="020B0604020202020204" pitchFamily="34" charset="0"/>
              <a:buNone/>
              <a:defRPr sz="3600" b="1" i="0" kern="1200">
                <a:solidFill>
                  <a:srgbClr val="EB7339"/>
                </a:solidFill>
                <a:latin typeface="Calibri" panose="020F0502020204030204" pitchFamily="34" charset="0"/>
                <a:ea typeface="+mn-ea"/>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PT" sz="2800" dirty="0"/>
              <a:t>1) </a:t>
            </a:r>
            <a:r>
              <a:rPr lang="bg-BG" sz="2800" dirty="0" smtClean="0"/>
              <a:t>Климатичните промени и науката</a:t>
            </a:r>
            <a:endParaRPr lang="pt-PT" sz="2800" dirty="0" smtClean="0"/>
          </a:p>
          <a:p>
            <a:endParaRPr lang="pt-PT" sz="2800" dirty="0"/>
          </a:p>
        </p:txBody>
      </p:sp>
    </p:spTree>
    <p:extLst>
      <p:ext uri="{BB962C8B-B14F-4D97-AF65-F5344CB8AC3E}">
        <p14:creationId xmlns:p14="http://schemas.microsoft.com/office/powerpoint/2010/main" xmlns="" val="3750078271"/>
      </p:ext>
    </p:extLst>
  </p:cSld>
  <p:clrMapOvr>
    <a:masterClrMapping/>
  </p:clrMapOvr>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afterEffect">
                                  <p:stCondLst>
                                    <p:cond delay="0"/>
                                  </p:stCondLst>
                                  <p:iterate>
                                    <p:tmAbs val="0"/>
                                  </p:iterate>
                                  <p:childTnLst>
                                    <p:animEffect transition="out" filter="fade">
                                      <p:cBhvr>
                                        <p:cTn id="6" dur="300" fill="hold"/>
                                        <p:tgtEl>
                                          <p:spTgt spid="126"/>
                                        </p:tgtEl>
                                      </p:cBhvr>
                                    </p:animEffect>
                                    <p:set>
                                      <p:cBhvr>
                                        <p:cTn id="7" fill="hold">
                                          <p:stCondLst>
                                            <p:cond delay="299"/>
                                          </p:stCondLst>
                                        </p:cTn>
                                        <p:tgtEl>
                                          <p:spTgt spid="126"/>
                                        </p:tgtEl>
                                        <p:attrNameLst>
                                          <p:attrName>style.visibility</p:attrName>
                                        </p:attrNameLst>
                                      </p:cBhvr>
                                      <p:to>
                                        <p:strVal val="hidden"/>
                                      </p:to>
                                    </p:set>
                                  </p:childTnLst>
                                </p:cTn>
                              </p:par>
                            </p:childTnLst>
                          </p:cTn>
                        </p:par>
                        <p:par>
                          <p:cTn id="8" fill="hold">
                            <p:stCondLst>
                              <p:cond delay="300"/>
                            </p:stCondLst>
                            <p:childTnLst>
                              <p:par>
                                <p:cTn id="9" presetID="22" presetClass="entr" presetSubtype="8" fill="hold" grpId="0" nodeType="afterEffect">
                                  <p:stCondLst>
                                    <p:cond delay="200"/>
                                  </p:stCondLst>
                                  <p:iterate>
                                    <p:tmAbs val="0"/>
                                  </p:iterate>
                                  <p:childTnLst>
                                    <p:set>
                                      <p:cBhvr>
                                        <p:cTn id="10" fill="hold"/>
                                        <p:tgtEl>
                                          <p:spTgt spid="129"/>
                                        </p:tgtEl>
                                        <p:attrNameLst>
                                          <p:attrName>style.visibility</p:attrName>
                                        </p:attrNameLst>
                                      </p:cBhvr>
                                      <p:to>
                                        <p:strVal val="visible"/>
                                      </p:to>
                                    </p:set>
                                    <p:animEffect transition="in" filter="wipe(left)">
                                      <p:cBhvr>
                                        <p:cTn id="11" dur="400"/>
                                        <p:tgtEl>
                                          <p:spTgt spid="1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 grpId="0" animBg="1" advAuto="0"/>
      <p:bldP spid="129" grpId="0" animBg="1" advAuto="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Down Arrow 7">
            <a:extLst>
              <a:ext uri="{FF2B5EF4-FFF2-40B4-BE49-F238E27FC236}">
                <a16:creationId xmlns:a16="http://schemas.microsoft.com/office/drawing/2014/main" xmlns="" id="{D4771268-CB57-404A-9271-370EB28F609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xmlns="" id="{BD1EC964-9041-F464-FF70-EBA953CAF162}"/>
              </a:ext>
            </a:extLst>
          </p:cNvPr>
          <p:cNvSpPr txBox="1"/>
          <p:nvPr/>
        </p:nvSpPr>
        <p:spPr>
          <a:xfrm>
            <a:off x="847725" y="1900591"/>
            <a:ext cx="2800350" cy="2547257"/>
          </a:xfrm>
          <a:prstGeom prst="rect">
            <a:avLst/>
          </a:prstGeom>
          <a:noFill/>
        </p:spPr>
        <p:txBody>
          <a:bodyPr vert="horz" lIns="91440" tIns="45720" rIns="91440" bIns="45720" rtlCol="0" anchor="ctr">
            <a:normAutofit fontScale="77500" lnSpcReduction="20000"/>
          </a:bodyPr>
          <a:lstStyle/>
          <a:p>
            <a:pPr algn="ctr">
              <a:lnSpc>
                <a:spcPct val="90000"/>
              </a:lnSpc>
              <a:spcBef>
                <a:spcPct val="0"/>
              </a:spcBef>
              <a:spcAft>
                <a:spcPts val="600"/>
              </a:spcAft>
            </a:pPr>
            <a:r>
              <a:rPr lang="ru-RU" sz="2500" b="1" dirty="0" smtClean="0">
                <a:solidFill>
                  <a:srgbClr val="FFFFFF"/>
                </a:solidFill>
                <a:latin typeface="+mj-lt"/>
                <a:ea typeface="+mj-ea"/>
                <a:cs typeface="+mj-cs"/>
              </a:rPr>
              <a:t>97% от учените по климата са съгласни, че причиненото от човека замърсяване причинява изменението на климата и това ясно се вижда, като проследим графиката  на емисиите </a:t>
            </a:r>
            <a:r>
              <a:rPr lang="bg-BG" sz="2500" b="1" dirty="0" smtClean="0">
                <a:solidFill>
                  <a:srgbClr val="FFFFFF"/>
                </a:solidFill>
                <a:latin typeface="+mj-lt"/>
                <a:ea typeface="+mj-ea"/>
                <a:cs typeface="+mj-cs"/>
              </a:rPr>
              <a:t> на</a:t>
            </a:r>
            <a:r>
              <a:rPr lang="en-US" sz="2500" b="1" dirty="0" smtClean="0">
                <a:solidFill>
                  <a:srgbClr val="FFFFFF"/>
                </a:solidFill>
                <a:latin typeface="+mj-lt"/>
                <a:ea typeface="+mj-ea"/>
                <a:cs typeface="+mj-cs"/>
              </a:rPr>
              <a:t> CO2</a:t>
            </a:r>
            <a:r>
              <a:rPr lang="bg-BG" sz="2500" b="1" dirty="0" smtClean="0">
                <a:solidFill>
                  <a:srgbClr val="FFFFFF"/>
                </a:solidFill>
                <a:latin typeface="+mj-lt"/>
                <a:ea typeface="+mj-ea"/>
                <a:cs typeface="+mj-cs"/>
              </a:rPr>
              <a:t> в атмосферата</a:t>
            </a:r>
            <a:r>
              <a:rPr lang="en-US" sz="2500" b="1" dirty="0" smtClean="0">
                <a:solidFill>
                  <a:srgbClr val="FFFFFF"/>
                </a:solidFill>
                <a:latin typeface="+mj-lt"/>
                <a:ea typeface="+mj-ea"/>
                <a:cs typeface="+mj-cs"/>
              </a:rPr>
              <a:t> </a:t>
            </a:r>
            <a:r>
              <a:rPr lang="bg-BG" sz="2500" b="1" dirty="0" smtClean="0">
                <a:solidFill>
                  <a:srgbClr val="FFFFFF"/>
                </a:solidFill>
                <a:latin typeface="+mj-lt"/>
                <a:ea typeface="+mj-ea"/>
                <a:cs typeface="+mj-cs"/>
              </a:rPr>
              <a:t> за периода 1750 – 2019 г.</a:t>
            </a:r>
            <a:endParaRPr lang="en-US" sz="2500" b="1" kern="1200" dirty="0">
              <a:solidFill>
                <a:srgbClr val="FFFFFF"/>
              </a:solidFill>
              <a:latin typeface="+mj-lt"/>
              <a:ea typeface="+mj-ea"/>
              <a:cs typeface="+mj-cs"/>
            </a:endParaRPr>
          </a:p>
        </p:txBody>
      </p:sp>
      <p:pic>
        <p:nvPicPr>
          <p:cNvPr id="4" name="Picture 3">
            <a:extLst>
              <a:ext uri="{FF2B5EF4-FFF2-40B4-BE49-F238E27FC236}">
                <a16:creationId xmlns:a16="http://schemas.microsoft.com/office/drawing/2014/main" xmlns="" id="{D869C91D-2A78-0056-5BF4-9296D777A3E9}"/>
              </a:ext>
            </a:extLst>
          </p:cNvPr>
          <p:cNvPicPr>
            <a:picLocks noChangeAspect="1"/>
          </p:cNvPicPr>
          <p:nvPr/>
        </p:nvPicPr>
        <p:blipFill>
          <a:blip r:embed="rId3"/>
          <a:srcRect/>
          <a:stretch/>
        </p:blipFill>
        <p:spPr>
          <a:xfrm>
            <a:off x="4777316" y="1344410"/>
            <a:ext cx="6780700" cy="4166849"/>
          </a:xfrm>
          <a:prstGeom prst="rect">
            <a:avLst/>
          </a:prstGeom>
        </p:spPr>
      </p:pic>
      <p:sp>
        <p:nvSpPr>
          <p:cNvPr id="7" name="TextBox 6">
            <a:extLst>
              <a:ext uri="{FF2B5EF4-FFF2-40B4-BE49-F238E27FC236}">
                <a16:creationId xmlns:a16="http://schemas.microsoft.com/office/drawing/2014/main" xmlns="" id="{21AD6CC1-3154-EFB9-2C5F-859548B88B74}"/>
              </a:ext>
            </a:extLst>
          </p:cNvPr>
          <p:cNvSpPr txBox="1"/>
          <p:nvPr/>
        </p:nvSpPr>
        <p:spPr>
          <a:xfrm>
            <a:off x="717422" y="544191"/>
            <a:ext cx="7160963" cy="800219"/>
          </a:xfrm>
          <a:prstGeom prst="rect">
            <a:avLst/>
          </a:prstGeom>
          <a:noFill/>
        </p:spPr>
        <p:txBody>
          <a:bodyPr wrap="square" rtlCol="0">
            <a:spAutoFit/>
          </a:bodyPr>
          <a:lstStyle/>
          <a:p>
            <a:r>
              <a:rPr lang="pt-PT" sz="2800" dirty="0">
                <a:solidFill>
                  <a:srgbClr val="EB7339"/>
                </a:solidFill>
              </a:rPr>
              <a:t>1) </a:t>
            </a:r>
            <a:r>
              <a:rPr lang="bg-BG" sz="2800" dirty="0" smtClean="0">
                <a:solidFill>
                  <a:srgbClr val="EB7339"/>
                </a:solidFill>
              </a:rPr>
              <a:t>Климатичните промени и науката</a:t>
            </a:r>
            <a:endParaRPr lang="pt-PT" sz="2800" dirty="0">
              <a:solidFill>
                <a:srgbClr val="EB7339"/>
              </a:solidFill>
            </a:endParaRPr>
          </a:p>
          <a:p>
            <a:endParaRPr lang="en-IE" dirty="0"/>
          </a:p>
        </p:txBody>
      </p:sp>
    </p:spTree>
    <p:extLst>
      <p:ext uri="{BB962C8B-B14F-4D97-AF65-F5344CB8AC3E}">
        <p14:creationId xmlns:p14="http://schemas.microsoft.com/office/powerpoint/2010/main" xmlns="" val="61398327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EDF1AE04-73A6-A215-4684-0550E6CB86C4}"/>
              </a:ext>
            </a:extLst>
          </p:cNvPr>
          <p:cNvSpPr>
            <a:spLocks noGrp="1"/>
          </p:cNvSpPr>
          <p:nvPr>
            <p:ph type="body" sz="quarter" idx="16"/>
          </p:nvPr>
        </p:nvSpPr>
        <p:spPr>
          <a:xfrm>
            <a:off x="277907" y="0"/>
            <a:ext cx="6311152" cy="1146916"/>
          </a:xfrm>
        </p:spPr>
        <p:txBody>
          <a:bodyPr/>
          <a:lstStyle/>
          <a:p>
            <a:r>
              <a:rPr lang="en-IE" dirty="0">
                <a:solidFill>
                  <a:srgbClr val="EB7339"/>
                </a:solidFill>
              </a:rPr>
              <a:t>2) </a:t>
            </a:r>
            <a:r>
              <a:rPr lang="ru-RU" dirty="0" smtClean="0">
                <a:solidFill>
                  <a:srgbClr val="EB7339"/>
                </a:solidFill>
              </a:rPr>
              <a:t>Как </a:t>
            </a:r>
            <a:r>
              <a:rPr lang="ru-RU" dirty="0" err="1" smtClean="0">
                <a:solidFill>
                  <a:srgbClr val="EB7339"/>
                </a:solidFill>
              </a:rPr>
              <a:t>климатичните</a:t>
            </a:r>
            <a:r>
              <a:rPr lang="ru-RU" dirty="0" smtClean="0">
                <a:solidFill>
                  <a:srgbClr val="EB7339"/>
                </a:solidFill>
              </a:rPr>
              <a:t> </a:t>
            </a:r>
            <a:r>
              <a:rPr lang="ru-RU" dirty="0" err="1" smtClean="0">
                <a:solidFill>
                  <a:srgbClr val="EB7339"/>
                </a:solidFill>
              </a:rPr>
              <a:t>промени</a:t>
            </a:r>
            <a:r>
              <a:rPr lang="ru-RU" dirty="0" smtClean="0">
                <a:solidFill>
                  <a:srgbClr val="EB7339"/>
                </a:solidFill>
              </a:rPr>
              <a:t> </a:t>
            </a:r>
            <a:r>
              <a:rPr lang="ru-RU" dirty="0" err="1" smtClean="0">
                <a:solidFill>
                  <a:srgbClr val="EB7339"/>
                </a:solidFill>
              </a:rPr>
              <a:t>влияят</a:t>
            </a:r>
            <a:r>
              <a:rPr lang="ru-RU" dirty="0" smtClean="0">
                <a:solidFill>
                  <a:srgbClr val="EB7339"/>
                </a:solidFill>
              </a:rPr>
              <a:t> на </a:t>
            </a:r>
            <a:r>
              <a:rPr lang="ru-RU" dirty="0" err="1" smtClean="0">
                <a:solidFill>
                  <a:srgbClr val="EB7339"/>
                </a:solidFill>
              </a:rPr>
              <a:t>биоразнообразието</a:t>
            </a:r>
            <a:r>
              <a:rPr lang="ru-RU" dirty="0" smtClean="0">
                <a:solidFill>
                  <a:srgbClr val="EB7339"/>
                </a:solidFill>
              </a:rPr>
              <a:t>? </a:t>
            </a:r>
          </a:p>
          <a:p>
            <a:endParaRPr lang="en-IE" dirty="0">
              <a:solidFill>
                <a:srgbClr val="EB7339"/>
              </a:solidFill>
            </a:endParaRPr>
          </a:p>
        </p:txBody>
      </p:sp>
      <p:sp>
        <p:nvSpPr>
          <p:cNvPr id="3" name="Text Placeholder 2">
            <a:extLst>
              <a:ext uri="{FF2B5EF4-FFF2-40B4-BE49-F238E27FC236}">
                <a16:creationId xmlns:a16="http://schemas.microsoft.com/office/drawing/2014/main" xmlns="" id="{3D731829-2D7D-64EC-D297-AC0587763D9D}"/>
              </a:ext>
            </a:extLst>
          </p:cNvPr>
          <p:cNvSpPr>
            <a:spLocks noGrp="1"/>
          </p:cNvSpPr>
          <p:nvPr>
            <p:ph type="body" sz="quarter" idx="18"/>
          </p:nvPr>
        </p:nvSpPr>
        <p:spPr>
          <a:xfrm>
            <a:off x="277907" y="1721223"/>
            <a:ext cx="5692588" cy="3360879"/>
          </a:xfrm>
        </p:spPr>
        <p:txBody>
          <a:bodyPr/>
          <a:lstStyle/>
          <a:p>
            <a:pPr marL="0"/>
            <a:r>
              <a:rPr lang="ru-RU" b="1" dirty="0" smtClean="0"/>
              <a:t>До 1 </a:t>
            </a:r>
            <a:r>
              <a:rPr lang="ru-RU" b="1" dirty="0" err="1" smtClean="0"/>
              <a:t>милион</a:t>
            </a:r>
            <a:r>
              <a:rPr lang="ru-RU" b="1" dirty="0" smtClean="0"/>
              <a:t> </a:t>
            </a:r>
            <a:r>
              <a:rPr lang="ru-RU" b="1" dirty="0" err="1" smtClean="0"/>
              <a:t>растителни</a:t>
            </a:r>
            <a:r>
              <a:rPr lang="ru-RU" b="1" dirty="0" smtClean="0"/>
              <a:t> и </a:t>
            </a:r>
            <a:r>
              <a:rPr lang="ru-RU" b="1" dirty="0" err="1" smtClean="0"/>
              <a:t>животински</a:t>
            </a:r>
            <a:r>
              <a:rPr lang="ru-RU" b="1" dirty="0" smtClean="0"/>
              <a:t> </a:t>
            </a:r>
            <a:r>
              <a:rPr lang="ru-RU" b="1" dirty="0" err="1" smtClean="0"/>
              <a:t>видове</a:t>
            </a:r>
            <a:r>
              <a:rPr lang="ru-RU" b="1" dirty="0" smtClean="0"/>
              <a:t> </a:t>
            </a:r>
            <a:r>
              <a:rPr lang="ru-RU" b="1" dirty="0" err="1" smtClean="0"/>
              <a:t>са</a:t>
            </a:r>
            <a:r>
              <a:rPr lang="ru-RU" b="1" dirty="0" smtClean="0"/>
              <a:t> </a:t>
            </a:r>
            <a:r>
              <a:rPr lang="ru-RU" b="1" dirty="0" err="1" smtClean="0"/>
              <a:t>изложени</a:t>
            </a:r>
            <a:r>
              <a:rPr lang="ru-RU" b="1" dirty="0" smtClean="0"/>
              <a:t> на риск от </a:t>
            </a:r>
            <a:r>
              <a:rPr lang="ru-RU" b="1" dirty="0" err="1" smtClean="0"/>
              <a:t>изчезване</a:t>
            </a:r>
            <a:r>
              <a:rPr lang="ru-RU" b="1" dirty="0" smtClean="0"/>
              <a:t> </a:t>
            </a:r>
            <a:r>
              <a:rPr lang="ru-RU" b="1" dirty="0" err="1" smtClean="0"/>
              <a:t>през</a:t>
            </a:r>
            <a:r>
              <a:rPr lang="ru-RU" b="1" dirty="0" smtClean="0"/>
              <a:t> </a:t>
            </a:r>
            <a:r>
              <a:rPr lang="ru-RU" b="1" dirty="0" err="1" smtClean="0"/>
              <a:t>следващите</a:t>
            </a:r>
            <a:r>
              <a:rPr lang="ru-RU" b="1" dirty="0" smtClean="0"/>
              <a:t> </a:t>
            </a:r>
            <a:r>
              <a:rPr lang="ru-RU" b="1" dirty="0" err="1" smtClean="0"/>
              <a:t>няколко</a:t>
            </a:r>
            <a:r>
              <a:rPr lang="ru-RU" b="1" dirty="0" smtClean="0"/>
              <a:t> </a:t>
            </a:r>
            <a:r>
              <a:rPr lang="ru-RU" b="1" dirty="0" err="1" smtClean="0"/>
              <a:t>десетилетия</a:t>
            </a:r>
            <a:r>
              <a:rPr lang="ru-RU" b="1" dirty="0" smtClean="0"/>
              <a:t> </a:t>
            </a:r>
            <a:r>
              <a:rPr lang="ru-RU" b="1" dirty="0" err="1" smtClean="0"/>
              <a:t>поради</a:t>
            </a:r>
            <a:r>
              <a:rPr lang="ru-RU" b="1" dirty="0" smtClean="0"/>
              <a:t> </a:t>
            </a:r>
            <a:r>
              <a:rPr lang="ru-RU" b="1" dirty="0" err="1" smtClean="0"/>
              <a:t>антропогенно</a:t>
            </a:r>
            <a:r>
              <a:rPr lang="ru-RU" b="1" dirty="0" smtClean="0"/>
              <a:t> изменение на </a:t>
            </a:r>
            <a:r>
              <a:rPr lang="ru-RU" b="1" dirty="0" err="1" smtClean="0"/>
              <a:t>климата.Един</a:t>
            </a:r>
            <a:r>
              <a:rPr lang="ru-RU" b="1" dirty="0" smtClean="0"/>
              <a:t> от </a:t>
            </a:r>
            <a:r>
              <a:rPr lang="ru-RU" b="1" dirty="0" err="1" smtClean="0"/>
              <a:t>тези</a:t>
            </a:r>
            <a:r>
              <a:rPr lang="ru-RU" b="1" dirty="0" smtClean="0"/>
              <a:t> </a:t>
            </a:r>
            <a:r>
              <a:rPr lang="ru-RU" b="1" dirty="0" err="1" smtClean="0"/>
              <a:t>видове</a:t>
            </a:r>
            <a:r>
              <a:rPr lang="ru-RU" b="1" dirty="0" smtClean="0"/>
              <a:t>, </a:t>
            </a:r>
            <a:r>
              <a:rPr lang="ru-RU" b="1" dirty="0" err="1" smtClean="0"/>
              <a:t>които</a:t>
            </a:r>
            <a:r>
              <a:rPr lang="ru-RU" b="1" dirty="0" smtClean="0"/>
              <a:t> </a:t>
            </a:r>
            <a:r>
              <a:rPr lang="ru-RU" b="1" dirty="0" err="1" smtClean="0"/>
              <a:t>са</a:t>
            </a:r>
            <a:r>
              <a:rPr lang="ru-RU" b="1" dirty="0" smtClean="0"/>
              <a:t> </a:t>
            </a:r>
            <a:r>
              <a:rPr lang="ru-RU" b="1" dirty="0" err="1" smtClean="0"/>
              <a:t>изправени</a:t>
            </a:r>
            <a:r>
              <a:rPr lang="ru-RU" b="1" dirty="0" smtClean="0"/>
              <a:t> пред </a:t>
            </a:r>
            <a:r>
              <a:rPr lang="ru-RU" b="1" dirty="0" err="1" smtClean="0"/>
              <a:t>изчезване</a:t>
            </a:r>
            <a:r>
              <a:rPr lang="ru-RU" b="1" dirty="0" smtClean="0"/>
              <a:t>, е </a:t>
            </a:r>
            <a:r>
              <a:rPr lang="bg-BG" b="1" dirty="0" err="1" smtClean="0"/>
              <a:t>ястребоклюната</a:t>
            </a:r>
            <a:r>
              <a:rPr lang="ru-RU" b="1" dirty="0" smtClean="0"/>
              <a:t> </a:t>
            </a:r>
            <a:r>
              <a:rPr lang="ru-RU" b="1" dirty="0" err="1" smtClean="0"/>
              <a:t>морска</a:t>
            </a:r>
            <a:r>
              <a:rPr lang="ru-RU" b="1" dirty="0" smtClean="0"/>
              <a:t> </a:t>
            </a:r>
            <a:r>
              <a:rPr lang="ru-RU" b="1" dirty="0" err="1" smtClean="0"/>
              <a:t>костенурка</a:t>
            </a:r>
            <a:r>
              <a:rPr lang="ru-RU" b="1" dirty="0" smtClean="0"/>
              <a:t>, </a:t>
            </a:r>
            <a:r>
              <a:rPr lang="ru-RU" b="1" dirty="0" err="1" smtClean="0"/>
              <a:t>чиято</a:t>
            </a:r>
            <a:r>
              <a:rPr lang="ru-RU" b="1" dirty="0" smtClean="0"/>
              <a:t> </a:t>
            </a:r>
            <a:r>
              <a:rPr lang="ru-RU" b="1" dirty="0" err="1" smtClean="0"/>
              <a:t>популация</a:t>
            </a:r>
            <a:r>
              <a:rPr lang="ru-RU" b="1" dirty="0" smtClean="0"/>
              <a:t> е </a:t>
            </a:r>
            <a:r>
              <a:rPr lang="ru-RU" b="1" dirty="0" err="1" smtClean="0"/>
              <a:t>намаляла</a:t>
            </a:r>
            <a:r>
              <a:rPr lang="ru-RU" b="1" dirty="0" smtClean="0"/>
              <a:t> с 80% </a:t>
            </a:r>
            <a:r>
              <a:rPr lang="ru-RU" b="1" dirty="0" err="1" smtClean="0"/>
              <a:t>през</a:t>
            </a:r>
            <a:r>
              <a:rPr lang="ru-RU" b="1" dirty="0" smtClean="0"/>
              <a:t> </a:t>
            </a:r>
            <a:r>
              <a:rPr lang="ru-RU" b="1" dirty="0" err="1" smtClean="0"/>
              <a:t>последния</a:t>
            </a:r>
            <a:r>
              <a:rPr lang="ru-RU" b="1" dirty="0" smtClean="0"/>
              <a:t> век и </a:t>
            </a:r>
            <a:r>
              <a:rPr lang="ru-RU" b="1" dirty="0" err="1" smtClean="0"/>
              <a:t>учените</a:t>
            </a:r>
            <a:r>
              <a:rPr lang="ru-RU" b="1" dirty="0" smtClean="0"/>
              <a:t> се </a:t>
            </a:r>
            <a:r>
              <a:rPr lang="ru-RU" b="1" dirty="0" err="1" smtClean="0"/>
              <a:t>опасяват</a:t>
            </a:r>
            <a:r>
              <a:rPr lang="ru-RU" b="1" dirty="0" smtClean="0"/>
              <a:t>, </a:t>
            </a:r>
            <a:r>
              <a:rPr lang="ru-RU" b="1" dirty="0" err="1" smtClean="0"/>
              <a:t>че</a:t>
            </a:r>
            <a:r>
              <a:rPr lang="ru-RU" b="1" dirty="0" smtClean="0"/>
              <a:t> </a:t>
            </a:r>
            <a:r>
              <a:rPr lang="ru-RU" b="1" dirty="0" err="1" smtClean="0"/>
              <a:t>повишаващите</a:t>
            </a:r>
            <a:r>
              <a:rPr lang="ru-RU" b="1" dirty="0" smtClean="0"/>
              <a:t> </a:t>
            </a:r>
            <a:r>
              <a:rPr lang="ru-RU" b="1" dirty="0" err="1" smtClean="0"/>
              <a:t>се</a:t>
            </a:r>
            <a:r>
              <a:rPr lang="ru-RU" b="1" dirty="0" smtClean="0"/>
              <a:t> </a:t>
            </a:r>
            <a:r>
              <a:rPr lang="ru-RU" b="1" dirty="0" err="1" smtClean="0"/>
              <a:t>температури</a:t>
            </a:r>
            <a:r>
              <a:rPr lang="ru-RU" b="1" dirty="0" smtClean="0"/>
              <a:t> на океана и </a:t>
            </a:r>
            <a:r>
              <a:rPr lang="ru-RU" b="1" dirty="0" err="1" smtClean="0"/>
              <a:t>пясъка</a:t>
            </a:r>
            <a:r>
              <a:rPr lang="ru-RU" b="1" dirty="0" smtClean="0"/>
              <a:t>, </a:t>
            </a:r>
            <a:r>
              <a:rPr lang="ru-RU" b="1" dirty="0" err="1" smtClean="0"/>
              <a:t>заедно</a:t>
            </a:r>
            <a:r>
              <a:rPr lang="ru-RU" b="1" dirty="0" smtClean="0"/>
              <a:t> с </a:t>
            </a:r>
            <a:r>
              <a:rPr lang="ru-RU" b="1" dirty="0" err="1" smtClean="0"/>
              <a:t>унищожаването</a:t>
            </a:r>
            <a:r>
              <a:rPr lang="ru-RU" b="1" dirty="0" smtClean="0"/>
              <a:t> на </a:t>
            </a:r>
            <a:r>
              <a:rPr lang="ru-RU" b="1" dirty="0" err="1" smtClean="0"/>
              <a:t>плажовете</a:t>
            </a:r>
            <a:r>
              <a:rPr lang="ru-RU" b="1" dirty="0" smtClean="0"/>
              <a:t> от </a:t>
            </a:r>
            <a:r>
              <a:rPr lang="ru-RU" b="1" dirty="0" err="1" smtClean="0"/>
              <a:t>покачващите</a:t>
            </a:r>
            <a:r>
              <a:rPr lang="ru-RU" b="1" dirty="0" smtClean="0"/>
              <a:t> се </a:t>
            </a:r>
            <a:r>
              <a:rPr lang="ru-RU" b="1" dirty="0" err="1" smtClean="0"/>
              <a:t>морски</a:t>
            </a:r>
            <a:r>
              <a:rPr lang="ru-RU" b="1" dirty="0" smtClean="0"/>
              <a:t> нива, </a:t>
            </a:r>
            <a:r>
              <a:rPr lang="ru-RU" b="1" dirty="0" err="1" smtClean="0"/>
              <a:t>може</a:t>
            </a:r>
            <a:r>
              <a:rPr lang="ru-RU" b="1" dirty="0" smtClean="0"/>
              <a:t> да </a:t>
            </a:r>
            <a:r>
              <a:rPr lang="ru-RU" b="1" dirty="0" err="1" smtClean="0"/>
              <a:t>доведе</a:t>
            </a:r>
            <a:r>
              <a:rPr lang="ru-RU" b="1" dirty="0" smtClean="0"/>
              <a:t> до </a:t>
            </a:r>
            <a:r>
              <a:rPr lang="ru-RU" b="1" dirty="0" err="1" smtClean="0"/>
              <a:t>пълното</a:t>
            </a:r>
            <a:r>
              <a:rPr lang="ru-RU" b="1" dirty="0" smtClean="0"/>
              <a:t> </a:t>
            </a:r>
            <a:r>
              <a:rPr lang="ru-RU" b="1" dirty="0" err="1" smtClean="0"/>
              <a:t>й</a:t>
            </a:r>
            <a:r>
              <a:rPr lang="ru-RU" b="1" dirty="0" smtClean="0"/>
              <a:t> </a:t>
            </a:r>
            <a:r>
              <a:rPr lang="ru-RU" b="1" dirty="0" err="1" smtClean="0"/>
              <a:t>изчезване</a:t>
            </a:r>
            <a:r>
              <a:rPr lang="ru-RU" b="1" dirty="0" smtClean="0"/>
              <a:t>.</a:t>
            </a:r>
            <a:endParaRPr lang="en-GB" sz="2400" dirty="0">
              <a:solidFill>
                <a:schemeClr val="bg1"/>
              </a:solidFill>
              <a:latin typeface="Harding"/>
            </a:endParaRPr>
          </a:p>
          <a:p>
            <a:endParaRPr lang="en-IE" dirty="0"/>
          </a:p>
        </p:txBody>
      </p:sp>
      <p:pic>
        <p:nvPicPr>
          <p:cNvPr id="7" name="Picture Placeholder 6" descr="A picture containing reptile, sky, turtle, blue&#10;&#10;Description automatically generated">
            <a:extLst>
              <a:ext uri="{FF2B5EF4-FFF2-40B4-BE49-F238E27FC236}">
                <a16:creationId xmlns:a16="http://schemas.microsoft.com/office/drawing/2014/main" xmlns="" id="{C29AAA0B-9BCC-DB6E-867F-07B53D18B4AA}"/>
              </a:ext>
            </a:extLst>
          </p:cNvPr>
          <p:cNvPicPr>
            <a:picLocks noGrp="1" noChangeAspect="1"/>
          </p:cNvPicPr>
          <p:nvPr>
            <p:ph type="pic" sz="quarter" idx="19"/>
          </p:nvPr>
        </p:nvPicPr>
        <p:blipFill>
          <a:blip r:embed="rId2"/>
          <a:srcRect l="24112" r="24112"/>
          <a:stretch>
            <a:fillRect/>
          </a:stretch>
        </p:blipFill>
        <p:spPr/>
      </p:pic>
      <p:sp>
        <p:nvSpPr>
          <p:cNvPr id="5" name="TextBox 4">
            <a:extLst>
              <a:ext uri="{FF2B5EF4-FFF2-40B4-BE49-F238E27FC236}">
                <a16:creationId xmlns:a16="http://schemas.microsoft.com/office/drawing/2014/main" xmlns="" id="{2CB34842-0200-A368-38B0-ED52211B6E77}"/>
              </a:ext>
            </a:extLst>
          </p:cNvPr>
          <p:cNvSpPr txBox="1"/>
          <p:nvPr/>
        </p:nvSpPr>
        <p:spPr>
          <a:xfrm>
            <a:off x="747258" y="6400800"/>
            <a:ext cx="2561426" cy="338554"/>
          </a:xfrm>
          <a:prstGeom prst="rect">
            <a:avLst/>
          </a:prstGeom>
          <a:noFill/>
        </p:spPr>
        <p:txBody>
          <a:bodyPr wrap="square" rtlCol="0">
            <a:spAutoFit/>
          </a:bodyPr>
          <a:lstStyle/>
          <a:p>
            <a:r>
              <a:rPr lang="en-IE" sz="1600" b="1" u="sng" dirty="0">
                <a:solidFill>
                  <a:schemeClr val="bg1"/>
                </a:solidFill>
                <a:hlinkClick r:id="rId3"/>
              </a:rPr>
              <a:t>Source: WWF </a:t>
            </a:r>
            <a:endParaRPr lang="en-IE" sz="1600" b="1" u="sng" dirty="0">
              <a:solidFill>
                <a:schemeClr val="bg1"/>
              </a:solidFill>
            </a:endParaRPr>
          </a:p>
        </p:txBody>
      </p:sp>
    </p:spTree>
    <p:extLst>
      <p:ext uri="{BB962C8B-B14F-4D97-AF65-F5344CB8AC3E}">
        <p14:creationId xmlns:p14="http://schemas.microsoft.com/office/powerpoint/2010/main" xmlns="" val="4501919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2" name="Retângulo 1">
            <a:extLst>
              <a:ext uri="{FF2B5EF4-FFF2-40B4-BE49-F238E27FC236}">
                <a16:creationId xmlns:a16="http://schemas.microsoft.com/office/drawing/2014/main" xmlns="" id="{8452D527-583D-C37B-15B4-77795A63F7AE}"/>
              </a:ext>
            </a:extLst>
          </p:cNvPr>
          <p:cNvSpPr/>
          <p:nvPr/>
        </p:nvSpPr>
        <p:spPr>
          <a:xfrm>
            <a:off x="749643" y="1874922"/>
            <a:ext cx="11442357" cy="1000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15" name="Google Shape;346;p29">
            <a:extLst>
              <a:ext uri="{FF2B5EF4-FFF2-40B4-BE49-F238E27FC236}">
                <a16:creationId xmlns:a16="http://schemas.microsoft.com/office/drawing/2014/main" xmlns="" id="{4C8960B6-47C1-B7CE-0296-338C74B1B82D}"/>
              </a:ext>
            </a:extLst>
          </p:cNvPr>
          <p:cNvSpPr txBox="1">
            <a:spLocks noGrp="1"/>
          </p:cNvSpPr>
          <p:nvPr>
            <p:ph type="body" idx="1"/>
          </p:nvPr>
        </p:nvSpPr>
        <p:spPr>
          <a:xfrm>
            <a:off x="749643" y="0"/>
            <a:ext cx="9845038" cy="5141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B7339"/>
              </a:buClr>
              <a:buSzPts val="3600"/>
              <a:buNone/>
            </a:pPr>
            <a:r>
              <a:rPr lang="bg-BG" sz="3200" dirty="0" smtClean="0"/>
              <a:t>Целите за устойчиво развитие, включени в курса</a:t>
            </a:r>
            <a:endParaRPr sz="3200" dirty="0"/>
          </a:p>
        </p:txBody>
      </p:sp>
      <p:sp>
        <p:nvSpPr>
          <p:cNvPr id="10" name="Google Shape;372;p32">
            <a:extLst>
              <a:ext uri="{FF2B5EF4-FFF2-40B4-BE49-F238E27FC236}">
                <a16:creationId xmlns:a16="http://schemas.microsoft.com/office/drawing/2014/main" xmlns="" id="{E49C3B1E-A1CB-724A-6D15-A3BA834D5C61}"/>
              </a:ext>
            </a:extLst>
          </p:cNvPr>
          <p:cNvSpPr txBox="1">
            <a:spLocks/>
          </p:cNvSpPr>
          <p:nvPr/>
        </p:nvSpPr>
        <p:spPr>
          <a:xfrm>
            <a:off x="3316051" y="531632"/>
            <a:ext cx="5258205" cy="99744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0"/>
              </a:spcBef>
              <a:spcAft>
                <a:spcPts val="0"/>
              </a:spcAft>
              <a:buClr>
                <a:srgbClr val="EB7339"/>
              </a:buClr>
              <a:buSzPts val="3600"/>
              <a:buFont typeface="Arial"/>
              <a:buNone/>
              <a:defRPr sz="3600" b="1" i="0" u="none" strike="noStrike" cap="none">
                <a:solidFill>
                  <a:srgbClr val="EB7339"/>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buClr>
                <a:srgbClr val="008000"/>
              </a:buClr>
              <a:buSzPts val="2000"/>
            </a:pPr>
            <a:r>
              <a:rPr lang="bg-BG" sz="2400" dirty="0" smtClean="0">
                <a:solidFill>
                  <a:srgbClr val="008000"/>
                </a:solidFill>
                <a:latin typeface="Calibri" panose="020F0502020204030204" pitchFamily="34" charset="0"/>
                <a:cs typeface="Calibri" panose="020F0502020204030204" pitchFamily="34" charset="0"/>
              </a:rPr>
              <a:t>Добро здраве и благополучие</a:t>
            </a:r>
          </a:p>
          <a:p>
            <a:pPr marL="0" indent="0">
              <a:buClr>
                <a:srgbClr val="008000"/>
              </a:buClr>
              <a:buSzPts val="2000"/>
            </a:pPr>
            <a:r>
              <a:rPr lang="ru-RU" sz="1600" b="0" dirty="0" err="1" smtClean="0">
                <a:solidFill>
                  <a:srgbClr val="000000"/>
                </a:solidFill>
                <a:latin typeface="Calibri" panose="020F0502020204030204" pitchFamily="34" charset="0"/>
                <a:ea typeface="Arial"/>
                <a:cs typeface="Calibri" panose="020F0502020204030204" pitchFamily="34" charset="0"/>
                <a:sym typeface="Arial"/>
              </a:rPr>
              <a:t>Осигуряване</a:t>
            </a:r>
            <a:r>
              <a:rPr lang="ru-RU" sz="1600" b="0" dirty="0" smtClean="0">
                <a:solidFill>
                  <a:srgbClr val="000000"/>
                </a:solidFill>
                <a:latin typeface="Calibri" panose="020F0502020204030204" pitchFamily="34" charset="0"/>
                <a:ea typeface="Arial"/>
                <a:cs typeface="Calibri" panose="020F0502020204030204" pitchFamily="34" charset="0"/>
                <a:sym typeface="Arial"/>
              </a:rPr>
              <a:t> на </a:t>
            </a:r>
            <a:r>
              <a:rPr lang="ru-RU" sz="1600" b="0" dirty="0" err="1" smtClean="0">
                <a:solidFill>
                  <a:srgbClr val="000000"/>
                </a:solidFill>
                <a:latin typeface="Calibri" panose="020F0502020204030204" pitchFamily="34" charset="0"/>
                <a:ea typeface="Arial"/>
                <a:cs typeface="Calibri" panose="020F0502020204030204" pitchFamily="34" charset="0"/>
                <a:sym typeface="Arial"/>
              </a:rPr>
              <a:t>здравословен</a:t>
            </a:r>
            <a:r>
              <a:rPr lang="ru-RU" sz="1600" b="0" dirty="0" smtClean="0">
                <a:solidFill>
                  <a:srgbClr val="000000"/>
                </a:solidFill>
                <a:latin typeface="Calibri" panose="020F0502020204030204" pitchFamily="34" charset="0"/>
                <a:ea typeface="Arial"/>
                <a:cs typeface="Calibri" panose="020F0502020204030204" pitchFamily="34" charset="0"/>
                <a:sym typeface="Arial"/>
              </a:rPr>
              <a:t> живот и </a:t>
            </a:r>
            <a:r>
              <a:rPr lang="ru-RU" sz="1600" b="0" dirty="0" err="1" smtClean="0">
                <a:solidFill>
                  <a:srgbClr val="000000"/>
                </a:solidFill>
                <a:latin typeface="Calibri" panose="020F0502020204030204" pitchFamily="34" charset="0"/>
                <a:ea typeface="Arial"/>
                <a:cs typeface="Calibri" panose="020F0502020204030204" pitchFamily="34" charset="0"/>
                <a:sym typeface="Arial"/>
              </a:rPr>
              <a:t>насърчаване</a:t>
            </a:r>
            <a:r>
              <a:rPr lang="ru-RU" sz="1600" b="0" dirty="0" smtClean="0">
                <a:solidFill>
                  <a:srgbClr val="000000"/>
                </a:solidFill>
                <a:latin typeface="Calibri" panose="020F0502020204030204" pitchFamily="34" charset="0"/>
                <a:ea typeface="Arial"/>
                <a:cs typeface="Calibri" panose="020F0502020204030204" pitchFamily="34" charset="0"/>
                <a:sym typeface="Arial"/>
              </a:rPr>
              <a:t> </a:t>
            </a:r>
            <a:r>
              <a:rPr lang="ru-RU" sz="1600" b="0" dirty="0" err="1" smtClean="0">
                <a:solidFill>
                  <a:srgbClr val="000000"/>
                </a:solidFill>
                <a:latin typeface="Calibri" panose="020F0502020204030204" pitchFamily="34" charset="0"/>
                <a:ea typeface="Arial"/>
                <a:cs typeface="Calibri" panose="020F0502020204030204" pitchFamily="34" charset="0"/>
                <a:sym typeface="Arial"/>
              </a:rPr>
              <a:t>благосъстоянието</a:t>
            </a:r>
            <a:r>
              <a:rPr lang="ru-RU" sz="1600" b="0" dirty="0" smtClean="0">
                <a:solidFill>
                  <a:srgbClr val="000000"/>
                </a:solidFill>
                <a:latin typeface="Calibri" panose="020F0502020204030204" pitchFamily="34" charset="0"/>
                <a:ea typeface="Arial"/>
                <a:cs typeface="Calibri" panose="020F0502020204030204" pitchFamily="34" charset="0"/>
                <a:sym typeface="Arial"/>
              </a:rPr>
              <a:t> на </a:t>
            </a:r>
            <a:r>
              <a:rPr lang="ru-RU" sz="1600" b="0" dirty="0" err="1" smtClean="0">
                <a:solidFill>
                  <a:srgbClr val="000000"/>
                </a:solidFill>
                <a:latin typeface="Calibri" panose="020F0502020204030204" pitchFamily="34" charset="0"/>
                <a:ea typeface="Arial"/>
                <a:cs typeface="Calibri" panose="020F0502020204030204" pitchFamily="34" charset="0"/>
                <a:sym typeface="Arial"/>
              </a:rPr>
              <a:t>всички</a:t>
            </a:r>
            <a:r>
              <a:rPr lang="ru-RU" sz="1600" b="0" dirty="0" smtClean="0">
                <a:solidFill>
                  <a:srgbClr val="000000"/>
                </a:solidFill>
                <a:latin typeface="Calibri" panose="020F0502020204030204" pitchFamily="34" charset="0"/>
                <a:ea typeface="Arial"/>
                <a:cs typeface="Calibri" panose="020F0502020204030204" pitchFamily="34" charset="0"/>
                <a:sym typeface="Arial"/>
              </a:rPr>
              <a:t> </a:t>
            </a:r>
            <a:r>
              <a:rPr lang="ru-RU" sz="1600" b="0" dirty="0" err="1" smtClean="0">
                <a:solidFill>
                  <a:srgbClr val="000000"/>
                </a:solidFill>
                <a:latin typeface="Calibri" panose="020F0502020204030204" pitchFamily="34" charset="0"/>
                <a:ea typeface="Arial"/>
                <a:cs typeface="Calibri" panose="020F0502020204030204" pitchFamily="34" charset="0"/>
                <a:sym typeface="Arial"/>
              </a:rPr>
              <a:t>във</a:t>
            </a:r>
            <a:r>
              <a:rPr lang="ru-RU" sz="1600" b="0" dirty="0" smtClean="0">
                <a:solidFill>
                  <a:srgbClr val="000000"/>
                </a:solidFill>
                <a:latin typeface="Calibri" panose="020F0502020204030204" pitchFamily="34" charset="0"/>
                <a:ea typeface="Arial"/>
                <a:cs typeface="Calibri" panose="020F0502020204030204" pitchFamily="34" charset="0"/>
                <a:sym typeface="Arial"/>
              </a:rPr>
              <a:t> </a:t>
            </a:r>
            <a:r>
              <a:rPr lang="ru-RU" sz="1600" b="0" dirty="0" err="1" smtClean="0">
                <a:solidFill>
                  <a:srgbClr val="000000"/>
                </a:solidFill>
                <a:latin typeface="Calibri" panose="020F0502020204030204" pitchFamily="34" charset="0"/>
                <a:ea typeface="Arial"/>
                <a:cs typeface="Calibri" panose="020F0502020204030204" pitchFamily="34" charset="0"/>
                <a:sym typeface="Arial"/>
              </a:rPr>
              <a:t>всяка</a:t>
            </a:r>
            <a:r>
              <a:rPr lang="ru-RU" sz="1600" b="0" dirty="0" smtClean="0">
                <a:solidFill>
                  <a:srgbClr val="000000"/>
                </a:solidFill>
                <a:latin typeface="Calibri" panose="020F0502020204030204" pitchFamily="34" charset="0"/>
                <a:ea typeface="Arial"/>
                <a:cs typeface="Calibri" panose="020F0502020204030204" pitchFamily="34" charset="0"/>
                <a:sym typeface="Arial"/>
              </a:rPr>
              <a:t> </a:t>
            </a:r>
            <a:r>
              <a:rPr lang="ru-RU" sz="1600" b="0" dirty="0" err="1" smtClean="0">
                <a:solidFill>
                  <a:srgbClr val="000000"/>
                </a:solidFill>
                <a:latin typeface="Calibri" panose="020F0502020204030204" pitchFamily="34" charset="0"/>
                <a:ea typeface="Arial"/>
                <a:cs typeface="Calibri" panose="020F0502020204030204" pitchFamily="34" charset="0"/>
                <a:sym typeface="Arial"/>
              </a:rPr>
              <a:t>възраст</a:t>
            </a:r>
            <a:endParaRPr lang="ru-RU" sz="1600" b="0" dirty="0" smtClean="0">
              <a:solidFill>
                <a:srgbClr val="000000"/>
              </a:solidFill>
              <a:latin typeface="Calibri" panose="020F0502020204030204" pitchFamily="34" charset="0"/>
              <a:ea typeface="Arial"/>
              <a:cs typeface="Calibri" panose="020F0502020204030204" pitchFamily="34" charset="0"/>
              <a:sym typeface="Arial"/>
            </a:endParaRPr>
          </a:p>
          <a:p>
            <a:pPr marL="228600">
              <a:buClr>
                <a:srgbClr val="008000"/>
              </a:buClr>
              <a:buSzPts val="2000"/>
            </a:pPr>
            <a:endParaRPr lang="en-US" sz="1600" b="0" dirty="0">
              <a:solidFill>
                <a:srgbClr val="000000"/>
              </a:solidFill>
              <a:latin typeface="Calibri" panose="020F0502020204030204" pitchFamily="34" charset="0"/>
              <a:cs typeface="Calibri" panose="020F0502020204030204" pitchFamily="34" charset="0"/>
            </a:endParaRPr>
          </a:p>
        </p:txBody>
      </p:sp>
      <p:sp>
        <p:nvSpPr>
          <p:cNvPr id="11" name="Google Shape;374;p32">
            <a:extLst>
              <a:ext uri="{FF2B5EF4-FFF2-40B4-BE49-F238E27FC236}">
                <a16:creationId xmlns:a16="http://schemas.microsoft.com/office/drawing/2014/main" xmlns="" id="{17E0A985-AF25-BA7B-1380-B78819DA755B}"/>
              </a:ext>
            </a:extLst>
          </p:cNvPr>
          <p:cNvSpPr txBox="1"/>
          <p:nvPr/>
        </p:nvSpPr>
        <p:spPr>
          <a:xfrm>
            <a:off x="3122141" y="5375868"/>
            <a:ext cx="5870610" cy="899123"/>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1000"/>
              </a:spcBef>
              <a:spcAft>
                <a:spcPts val="0"/>
              </a:spcAft>
              <a:buClr>
                <a:srgbClr val="212529"/>
              </a:buClr>
              <a:buSzPts val="1100"/>
              <a:buFont typeface="Arial"/>
              <a:buNone/>
            </a:pPr>
            <a:r>
              <a:rPr lang="en-US" sz="1100" b="0" i="0" u="none" strike="noStrike" cap="none" dirty="0">
                <a:solidFill>
                  <a:srgbClr val="212529"/>
                </a:solidFill>
                <a:latin typeface="Arial"/>
                <a:ea typeface="Arial"/>
                <a:cs typeface="Arial"/>
                <a:sym typeface="Arial"/>
              </a:rPr>
              <a:t/>
            </a:r>
            <a:br>
              <a:rPr lang="en-US" sz="1100" b="0" i="0" u="none" strike="noStrike" cap="none" dirty="0">
                <a:solidFill>
                  <a:srgbClr val="212529"/>
                </a:solidFill>
                <a:latin typeface="Arial"/>
                <a:ea typeface="Arial"/>
                <a:cs typeface="Arial"/>
                <a:sym typeface="Arial"/>
              </a:rPr>
            </a:br>
            <a:endParaRPr sz="1400" b="1" i="0" u="none" strike="noStrike" cap="none" dirty="0">
              <a:solidFill>
                <a:srgbClr val="000000"/>
              </a:solidFill>
              <a:latin typeface="Calibri"/>
              <a:ea typeface="Calibri"/>
              <a:cs typeface="Calibri"/>
              <a:sym typeface="Calibri"/>
            </a:endParaRPr>
          </a:p>
        </p:txBody>
      </p:sp>
      <p:sp>
        <p:nvSpPr>
          <p:cNvPr id="13" name="Google Shape;375;p32">
            <a:extLst>
              <a:ext uri="{FF2B5EF4-FFF2-40B4-BE49-F238E27FC236}">
                <a16:creationId xmlns:a16="http://schemas.microsoft.com/office/drawing/2014/main" xmlns="" id="{127A509D-5A0F-5817-1B11-DADE27598FBB}"/>
              </a:ext>
            </a:extLst>
          </p:cNvPr>
          <p:cNvSpPr txBox="1"/>
          <p:nvPr/>
        </p:nvSpPr>
        <p:spPr>
          <a:xfrm>
            <a:off x="3442443" y="2637147"/>
            <a:ext cx="5258205" cy="777922"/>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rgbClr val="FF9900"/>
              </a:buClr>
              <a:buSzPts val="2000"/>
              <a:buFont typeface="Arial"/>
              <a:buNone/>
            </a:pPr>
            <a:r>
              <a:rPr lang="bg-BG" sz="2400" b="1" i="0" u="none" strike="noStrike" cap="none" dirty="0" smtClean="0">
                <a:solidFill>
                  <a:srgbClr val="FF9900"/>
                </a:solidFill>
                <a:latin typeface="Calibri" panose="020F0502020204030204" pitchFamily="34" charset="0"/>
                <a:ea typeface="Calibri"/>
                <a:cs typeface="Calibri" panose="020F0502020204030204" pitchFamily="34" charset="0"/>
                <a:sym typeface="Calibri"/>
              </a:rPr>
              <a:t>Устойчиви градове и общности</a:t>
            </a:r>
            <a:endParaRPr sz="2400" b="0" i="0" u="none" strike="noStrike" cap="none" dirty="0" smtClean="0">
              <a:solidFill>
                <a:srgbClr val="000000"/>
              </a:solidFill>
              <a:latin typeface="Calibri" panose="020F0502020204030204" pitchFamily="34" charset="0"/>
              <a:cs typeface="Calibri" panose="020F0502020204030204" pitchFamily="34" charset="0"/>
              <a:sym typeface="Arial"/>
            </a:endParaRPr>
          </a:p>
          <a:p>
            <a:pPr lvl="0">
              <a:buSzPts val="1600"/>
            </a:pPr>
            <a:r>
              <a:rPr lang="ru-RU" sz="1600" dirty="0" err="1" smtClean="0">
                <a:latin typeface="Calibri"/>
                <a:ea typeface="Calibri"/>
                <a:cs typeface="Calibri"/>
                <a:sym typeface="Calibri"/>
              </a:rPr>
              <a:t>Превръщане</a:t>
            </a:r>
            <a:r>
              <a:rPr lang="ru-RU" sz="1600" dirty="0" smtClean="0">
                <a:latin typeface="Calibri"/>
                <a:ea typeface="Calibri"/>
                <a:cs typeface="Calibri"/>
                <a:sym typeface="Calibri"/>
              </a:rPr>
              <a:t> на </a:t>
            </a:r>
            <a:r>
              <a:rPr lang="ru-RU" sz="1600" dirty="0" err="1" smtClean="0">
                <a:latin typeface="Calibri"/>
                <a:ea typeface="Calibri"/>
                <a:cs typeface="Calibri"/>
                <a:sym typeface="Calibri"/>
              </a:rPr>
              <a:t>градовете</a:t>
            </a:r>
            <a:r>
              <a:rPr lang="ru-RU" sz="1600" dirty="0" smtClean="0">
                <a:latin typeface="Calibri"/>
                <a:ea typeface="Calibri"/>
                <a:cs typeface="Calibri"/>
                <a:sym typeface="Calibri"/>
              </a:rPr>
              <a:t> и </a:t>
            </a:r>
            <a:r>
              <a:rPr lang="ru-RU" sz="1600" dirty="0" err="1" smtClean="0">
                <a:latin typeface="Calibri"/>
                <a:ea typeface="Calibri"/>
                <a:cs typeface="Calibri"/>
                <a:sym typeface="Calibri"/>
              </a:rPr>
              <a:t>селищата</a:t>
            </a:r>
            <a:r>
              <a:rPr lang="ru-RU" sz="1600" dirty="0" smtClean="0">
                <a:latin typeface="Calibri"/>
                <a:ea typeface="Calibri"/>
                <a:cs typeface="Calibri"/>
                <a:sym typeface="Calibri"/>
              </a:rPr>
              <a:t> в </a:t>
            </a:r>
            <a:r>
              <a:rPr lang="ru-RU" sz="1600" dirty="0" err="1" smtClean="0">
                <a:latin typeface="Calibri"/>
                <a:ea typeface="Calibri"/>
                <a:cs typeface="Calibri"/>
                <a:sym typeface="Calibri"/>
              </a:rPr>
              <a:t>приобщаващи</a:t>
            </a:r>
            <a:r>
              <a:rPr lang="ru-RU" sz="1600" dirty="0" smtClean="0">
                <a:latin typeface="Calibri"/>
                <a:ea typeface="Calibri"/>
                <a:cs typeface="Calibri"/>
                <a:sym typeface="Calibri"/>
              </a:rPr>
              <a:t>, </a:t>
            </a:r>
            <a:r>
              <a:rPr lang="ru-RU" sz="1600" dirty="0" err="1" smtClean="0">
                <a:latin typeface="Calibri"/>
                <a:ea typeface="Calibri"/>
                <a:cs typeface="Calibri"/>
                <a:sym typeface="Calibri"/>
              </a:rPr>
              <a:t>безопасни</a:t>
            </a:r>
            <a:r>
              <a:rPr lang="ru-RU" sz="1600" dirty="0" smtClean="0">
                <a:latin typeface="Calibri"/>
                <a:ea typeface="Calibri"/>
                <a:cs typeface="Calibri"/>
                <a:sym typeface="Calibri"/>
              </a:rPr>
              <a:t>, </a:t>
            </a:r>
            <a:r>
              <a:rPr lang="ru-RU" sz="1600" dirty="0" err="1" smtClean="0">
                <a:latin typeface="Calibri"/>
                <a:ea typeface="Calibri"/>
                <a:cs typeface="Calibri"/>
                <a:sym typeface="Calibri"/>
              </a:rPr>
              <a:t>адаптивни</a:t>
            </a:r>
            <a:r>
              <a:rPr lang="ru-RU" sz="1600" dirty="0" smtClean="0">
                <a:latin typeface="Calibri"/>
                <a:ea typeface="Calibri"/>
                <a:cs typeface="Calibri"/>
                <a:sym typeface="Calibri"/>
              </a:rPr>
              <a:t> и </a:t>
            </a:r>
            <a:r>
              <a:rPr lang="ru-RU" sz="1600" dirty="0" err="1" smtClean="0">
                <a:latin typeface="Calibri"/>
                <a:ea typeface="Calibri"/>
                <a:cs typeface="Calibri"/>
                <a:sym typeface="Calibri"/>
              </a:rPr>
              <a:t>устойчиви</a:t>
            </a:r>
            <a:r>
              <a:rPr lang="ru-RU" sz="1600" dirty="0" smtClean="0">
                <a:latin typeface="Calibri"/>
                <a:ea typeface="Calibri"/>
                <a:cs typeface="Calibri"/>
                <a:sym typeface="Calibri"/>
              </a:rPr>
              <a:t> места за </a:t>
            </a:r>
            <a:r>
              <a:rPr lang="ru-RU" sz="1600" dirty="0" err="1" smtClean="0">
                <a:latin typeface="Calibri"/>
                <a:ea typeface="Calibri"/>
                <a:cs typeface="Calibri"/>
                <a:sym typeface="Calibri"/>
              </a:rPr>
              <a:t>живеене</a:t>
            </a:r>
            <a:endParaRPr lang="ru-RU" sz="1600" dirty="0" smtClean="0">
              <a:latin typeface="Calibri"/>
              <a:ea typeface="Calibri"/>
              <a:cs typeface="Calibri"/>
              <a:sym typeface="Calibri"/>
            </a:endParaRPr>
          </a:p>
        </p:txBody>
      </p:sp>
      <p:sp>
        <p:nvSpPr>
          <p:cNvPr id="14" name="Google Shape;376;p32">
            <a:extLst>
              <a:ext uri="{FF2B5EF4-FFF2-40B4-BE49-F238E27FC236}">
                <a16:creationId xmlns:a16="http://schemas.microsoft.com/office/drawing/2014/main" xmlns="" id="{C853CFA8-2EE0-6340-1DB9-0D13CEDC6C49}"/>
              </a:ext>
            </a:extLst>
          </p:cNvPr>
          <p:cNvSpPr txBox="1"/>
          <p:nvPr/>
        </p:nvSpPr>
        <p:spPr>
          <a:xfrm>
            <a:off x="3316051" y="3578132"/>
            <a:ext cx="5999037" cy="768654"/>
          </a:xfrm>
          <a:prstGeom prst="rect">
            <a:avLst/>
          </a:prstGeom>
          <a:noFill/>
          <a:ln>
            <a:noFill/>
          </a:ln>
        </p:spPr>
        <p:txBody>
          <a:bodyPr spcFirstLastPara="1" wrap="square" lIns="91425" tIns="45700" rIns="91425" bIns="45700" anchor="t" anchorCtr="0">
            <a:noAutofit/>
          </a:bodyPr>
          <a:lstStyle/>
          <a:p>
            <a:pPr lvl="0">
              <a:buClr>
                <a:srgbClr val="993300"/>
              </a:buClr>
              <a:buSzPts val="2000"/>
            </a:pPr>
            <a:r>
              <a:rPr lang="bg-BG" sz="2400" b="1" dirty="0" smtClean="0">
                <a:solidFill>
                  <a:srgbClr val="993300"/>
                </a:solidFill>
                <a:latin typeface="Calibri" panose="020F0502020204030204" pitchFamily="34" charset="0"/>
                <a:ea typeface="Calibri"/>
                <a:cs typeface="Calibri" panose="020F0502020204030204" pitchFamily="34" charset="0"/>
                <a:sym typeface="Calibri"/>
              </a:rPr>
              <a:t>Отговорно потребление и производство</a:t>
            </a:r>
          </a:p>
          <a:p>
            <a:pPr lvl="0">
              <a:buClr>
                <a:srgbClr val="993300"/>
              </a:buClr>
              <a:buSzPts val="2000"/>
            </a:pPr>
            <a:r>
              <a:rPr lang="ru-RU" sz="1600" dirty="0" err="1" smtClean="0">
                <a:latin typeface="Calibri"/>
                <a:ea typeface="Calibri"/>
                <a:cs typeface="Calibri"/>
                <a:sym typeface="Calibri"/>
              </a:rPr>
              <a:t>Осигуряване</a:t>
            </a:r>
            <a:r>
              <a:rPr lang="ru-RU" sz="1600" dirty="0" smtClean="0">
                <a:latin typeface="Calibri"/>
                <a:ea typeface="Calibri"/>
                <a:cs typeface="Calibri"/>
                <a:sym typeface="Calibri"/>
              </a:rPr>
              <a:t> на </a:t>
            </a:r>
            <a:r>
              <a:rPr lang="ru-RU" sz="1600" dirty="0" err="1" smtClean="0">
                <a:latin typeface="Calibri"/>
                <a:ea typeface="Calibri"/>
                <a:cs typeface="Calibri"/>
                <a:sym typeface="Calibri"/>
              </a:rPr>
              <a:t>устойчиви</a:t>
            </a:r>
            <a:r>
              <a:rPr lang="ru-RU" sz="1600" dirty="0" smtClean="0">
                <a:latin typeface="Calibri"/>
                <a:ea typeface="Calibri"/>
                <a:cs typeface="Calibri"/>
                <a:sym typeface="Calibri"/>
              </a:rPr>
              <a:t> модели на потребление и производство</a:t>
            </a:r>
          </a:p>
        </p:txBody>
      </p:sp>
      <p:sp>
        <p:nvSpPr>
          <p:cNvPr id="16" name="Google Shape;378;p32">
            <a:extLst>
              <a:ext uri="{FF2B5EF4-FFF2-40B4-BE49-F238E27FC236}">
                <a16:creationId xmlns:a16="http://schemas.microsoft.com/office/drawing/2014/main" xmlns="" id="{F99DB838-F26D-F3E0-8CB4-7F84840D513D}"/>
              </a:ext>
            </a:extLst>
          </p:cNvPr>
          <p:cNvSpPr txBox="1"/>
          <p:nvPr/>
        </p:nvSpPr>
        <p:spPr>
          <a:xfrm>
            <a:off x="3376824" y="4300610"/>
            <a:ext cx="5807482" cy="1075258"/>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336600"/>
              </a:buClr>
              <a:buSzPts val="2000"/>
              <a:buFont typeface="Arial"/>
              <a:buNone/>
            </a:pPr>
            <a:r>
              <a:rPr lang="bg-BG" sz="2400" b="1" i="0" u="none" strike="noStrike" cap="none" dirty="0" smtClean="0">
                <a:solidFill>
                  <a:srgbClr val="336600"/>
                </a:solidFill>
                <a:latin typeface="Calibri" panose="020F0502020204030204" pitchFamily="34" charset="0"/>
                <a:ea typeface="Calibri"/>
                <a:cs typeface="Calibri" panose="020F0502020204030204" pitchFamily="34" charset="0"/>
                <a:sym typeface="Calibri"/>
              </a:rPr>
              <a:t>Борба с </a:t>
            </a:r>
            <a:r>
              <a:rPr lang="bg-BG" sz="2400" b="1" dirty="0" smtClean="0">
                <a:solidFill>
                  <a:srgbClr val="336600"/>
                </a:solidFill>
                <a:latin typeface="Calibri" panose="020F0502020204030204" pitchFamily="34" charset="0"/>
                <a:ea typeface="Calibri"/>
                <a:cs typeface="Calibri" panose="020F0502020204030204" pitchFamily="34" charset="0"/>
                <a:sym typeface="Calibri"/>
              </a:rPr>
              <a:t>к</a:t>
            </a:r>
            <a:r>
              <a:rPr lang="bg-BG" sz="2400" b="1" i="0" u="none" strike="noStrike" cap="none" dirty="0" smtClean="0">
                <a:solidFill>
                  <a:srgbClr val="336600"/>
                </a:solidFill>
                <a:latin typeface="Calibri" panose="020F0502020204030204" pitchFamily="34" charset="0"/>
                <a:ea typeface="Calibri"/>
                <a:cs typeface="Calibri" panose="020F0502020204030204" pitchFamily="34" charset="0"/>
                <a:sym typeface="Calibri"/>
              </a:rPr>
              <a:t>лиматичните промени</a:t>
            </a:r>
            <a:endParaRPr sz="2400" b="0" i="0" u="none" strike="noStrike" cap="none" dirty="0">
              <a:solidFill>
                <a:srgbClr val="000000"/>
              </a:solidFill>
              <a:latin typeface="Calibri" panose="020F0502020204030204" pitchFamily="34" charset="0"/>
              <a:cs typeface="Calibri" panose="020F0502020204030204" pitchFamily="34" charset="0"/>
              <a:sym typeface="Arial"/>
            </a:endParaRPr>
          </a:p>
          <a:p>
            <a:pPr lvl="0" algn="just">
              <a:buSzPts val="1600"/>
            </a:pPr>
            <a:r>
              <a:rPr lang="ru-RU" sz="1600" dirty="0" err="1" smtClean="0">
                <a:solidFill>
                  <a:srgbClr val="086D6E"/>
                </a:solidFill>
                <a:latin typeface="Calibri"/>
                <a:ea typeface="Calibri"/>
                <a:cs typeface="Calibri"/>
                <a:sym typeface="Calibri"/>
              </a:rPr>
              <a:t>Предприемане</a:t>
            </a:r>
            <a:r>
              <a:rPr lang="ru-RU" sz="1600" dirty="0" smtClean="0">
                <a:latin typeface="Calibri"/>
                <a:ea typeface="Calibri"/>
                <a:cs typeface="Calibri"/>
                <a:sym typeface="Calibri"/>
              </a:rPr>
              <a:t> на </a:t>
            </a:r>
            <a:r>
              <a:rPr lang="ru-RU" sz="1600" dirty="0" err="1" smtClean="0">
                <a:latin typeface="Calibri"/>
                <a:ea typeface="Calibri"/>
                <a:cs typeface="Calibri"/>
                <a:sym typeface="Calibri"/>
              </a:rPr>
              <a:t>спешни</a:t>
            </a:r>
            <a:r>
              <a:rPr lang="ru-RU" sz="1600" dirty="0" smtClean="0">
                <a:latin typeface="Calibri"/>
                <a:ea typeface="Calibri"/>
                <a:cs typeface="Calibri"/>
                <a:sym typeface="Calibri"/>
              </a:rPr>
              <a:t> действия за </a:t>
            </a:r>
            <a:r>
              <a:rPr lang="ru-RU" sz="1600" dirty="0" err="1" smtClean="0">
                <a:latin typeface="Calibri"/>
                <a:ea typeface="Calibri"/>
                <a:cs typeface="Calibri"/>
                <a:sym typeface="Calibri"/>
              </a:rPr>
              <a:t>борба</a:t>
            </a:r>
            <a:r>
              <a:rPr lang="ru-RU" sz="1600" dirty="0" smtClean="0">
                <a:latin typeface="Calibri"/>
                <a:ea typeface="Calibri"/>
                <a:cs typeface="Calibri"/>
                <a:sym typeface="Calibri"/>
              </a:rPr>
              <a:t> с </a:t>
            </a:r>
            <a:r>
              <a:rPr lang="ru-RU" sz="1600" dirty="0" err="1" smtClean="0">
                <a:latin typeface="Calibri"/>
                <a:ea typeface="Calibri"/>
                <a:cs typeface="Calibri"/>
                <a:sym typeface="Calibri"/>
              </a:rPr>
              <a:t>изменението</a:t>
            </a:r>
            <a:r>
              <a:rPr lang="ru-RU" sz="1600" dirty="0" smtClean="0">
                <a:latin typeface="Calibri"/>
                <a:ea typeface="Calibri"/>
                <a:cs typeface="Calibri"/>
                <a:sym typeface="Calibri"/>
              </a:rPr>
              <a:t> на климата и </a:t>
            </a:r>
            <a:r>
              <a:rPr lang="ru-RU" sz="1600" dirty="0" err="1" smtClean="0">
                <a:latin typeface="Calibri"/>
                <a:ea typeface="Calibri"/>
                <a:cs typeface="Calibri"/>
                <a:sym typeface="Calibri"/>
              </a:rPr>
              <a:t>неговите</a:t>
            </a:r>
            <a:r>
              <a:rPr lang="ru-RU" sz="1600" dirty="0" smtClean="0">
                <a:latin typeface="Calibri"/>
                <a:ea typeface="Calibri"/>
                <a:cs typeface="Calibri"/>
                <a:sym typeface="Calibri"/>
              </a:rPr>
              <a:t> </a:t>
            </a:r>
            <a:r>
              <a:rPr lang="ru-RU" sz="1600" dirty="0" err="1" smtClean="0">
                <a:latin typeface="Calibri"/>
                <a:ea typeface="Calibri"/>
                <a:cs typeface="Calibri"/>
                <a:sym typeface="Calibri"/>
              </a:rPr>
              <a:t>последици</a:t>
            </a:r>
            <a:endParaRPr lang="ru-RU" sz="1600" dirty="0" smtClean="0">
              <a:latin typeface="Calibri"/>
              <a:ea typeface="Calibri"/>
              <a:cs typeface="Calibri"/>
              <a:sym typeface="Calibri"/>
            </a:endParaRPr>
          </a:p>
        </p:txBody>
      </p:sp>
      <p:sp>
        <p:nvSpPr>
          <p:cNvPr id="28" name="Google Shape;385;p32">
            <a:extLst>
              <a:ext uri="{FF2B5EF4-FFF2-40B4-BE49-F238E27FC236}">
                <a16:creationId xmlns:a16="http://schemas.microsoft.com/office/drawing/2014/main" xmlns="" id="{AA9B1770-0056-DCD6-7167-A116D962FE3E}"/>
              </a:ext>
            </a:extLst>
          </p:cNvPr>
          <p:cNvSpPr txBox="1"/>
          <p:nvPr/>
        </p:nvSpPr>
        <p:spPr>
          <a:xfrm>
            <a:off x="3316051" y="1421322"/>
            <a:ext cx="5676700" cy="904497"/>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rgbClr val="C00000"/>
              </a:buClr>
              <a:buSzPts val="2000"/>
              <a:buFont typeface="Arial"/>
              <a:buNone/>
            </a:pPr>
            <a:r>
              <a:rPr lang="bg-BG" sz="2400" b="1" i="0" u="none" strike="noStrike" cap="none" dirty="0" smtClean="0">
                <a:solidFill>
                  <a:srgbClr val="C00000"/>
                </a:solidFill>
                <a:latin typeface="Calibri" panose="020F0502020204030204" pitchFamily="34" charset="0"/>
                <a:ea typeface="Calibri"/>
                <a:cs typeface="Calibri" panose="020F0502020204030204" pitchFamily="34" charset="0"/>
                <a:sym typeface="Calibri"/>
              </a:rPr>
              <a:t>Качествено образование</a:t>
            </a:r>
            <a:endParaRPr sz="2400" b="0" i="0" u="none" strike="noStrike" cap="none" dirty="0">
              <a:solidFill>
                <a:srgbClr val="000000"/>
              </a:solidFill>
              <a:latin typeface="Calibri" panose="020F0502020204030204" pitchFamily="34" charset="0"/>
              <a:cs typeface="Calibri" panose="020F0502020204030204" pitchFamily="34" charset="0"/>
              <a:sym typeface="Arial"/>
            </a:endParaRPr>
          </a:p>
          <a:p>
            <a:pPr lvl="0" algn="just">
              <a:buSzPts val="1600"/>
            </a:pPr>
            <a:r>
              <a:rPr lang="ru-RU" sz="1600" dirty="0" err="1" smtClean="0">
                <a:latin typeface="Calibri"/>
                <a:ea typeface="Calibri"/>
                <a:cs typeface="Calibri"/>
                <a:sym typeface="Calibri"/>
              </a:rPr>
              <a:t>Осигуряване</a:t>
            </a:r>
            <a:r>
              <a:rPr lang="ru-RU" sz="1600" dirty="0" smtClean="0">
                <a:latin typeface="Calibri"/>
                <a:ea typeface="Calibri"/>
                <a:cs typeface="Calibri"/>
                <a:sym typeface="Calibri"/>
              </a:rPr>
              <a:t> на </a:t>
            </a:r>
            <a:r>
              <a:rPr lang="ru-RU" sz="1600" dirty="0" err="1" smtClean="0">
                <a:latin typeface="Calibri"/>
                <a:ea typeface="Calibri"/>
                <a:cs typeface="Calibri"/>
                <a:sym typeface="Calibri"/>
              </a:rPr>
              <a:t>приобщаващо</a:t>
            </a:r>
            <a:r>
              <a:rPr lang="ru-RU" sz="1600" dirty="0" smtClean="0">
                <a:latin typeface="Calibri"/>
                <a:ea typeface="Calibri"/>
                <a:cs typeface="Calibri"/>
                <a:sym typeface="Calibri"/>
              </a:rPr>
              <a:t> и справедливо </a:t>
            </a:r>
            <a:r>
              <a:rPr lang="ru-RU" sz="1600" dirty="0" err="1" smtClean="0">
                <a:latin typeface="Calibri"/>
                <a:ea typeface="Calibri"/>
                <a:cs typeface="Calibri"/>
                <a:sym typeface="Calibri"/>
              </a:rPr>
              <a:t>качествено</a:t>
            </a:r>
            <a:r>
              <a:rPr lang="ru-RU" sz="1600" dirty="0" smtClean="0">
                <a:latin typeface="Calibri"/>
                <a:ea typeface="Calibri"/>
                <a:cs typeface="Calibri"/>
                <a:sym typeface="Calibri"/>
              </a:rPr>
              <a:t> образование и </a:t>
            </a:r>
            <a:r>
              <a:rPr lang="ru-RU" sz="1600" dirty="0" err="1" smtClean="0">
                <a:latin typeface="Calibri"/>
                <a:ea typeface="Calibri"/>
                <a:cs typeface="Calibri"/>
                <a:sym typeface="Calibri"/>
              </a:rPr>
              <a:t>насърчаване</a:t>
            </a:r>
            <a:r>
              <a:rPr lang="ru-RU" sz="1600" dirty="0" smtClean="0">
                <a:latin typeface="Calibri"/>
                <a:ea typeface="Calibri"/>
                <a:cs typeface="Calibri"/>
                <a:sym typeface="Calibri"/>
              </a:rPr>
              <a:t> на </a:t>
            </a:r>
            <a:r>
              <a:rPr lang="ru-RU" sz="1600" dirty="0" err="1" smtClean="0">
                <a:latin typeface="Calibri"/>
                <a:ea typeface="Calibri"/>
                <a:cs typeface="Calibri"/>
                <a:sym typeface="Calibri"/>
              </a:rPr>
              <a:t>възможностите</a:t>
            </a:r>
            <a:r>
              <a:rPr lang="ru-RU" sz="1600" dirty="0" smtClean="0">
                <a:latin typeface="Calibri"/>
                <a:ea typeface="Calibri"/>
                <a:cs typeface="Calibri"/>
                <a:sym typeface="Calibri"/>
              </a:rPr>
              <a:t> за обучение </a:t>
            </a:r>
            <a:r>
              <a:rPr lang="ru-RU" sz="1600" dirty="0" err="1" smtClean="0">
                <a:latin typeface="Calibri"/>
                <a:ea typeface="Calibri"/>
                <a:cs typeface="Calibri"/>
                <a:sym typeface="Calibri"/>
              </a:rPr>
              <a:t>през</a:t>
            </a:r>
            <a:r>
              <a:rPr lang="ru-RU" sz="1600" dirty="0" smtClean="0">
                <a:latin typeface="Calibri"/>
                <a:ea typeface="Calibri"/>
                <a:cs typeface="Calibri"/>
                <a:sym typeface="Calibri"/>
              </a:rPr>
              <a:t> </a:t>
            </a:r>
            <a:r>
              <a:rPr lang="ru-RU" sz="1600" dirty="0" err="1" smtClean="0">
                <a:latin typeface="Calibri"/>
                <a:ea typeface="Calibri"/>
                <a:cs typeface="Calibri"/>
                <a:sym typeface="Calibri"/>
              </a:rPr>
              <a:t>целия</a:t>
            </a:r>
            <a:r>
              <a:rPr lang="ru-RU" sz="1600" dirty="0" smtClean="0">
                <a:latin typeface="Calibri"/>
                <a:ea typeface="Calibri"/>
                <a:cs typeface="Calibri"/>
                <a:sym typeface="Calibri"/>
              </a:rPr>
              <a:t> живот за </a:t>
            </a:r>
            <a:r>
              <a:rPr lang="ru-RU" sz="1600" dirty="0" err="1" smtClean="0">
                <a:latin typeface="Calibri"/>
                <a:ea typeface="Calibri"/>
                <a:cs typeface="Calibri"/>
                <a:sym typeface="Calibri"/>
              </a:rPr>
              <a:t>всички</a:t>
            </a:r>
            <a:endParaRPr lang="ru-RU" sz="1600" dirty="0" smtClean="0">
              <a:latin typeface="Calibri"/>
              <a:ea typeface="Calibri"/>
              <a:cs typeface="Calibri"/>
              <a:sym typeface="Calibri"/>
            </a:endParaRPr>
          </a:p>
        </p:txBody>
      </p:sp>
      <p:sp>
        <p:nvSpPr>
          <p:cNvPr id="19" name="Правоъгълник 18"/>
          <p:cNvSpPr/>
          <p:nvPr/>
        </p:nvSpPr>
        <p:spPr>
          <a:xfrm>
            <a:off x="1541325" y="5664325"/>
            <a:ext cx="1532077" cy="707886"/>
          </a:xfrm>
          <a:prstGeom prst="rect">
            <a:avLst/>
          </a:prstGeom>
          <a:solidFill>
            <a:schemeClr val="accent4">
              <a:lumMod val="60000"/>
              <a:lumOff val="40000"/>
            </a:schemeClr>
          </a:solidFill>
        </p:spPr>
        <p:txBody>
          <a:bodyPr wrap="square">
            <a:spAutoFit/>
          </a:bodyPr>
          <a:lstStyle/>
          <a:p>
            <a:r>
              <a:rPr lang="bg-BG" sz="2000" b="1" dirty="0" smtClean="0">
                <a:solidFill>
                  <a:srgbClr val="EB7339"/>
                </a:solidFill>
                <a:latin typeface="Calibri" panose="020F0502020204030204" pitchFamily="34" charset="0"/>
                <a:cs typeface="Calibri" panose="020F0502020204030204" pitchFamily="34" charset="0"/>
              </a:rPr>
              <a:t>Настоящият модул</a:t>
            </a:r>
            <a:endParaRPr lang="pt-PT" sz="2000" b="1" dirty="0">
              <a:solidFill>
                <a:srgbClr val="EB7339"/>
              </a:solidFill>
              <a:latin typeface="Calibri" panose="020F0502020204030204" pitchFamily="34" charset="0"/>
              <a:cs typeface="Calibri" panose="020F0502020204030204" pitchFamily="34" charset="0"/>
            </a:endParaRPr>
          </a:p>
        </p:txBody>
      </p:sp>
      <p:sp>
        <p:nvSpPr>
          <p:cNvPr id="21" name="Retângulo 1">
            <a:extLst>
              <a:ext uri="{FF2B5EF4-FFF2-40B4-BE49-F238E27FC236}">
                <a16:creationId xmlns:a16="http://schemas.microsoft.com/office/drawing/2014/main" xmlns="" id="{8452D527-583D-C37B-15B4-77795A63F7AE}"/>
              </a:ext>
            </a:extLst>
          </p:cNvPr>
          <p:cNvSpPr/>
          <p:nvPr/>
        </p:nvSpPr>
        <p:spPr>
          <a:xfrm>
            <a:off x="3246125" y="5299441"/>
            <a:ext cx="6129611" cy="1314104"/>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bg-BG" sz="2400" b="1" dirty="0" smtClean="0">
                <a:solidFill>
                  <a:srgbClr val="488420"/>
                </a:solidFill>
                <a:latin typeface="Calibri" panose="020F0502020204030204" pitchFamily="34" charset="0"/>
                <a:ea typeface="Calibri"/>
                <a:cs typeface="Calibri" panose="020F0502020204030204" pitchFamily="34" charset="0"/>
                <a:sym typeface="Calibri"/>
              </a:rPr>
              <a:t>Живот на земята</a:t>
            </a:r>
            <a:endParaRPr lang="bg-BG" sz="2400" dirty="0" smtClean="0">
              <a:solidFill>
                <a:srgbClr val="488420"/>
              </a:solidFill>
              <a:latin typeface="Calibri" panose="020F0502020204030204" pitchFamily="34" charset="0"/>
              <a:cs typeface="Calibri" panose="020F0502020204030204" pitchFamily="34" charset="0"/>
              <a:sym typeface="Arial"/>
            </a:endParaRPr>
          </a:p>
          <a:p>
            <a:r>
              <a:rPr lang="ru-RU" sz="1600" dirty="0" smtClean="0">
                <a:solidFill>
                  <a:srgbClr val="488420"/>
                </a:solidFill>
                <a:latin typeface="Calibri" pitchFamily="34" charset="0"/>
                <a:cs typeface="Calibri" pitchFamily="34" charset="0"/>
              </a:rPr>
              <a:t>Опазване, възстановяване и насърчаване на устойчивото използване на сухоземните екосистеми и горите, борба с опустиняването, спиране и обръщане процеса на деградация на земите и спиране загубата на биологично разнообразие.</a:t>
            </a:r>
            <a:endParaRPr lang="pt-PT" dirty="0"/>
          </a:p>
        </p:txBody>
      </p:sp>
      <p:pic>
        <p:nvPicPr>
          <p:cNvPr id="23" name="Picture 23" descr="Цел 3: Добро здраве и благополучие"/>
          <p:cNvPicPr>
            <a:picLocks noChangeAspect="1" noChangeArrowheads="1"/>
          </p:cNvPicPr>
          <p:nvPr/>
        </p:nvPicPr>
        <p:blipFill>
          <a:blip r:embed="rId3"/>
          <a:srcRect/>
          <a:stretch>
            <a:fillRect/>
          </a:stretch>
        </p:blipFill>
        <p:spPr bwMode="auto">
          <a:xfrm>
            <a:off x="2323580" y="587213"/>
            <a:ext cx="907197" cy="907197"/>
          </a:xfrm>
          <a:prstGeom prst="rect">
            <a:avLst/>
          </a:prstGeom>
          <a:noFill/>
        </p:spPr>
      </p:pic>
      <p:pic>
        <p:nvPicPr>
          <p:cNvPr id="24" name="Picture 31" descr="Цел 11: Устойчиви градове и общности"/>
          <p:cNvPicPr>
            <a:picLocks noChangeAspect="1" noChangeArrowheads="1"/>
          </p:cNvPicPr>
          <p:nvPr/>
        </p:nvPicPr>
        <p:blipFill>
          <a:blip r:embed="rId4"/>
          <a:srcRect/>
          <a:stretch>
            <a:fillRect/>
          </a:stretch>
        </p:blipFill>
        <p:spPr bwMode="auto">
          <a:xfrm>
            <a:off x="2289792" y="2637147"/>
            <a:ext cx="940985" cy="940985"/>
          </a:xfrm>
          <a:prstGeom prst="rect">
            <a:avLst/>
          </a:prstGeom>
          <a:noFill/>
        </p:spPr>
      </p:pic>
      <p:pic>
        <p:nvPicPr>
          <p:cNvPr id="29" name="Picture 24" descr="Цел 4: Качествено образование"/>
          <p:cNvPicPr>
            <a:picLocks noChangeAspect="1" noChangeArrowheads="1"/>
          </p:cNvPicPr>
          <p:nvPr/>
        </p:nvPicPr>
        <p:blipFill>
          <a:blip r:embed="rId5"/>
          <a:srcRect/>
          <a:stretch>
            <a:fillRect/>
          </a:stretch>
        </p:blipFill>
        <p:spPr bwMode="auto">
          <a:xfrm>
            <a:off x="9184306" y="1494410"/>
            <a:ext cx="932232" cy="932232"/>
          </a:xfrm>
          <a:prstGeom prst="rect">
            <a:avLst/>
          </a:prstGeom>
          <a:noFill/>
        </p:spPr>
      </p:pic>
      <p:pic>
        <p:nvPicPr>
          <p:cNvPr id="30" name="Picture 33" descr="Цел 13: Борба с климатичните промени"/>
          <p:cNvPicPr>
            <a:picLocks noChangeAspect="1" noChangeArrowheads="1"/>
          </p:cNvPicPr>
          <p:nvPr/>
        </p:nvPicPr>
        <p:blipFill>
          <a:blip r:embed="rId6"/>
          <a:srcRect/>
          <a:stretch>
            <a:fillRect/>
          </a:stretch>
        </p:blipFill>
        <p:spPr bwMode="auto">
          <a:xfrm>
            <a:off x="2289792" y="4324662"/>
            <a:ext cx="956333" cy="956333"/>
          </a:xfrm>
          <a:prstGeom prst="rect">
            <a:avLst/>
          </a:prstGeom>
          <a:noFill/>
        </p:spPr>
      </p:pic>
      <p:pic>
        <p:nvPicPr>
          <p:cNvPr id="31" name="Picture 32" descr="Цел 12: Отговорно потребление и производство"/>
          <p:cNvPicPr>
            <a:picLocks noChangeAspect="1" noChangeArrowheads="1"/>
          </p:cNvPicPr>
          <p:nvPr/>
        </p:nvPicPr>
        <p:blipFill>
          <a:blip r:embed="rId7"/>
          <a:srcRect/>
          <a:stretch>
            <a:fillRect/>
          </a:stretch>
        </p:blipFill>
        <p:spPr bwMode="auto">
          <a:xfrm>
            <a:off x="9350205" y="3536405"/>
            <a:ext cx="932233" cy="932233"/>
          </a:xfrm>
          <a:prstGeom prst="rect">
            <a:avLst/>
          </a:prstGeom>
          <a:noFill/>
        </p:spPr>
      </p:pic>
      <p:pic>
        <p:nvPicPr>
          <p:cNvPr id="32" name="Picture 35" descr="Цел 15: Живот на земята"/>
          <p:cNvPicPr>
            <a:picLocks noChangeAspect="1" noChangeArrowheads="1"/>
          </p:cNvPicPr>
          <p:nvPr/>
        </p:nvPicPr>
        <p:blipFill>
          <a:blip r:embed="rId8"/>
          <a:srcRect/>
          <a:stretch>
            <a:fillRect/>
          </a:stretch>
        </p:blipFill>
        <p:spPr bwMode="auto">
          <a:xfrm>
            <a:off x="9531180" y="5439107"/>
            <a:ext cx="933104" cy="933104"/>
          </a:xfrm>
          <a:prstGeom prst="rect">
            <a:avLst/>
          </a:prstGeom>
          <a:noFill/>
        </p:spPr>
      </p:pic>
    </p:spTree>
    <p:extLst>
      <p:ext uri="{BB962C8B-B14F-4D97-AF65-F5344CB8AC3E}">
        <p14:creationId xmlns:p14="http://schemas.microsoft.com/office/powerpoint/2010/main" xmlns="" val="57577282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o Texto 1">
            <a:extLst>
              <a:ext uri="{FF2B5EF4-FFF2-40B4-BE49-F238E27FC236}">
                <a16:creationId xmlns:a16="http://schemas.microsoft.com/office/drawing/2014/main" xmlns="" id="{C3DBDB17-2CF4-45D7-8202-DE55E9AFC50F}"/>
              </a:ext>
            </a:extLst>
          </p:cNvPr>
          <p:cNvSpPr>
            <a:spLocks noGrp="1"/>
          </p:cNvSpPr>
          <p:nvPr>
            <p:ph type="body" sz="quarter" idx="10"/>
          </p:nvPr>
        </p:nvSpPr>
        <p:spPr>
          <a:xfrm>
            <a:off x="730044" y="0"/>
            <a:ext cx="5289756" cy="949373"/>
          </a:xfrm>
        </p:spPr>
        <p:txBody>
          <a:bodyPr/>
          <a:lstStyle/>
          <a:p>
            <a:r>
              <a:rPr lang="ru-RU" sz="2800" dirty="0" smtClean="0"/>
              <a:t>Как </a:t>
            </a:r>
            <a:r>
              <a:rPr lang="ru-RU" sz="2800" dirty="0" err="1" smtClean="0"/>
              <a:t>климатичните</a:t>
            </a:r>
            <a:r>
              <a:rPr lang="ru-RU" sz="2800" dirty="0" smtClean="0"/>
              <a:t> </a:t>
            </a:r>
            <a:r>
              <a:rPr lang="ru-RU" sz="2800" dirty="0" err="1" smtClean="0"/>
              <a:t>промени</a:t>
            </a:r>
            <a:r>
              <a:rPr lang="ru-RU" sz="2800" dirty="0" smtClean="0"/>
              <a:t> </a:t>
            </a:r>
            <a:r>
              <a:rPr lang="ru-RU" sz="2800" dirty="0" err="1" smtClean="0"/>
              <a:t>влияят</a:t>
            </a:r>
            <a:r>
              <a:rPr lang="ru-RU" sz="2800" dirty="0" smtClean="0"/>
              <a:t> на </a:t>
            </a:r>
            <a:r>
              <a:rPr lang="ru-RU" sz="2800" dirty="0" err="1" smtClean="0"/>
              <a:t>биоразнообразието</a:t>
            </a:r>
            <a:r>
              <a:rPr lang="ru-RU" sz="2800" dirty="0" smtClean="0"/>
              <a:t>?</a:t>
            </a:r>
            <a:endParaRPr lang="pt-PT" sz="2800" dirty="0"/>
          </a:p>
        </p:txBody>
      </p:sp>
      <p:sp>
        <p:nvSpPr>
          <p:cNvPr id="3" name="Text Placeholder 2">
            <a:extLst>
              <a:ext uri="{FF2B5EF4-FFF2-40B4-BE49-F238E27FC236}">
                <a16:creationId xmlns:a16="http://schemas.microsoft.com/office/drawing/2014/main" xmlns="" id="{062B34AE-A413-422C-8151-FE66D6426A28}"/>
              </a:ext>
            </a:extLst>
          </p:cNvPr>
          <p:cNvSpPr txBox="1">
            <a:spLocks/>
          </p:cNvSpPr>
          <p:nvPr/>
        </p:nvSpPr>
        <p:spPr>
          <a:xfrm>
            <a:off x="1111045" y="949373"/>
            <a:ext cx="5468174" cy="5145415"/>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ru-RU" sz="2400" b="1" dirty="0" err="1" smtClean="0">
                <a:solidFill>
                  <a:srgbClr val="000000"/>
                </a:solidFill>
                <a:latin typeface="Calibri" panose="020F0502020204030204" pitchFamily="34" charset="0"/>
              </a:rPr>
              <a:t>Днешните</a:t>
            </a:r>
            <a:r>
              <a:rPr lang="ru-RU" sz="2400" b="1" dirty="0" smtClean="0">
                <a:solidFill>
                  <a:srgbClr val="000000"/>
                </a:solidFill>
                <a:latin typeface="Calibri" panose="020F0502020204030204" pitchFamily="34" charset="0"/>
              </a:rPr>
              <a:t> </a:t>
            </a:r>
            <a:r>
              <a:rPr lang="ru-RU" sz="2400" b="1" dirty="0" err="1" smtClean="0">
                <a:solidFill>
                  <a:srgbClr val="000000"/>
                </a:solidFill>
                <a:latin typeface="Calibri" panose="020F0502020204030204" pitchFamily="34" charset="0"/>
              </a:rPr>
              <a:t>видове</a:t>
            </a:r>
            <a:r>
              <a:rPr lang="ru-RU" sz="2400" b="1" dirty="0" smtClean="0">
                <a:solidFill>
                  <a:srgbClr val="000000"/>
                </a:solidFill>
                <a:latin typeface="Calibri" panose="020F0502020204030204" pitchFamily="34" charset="0"/>
              </a:rPr>
              <a:t> </a:t>
            </a:r>
            <a:r>
              <a:rPr lang="ru-RU" sz="2400" dirty="0" err="1" smtClean="0">
                <a:solidFill>
                  <a:srgbClr val="000000"/>
                </a:solidFill>
                <a:latin typeface="Calibri" panose="020F0502020204030204" pitchFamily="34" charset="0"/>
              </a:rPr>
              <a:t>са</a:t>
            </a:r>
            <a:r>
              <a:rPr lang="ru-RU" sz="2400" dirty="0" smtClean="0">
                <a:solidFill>
                  <a:srgbClr val="000000"/>
                </a:solidFill>
                <a:latin typeface="Calibri" panose="020F0502020204030204" pitchFamily="34" charset="0"/>
              </a:rPr>
              <a:t> се развили, за да се справят </a:t>
            </a:r>
            <a:r>
              <a:rPr lang="ru-RU" sz="2400" b="1" dirty="0" smtClean="0">
                <a:solidFill>
                  <a:srgbClr val="000000"/>
                </a:solidFill>
                <a:latin typeface="Calibri" panose="020F0502020204030204" pitchFamily="34" charset="0"/>
              </a:rPr>
              <a:t>с </a:t>
            </a:r>
            <a:r>
              <a:rPr lang="ru-RU" sz="2400" b="1" dirty="0" err="1" smtClean="0">
                <a:solidFill>
                  <a:srgbClr val="000000"/>
                </a:solidFill>
                <a:latin typeface="Calibri" panose="020F0502020204030204" pitchFamily="34" charset="0"/>
              </a:rPr>
              <a:t>днешните</a:t>
            </a:r>
            <a:r>
              <a:rPr lang="ru-RU" sz="2400" b="1" dirty="0" smtClean="0">
                <a:solidFill>
                  <a:srgbClr val="000000"/>
                </a:solidFill>
                <a:latin typeface="Calibri" panose="020F0502020204030204" pitchFamily="34" charset="0"/>
              </a:rPr>
              <a:t> условия</a:t>
            </a:r>
            <a:r>
              <a:rPr lang="ru-RU" sz="2400" dirty="0" smtClean="0">
                <a:solidFill>
                  <a:srgbClr val="000000"/>
                </a:solidFill>
                <a:latin typeface="Calibri" panose="020F0502020204030204" pitchFamily="34" charset="0"/>
              </a:rPr>
              <a:t>.</a:t>
            </a:r>
          </a:p>
          <a:p>
            <a:pPr marL="0" indent="0" algn="ctr">
              <a:buNone/>
            </a:pPr>
            <a:endParaRPr lang="ru-RU" sz="2400" dirty="0" smtClean="0">
              <a:solidFill>
                <a:srgbClr val="000000"/>
              </a:solidFill>
              <a:latin typeface="Calibri" panose="020F0502020204030204" pitchFamily="34" charset="0"/>
            </a:endParaRPr>
          </a:p>
          <a:p>
            <a:pPr marL="0" indent="0" algn="ctr">
              <a:buNone/>
            </a:pPr>
            <a:r>
              <a:rPr lang="ru-RU" sz="2400" dirty="0" smtClean="0">
                <a:solidFill>
                  <a:srgbClr val="000000"/>
                </a:solidFill>
                <a:latin typeface="Calibri" panose="020F0502020204030204" pitchFamily="34" charset="0"/>
              </a:rPr>
              <a:t>Те </a:t>
            </a:r>
            <a:r>
              <a:rPr lang="ru-RU" sz="2400" b="1" dirty="0" err="1" smtClean="0">
                <a:solidFill>
                  <a:srgbClr val="000000"/>
                </a:solidFill>
                <a:latin typeface="Calibri" panose="020F0502020204030204" pitchFamily="34" charset="0"/>
              </a:rPr>
              <a:t>могат</a:t>
            </a:r>
            <a:r>
              <a:rPr lang="ru-RU" sz="2400" b="1" dirty="0" smtClean="0">
                <a:solidFill>
                  <a:srgbClr val="000000"/>
                </a:solidFill>
                <a:latin typeface="Calibri" panose="020F0502020204030204" pitchFamily="34" charset="0"/>
              </a:rPr>
              <a:t> да </a:t>
            </a:r>
            <a:r>
              <a:rPr lang="ru-RU" sz="2400" b="1" dirty="0" err="1" smtClean="0">
                <a:solidFill>
                  <a:srgbClr val="000000"/>
                </a:solidFill>
                <a:latin typeface="Calibri" panose="020F0502020204030204" pitchFamily="34" charset="0"/>
              </a:rPr>
              <a:t>еволюират</a:t>
            </a:r>
            <a:r>
              <a:rPr lang="ru-RU" sz="2400" b="1" dirty="0" smtClean="0">
                <a:solidFill>
                  <a:srgbClr val="000000"/>
                </a:solidFill>
                <a:latin typeface="Calibri" panose="020F0502020204030204" pitchFamily="34" charset="0"/>
              </a:rPr>
              <a:t> </a:t>
            </a:r>
            <a:r>
              <a:rPr lang="ru-RU" sz="2400" dirty="0" err="1" smtClean="0">
                <a:solidFill>
                  <a:srgbClr val="000000"/>
                </a:solidFill>
                <a:latin typeface="Calibri" panose="020F0502020204030204" pitchFamily="34" charset="0"/>
              </a:rPr>
              <a:t>отново</a:t>
            </a:r>
            <a:r>
              <a:rPr lang="ru-RU" sz="2400" dirty="0" smtClean="0">
                <a:solidFill>
                  <a:srgbClr val="000000"/>
                </a:solidFill>
                <a:latin typeface="Calibri" panose="020F0502020204030204" pitchFamily="34" charset="0"/>
              </a:rPr>
              <a:t>, но </a:t>
            </a:r>
            <a:r>
              <a:rPr lang="ru-RU" sz="2400" dirty="0" err="1" smtClean="0">
                <a:solidFill>
                  <a:srgbClr val="000000"/>
                </a:solidFill>
                <a:latin typeface="Calibri" panose="020F0502020204030204" pitchFamily="34" charset="0"/>
              </a:rPr>
              <a:t>еволюцията</a:t>
            </a:r>
            <a:r>
              <a:rPr lang="ru-RU" sz="2400" dirty="0" smtClean="0">
                <a:solidFill>
                  <a:srgbClr val="000000"/>
                </a:solidFill>
                <a:latin typeface="Calibri" panose="020F0502020204030204" pitchFamily="34" charset="0"/>
              </a:rPr>
              <a:t> е много </a:t>
            </a:r>
            <a:r>
              <a:rPr lang="ru-RU" sz="2400" dirty="0" err="1" smtClean="0">
                <a:solidFill>
                  <a:srgbClr val="000000"/>
                </a:solidFill>
                <a:latin typeface="Calibri" panose="020F0502020204030204" pitchFamily="34" charset="0"/>
              </a:rPr>
              <a:t>бавна</a:t>
            </a:r>
            <a:r>
              <a:rPr lang="ru-RU" sz="2400" dirty="0" smtClean="0">
                <a:solidFill>
                  <a:srgbClr val="000000"/>
                </a:solidFill>
                <a:latin typeface="Calibri" panose="020F0502020204030204" pitchFamily="34" charset="0"/>
              </a:rPr>
              <a:t> (</a:t>
            </a:r>
            <a:r>
              <a:rPr lang="ru-RU" sz="2400" b="1" dirty="0" err="1" smtClean="0">
                <a:solidFill>
                  <a:srgbClr val="000000"/>
                </a:solidFill>
                <a:latin typeface="Calibri" panose="020F0502020204030204" pitchFamily="34" charset="0"/>
              </a:rPr>
              <a:t>необходими</a:t>
            </a:r>
            <a:r>
              <a:rPr lang="ru-RU" sz="2400" b="1" dirty="0" smtClean="0">
                <a:solidFill>
                  <a:srgbClr val="000000"/>
                </a:solidFill>
                <a:latin typeface="Calibri" panose="020F0502020204030204" pitchFamily="34" charset="0"/>
              </a:rPr>
              <a:t> </a:t>
            </a:r>
            <a:r>
              <a:rPr lang="ru-RU" sz="2400" b="1" dirty="0" err="1" smtClean="0">
                <a:solidFill>
                  <a:srgbClr val="000000"/>
                </a:solidFill>
                <a:latin typeface="Calibri" panose="020F0502020204030204" pitchFamily="34" charset="0"/>
              </a:rPr>
              <a:t>са</a:t>
            </a:r>
            <a:r>
              <a:rPr lang="ru-RU" sz="2400" b="1" dirty="0" smtClean="0">
                <a:solidFill>
                  <a:srgbClr val="000000"/>
                </a:solidFill>
                <a:latin typeface="Calibri" panose="020F0502020204030204" pitchFamily="34" charset="0"/>
              </a:rPr>
              <a:t> </a:t>
            </a:r>
            <a:r>
              <a:rPr lang="ru-RU" sz="2400" b="1" dirty="0" err="1" smtClean="0">
                <a:solidFill>
                  <a:srgbClr val="000000"/>
                </a:solidFill>
                <a:latin typeface="Calibri" panose="020F0502020204030204" pitchFamily="34" charset="0"/>
              </a:rPr>
              <a:t>милиони</a:t>
            </a:r>
            <a:r>
              <a:rPr lang="ru-RU" sz="2400" b="1" dirty="0" smtClean="0">
                <a:solidFill>
                  <a:srgbClr val="000000"/>
                </a:solidFill>
                <a:latin typeface="Calibri" panose="020F0502020204030204" pitchFamily="34" charset="0"/>
              </a:rPr>
              <a:t> </a:t>
            </a:r>
            <a:r>
              <a:rPr lang="ru-RU" sz="2400" b="1" dirty="0" err="1" smtClean="0">
                <a:solidFill>
                  <a:srgbClr val="000000"/>
                </a:solidFill>
                <a:latin typeface="Calibri" panose="020F0502020204030204" pitchFamily="34" charset="0"/>
              </a:rPr>
              <a:t>години</a:t>
            </a:r>
            <a:r>
              <a:rPr lang="ru-RU" sz="2400" dirty="0" smtClean="0">
                <a:solidFill>
                  <a:srgbClr val="000000"/>
                </a:solidFill>
                <a:latin typeface="Calibri" panose="020F0502020204030204" pitchFamily="34" charset="0"/>
              </a:rPr>
              <a:t>), а </a:t>
            </a:r>
            <a:r>
              <a:rPr lang="ru-RU" sz="2400" b="1" dirty="0" err="1" smtClean="0">
                <a:solidFill>
                  <a:srgbClr val="000000"/>
                </a:solidFill>
                <a:latin typeface="Calibri" panose="020F0502020204030204" pitchFamily="34" charset="0"/>
              </a:rPr>
              <a:t>климатичните</a:t>
            </a:r>
            <a:r>
              <a:rPr lang="ru-RU" sz="2400" b="1" dirty="0" smtClean="0">
                <a:solidFill>
                  <a:srgbClr val="000000"/>
                </a:solidFill>
                <a:latin typeface="Calibri" panose="020F0502020204030204" pitchFamily="34" charset="0"/>
              </a:rPr>
              <a:t> </a:t>
            </a:r>
            <a:r>
              <a:rPr lang="ru-RU" sz="2400" b="1" dirty="0" err="1" smtClean="0">
                <a:solidFill>
                  <a:srgbClr val="000000"/>
                </a:solidFill>
                <a:latin typeface="Calibri" panose="020F0502020204030204" pitchFamily="34" charset="0"/>
              </a:rPr>
              <a:t>промени</a:t>
            </a:r>
            <a:r>
              <a:rPr lang="ru-RU" sz="2400" b="1" dirty="0" smtClean="0">
                <a:solidFill>
                  <a:srgbClr val="000000"/>
                </a:solidFill>
                <a:latin typeface="Calibri" panose="020F0502020204030204" pitchFamily="34" charset="0"/>
              </a:rPr>
              <a:t> </a:t>
            </a:r>
            <a:r>
              <a:rPr lang="ru-RU" sz="2400" dirty="0" smtClean="0">
                <a:solidFill>
                  <a:srgbClr val="000000"/>
                </a:solidFill>
                <a:latin typeface="Calibri" panose="020F0502020204030204" pitchFamily="34" charset="0"/>
              </a:rPr>
              <a:t>се </a:t>
            </a:r>
            <a:r>
              <a:rPr lang="ru-RU" sz="2400" dirty="0" err="1" smtClean="0">
                <a:solidFill>
                  <a:srgbClr val="000000"/>
                </a:solidFill>
                <a:latin typeface="Calibri" panose="020F0502020204030204" pitchFamily="34" charset="0"/>
              </a:rPr>
              <a:t>случват</a:t>
            </a:r>
            <a:r>
              <a:rPr lang="ru-RU" sz="2400" dirty="0" smtClean="0">
                <a:solidFill>
                  <a:srgbClr val="000000"/>
                </a:solidFill>
                <a:latin typeface="Calibri" panose="020F0502020204030204" pitchFamily="34" charset="0"/>
              </a:rPr>
              <a:t> </a:t>
            </a:r>
            <a:r>
              <a:rPr lang="ru-RU" sz="2400" b="1" dirty="0" smtClean="0">
                <a:solidFill>
                  <a:srgbClr val="000000"/>
                </a:solidFill>
                <a:latin typeface="Calibri" panose="020F0502020204030204" pitchFamily="34" charset="0"/>
              </a:rPr>
              <a:t>много </a:t>
            </a:r>
            <a:r>
              <a:rPr lang="ru-RU" sz="2400" b="1" dirty="0" err="1" smtClean="0">
                <a:solidFill>
                  <a:srgbClr val="000000"/>
                </a:solidFill>
                <a:latin typeface="Calibri" panose="020F0502020204030204" pitchFamily="34" charset="0"/>
              </a:rPr>
              <a:t>бързо</a:t>
            </a:r>
            <a:r>
              <a:rPr lang="ru-RU" sz="2400" b="1" dirty="0" smtClean="0">
                <a:solidFill>
                  <a:srgbClr val="000000"/>
                </a:solidFill>
                <a:latin typeface="Calibri" panose="020F0502020204030204" pitchFamily="34" charset="0"/>
              </a:rPr>
              <a:t> </a:t>
            </a:r>
            <a:r>
              <a:rPr lang="ru-RU" sz="2400" dirty="0" smtClean="0">
                <a:solidFill>
                  <a:srgbClr val="000000"/>
                </a:solidFill>
                <a:latin typeface="Calibri" panose="020F0502020204030204" pitchFamily="34" charset="0"/>
              </a:rPr>
              <a:t>(</a:t>
            </a:r>
            <a:r>
              <a:rPr lang="ru-RU" sz="2400" dirty="0" err="1" smtClean="0">
                <a:solidFill>
                  <a:srgbClr val="000000"/>
                </a:solidFill>
                <a:latin typeface="Calibri" panose="020F0502020204030204" pitchFamily="34" charset="0"/>
              </a:rPr>
              <a:t>необходими</a:t>
            </a:r>
            <a:r>
              <a:rPr lang="ru-RU" sz="2400" dirty="0" smtClean="0">
                <a:solidFill>
                  <a:srgbClr val="000000"/>
                </a:solidFill>
                <a:latin typeface="Calibri" panose="020F0502020204030204" pitchFamily="34" charset="0"/>
              </a:rPr>
              <a:t> </a:t>
            </a:r>
            <a:r>
              <a:rPr lang="ru-RU" sz="2400" dirty="0" err="1" smtClean="0">
                <a:solidFill>
                  <a:srgbClr val="000000"/>
                </a:solidFill>
                <a:latin typeface="Calibri" panose="020F0502020204030204" pitchFamily="34" charset="0"/>
              </a:rPr>
              <a:t>са</a:t>
            </a:r>
            <a:r>
              <a:rPr lang="ru-RU" sz="2400" dirty="0" smtClean="0">
                <a:solidFill>
                  <a:srgbClr val="000000"/>
                </a:solidFill>
                <a:latin typeface="Calibri" panose="020F0502020204030204" pitchFamily="34" charset="0"/>
              </a:rPr>
              <a:t> </a:t>
            </a:r>
            <a:r>
              <a:rPr lang="ru-RU" sz="2400" dirty="0" err="1" smtClean="0">
                <a:solidFill>
                  <a:srgbClr val="000000"/>
                </a:solidFill>
                <a:latin typeface="Calibri" panose="020F0502020204030204" pitchFamily="34" charset="0"/>
              </a:rPr>
              <a:t>по-малко</a:t>
            </a:r>
            <a:r>
              <a:rPr lang="ru-RU" sz="2400" dirty="0" smtClean="0">
                <a:solidFill>
                  <a:srgbClr val="000000"/>
                </a:solidFill>
                <a:latin typeface="Calibri" panose="020F0502020204030204" pitchFamily="34" charset="0"/>
              </a:rPr>
              <a:t> от 100 </a:t>
            </a:r>
            <a:r>
              <a:rPr lang="ru-RU" sz="2400" dirty="0" err="1" smtClean="0">
                <a:solidFill>
                  <a:srgbClr val="000000"/>
                </a:solidFill>
                <a:latin typeface="Calibri" panose="020F0502020204030204" pitchFamily="34" charset="0"/>
              </a:rPr>
              <a:t>години</a:t>
            </a:r>
            <a:r>
              <a:rPr lang="ru-RU" sz="2400" dirty="0" smtClean="0">
                <a:solidFill>
                  <a:srgbClr val="000000"/>
                </a:solidFill>
                <a:latin typeface="Calibri" panose="020F0502020204030204" pitchFamily="34" charset="0"/>
              </a:rPr>
              <a:t>)</a:t>
            </a:r>
          </a:p>
          <a:p>
            <a:pPr marL="0" indent="0" algn="ctr">
              <a:buNone/>
            </a:pPr>
            <a:endParaRPr lang="ru-RU" sz="2400" dirty="0" smtClean="0">
              <a:solidFill>
                <a:srgbClr val="000000"/>
              </a:solidFill>
              <a:latin typeface="Calibri" panose="020F0502020204030204" pitchFamily="34" charset="0"/>
            </a:endParaRPr>
          </a:p>
          <a:p>
            <a:pPr marL="0" indent="0" algn="ctr">
              <a:buNone/>
            </a:pPr>
            <a:r>
              <a:rPr lang="ru-RU" sz="2400" b="1" dirty="0" smtClean="0">
                <a:solidFill>
                  <a:srgbClr val="000000"/>
                </a:solidFill>
                <a:latin typeface="Calibri" panose="020F0502020204030204" pitchFamily="34" charset="0"/>
              </a:rPr>
              <a:t>Милиони </a:t>
            </a:r>
            <a:r>
              <a:rPr lang="ru-RU" sz="2400" dirty="0" smtClean="0">
                <a:solidFill>
                  <a:srgbClr val="000000"/>
                </a:solidFill>
                <a:latin typeface="Calibri" panose="020F0502020204030204" pitchFamily="34" charset="0"/>
              </a:rPr>
              <a:t>уязвими видове не са в състояние да се справят с промените и са застрашени от </a:t>
            </a:r>
            <a:r>
              <a:rPr lang="ru-RU" sz="2400" b="1" dirty="0" smtClean="0">
                <a:solidFill>
                  <a:srgbClr val="000000"/>
                </a:solidFill>
                <a:latin typeface="Calibri" panose="020F0502020204030204" pitchFamily="34" charset="0"/>
              </a:rPr>
              <a:t>изчезване.</a:t>
            </a:r>
            <a:endParaRPr lang="en-US" sz="2400" b="1" dirty="0">
              <a:latin typeface="Calibri"/>
              <a:cs typeface="Calibri"/>
            </a:endParaRPr>
          </a:p>
        </p:txBody>
      </p:sp>
      <p:sp>
        <p:nvSpPr>
          <p:cNvPr id="54274" name="AutoShape 2" descr="Глобално затопляне: как да се борим с глобалното затоплян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bg-BG"/>
          </a:p>
        </p:txBody>
      </p:sp>
      <p:pic>
        <p:nvPicPr>
          <p:cNvPr id="54275" name="Picture 3"/>
          <p:cNvPicPr>
            <a:picLocks noChangeAspect="1" noChangeArrowheads="1"/>
          </p:cNvPicPr>
          <p:nvPr/>
        </p:nvPicPr>
        <p:blipFill>
          <a:blip r:embed="rId3"/>
          <a:srcRect/>
          <a:stretch>
            <a:fillRect/>
          </a:stretch>
        </p:blipFill>
        <p:spPr bwMode="auto">
          <a:xfrm>
            <a:off x="7185529" y="336006"/>
            <a:ext cx="3900346" cy="2045244"/>
          </a:xfrm>
          <a:prstGeom prst="rect">
            <a:avLst/>
          </a:prstGeom>
          <a:noFill/>
          <a:ln w="9525">
            <a:noFill/>
            <a:miter lim="800000"/>
            <a:headEnd/>
            <a:tailEnd/>
          </a:ln>
        </p:spPr>
      </p:pic>
      <p:sp>
        <p:nvSpPr>
          <p:cNvPr id="8" name="Rectangle 7"/>
          <p:cNvSpPr/>
          <p:nvPr/>
        </p:nvSpPr>
        <p:spPr>
          <a:xfrm>
            <a:off x="7033129" y="2381250"/>
            <a:ext cx="4282570" cy="646331"/>
          </a:xfrm>
          <a:prstGeom prst="rect">
            <a:avLst/>
          </a:prstGeom>
        </p:spPr>
        <p:txBody>
          <a:bodyPr wrap="square">
            <a:spAutoFit/>
          </a:bodyPr>
          <a:lstStyle/>
          <a:p>
            <a:pPr algn="ctr"/>
            <a:r>
              <a:rPr lang="ru-RU" i="1" dirty="0" smtClean="0"/>
              <a:t>Растенията учат потомството си как да оцелява в климатичните промени</a:t>
            </a:r>
            <a:endParaRPr lang="bg-BG" i="1" dirty="0"/>
          </a:p>
        </p:txBody>
      </p:sp>
      <p:pic>
        <p:nvPicPr>
          <p:cNvPr id="54277" name="Picture 5" descr="Катастрофалният ефект на климатичните промени върху животните"/>
          <p:cNvPicPr>
            <a:picLocks noChangeAspect="1" noChangeArrowheads="1"/>
          </p:cNvPicPr>
          <p:nvPr/>
        </p:nvPicPr>
        <p:blipFill>
          <a:blip r:embed="rId4"/>
          <a:srcRect/>
          <a:stretch>
            <a:fillRect/>
          </a:stretch>
        </p:blipFill>
        <p:spPr bwMode="auto">
          <a:xfrm>
            <a:off x="7033129" y="3385804"/>
            <a:ext cx="4815971" cy="2708984"/>
          </a:xfrm>
          <a:prstGeom prst="rect">
            <a:avLst/>
          </a:prstGeom>
          <a:noFill/>
        </p:spPr>
      </p:pic>
      <p:sp>
        <p:nvSpPr>
          <p:cNvPr id="10" name="Rectangle 9"/>
          <p:cNvSpPr/>
          <p:nvPr/>
        </p:nvSpPr>
        <p:spPr>
          <a:xfrm>
            <a:off x="5362575" y="6094788"/>
            <a:ext cx="6486525" cy="646331"/>
          </a:xfrm>
          <a:prstGeom prst="rect">
            <a:avLst/>
          </a:prstGeom>
        </p:spPr>
        <p:txBody>
          <a:bodyPr wrap="square">
            <a:spAutoFit/>
          </a:bodyPr>
          <a:lstStyle/>
          <a:p>
            <a:pPr algn="r"/>
            <a:r>
              <a:rPr lang="en-US" dirty="0" smtClean="0">
                <a:hlinkClick r:id="rId5"/>
              </a:rPr>
              <a:t>https://lifestyle.bg/tendencies/klimatichnite-promeni-zhivotinskite-vidove-wwf-oon-i-pred-kakva-zaplaha-sa-izpraveni.html</a:t>
            </a:r>
            <a:r>
              <a:rPr lang="bg-BG" dirty="0" smtClean="0"/>
              <a:t> </a:t>
            </a:r>
            <a:endParaRPr lang="bg-BG" dirty="0"/>
          </a:p>
        </p:txBody>
      </p:sp>
    </p:spTree>
    <p:extLst>
      <p:ext uri="{BB962C8B-B14F-4D97-AF65-F5344CB8AC3E}">
        <p14:creationId xmlns:p14="http://schemas.microsoft.com/office/powerpoint/2010/main" xmlns="" val="69778640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210950" y="176476"/>
            <a:ext cx="9693900" cy="875547"/>
          </a:xfrm>
        </p:spPr>
        <p:txBody>
          <a:bodyPr/>
          <a:lstStyle/>
          <a:p>
            <a:r>
              <a:rPr lang="en-US" dirty="0"/>
              <a:t>% </a:t>
            </a:r>
            <a:r>
              <a:rPr lang="bg-BG" dirty="0" smtClean="0"/>
              <a:t>на видовете, които изчезват за година</a:t>
            </a:r>
            <a:r>
              <a:rPr lang="en-US" dirty="0" smtClean="0"/>
              <a:t>: </a:t>
            </a:r>
            <a:endParaRPr lang="en-IE" dirty="0"/>
          </a:p>
        </p:txBody>
      </p:sp>
      <p:pic>
        <p:nvPicPr>
          <p:cNvPr id="3" name="Picture 2">
            <a:extLst>
              <a:ext uri="{FF2B5EF4-FFF2-40B4-BE49-F238E27FC236}">
                <a16:creationId xmlns:a16="http://schemas.microsoft.com/office/drawing/2014/main" xmlns="" id="{833B5426-E594-4409-93E4-1A3965583148}"/>
              </a:ext>
            </a:extLst>
          </p:cNvPr>
          <p:cNvPicPr>
            <a:picLocks noChangeAspect="1"/>
          </p:cNvPicPr>
          <p:nvPr/>
        </p:nvPicPr>
        <p:blipFill>
          <a:blip r:embed="rId2"/>
          <a:stretch>
            <a:fillRect/>
          </a:stretch>
        </p:blipFill>
        <p:spPr>
          <a:xfrm>
            <a:off x="1772248" y="1256697"/>
            <a:ext cx="8868229" cy="4981058"/>
          </a:xfrm>
          <a:prstGeom prst="rect">
            <a:avLst/>
          </a:prstGeom>
        </p:spPr>
      </p:pic>
      <p:sp>
        <p:nvSpPr>
          <p:cNvPr id="4" name="TextBox 3">
            <a:extLst>
              <a:ext uri="{FF2B5EF4-FFF2-40B4-BE49-F238E27FC236}">
                <a16:creationId xmlns:a16="http://schemas.microsoft.com/office/drawing/2014/main" xmlns="" id="{EFBD34B7-20F3-9FB5-9B2C-A49A98BC6F7B}"/>
              </a:ext>
            </a:extLst>
          </p:cNvPr>
          <p:cNvSpPr txBox="1"/>
          <p:nvPr/>
        </p:nvSpPr>
        <p:spPr>
          <a:xfrm rot="-5400000">
            <a:off x="-1119882" y="3260591"/>
            <a:ext cx="530799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bg-BG" b="1" dirty="0" smtClean="0"/>
              <a:t>Кумулативно изчезнали видове в </a:t>
            </a:r>
            <a:r>
              <a:rPr lang="en-GB" b="1" dirty="0" smtClean="0"/>
              <a:t>% </a:t>
            </a:r>
            <a:r>
              <a:rPr lang="bg-BG" b="1" dirty="0" smtClean="0"/>
              <a:t>по данни на </a:t>
            </a:r>
            <a:r>
              <a:rPr lang="en-GB" b="1" dirty="0" smtClean="0"/>
              <a:t> </a:t>
            </a:r>
            <a:r>
              <a:rPr lang="en-GB" b="1" dirty="0"/>
              <a:t>IUCN </a:t>
            </a:r>
            <a:endParaRPr lang="en-US" b="1" dirty="0"/>
          </a:p>
        </p:txBody>
      </p:sp>
      <p:sp>
        <p:nvSpPr>
          <p:cNvPr id="5" name="TextBox 4">
            <a:extLst>
              <a:ext uri="{FF2B5EF4-FFF2-40B4-BE49-F238E27FC236}">
                <a16:creationId xmlns:a16="http://schemas.microsoft.com/office/drawing/2014/main" xmlns="" id="{B646A101-45B4-D28F-8AFC-745D0E692861}"/>
              </a:ext>
            </a:extLst>
          </p:cNvPr>
          <p:cNvSpPr txBox="1"/>
          <p:nvPr/>
        </p:nvSpPr>
        <p:spPr>
          <a:xfrm>
            <a:off x="5650330" y="6237755"/>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bg-BG" b="1" dirty="0" smtClean="0"/>
              <a:t>Времеви интервал</a:t>
            </a:r>
            <a:endParaRPr lang="en-US" b="1" dirty="0"/>
          </a:p>
        </p:txBody>
      </p:sp>
      <p:sp>
        <p:nvSpPr>
          <p:cNvPr id="6" name="TextBox 5">
            <a:extLst>
              <a:ext uri="{FF2B5EF4-FFF2-40B4-BE49-F238E27FC236}">
                <a16:creationId xmlns:a16="http://schemas.microsoft.com/office/drawing/2014/main" xmlns="" id="{D13E6C5C-6152-16DD-A517-C3E86A608AC3}"/>
              </a:ext>
            </a:extLst>
          </p:cNvPr>
          <p:cNvSpPr txBox="1"/>
          <p:nvPr/>
        </p:nvSpPr>
        <p:spPr>
          <a:xfrm>
            <a:off x="10529607" y="2114550"/>
            <a:ext cx="1595718"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bg-BG" dirty="0" smtClean="0"/>
              <a:t>  </a:t>
            </a:r>
            <a:r>
              <a:rPr lang="bg-BG" b="1" dirty="0" smtClean="0"/>
              <a:t>Бозайници </a:t>
            </a:r>
          </a:p>
          <a:p>
            <a:endParaRPr lang="bg-BG" b="1" dirty="0" smtClean="0"/>
          </a:p>
          <a:p>
            <a:endParaRPr lang="bg-BG" b="1" dirty="0" smtClean="0"/>
          </a:p>
          <a:p>
            <a:r>
              <a:rPr lang="bg-BG" b="1" dirty="0" smtClean="0"/>
              <a:t>Гръбначни </a:t>
            </a:r>
          </a:p>
          <a:p>
            <a:endParaRPr lang="bg-BG" b="1" dirty="0" smtClean="0"/>
          </a:p>
          <a:p>
            <a:r>
              <a:rPr lang="bg-BG" b="1" dirty="0" smtClean="0"/>
              <a:t>Птици </a:t>
            </a:r>
          </a:p>
          <a:p>
            <a:endParaRPr lang="bg-BG" dirty="0" smtClean="0"/>
          </a:p>
          <a:p>
            <a:endParaRPr lang="bg-BG" dirty="0" smtClean="0"/>
          </a:p>
          <a:p>
            <a:r>
              <a:rPr lang="bg-BG" b="1" dirty="0" smtClean="0"/>
              <a:t>Други гръбначни</a:t>
            </a:r>
            <a:endParaRPr lang="en-GB" b="1" dirty="0">
              <a:cs typeface="Calibri"/>
            </a:endParaRPr>
          </a:p>
        </p:txBody>
      </p:sp>
    </p:spTree>
    <p:extLst>
      <p:ext uri="{BB962C8B-B14F-4D97-AF65-F5344CB8AC3E}">
        <p14:creationId xmlns:p14="http://schemas.microsoft.com/office/powerpoint/2010/main" xmlns="" val="147382213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754FE5B7-33C3-96EB-C9E3-50E2853F1D92}"/>
              </a:ext>
            </a:extLst>
          </p:cNvPr>
          <p:cNvSpPr>
            <a:spLocks noGrp="1"/>
          </p:cNvSpPr>
          <p:nvPr>
            <p:ph type="body" sz="quarter" idx="10"/>
          </p:nvPr>
        </p:nvSpPr>
        <p:spPr>
          <a:xfrm>
            <a:off x="717177" y="0"/>
            <a:ext cx="7960658" cy="1395907"/>
          </a:xfrm>
        </p:spPr>
        <p:txBody>
          <a:bodyPr/>
          <a:lstStyle/>
          <a:p>
            <a:r>
              <a:rPr lang="ru-RU" dirty="0" smtClean="0">
                <a:solidFill>
                  <a:srgbClr val="354F92"/>
                </a:solidFill>
              </a:rPr>
              <a:t>Изменението на климата променя и  разрушава екосистемите</a:t>
            </a:r>
            <a:endParaRPr lang="en-US" dirty="0">
              <a:solidFill>
                <a:srgbClr val="354F92"/>
              </a:solidFill>
            </a:endParaRPr>
          </a:p>
        </p:txBody>
      </p:sp>
      <p:sp>
        <p:nvSpPr>
          <p:cNvPr id="4" name="TextBox 3">
            <a:extLst>
              <a:ext uri="{FF2B5EF4-FFF2-40B4-BE49-F238E27FC236}">
                <a16:creationId xmlns:a16="http://schemas.microsoft.com/office/drawing/2014/main" xmlns="" id="{FEBF02C8-E29C-BCBD-EE2F-0AC003A2B95E}"/>
              </a:ext>
            </a:extLst>
          </p:cNvPr>
          <p:cNvSpPr txBox="1"/>
          <p:nvPr/>
        </p:nvSpPr>
        <p:spPr>
          <a:xfrm>
            <a:off x="1696571" y="819032"/>
            <a:ext cx="5581519" cy="6019918"/>
          </a:xfrm>
          <a:prstGeom prst="rect">
            <a:avLst/>
          </a:prstGeom>
          <a:noFill/>
        </p:spPr>
        <p:txBody>
          <a:bodyPr wrap="square" rtlCol="0">
            <a:spAutoFit/>
          </a:bodyPr>
          <a:lstStyle/>
          <a:p>
            <a:pPr>
              <a:lnSpc>
                <a:spcPct val="107000"/>
              </a:lnSpc>
              <a:spcAft>
                <a:spcPts val="800"/>
              </a:spcAft>
            </a:pPr>
            <a:r>
              <a:rPr lang="ru-RU" sz="2400" dirty="0" smtClean="0">
                <a:solidFill>
                  <a:srgbClr val="354F92"/>
                </a:solidFill>
                <a:ea typeface="Calibri" panose="020F0502020204030204" pitchFamily="34" charset="0"/>
                <a:cs typeface="Times New Roman" panose="02020603050405020304" pitchFamily="18" charset="0"/>
              </a:rPr>
              <a:t>Повишаването на глобалните температури променя екосистемите и принуждава видовете да живеят в нова среда и при нови условия, което води до по-бързото им изчезване. </a:t>
            </a:r>
            <a:r>
              <a:rPr lang="ru-RU" sz="2400" dirty="0" err="1" smtClean="0">
                <a:solidFill>
                  <a:srgbClr val="354F92"/>
                </a:solidFill>
                <a:ea typeface="Calibri" panose="020F0502020204030204" pitchFamily="34" charset="0"/>
                <a:cs typeface="Times New Roman" panose="02020603050405020304" pitchFamily="18" charset="0"/>
              </a:rPr>
              <a:t>През</a:t>
            </a:r>
            <a:r>
              <a:rPr lang="ru-RU" sz="2400" dirty="0" smtClean="0">
                <a:solidFill>
                  <a:srgbClr val="354F92"/>
                </a:solidFill>
                <a:ea typeface="Calibri" panose="020F0502020204030204" pitchFamily="34" charset="0"/>
                <a:cs typeface="Times New Roman" panose="02020603050405020304" pitchFamily="18" charset="0"/>
              </a:rPr>
              <a:t> </a:t>
            </a:r>
            <a:r>
              <a:rPr lang="ru-RU" sz="2400" dirty="0" err="1" smtClean="0">
                <a:solidFill>
                  <a:srgbClr val="354F92"/>
                </a:solidFill>
                <a:ea typeface="Calibri" panose="020F0502020204030204" pitchFamily="34" charset="0"/>
                <a:cs typeface="Times New Roman" panose="02020603050405020304" pitchFamily="18" charset="0"/>
              </a:rPr>
              <a:t>лятото</a:t>
            </a:r>
            <a:r>
              <a:rPr lang="ru-RU" sz="2400" dirty="0" smtClean="0">
                <a:solidFill>
                  <a:srgbClr val="354F92"/>
                </a:solidFill>
                <a:ea typeface="Calibri" panose="020F0502020204030204" pitchFamily="34" charset="0"/>
                <a:cs typeface="Times New Roman" panose="02020603050405020304" pitchFamily="18" charset="0"/>
              </a:rPr>
              <a:t> на 2022 г. 45% от територията на Континентална Европа преживя тежка суша до средата на юли. Експертите предупреждават, че сухите зими и горещите лета, предизвикани от глобалното затопляне, ще означава, че </a:t>
            </a:r>
            <a:r>
              <a:rPr lang="ru-RU" sz="2400" b="1" dirty="0" smtClean="0">
                <a:solidFill>
                  <a:srgbClr val="354F92"/>
                </a:solidFill>
                <a:ea typeface="Calibri" panose="020F0502020204030204" pitchFamily="34" charset="0"/>
                <a:cs typeface="Times New Roman" panose="02020603050405020304" pitchFamily="18" charset="0"/>
              </a:rPr>
              <a:t>недостигът на вода ще е новото нормално. </a:t>
            </a:r>
            <a:r>
              <a:rPr lang="ru-RU" sz="2400" dirty="0" smtClean="0">
                <a:solidFill>
                  <a:srgbClr val="354F92"/>
                </a:solidFill>
                <a:ea typeface="Calibri" panose="020F0502020204030204" pitchFamily="34" charset="0"/>
                <a:cs typeface="Times New Roman" panose="02020603050405020304" pitchFamily="18" charset="0"/>
              </a:rPr>
              <a:t>Тези суши водят със себе си до тежки горски пожари в цяла Европа, които са пагубни за екосистемите.</a:t>
            </a:r>
            <a:endParaRPr lang="en-US" sz="2400" dirty="0">
              <a:solidFill>
                <a:srgbClr val="354F92"/>
              </a:solidFill>
              <a:effectLst/>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xmlns="" id="{FFF225C9-18BD-258B-E4CA-D23F03B09326}"/>
              </a:ext>
            </a:extLst>
          </p:cNvPr>
          <p:cNvPicPr>
            <a:picLocks noChangeAspect="1"/>
          </p:cNvPicPr>
          <p:nvPr/>
        </p:nvPicPr>
        <p:blipFill rotWithShape="1">
          <a:blip r:embed="rId3"/>
          <a:srcRect t="21855" b="9703"/>
          <a:stretch/>
        </p:blipFill>
        <p:spPr>
          <a:xfrm>
            <a:off x="9902934" y="3932024"/>
            <a:ext cx="1707835" cy="2529722"/>
          </a:xfrm>
          <a:prstGeom prst="rect">
            <a:avLst/>
          </a:prstGeom>
        </p:spPr>
      </p:pic>
      <p:pic>
        <p:nvPicPr>
          <p:cNvPr id="7" name="Picture 6">
            <a:extLst>
              <a:ext uri="{FF2B5EF4-FFF2-40B4-BE49-F238E27FC236}">
                <a16:creationId xmlns:a16="http://schemas.microsoft.com/office/drawing/2014/main" xmlns="" id="{6B1C8CE2-CA84-1A28-645F-CC63A19B637D}"/>
              </a:ext>
            </a:extLst>
          </p:cNvPr>
          <p:cNvPicPr>
            <a:picLocks noChangeAspect="1"/>
          </p:cNvPicPr>
          <p:nvPr/>
        </p:nvPicPr>
        <p:blipFill rotWithShape="1">
          <a:blip r:embed="rId4"/>
          <a:srcRect t="17601" b="26076"/>
          <a:stretch/>
        </p:blipFill>
        <p:spPr>
          <a:xfrm>
            <a:off x="7800287" y="3333920"/>
            <a:ext cx="1996031" cy="2433109"/>
          </a:xfrm>
          <a:prstGeom prst="rect">
            <a:avLst/>
          </a:prstGeom>
        </p:spPr>
      </p:pic>
      <p:pic>
        <p:nvPicPr>
          <p:cNvPr id="8" name="Picture 7">
            <a:extLst>
              <a:ext uri="{FF2B5EF4-FFF2-40B4-BE49-F238E27FC236}">
                <a16:creationId xmlns:a16="http://schemas.microsoft.com/office/drawing/2014/main" xmlns="" id="{E1B95135-E48F-36EE-AC94-8B6EFCFA84D5}"/>
              </a:ext>
            </a:extLst>
          </p:cNvPr>
          <p:cNvPicPr>
            <a:picLocks noChangeAspect="1"/>
          </p:cNvPicPr>
          <p:nvPr/>
        </p:nvPicPr>
        <p:blipFill>
          <a:blip r:embed="rId5"/>
          <a:stretch>
            <a:fillRect/>
          </a:stretch>
        </p:blipFill>
        <p:spPr>
          <a:xfrm>
            <a:off x="8277142" y="118751"/>
            <a:ext cx="3628902" cy="2563165"/>
          </a:xfrm>
          <a:prstGeom prst="rect">
            <a:avLst/>
          </a:prstGeom>
        </p:spPr>
      </p:pic>
      <p:sp>
        <p:nvSpPr>
          <p:cNvPr id="9" name="TextBox 8">
            <a:extLst>
              <a:ext uri="{FF2B5EF4-FFF2-40B4-BE49-F238E27FC236}">
                <a16:creationId xmlns:a16="http://schemas.microsoft.com/office/drawing/2014/main" xmlns="" id="{D93376D4-549C-CEF3-B65B-17881FE2704D}"/>
              </a:ext>
            </a:extLst>
          </p:cNvPr>
          <p:cNvSpPr txBox="1"/>
          <p:nvPr/>
        </p:nvSpPr>
        <p:spPr>
          <a:xfrm>
            <a:off x="8255321" y="2638783"/>
            <a:ext cx="3693692" cy="369332"/>
          </a:xfrm>
          <a:prstGeom prst="rect">
            <a:avLst/>
          </a:prstGeom>
          <a:noFill/>
        </p:spPr>
        <p:txBody>
          <a:bodyPr wrap="square" rtlCol="0">
            <a:spAutoFit/>
          </a:bodyPr>
          <a:lstStyle/>
          <a:p>
            <a:r>
              <a:rPr lang="bg-BG" dirty="0" smtClean="0">
                <a:solidFill>
                  <a:srgbClr val="354F92"/>
                </a:solidFill>
              </a:rPr>
              <a:t>Горски пожари в Европа през</a:t>
            </a:r>
            <a:r>
              <a:rPr lang="en-IE" dirty="0" smtClean="0">
                <a:solidFill>
                  <a:srgbClr val="354F92"/>
                </a:solidFill>
              </a:rPr>
              <a:t> </a:t>
            </a:r>
            <a:r>
              <a:rPr lang="en-IE" dirty="0">
                <a:solidFill>
                  <a:srgbClr val="354F92"/>
                </a:solidFill>
              </a:rPr>
              <a:t>2021 </a:t>
            </a:r>
          </a:p>
        </p:txBody>
      </p:sp>
    </p:spTree>
    <p:extLst>
      <p:ext uri="{BB962C8B-B14F-4D97-AF65-F5344CB8AC3E}">
        <p14:creationId xmlns:p14="http://schemas.microsoft.com/office/powerpoint/2010/main" xmlns="" val="110370968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xmlns="" id="{AC902E8B-A5D9-BE7B-0A41-34A1B00B907A}"/>
              </a:ext>
            </a:extLst>
          </p:cNvPr>
          <p:cNvSpPr>
            <a:spLocks noGrp="1"/>
          </p:cNvSpPr>
          <p:nvPr>
            <p:ph type="body" sz="quarter" idx="18"/>
          </p:nvPr>
        </p:nvSpPr>
        <p:spPr>
          <a:xfrm>
            <a:off x="277906" y="2106705"/>
            <a:ext cx="5623165" cy="4623683"/>
          </a:xfrm>
        </p:spPr>
        <p:txBody>
          <a:bodyPr/>
          <a:lstStyle/>
          <a:p>
            <a:pPr marL="0" indent="0"/>
            <a:r>
              <a:rPr lang="ru-RU" dirty="0" smtClean="0"/>
              <a:t>Иглолистната гора, разположена на голяма площ  в източната и югоизточна част на град Солун е застрашена от горски пожари през лятото. </a:t>
            </a:r>
            <a:r>
              <a:rPr lang="bg-BG" dirty="0" smtClean="0"/>
              <a:t> Конният патрул от доброволци е жизнено важен за опазване на гората. Членовете на патрула преминават постоянно през обучение. По този начин добиват умения за опазване на гората от пожари, стават добри ездачи и се сближават с конете. Опазвайки природата и биоразнообразието, конният патрул предлага екосистемна услуга от голямо значение за общността.</a:t>
            </a:r>
            <a:endParaRPr lang="en-US" dirty="0"/>
          </a:p>
          <a:p>
            <a:endParaRPr lang="en-IE" dirty="0"/>
          </a:p>
        </p:txBody>
      </p:sp>
      <p:sp>
        <p:nvSpPr>
          <p:cNvPr id="3" name="Text Placeholder 2">
            <a:extLst>
              <a:ext uri="{FF2B5EF4-FFF2-40B4-BE49-F238E27FC236}">
                <a16:creationId xmlns:a16="http://schemas.microsoft.com/office/drawing/2014/main" xmlns="" id="{D27F6DAC-1BDF-EDFA-D607-157858E265F1}"/>
              </a:ext>
            </a:extLst>
          </p:cNvPr>
          <p:cNvSpPr>
            <a:spLocks noGrp="1"/>
          </p:cNvSpPr>
          <p:nvPr>
            <p:ph type="body" sz="quarter" idx="16"/>
          </p:nvPr>
        </p:nvSpPr>
        <p:spPr>
          <a:xfrm>
            <a:off x="277906" y="0"/>
            <a:ext cx="5543659" cy="1248719"/>
          </a:xfrm>
        </p:spPr>
        <p:txBody>
          <a:bodyPr/>
          <a:lstStyle/>
          <a:p>
            <a:r>
              <a:rPr lang="bg-BG" dirty="0" smtClean="0"/>
              <a:t>Шампиони в борбата с климатичните промени</a:t>
            </a:r>
            <a:r>
              <a:rPr lang="en-IE" dirty="0" smtClean="0"/>
              <a:t>: </a:t>
            </a:r>
            <a:r>
              <a:rPr lang="ru-RU" dirty="0" err="1" smtClean="0"/>
              <a:t>Конен</a:t>
            </a:r>
            <a:r>
              <a:rPr lang="ru-RU" dirty="0" smtClean="0"/>
              <a:t> </a:t>
            </a:r>
            <a:r>
              <a:rPr lang="ru-RU" dirty="0" err="1" smtClean="0"/>
              <a:t>патрул</a:t>
            </a:r>
            <a:r>
              <a:rPr lang="ru-RU" dirty="0" smtClean="0"/>
              <a:t> за защита от </a:t>
            </a:r>
            <a:r>
              <a:rPr lang="ru-RU" dirty="0" err="1" smtClean="0"/>
              <a:t>горски</a:t>
            </a:r>
            <a:r>
              <a:rPr lang="ru-RU" dirty="0" smtClean="0"/>
              <a:t> </a:t>
            </a:r>
            <a:r>
              <a:rPr lang="ru-RU" dirty="0" err="1" smtClean="0"/>
              <a:t>пожари</a:t>
            </a:r>
            <a:r>
              <a:rPr lang="ru-RU" dirty="0" smtClean="0"/>
              <a:t> </a:t>
            </a:r>
            <a:endParaRPr lang="en-IE" dirty="0"/>
          </a:p>
        </p:txBody>
      </p:sp>
      <p:pic>
        <p:nvPicPr>
          <p:cNvPr id="7" name="Picture Placeholder 6">
            <a:extLst>
              <a:ext uri="{FF2B5EF4-FFF2-40B4-BE49-F238E27FC236}">
                <a16:creationId xmlns:a16="http://schemas.microsoft.com/office/drawing/2014/main" xmlns="" id="{D6C84A7C-D516-A1A8-5B7D-DD65CFD24C6D}"/>
              </a:ext>
            </a:extLst>
          </p:cNvPr>
          <p:cNvPicPr>
            <a:picLocks noGrp="1" noChangeAspect="1"/>
          </p:cNvPicPr>
          <p:nvPr>
            <p:ph type="pic" sz="quarter" idx="19"/>
          </p:nvPr>
        </p:nvPicPr>
        <p:blipFill>
          <a:blip r:embed="rId3"/>
          <a:srcRect t="14587" b="14587"/>
          <a:stretch/>
        </p:blipFill>
        <p:spPr>
          <a:xfrm>
            <a:off x="6083676" y="0"/>
            <a:ext cx="5361066" cy="6858000"/>
          </a:xfrm>
        </p:spPr>
      </p:pic>
      <p:sp>
        <p:nvSpPr>
          <p:cNvPr id="8" name="TextBox 7">
            <a:extLst>
              <a:ext uri="{FF2B5EF4-FFF2-40B4-BE49-F238E27FC236}">
                <a16:creationId xmlns:a16="http://schemas.microsoft.com/office/drawing/2014/main" xmlns="" id="{D6E367BF-0DCE-DE3E-0C3A-229253BA9E9B}"/>
              </a:ext>
            </a:extLst>
          </p:cNvPr>
          <p:cNvSpPr txBox="1"/>
          <p:nvPr/>
        </p:nvSpPr>
        <p:spPr>
          <a:xfrm>
            <a:off x="9956130" y="6361057"/>
            <a:ext cx="1488612" cy="369332"/>
          </a:xfrm>
          <a:prstGeom prst="rect">
            <a:avLst/>
          </a:prstGeom>
          <a:noFill/>
        </p:spPr>
        <p:txBody>
          <a:bodyPr wrap="square" rtlCol="0">
            <a:spAutoFit/>
          </a:bodyPr>
          <a:lstStyle/>
          <a:p>
            <a:r>
              <a:rPr lang="en-IE" b="1" u="sng" dirty="0">
                <a:solidFill>
                  <a:schemeClr val="bg1"/>
                </a:solidFill>
                <a:hlinkClick r:id="rId4"/>
              </a:rPr>
              <a:t>Image Credit </a:t>
            </a:r>
            <a:endParaRPr lang="en-IE" b="1" u="sng" dirty="0">
              <a:solidFill>
                <a:schemeClr val="bg1"/>
              </a:solidFill>
            </a:endParaRPr>
          </a:p>
        </p:txBody>
      </p:sp>
    </p:spTree>
    <p:extLst>
      <p:ext uri="{BB962C8B-B14F-4D97-AF65-F5344CB8AC3E}">
        <p14:creationId xmlns:p14="http://schemas.microsoft.com/office/powerpoint/2010/main" xmlns="" val="284757540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xmlns="" id="{D0550C6F-D04C-6D8F-5A03-1045C6311B13}"/>
              </a:ext>
            </a:extLst>
          </p:cNvPr>
          <p:cNvSpPr txBox="1"/>
          <p:nvPr/>
        </p:nvSpPr>
        <p:spPr>
          <a:xfrm>
            <a:off x="725993" y="0"/>
            <a:ext cx="10768263" cy="1292662"/>
          </a:xfrm>
          <a:prstGeom prst="rect">
            <a:avLst/>
          </a:prstGeom>
          <a:noFill/>
        </p:spPr>
        <p:txBody>
          <a:bodyPr wrap="square" rtlCol="0">
            <a:spAutoFit/>
          </a:bodyPr>
          <a:lstStyle/>
          <a:p>
            <a:r>
              <a:rPr lang="ru-RU" sz="2600" b="1" dirty="0" smtClean="0">
                <a:solidFill>
                  <a:srgbClr val="EB7339"/>
                </a:solidFill>
              </a:rPr>
              <a:t>Екстремните метеорологични явления, свързани с изменението на климата, не са «запазена марка» само за страните от тропическите региони, но вече се случват и в Европа </a:t>
            </a:r>
            <a:r>
              <a:rPr lang="en-IE" sz="2600" b="1" dirty="0" smtClean="0">
                <a:solidFill>
                  <a:srgbClr val="EB7339"/>
                </a:solidFill>
              </a:rPr>
              <a:t>… </a:t>
            </a:r>
            <a:endParaRPr lang="en-IE" sz="2600" b="1" dirty="0">
              <a:solidFill>
                <a:srgbClr val="EB7339"/>
              </a:solidFill>
            </a:endParaRPr>
          </a:p>
        </p:txBody>
      </p:sp>
      <p:pic>
        <p:nvPicPr>
          <p:cNvPr id="12" name="Picture 11" descr="Forest fires rage across Europe as heatwave sends temperatures soaring |  Wildfires | The Guardian">
            <a:extLst>
              <a:ext uri="{FF2B5EF4-FFF2-40B4-BE49-F238E27FC236}">
                <a16:creationId xmlns:a16="http://schemas.microsoft.com/office/drawing/2014/main" xmlns="" id="{FA956BF0-0AB8-7C44-A240-BCE93605D6A1}"/>
              </a:ext>
            </a:extLst>
          </p:cNvPr>
          <p:cNvPicPr>
            <a:picLocks noChangeAspect="1"/>
          </p:cNvPicPr>
          <p:nvPr/>
        </p:nvPicPr>
        <p:blipFill>
          <a:blip r:embed="rId3">
            <a:extLst>
              <a:ext uri="{28A0092B-C50C-407E-A947-70E740481C1C}">
                <a14:useLocalDpi xmlns:a14="http://schemas.microsoft.com/office/drawing/2010/main" xmlns="" val="0"/>
              </a:ext>
            </a:extLst>
          </a:blip>
          <a:srcRect/>
          <a:stretch>
            <a:fillRect/>
          </a:stretch>
        </p:blipFill>
        <p:spPr bwMode="auto">
          <a:xfrm>
            <a:off x="1258682" y="4377737"/>
            <a:ext cx="3402965" cy="2038031"/>
          </a:xfrm>
          <a:prstGeom prst="rect">
            <a:avLst/>
          </a:prstGeom>
          <a:noFill/>
          <a:ln>
            <a:noFill/>
          </a:ln>
        </p:spPr>
      </p:pic>
      <p:pic>
        <p:nvPicPr>
          <p:cNvPr id="46082" name="Picture 2" descr="Kombobild Deutschland Unwetter in Rheinland-Pfalz Altenahr Altenburg vorher nachher"/>
          <p:cNvPicPr>
            <a:picLocks noChangeAspect="1" noChangeArrowheads="1"/>
          </p:cNvPicPr>
          <p:nvPr/>
        </p:nvPicPr>
        <p:blipFill>
          <a:blip r:embed="rId4"/>
          <a:srcRect/>
          <a:stretch>
            <a:fillRect/>
          </a:stretch>
        </p:blipFill>
        <p:spPr bwMode="auto">
          <a:xfrm>
            <a:off x="5710517" y="1708334"/>
            <a:ext cx="5468470" cy="3077469"/>
          </a:xfrm>
          <a:prstGeom prst="rect">
            <a:avLst/>
          </a:prstGeom>
          <a:noFill/>
        </p:spPr>
      </p:pic>
      <p:sp>
        <p:nvSpPr>
          <p:cNvPr id="8" name="Правоъгълник 7"/>
          <p:cNvSpPr/>
          <p:nvPr/>
        </p:nvSpPr>
        <p:spPr>
          <a:xfrm>
            <a:off x="1034715" y="2286000"/>
            <a:ext cx="4372173" cy="1015663"/>
          </a:xfrm>
          <a:prstGeom prst="rect">
            <a:avLst/>
          </a:prstGeom>
        </p:spPr>
        <p:txBody>
          <a:bodyPr wrap="square">
            <a:spAutoFit/>
          </a:bodyPr>
          <a:lstStyle/>
          <a:p>
            <a:r>
              <a:rPr lang="bg-BG" sz="2000" b="1" dirty="0" smtClean="0"/>
              <a:t>Долината на Ар в Германия  преди и след наводнението през 2021 г.</a:t>
            </a:r>
          </a:p>
          <a:p>
            <a:endParaRPr lang="bg-BG" sz="2000" b="1" dirty="0"/>
          </a:p>
        </p:txBody>
      </p:sp>
      <p:sp>
        <p:nvSpPr>
          <p:cNvPr id="9" name="Правоъгълник 8"/>
          <p:cNvSpPr/>
          <p:nvPr/>
        </p:nvSpPr>
        <p:spPr>
          <a:xfrm>
            <a:off x="5011271" y="4903694"/>
            <a:ext cx="6167716" cy="1631216"/>
          </a:xfrm>
          <a:prstGeom prst="rect">
            <a:avLst/>
          </a:prstGeom>
        </p:spPr>
        <p:txBody>
          <a:bodyPr wrap="square">
            <a:spAutoFit/>
          </a:bodyPr>
          <a:lstStyle/>
          <a:p>
            <a:r>
              <a:rPr lang="ru-RU" sz="2000" b="1" dirty="0" err="1" smtClean="0"/>
              <a:t>Пожари</a:t>
            </a:r>
            <a:r>
              <a:rPr lang="ru-RU" sz="2000" b="1" dirty="0" smtClean="0"/>
              <a:t> </a:t>
            </a:r>
            <a:r>
              <a:rPr lang="ru-RU" sz="2000" b="1" dirty="0" err="1" smtClean="0"/>
              <a:t>изпепелиха</a:t>
            </a:r>
            <a:r>
              <a:rPr lang="ru-RU" sz="2000" b="1" dirty="0" smtClean="0"/>
              <a:t> </a:t>
            </a:r>
            <a:r>
              <a:rPr lang="ru-RU" sz="2000" b="1" dirty="0" err="1" smtClean="0"/>
              <a:t>десетки</a:t>
            </a:r>
            <a:r>
              <a:rPr lang="ru-RU" sz="2000" b="1" dirty="0" smtClean="0"/>
              <a:t> </a:t>
            </a:r>
            <a:r>
              <a:rPr lang="ru-RU" sz="2000" b="1" dirty="0" err="1" smtClean="0"/>
              <a:t>хиляди</a:t>
            </a:r>
            <a:r>
              <a:rPr lang="ru-RU" sz="2000" b="1" dirty="0" smtClean="0"/>
              <a:t> </a:t>
            </a:r>
            <a:r>
              <a:rPr lang="ru-RU" sz="2000" b="1" dirty="0" err="1" smtClean="0"/>
              <a:t>декари</a:t>
            </a:r>
            <a:r>
              <a:rPr lang="ru-RU" sz="2000" b="1" dirty="0" smtClean="0"/>
              <a:t> гори </a:t>
            </a:r>
            <a:r>
              <a:rPr lang="ru-RU" sz="2000" b="1" dirty="0" err="1" smtClean="0"/>
              <a:t>във</a:t>
            </a:r>
            <a:r>
              <a:rPr lang="ru-RU" sz="2000" b="1" dirty="0" smtClean="0"/>
              <a:t> Франция, Испания и Португалия и </a:t>
            </a:r>
            <a:r>
              <a:rPr lang="ru-RU" sz="2000" b="1" dirty="0" err="1" smtClean="0"/>
              <a:t>превърнаха</a:t>
            </a:r>
            <a:r>
              <a:rPr lang="ru-RU" sz="2000" b="1" dirty="0" smtClean="0"/>
              <a:t> 2022 г. в рекордна година</a:t>
            </a:r>
            <a:r>
              <a:rPr lang="ru-RU" sz="2000" dirty="0" smtClean="0"/>
              <a:t> по </a:t>
            </a:r>
            <a:r>
              <a:rPr lang="ru-RU" sz="2000" dirty="0" err="1" smtClean="0"/>
              <a:t>брой</a:t>
            </a:r>
            <a:r>
              <a:rPr lang="ru-RU" sz="2000" dirty="0" smtClean="0"/>
              <a:t> </a:t>
            </a:r>
            <a:r>
              <a:rPr lang="ru-RU" sz="2000" dirty="0" err="1" smtClean="0"/>
              <a:t>горски</a:t>
            </a:r>
            <a:r>
              <a:rPr lang="ru-RU" sz="2000" dirty="0" smtClean="0"/>
              <a:t> </a:t>
            </a:r>
            <a:r>
              <a:rPr lang="ru-RU" sz="2000" dirty="0" err="1" smtClean="0"/>
              <a:t>пожари</a:t>
            </a:r>
            <a:r>
              <a:rPr lang="ru-RU" sz="2000" dirty="0" smtClean="0"/>
              <a:t> в </a:t>
            </a:r>
            <a:r>
              <a:rPr lang="ru-RU" sz="2000" dirty="0" err="1" smtClean="0"/>
              <a:t>Югозападна</a:t>
            </a:r>
            <a:r>
              <a:rPr lang="ru-RU" sz="2000" dirty="0" smtClean="0"/>
              <a:t> Европа, </a:t>
            </a:r>
            <a:r>
              <a:rPr lang="ru-RU" sz="2000" dirty="0" err="1" smtClean="0"/>
              <a:t>съобщава</a:t>
            </a:r>
            <a:r>
              <a:rPr lang="ru-RU" sz="2000" dirty="0" smtClean="0"/>
              <a:t> </a:t>
            </a:r>
            <a:r>
              <a:rPr lang="ru-RU" sz="2000" dirty="0" err="1" smtClean="0"/>
              <a:t>службата</a:t>
            </a:r>
            <a:r>
              <a:rPr lang="ru-RU" sz="2000" dirty="0" smtClean="0"/>
              <a:t> за </a:t>
            </a:r>
            <a:r>
              <a:rPr lang="ru-RU" sz="2000" dirty="0" err="1" smtClean="0"/>
              <a:t>сателитно</a:t>
            </a:r>
            <a:r>
              <a:rPr lang="ru-RU" sz="2000" dirty="0" smtClean="0"/>
              <a:t> наблюдение на ЕС.</a:t>
            </a:r>
            <a:endParaRPr lang="bg-BG" sz="2000" dirty="0"/>
          </a:p>
        </p:txBody>
      </p:sp>
      <p:sp>
        <p:nvSpPr>
          <p:cNvPr id="14" name="Стрелка надясно 13"/>
          <p:cNvSpPr/>
          <p:nvPr/>
        </p:nvSpPr>
        <p:spPr>
          <a:xfrm>
            <a:off x="5011271" y="2752165"/>
            <a:ext cx="564776" cy="43927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bg-BG"/>
          </a:p>
        </p:txBody>
      </p:sp>
      <p:sp>
        <p:nvSpPr>
          <p:cNvPr id="15" name="Стрелка наляво 14"/>
          <p:cNvSpPr/>
          <p:nvPr/>
        </p:nvSpPr>
        <p:spPr>
          <a:xfrm>
            <a:off x="4755775" y="5477435"/>
            <a:ext cx="255495" cy="34065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bg-BG"/>
          </a:p>
        </p:txBody>
      </p:sp>
    </p:spTree>
    <p:extLst>
      <p:ext uri="{BB962C8B-B14F-4D97-AF65-F5344CB8AC3E}">
        <p14:creationId xmlns:p14="http://schemas.microsoft.com/office/powerpoint/2010/main" xmlns="" val="92877714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EDF1AE04-73A6-A215-4684-0550E6CB86C4}"/>
              </a:ext>
            </a:extLst>
          </p:cNvPr>
          <p:cNvSpPr>
            <a:spLocks noGrp="1"/>
          </p:cNvSpPr>
          <p:nvPr>
            <p:ph type="body" sz="quarter" idx="16"/>
          </p:nvPr>
        </p:nvSpPr>
        <p:spPr>
          <a:xfrm>
            <a:off x="170329" y="0"/>
            <a:ext cx="5766854" cy="1281735"/>
          </a:xfrm>
        </p:spPr>
        <p:txBody>
          <a:bodyPr/>
          <a:lstStyle/>
          <a:p>
            <a:r>
              <a:rPr lang="en-IE" dirty="0">
                <a:solidFill>
                  <a:srgbClr val="EB7339"/>
                </a:solidFill>
              </a:rPr>
              <a:t>3) </a:t>
            </a:r>
            <a:r>
              <a:rPr lang="ru-RU" dirty="0" smtClean="0">
                <a:solidFill>
                  <a:srgbClr val="EB7339"/>
                </a:solidFill>
              </a:rPr>
              <a:t>Как </a:t>
            </a:r>
            <a:r>
              <a:rPr lang="ru-RU" dirty="0" err="1" smtClean="0">
                <a:solidFill>
                  <a:srgbClr val="EB7339"/>
                </a:solidFill>
              </a:rPr>
              <a:t>биологичното</a:t>
            </a:r>
            <a:r>
              <a:rPr lang="ru-RU" dirty="0" smtClean="0">
                <a:solidFill>
                  <a:srgbClr val="EB7339"/>
                </a:solidFill>
              </a:rPr>
              <a:t> разнообразие </a:t>
            </a:r>
            <a:r>
              <a:rPr lang="ru-RU" dirty="0" err="1" smtClean="0">
                <a:solidFill>
                  <a:srgbClr val="EB7339"/>
                </a:solidFill>
              </a:rPr>
              <a:t>може</a:t>
            </a:r>
            <a:r>
              <a:rPr lang="ru-RU" dirty="0" smtClean="0">
                <a:solidFill>
                  <a:srgbClr val="EB7339"/>
                </a:solidFill>
              </a:rPr>
              <a:t> да </a:t>
            </a:r>
            <a:r>
              <a:rPr lang="ru-RU" dirty="0" err="1" smtClean="0">
                <a:solidFill>
                  <a:srgbClr val="EB7339"/>
                </a:solidFill>
              </a:rPr>
              <a:t>помогне</a:t>
            </a:r>
            <a:r>
              <a:rPr lang="ru-RU" dirty="0" smtClean="0">
                <a:solidFill>
                  <a:srgbClr val="EB7339"/>
                </a:solidFill>
              </a:rPr>
              <a:t> за </a:t>
            </a:r>
            <a:r>
              <a:rPr lang="ru-RU" dirty="0" err="1" smtClean="0">
                <a:solidFill>
                  <a:srgbClr val="EB7339"/>
                </a:solidFill>
              </a:rPr>
              <a:t>смекчаване</a:t>
            </a:r>
            <a:r>
              <a:rPr lang="ru-RU" dirty="0" smtClean="0">
                <a:solidFill>
                  <a:srgbClr val="EB7339"/>
                </a:solidFill>
              </a:rPr>
              <a:t> на </a:t>
            </a:r>
            <a:r>
              <a:rPr lang="ru-RU" dirty="0" err="1" smtClean="0">
                <a:solidFill>
                  <a:srgbClr val="EB7339"/>
                </a:solidFill>
              </a:rPr>
              <a:t>климатичните</a:t>
            </a:r>
            <a:r>
              <a:rPr lang="ru-RU" dirty="0" smtClean="0">
                <a:solidFill>
                  <a:srgbClr val="EB7339"/>
                </a:solidFill>
              </a:rPr>
              <a:t> </a:t>
            </a:r>
            <a:r>
              <a:rPr lang="ru-RU" dirty="0" err="1" smtClean="0">
                <a:solidFill>
                  <a:srgbClr val="EB7339"/>
                </a:solidFill>
              </a:rPr>
              <a:t>промени</a:t>
            </a:r>
            <a:r>
              <a:rPr lang="ru-RU" dirty="0" smtClean="0">
                <a:solidFill>
                  <a:srgbClr val="EB7339"/>
                </a:solidFill>
              </a:rPr>
              <a:t>? </a:t>
            </a:r>
          </a:p>
          <a:p>
            <a:endParaRPr lang="en-IE" dirty="0">
              <a:solidFill>
                <a:srgbClr val="EB7339"/>
              </a:solidFill>
            </a:endParaRPr>
          </a:p>
        </p:txBody>
      </p:sp>
      <p:sp>
        <p:nvSpPr>
          <p:cNvPr id="3" name="Text Placeholder 2">
            <a:extLst>
              <a:ext uri="{FF2B5EF4-FFF2-40B4-BE49-F238E27FC236}">
                <a16:creationId xmlns:a16="http://schemas.microsoft.com/office/drawing/2014/main" xmlns="" id="{3D731829-2D7D-64EC-D297-AC0587763D9D}"/>
              </a:ext>
            </a:extLst>
          </p:cNvPr>
          <p:cNvSpPr>
            <a:spLocks noGrp="1"/>
          </p:cNvSpPr>
          <p:nvPr>
            <p:ph type="body" sz="quarter" idx="18"/>
          </p:nvPr>
        </p:nvSpPr>
        <p:spPr>
          <a:xfrm>
            <a:off x="0" y="1837765"/>
            <a:ext cx="6083675" cy="4229660"/>
          </a:xfrm>
        </p:spPr>
        <p:txBody>
          <a:bodyPr/>
          <a:lstStyle/>
          <a:p>
            <a:r>
              <a:rPr lang="en-US" dirty="0" smtClean="0"/>
              <a:t>   </a:t>
            </a:r>
            <a:endParaRPr lang="bg-BG" dirty="0" smtClean="0"/>
          </a:p>
          <a:p>
            <a:r>
              <a:rPr lang="bg-BG" dirty="0" smtClean="0"/>
              <a:t>	</a:t>
            </a:r>
            <a:r>
              <a:rPr lang="ru-RU" dirty="0" smtClean="0"/>
              <a:t>Не можем да се справим със загубата на биологично разнообразие, без да се справим с изменението на климата и обратното - няма да се справим с изменението на климата, без да се справим със загубата на биологично разнообразие. </a:t>
            </a:r>
            <a:r>
              <a:rPr lang="ru-RU" dirty="0" err="1" smtClean="0"/>
              <a:t>Защитата</a:t>
            </a:r>
            <a:r>
              <a:rPr lang="ru-RU" dirty="0" smtClean="0"/>
              <a:t> и </a:t>
            </a:r>
            <a:r>
              <a:rPr lang="ru-RU" dirty="0" err="1" smtClean="0"/>
              <a:t>възстановяването</a:t>
            </a:r>
            <a:r>
              <a:rPr lang="ru-RU" dirty="0" smtClean="0"/>
              <a:t> на </a:t>
            </a:r>
            <a:r>
              <a:rPr lang="ru-RU" dirty="0" err="1" smtClean="0"/>
              <a:t>екосистемите</a:t>
            </a:r>
            <a:r>
              <a:rPr lang="ru-RU" dirty="0" smtClean="0"/>
              <a:t> ни </a:t>
            </a:r>
            <a:r>
              <a:rPr lang="ru-RU" dirty="0" err="1" smtClean="0"/>
              <a:t>помага</a:t>
            </a:r>
            <a:r>
              <a:rPr lang="ru-RU" dirty="0" smtClean="0"/>
              <a:t> да </a:t>
            </a:r>
            <a:r>
              <a:rPr lang="ru-RU" dirty="0" err="1" smtClean="0"/>
              <a:t>смекчим</a:t>
            </a:r>
            <a:r>
              <a:rPr lang="ru-RU" dirty="0" smtClean="0"/>
              <a:t> </a:t>
            </a:r>
            <a:r>
              <a:rPr lang="ru-RU" dirty="0" err="1" smtClean="0"/>
              <a:t>изменението</a:t>
            </a:r>
            <a:r>
              <a:rPr lang="ru-RU" dirty="0" smtClean="0"/>
              <a:t> на климата чрез </a:t>
            </a:r>
            <a:r>
              <a:rPr lang="ru-RU" dirty="0" err="1" smtClean="0"/>
              <a:t>запазване</a:t>
            </a:r>
            <a:r>
              <a:rPr lang="ru-RU" dirty="0" smtClean="0"/>
              <a:t> на </a:t>
            </a:r>
            <a:r>
              <a:rPr lang="ru-RU" b="1" dirty="0" err="1" smtClean="0"/>
              <a:t>въглеродните</a:t>
            </a:r>
            <a:r>
              <a:rPr lang="ru-RU" b="1" dirty="0" smtClean="0"/>
              <a:t> </a:t>
            </a:r>
            <a:r>
              <a:rPr lang="ru-RU" b="1" dirty="0" err="1" smtClean="0"/>
              <a:t>поглъщатели</a:t>
            </a:r>
            <a:r>
              <a:rPr lang="ru-RU" b="1" dirty="0" smtClean="0"/>
              <a:t>.</a:t>
            </a:r>
          </a:p>
          <a:p>
            <a:endParaRPr lang="en-IE" dirty="0"/>
          </a:p>
        </p:txBody>
      </p:sp>
      <p:pic>
        <p:nvPicPr>
          <p:cNvPr id="7" name="Picture Placeholder 6">
            <a:extLst>
              <a:ext uri="{FF2B5EF4-FFF2-40B4-BE49-F238E27FC236}">
                <a16:creationId xmlns:a16="http://schemas.microsoft.com/office/drawing/2014/main" xmlns="" id="{C29AAA0B-9BCC-DB6E-867F-07B53D18B4AA}"/>
              </a:ext>
            </a:extLst>
          </p:cNvPr>
          <p:cNvPicPr>
            <a:picLocks noGrp="1" noChangeAspect="1"/>
          </p:cNvPicPr>
          <p:nvPr>
            <p:ph type="pic" sz="quarter" idx="19"/>
          </p:nvPr>
        </p:nvPicPr>
        <p:blipFill>
          <a:blip r:embed="rId2"/>
          <a:srcRect l="23922" r="23922"/>
          <a:stretch/>
        </p:blipFill>
        <p:spPr>
          <a:xfrm>
            <a:off x="6083676" y="0"/>
            <a:ext cx="5361066" cy="6858000"/>
          </a:xfrm>
        </p:spPr>
      </p:pic>
      <p:sp>
        <p:nvSpPr>
          <p:cNvPr id="5" name="TextBox 4">
            <a:extLst>
              <a:ext uri="{FF2B5EF4-FFF2-40B4-BE49-F238E27FC236}">
                <a16:creationId xmlns:a16="http://schemas.microsoft.com/office/drawing/2014/main" xmlns="" id="{2CB34842-0200-A368-38B0-ED52211B6E77}"/>
              </a:ext>
            </a:extLst>
          </p:cNvPr>
          <p:cNvSpPr txBox="1"/>
          <p:nvPr/>
        </p:nvSpPr>
        <p:spPr>
          <a:xfrm>
            <a:off x="8445228" y="6489062"/>
            <a:ext cx="3186790" cy="338554"/>
          </a:xfrm>
          <a:prstGeom prst="rect">
            <a:avLst/>
          </a:prstGeom>
          <a:noFill/>
        </p:spPr>
        <p:txBody>
          <a:bodyPr wrap="square" rtlCol="0">
            <a:spAutoFit/>
          </a:bodyPr>
          <a:lstStyle/>
          <a:p>
            <a:r>
              <a:rPr lang="en-IE" sz="1600" b="1" u="sng" dirty="0">
                <a:solidFill>
                  <a:schemeClr val="bg1"/>
                </a:solidFill>
                <a:hlinkClick r:id="rId3"/>
              </a:rPr>
              <a:t>Source: European Commission  </a:t>
            </a:r>
            <a:endParaRPr lang="en-IE" sz="1600" b="1" u="sng" dirty="0">
              <a:solidFill>
                <a:schemeClr val="bg1"/>
              </a:solidFill>
            </a:endParaRPr>
          </a:p>
        </p:txBody>
      </p:sp>
    </p:spTree>
    <p:extLst>
      <p:ext uri="{BB962C8B-B14F-4D97-AF65-F5344CB8AC3E}">
        <p14:creationId xmlns:p14="http://schemas.microsoft.com/office/powerpoint/2010/main" xmlns="" val="176537334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xmlns="" id="{BB5D8E14-A58E-B5FB-BDD0-B14AFCFA0701}"/>
              </a:ext>
            </a:extLst>
          </p:cNvPr>
          <p:cNvPicPr>
            <a:picLocks noGrp="1" noChangeAspect="1"/>
          </p:cNvPicPr>
          <p:nvPr>
            <p:ph type="pic" sz="quarter" idx="10"/>
          </p:nvPr>
        </p:nvPicPr>
        <p:blipFill>
          <a:blip r:embed="rId2"/>
          <a:srcRect l="5011" r="5011"/>
          <a:stretch/>
        </p:blipFill>
        <p:spPr>
          <a:xfrm>
            <a:off x="388401" y="385460"/>
            <a:ext cx="4107750" cy="6087079"/>
          </a:xfrm>
        </p:spPr>
      </p:pic>
      <p:sp>
        <p:nvSpPr>
          <p:cNvPr id="6" name="Text Placeholder 5">
            <a:extLst>
              <a:ext uri="{FF2B5EF4-FFF2-40B4-BE49-F238E27FC236}">
                <a16:creationId xmlns:a16="http://schemas.microsoft.com/office/drawing/2014/main" xmlns="" id="{171C5FCE-CF01-50B3-2B46-073441D864ED}"/>
              </a:ext>
            </a:extLst>
          </p:cNvPr>
          <p:cNvSpPr>
            <a:spLocks noGrp="1"/>
          </p:cNvSpPr>
          <p:nvPr>
            <p:ph type="body" sz="quarter" idx="18"/>
          </p:nvPr>
        </p:nvSpPr>
        <p:spPr>
          <a:xfrm>
            <a:off x="4625788" y="2752165"/>
            <a:ext cx="7297271" cy="2967317"/>
          </a:xfrm>
        </p:spPr>
        <p:txBody>
          <a:bodyPr/>
          <a:lstStyle/>
          <a:p>
            <a:pPr marL="0"/>
            <a:r>
              <a:rPr lang="ru-RU" dirty="0" smtClean="0"/>
              <a:t>Въпреки опасностите за биоразнообразието, породени от изменението на климата, знаем, че естествените местообитания играят важна роля в регулирането на климата и могат да помогнат за усвояване и съхраняване на въглерод. Горите, </a:t>
            </a:r>
            <a:r>
              <a:rPr lang="ru-RU" dirty="0" err="1" smtClean="0"/>
              <a:t>торфищата</a:t>
            </a:r>
            <a:r>
              <a:rPr lang="ru-RU" dirty="0" smtClean="0"/>
              <a:t> и </a:t>
            </a:r>
            <a:r>
              <a:rPr lang="ru-RU" dirty="0" err="1" smtClean="0"/>
              <a:t>други</a:t>
            </a:r>
            <a:r>
              <a:rPr lang="ru-RU" dirty="0" smtClean="0"/>
              <a:t> местообитания </a:t>
            </a:r>
            <a:r>
              <a:rPr lang="ru-RU" dirty="0" err="1" smtClean="0"/>
              <a:t>са</a:t>
            </a:r>
            <a:r>
              <a:rPr lang="ru-RU" dirty="0" smtClean="0"/>
              <a:t> </a:t>
            </a:r>
            <a:r>
              <a:rPr lang="ru-RU" dirty="0" err="1" smtClean="0"/>
              <a:t>основни</a:t>
            </a:r>
            <a:r>
              <a:rPr lang="ru-RU" dirty="0" smtClean="0"/>
              <a:t> хранилища на </a:t>
            </a:r>
            <a:r>
              <a:rPr lang="ru-RU" dirty="0" err="1" smtClean="0"/>
              <a:t>въглерод</a:t>
            </a:r>
            <a:r>
              <a:rPr lang="ru-RU" dirty="0" smtClean="0"/>
              <a:t>. </a:t>
            </a:r>
            <a:r>
              <a:rPr lang="ru-RU" dirty="0" err="1" smtClean="0"/>
              <a:t>Запазването</a:t>
            </a:r>
            <a:r>
              <a:rPr lang="ru-RU" dirty="0" smtClean="0"/>
              <a:t> им </a:t>
            </a:r>
            <a:r>
              <a:rPr lang="ru-RU" dirty="0" err="1" smtClean="0"/>
              <a:t>ще</a:t>
            </a:r>
            <a:r>
              <a:rPr lang="ru-RU" dirty="0" smtClean="0"/>
              <a:t> </a:t>
            </a:r>
            <a:r>
              <a:rPr lang="ru-RU" dirty="0" err="1" smtClean="0"/>
              <a:t>помогне</a:t>
            </a:r>
            <a:r>
              <a:rPr lang="ru-RU" dirty="0" smtClean="0"/>
              <a:t> да ограничим </a:t>
            </a:r>
            <a:r>
              <a:rPr lang="ru-RU" dirty="0" err="1" smtClean="0"/>
              <a:t>концентрацията</a:t>
            </a:r>
            <a:r>
              <a:rPr lang="ru-RU" dirty="0" smtClean="0"/>
              <a:t> на </a:t>
            </a:r>
            <a:r>
              <a:rPr lang="ru-RU" dirty="0" err="1" smtClean="0"/>
              <a:t>парникови</a:t>
            </a:r>
            <a:r>
              <a:rPr lang="ru-RU" dirty="0" smtClean="0"/>
              <a:t> </a:t>
            </a:r>
            <a:r>
              <a:rPr lang="ru-RU" dirty="0" err="1" smtClean="0"/>
              <a:t>газове</a:t>
            </a:r>
            <a:r>
              <a:rPr lang="ru-RU" dirty="0" smtClean="0"/>
              <a:t> в </a:t>
            </a:r>
            <a:r>
              <a:rPr lang="ru-RU" dirty="0" err="1" smtClean="0"/>
              <a:t>атмосферата</a:t>
            </a:r>
            <a:r>
              <a:rPr lang="ru-RU" dirty="0" smtClean="0"/>
              <a:t>.</a:t>
            </a:r>
          </a:p>
          <a:p>
            <a:pPr marL="0"/>
            <a:r>
              <a:rPr lang="bg-BG" dirty="0" smtClean="0"/>
              <a:t> </a:t>
            </a:r>
            <a:endParaRPr lang="en-IE" dirty="0"/>
          </a:p>
        </p:txBody>
      </p:sp>
      <p:sp>
        <p:nvSpPr>
          <p:cNvPr id="9" name="Text Placeholder 2">
            <a:extLst>
              <a:ext uri="{FF2B5EF4-FFF2-40B4-BE49-F238E27FC236}">
                <a16:creationId xmlns:a16="http://schemas.microsoft.com/office/drawing/2014/main" xmlns="" id="{0D706D6E-EC4B-F08D-3AAC-1A7DB5A58538}"/>
              </a:ext>
            </a:extLst>
          </p:cNvPr>
          <p:cNvSpPr txBox="1">
            <a:spLocks/>
          </p:cNvSpPr>
          <p:nvPr/>
        </p:nvSpPr>
        <p:spPr>
          <a:xfrm>
            <a:off x="4769224" y="779929"/>
            <a:ext cx="6947647" cy="15386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chemeClr val="bg1"/>
                </a:solidFill>
              </a:rPr>
              <a:t>1) </a:t>
            </a:r>
            <a:r>
              <a:rPr lang="ru-RU" sz="3600" b="1" dirty="0" err="1" smtClean="0">
                <a:solidFill>
                  <a:schemeClr val="bg1"/>
                </a:solidFill>
              </a:rPr>
              <a:t>Биологичното</a:t>
            </a:r>
            <a:r>
              <a:rPr lang="ru-RU" sz="3600" b="1" dirty="0" smtClean="0">
                <a:solidFill>
                  <a:schemeClr val="bg1"/>
                </a:solidFill>
              </a:rPr>
              <a:t> разнообразие </a:t>
            </a:r>
            <a:r>
              <a:rPr lang="ru-RU" sz="3600" b="1" dirty="0" err="1" smtClean="0">
                <a:solidFill>
                  <a:schemeClr val="bg1"/>
                </a:solidFill>
              </a:rPr>
              <a:t>може</a:t>
            </a:r>
            <a:r>
              <a:rPr lang="ru-RU" sz="3600" b="1" dirty="0" smtClean="0">
                <a:solidFill>
                  <a:schemeClr val="bg1"/>
                </a:solidFill>
              </a:rPr>
              <a:t> да </a:t>
            </a:r>
            <a:r>
              <a:rPr lang="ru-RU" sz="3600" b="1" dirty="0" err="1" smtClean="0">
                <a:solidFill>
                  <a:schemeClr val="bg1"/>
                </a:solidFill>
              </a:rPr>
              <a:t>намали</a:t>
            </a:r>
            <a:r>
              <a:rPr lang="ru-RU" sz="3600" b="1" dirty="0" smtClean="0">
                <a:solidFill>
                  <a:schemeClr val="bg1"/>
                </a:solidFill>
              </a:rPr>
              <a:t> </a:t>
            </a:r>
            <a:r>
              <a:rPr lang="ru-RU" sz="3600" b="1" dirty="0" err="1" smtClean="0">
                <a:solidFill>
                  <a:schemeClr val="bg1"/>
                </a:solidFill>
              </a:rPr>
              <a:t>степента</a:t>
            </a:r>
            <a:r>
              <a:rPr lang="ru-RU" sz="3600" b="1" dirty="0" smtClean="0">
                <a:solidFill>
                  <a:schemeClr val="bg1"/>
                </a:solidFill>
              </a:rPr>
              <a:t> на изменение на климата чрез </a:t>
            </a:r>
            <a:r>
              <a:rPr lang="ru-RU" sz="3600" b="1" dirty="0" err="1" smtClean="0">
                <a:solidFill>
                  <a:schemeClr val="bg1"/>
                </a:solidFill>
              </a:rPr>
              <a:t>въглеродни</a:t>
            </a:r>
            <a:r>
              <a:rPr lang="ru-RU" sz="3600" b="1" dirty="0" smtClean="0">
                <a:solidFill>
                  <a:schemeClr val="bg1"/>
                </a:solidFill>
              </a:rPr>
              <a:t> </a:t>
            </a:r>
            <a:r>
              <a:rPr lang="ru-RU" sz="3600" b="1" dirty="0" err="1" smtClean="0">
                <a:solidFill>
                  <a:schemeClr val="bg1"/>
                </a:solidFill>
              </a:rPr>
              <a:t>поглъщатели</a:t>
            </a:r>
            <a:endParaRPr lang="en-US" sz="3600" b="1" dirty="0">
              <a:solidFill>
                <a:schemeClr val="bg1"/>
              </a:solidFill>
            </a:endParaRPr>
          </a:p>
        </p:txBody>
      </p:sp>
    </p:spTree>
    <p:extLst>
      <p:ext uri="{BB962C8B-B14F-4D97-AF65-F5344CB8AC3E}">
        <p14:creationId xmlns:p14="http://schemas.microsoft.com/office/powerpoint/2010/main" xmlns="" val="294635974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754FE5B7-33C3-96EB-C9E3-50E2853F1D92}"/>
              </a:ext>
            </a:extLst>
          </p:cNvPr>
          <p:cNvSpPr>
            <a:spLocks noGrp="1"/>
          </p:cNvSpPr>
          <p:nvPr>
            <p:ph type="body" sz="quarter" idx="10"/>
          </p:nvPr>
        </p:nvSpPr>
        <p:spPr>
          <a:xfrm>
            <a:off x="1714842" y="116542"/>
            <a:ext cx="7978889" cy="1900178"/>
          </a:xfrm>
        </p:spPr>
        <p:txBody>
          <a:bodyPr/>
          <a:lstStyle/>
          <a:p>
            <a:r>
              <a:rPr lang="bg-BG" dirty="0" smtClean="0">
                <a:solidFill>
                  <a:srgbClr val="354F92"/>
                </a:solidFill>
              </a:rPr>
              <a:t>Преглед на кръговрата на въглерода</a:t>
            </a:r>
            <a:endParaRPr lang="en-IE" dirty="0">
              <a:solidFill>
                <a:srgbClr val="354F92"/>
              </a:solidFill>
            </a:endParaRPr>
          </a:p>
        </p:txBody>
      </p:sp>
      <p:sp>
        <p:nvSpPr>
          <p:cNvPr id="4" name="TextBox 3">
            <a:extLst>
              <a:ext uri="{FF2B5EF4-FFF2-40B4-BE49-F238E27FC236}">
                <a16:creationId xmlns:a16="http://schemas.microsoft.com/office/drawing/2014/main" xmlns="" id="{FEBF02C8-E29C-BCBD-EE2F-0AC003A2B95E}"/>
              </a:ext>
            </a:extLst>
          </p:cNvPr>
          <p:cNvSpPr txBox="1"/>
          <p:nvPr/>
        </p:nvSpPr>
        <p:spPr>
          <a:xfrm>
            <a:off x="1353671" y="523876"/>
            <a:ext cx="10685929" cy="6796476"/>
          </a:xfrm>
          <a:prstGeom prst="rect">
            <a:avLst/>
          </a:prstGeom>
          <a:noFill/>
        </p:spPr>
        <p:txBody>
          <a:bodyPr wrap="square" rtlCol="0">
            <a:spAutoFit/>
          </a:bodyPr>
          <a:lstStyle/>
          <a:p>
            <a:pPr>
              <a:lnSpc>
                <a:spcPct val="107000"/>
              </a:lnSpc>
              <a:spcAft>
                <a:spcPts val="800"/>
              </a:spcAft>
            </a:pPr>
            <a:r>
              <a:rPr lang="ru-RU" sz="2000" b="1" dirty="0" smtClean="0">
                <a:solidFill>
                  <a:srgbClr val="354F92"/>
                </a:solidFill>
                <a:ea typeface="Calibri" panose="020F0502020204030204" pitchFamily="34" charset="0"/>
                <a:cs typeface="Times New Roman" panose="02020603050405020304" pitchFamily="18" charset="0"/>
              </a:rPr>
              <a:t>Въглеродът е от съществено значение за целия живот на Земята – </a:t>
            </a:r>
            <a:r>
              <a:rPr lang="ru-RU" sz="2000" dirty="0" smtClean="0">
                <a:solidFill>
                  <a:srgbClr val="354F92"/>
                </a:solidFill>
                <a:ea typeface="Calibri" panose="020F0502020204030204" pitchFamily="34" charset="0"/>
                <a:cs typeface="Times New Roman" panose="02020603050405020304" pitchFamily="18" charset="0"/>
              </a:rPr>
              <a:t>той е в нашето ДНК, в храната, която ядем и във въздуха, който дишаме. Количеството въглерод на Земята никога не се е променяло, но постоянно променя местоположението си. </a:t>
            </a:r>
            <a:r>
              <a:rPr lang="ru-RU" sz="2000" dirty="0" err="1" smtClean="0">
                <a:solidFill>
                  <a:srgbClr val="354F92"/>
                </a:solidFill>
              </a:rPr>
              <a:t>Въглеродът</a:t>
            </a:r>
            <a:r>
              <a:rPr lang="ru-RU" sz="2000" dirty="0" smtClean="0">
                <a:solidFill>
                  <a:srgbClr val="354F92"/>
                </a:solidFill>
              </a:rPr>
              <a:t> </a:t>
            </a:r>
            <a:r>
              <a:rPr lang="ru-RU" sz="2000" dirty="0" err="1" smtClean="0">
                <a:solidFill>
                  <a:srgbClr val="354F92"/>
                </a:solidFill>
              </a:rPr>
              <a:t>циркулира</a:t>
            </a:r>
            <a:r>
              <a:rPr lang="ru-RU" sz="2000" dirty="0" smtClean="0">
                <a:solidFill>
                  <a:srgbClr val="354F92"/>
                </a:solidFill>
              </a:rPr>
              <a:t> с </a:t>
            </a:r>
            <a:r>
              <a:rPr lang="ru-RU" sz="2000" dirty="0" err="1" smtClean="0">
                <a:solidFill>
                  <a:srgbClr val="354F92"/>
                </a:solidFill>
              </a:rPr>
              <a:t>висока</a:t>
            </a:r>
            <a:r>
              <a:rPr lang="ru-RU" sz="2000" dirty="0" smtClean="0">
                <a:solidFill>
                  <a:srgbClr val="354F92"/>
                </a:solidFill>
              </a:rPr>
              <a:t> </a:t>
            </a:r>
            <a:r>
              <a:rPr lang="ru-RU" sz="2000" dirty="0" err="1" smtClean="0">
                <a:solidFill>
                  <a:srgbClr val="354F92"/>
                </a:solidFill>
              </a:rPr>
              <a:t>скорост</a:t>
            </a:r>
            <a:r>
              <a:rPr lang="ru-RU" sz="2000" dirty="0" smtClean="0">
                <a:solidFill>
                  <a:srgbClr val="354F92"/>
                </a:solidFill>
              </a:rPr>
              <a:t>, </a:t>
            </a:r>
            <a:r>
              <a:rPr lang="ru-RU" sz="2000" dirty="0" err="1" smtClean="0">
                <a:solidFill>
                  <a:srgbClr val="354F92"/>
                </a:solidFill>
              </a:rPr>
              <a:t>както</a:t>
            </a:r>
            <a:r>
              <a:rPr lang="ru-RU" sz="2000" dirty="0" smtClean="0">
                <a:solidFill>
                  <a:srgbClr val="354F92"/>
                </a:solidFill>
              </a:rPr>
              <a:t> между </a:t>
            </a:r>
            <a:r>
              <a:rPr lang="ru-RU" sz="2000" dirty="0" err="1" smtClean="0">
                <a:solidFill>
                  <a:srgbClr val="354F92"/>
                </a:solidFill>
              </a:rPr>
              <a:t>различните</a:t>
            </a:r>
            <a:r>
              <a:rPr lang="ru-RU" sz="2000" dirty="0" smtClean="0">
                <a:solidFill>
                  <a:srgbClr val="354F92"/>
                </a:solidFill>
              </a:rPr>
              <a:t> </a:t>
            </a:r>
            <a:r>
              <a:rPr lang="ru-RU" sz="2000" dirty="0" err="1" smtClean="0">
                <a:solidFill>
                  <a:srgbClr val="354F92"/>
                </a:solidFill>
              </a:rPr>
              <a:t>неорганични</a:t>
            </a:r>
            <a:r>
              <a:rPr lang="ru-RU" sz="2000" dirty="0" smtClean="0">
                <a:solidFill>
                  <a:srgbClr val="354F92"/>
                </a:solidFill>
              </a:rPr>
              <a:t> (</a:t>
            </a:r>
            <a:r>
              <a:rPr lang="ru-RU" sz="2000" dirty="0" err="1" smtClean="0">
                <a:solidFill>
                  <a:srgbClr val="354F92"/>
                </a:solidFill>
              </a:rPr>
              <a:t>абиотични</a:t>
            </a:r>
            <a:r>
              <a:rPr lang="ru-RU" sz="2000" dirty="0" smtClean="0">
                <a:solidFill>
                  <a:srgbClr val="354F92"/>
                </a:solidFill>
              </a:rPr>
              <a:t>) среди, </a:t>
            </a:r>
            <a:r>
              <a:rPr lang="ru-RU" sz="2000" dirty="0" err="1" smtClean="0">
                <a:solidFill>
                  <a:srgbClr val="354F92"/>
                </a:solidFill>
              </a:rPr>
              <a:t>така</a:t>
            </a:r>
            <a:r>
              <a:rPr lang="ru-RU" sz="2000" dirty="0" smtClean="0">
                <a:solidFill>
                  <a:srgbClr val="354F92"/>
                </a:solidFill>
              </a:rPr>
              <a:t> и посредством </a:t>
            </a:r>
            <a:r>
              <a:rPr lang="ru-RU" sz="2000" dirty="0" err="1" smtClean="0">
                <a:solidFill>
                  <a:srgbClr val="354F92"/>
                </a:solidFill>
              </a:rPr>
              <a:t>хранителните</a:t>
            </a:r>
            <a:r>
              <a:rPr lang="ru-RU" sz="2000" dirty="0" smtClean="0">
                <a:solidFill>
                  <a:srgbClr val="354F92"/>
                </a:solidFill>
              </a:rPr>
              <a:t> мрежи, </a:t>
            </a:r>
            <a:r>
              <a:rPr lang="ru-RU" sz="2000" dirty="0" err="1" smtClean="0">
                <a:solidFill>
                  <a:srgbClr val="354F92"/>
                </a:solidFill>
              </a:rPr>
              <a:t>създадени</a:t>
            </a:r>
            <a:r>
              <a:rPr lang="ru-RU" sz="2000" dirty="0" smtClean="0">
                <a:solidFill>
                  <a:srgbClr val="354F92"/>
                </a:solidFill>
              </a:rPr>
              <a:t> </a:t>
            </a:r>
            <a:r>
              <a:rPr lang="ru-RU" sz="2000" dirty="0" err="1" smtClean="0">
                <a:solidFill>
                  <a:srgbClr val="354F92"/>
                </a:solidFill>
              </a:rPr>
              <a:t>вътре</a:t>
            </a:r>
            <a:r>
              <a:rPr lang="ru-RU" sz="2000" dirty="0" smtClean="0">
                <a:solidFill>
                  <a:srgbClr val="354F92"/>
                </a:solidFill>
              </a:rPr>
              <a:t> в </a:t>
            </a:r>
            <a:r>
              <a:rPr lang="ru-RU" sz="2000" dirty="0" err="1" smtClean="0">
                <a:solidFill>
                  <a:srgbClr val="354F92"/>
                </a:solidFill>
              </a:rPr>
              <a:t>съобществата</a:t>
            </a:r>
            <a:r>
              <a:rPr lang="ru-RU" sz="2000" dirty="0" smtClean="0">
                <a:solidFill>
                  <a:srgbClr val="354F92"/>
                </a:solidFill>
              </a:rPr>
              <a:t> от живи </a:t>
            </a:r>
            <a:r>
              <a:rPr lang="ru-RU" sz="2000" dirty="0" err="1" smtClean="0">
                <a:solidFill>
                  <a:srgbClr val="354F92"/>
                </a:solidFill>
              </a:rPr>
              <a:t>организми</a:t>
            </a:r>
            <a:r>
              <a:rPr lang="ru-RU" sz="2000" dirty="0" smtClean="0">
                <a:solidFill>
                  <a:srgbClr val="354F92"/>
                </a:solidFill>
              </a:rPr>
              <a:t>. </a:t>
            </a:r>
            <a:r>
              <a:rPr lang="ru-RU" sz="2000" dirty="0" err="1" smtClean="0">
                <a:solidFill>
                  <a:srgbClr val="354F92"/>
                </a:solidFill>
                <a:ea typeface="Calibri" panose="020F0502020204030204" pitchFamily="34" charset="0"/>
                <a:cs typeface="Times New Roman" panose="02020603050405020304" pitchFamily="18" charset="0"/>
              </a:rPr>
              <a:t>Това</a:t>
            </a:r>
            <a:r>
              <a:rPr lang="ru-RU" sz="2000" dirty="0" smtClean="0">
                <a:solidFill>
                  <a:srgbClr val="354F92"/>
                </a:solidFill>
                <a:ea typeface="Calibri" panose="020F0502020204030204" pitchFamily="34" charset="0"/>
                <a:cs typeface="Times New Roman" panose="02020603050405020304" pitchFamily="18" charset="0"/>
              </a:rPr>
              <a:t> е известно </a:t>
            </a:r>
            <a:r>
              <a:rPr lang="ru-RU" sz="2000" dirty="0" err="1" smtClean="0">
                <a:solidFill>
                  <a:srgbClr val="354F92"/>
                </a:solidFill>
                <a:ea typeface="Calibri" panose="020F0502020204030204" pitchFamily="34" charset="0"/>
                <a:cs typeface="Times New Roman" panose="02020603050405020304" pitchFamily="18" charset="0"/>
              </a:rPr>
              <a:t>като</a:t>
            </a:r>
            <a:r>
              <a:rPr lang="ru-RU" sz="2000" dirty="0" smtClean="0">
                <a:solidFill>
                  <a:srgbClr val="354F92"/>
                </a:solidFill>
                <a:ea typeface="Calibri" panose="020F0502020204030204" pitchFamily="34" charset="0"/>
                <a:cs typeface="Times New Roman" panose="02020603050405020304" pitchFamily="18" charset="0"/>
              </a:rPr>
              <a:t> </a:t>
            </a:r>
            <a:r>
              <a:rPr lang="ru-RU" sz="2000" dirty="0" err="1" smtClean="0">
                <a:solidFill>
                  <a:srgbClr val="354F92"/>
                </a:solidFill>
                <a:ea typeface="Calibri" panose="020F0502020204030204" pitchFamily="34" charset="0"/>
                <a:cs typeface="Times New Roman" panose="02020603050405020304" pitchFamily="18" charset="0"/>
              </a:rPr>
              <a:t>въглероден</a:t>
            </a:r>
            <a:r>
              <a:rPr lang="ru-RU" sz="2000" dirty="0" smtClean="0">
                <a:solidFill>
                  <a:srgbClr val="354F92"/>
                </a:solidFill>
                <a:ea typeface="Calibri" panose="020F0502020204030204" pitchFamily="34" charset="0"/>
                <a:cs typeface="Times New Roman" panose="02020603050405020304" pitchFamily="18" charset="0"/>
              </a:rPr>
              <a:t> </a:t>
            </a:r>
            <a:r>
              <a:rPr lang="ru-RU" sz="2000" dirty="0" err="1" smtClean="0">
                <a:solidFill>
                  <a:srgbClr val="354F92"/>
                </a:solidFill>
                <a:ea typeface="Calibri" panose="020F0502020204030204" pitchFamily="34" charset="0"/>
                <a:cs typeface="Times New Roman" panose="02020603050405020304" pitchFamily="18" charset="0"/>
              </a:rPr>
              <a:t>цикъл</a:t>
            </a:r>
            <a:r>
              <a:rPr lang="ru-RU" sz="2000" dirty="0" smtClean="0">
                <a:solidFill>
                  <a:srgbClr val="354F92"/>
                </a:solidFill>
                <a:ea typeface="Calibri" panose="020F0502020204030204" pitchFamily="34" charset="0"/>
                <a:cs typeface="Times New Roman" panose="02020603050405020304" pitchFamily="18" charset="0"/>
              </a:rPr>
              <a:t> – </a:t>
            </a:r>
            <a:r>
              <a:rPr lang="ru-RU" sz="2000" dirty="0" err="1" smtClean="0">
                <a:solidFill>
                  <a:srgbClr val="354F92"/>
                </a:solidFill>
                <a:ea typeface="Calibri" panose="020F0502020204030204" pitchFamily="34" charset="0"/>
                <a:cs typeface="Times New Roman" panose="02020603050405020304" pitchFamily="18" charset="0"/>
              </a:rPr>
              <a:t>процес</a:t>
            </a:r>
            <a:r>
              <a:rPr lang="ru-RU" sz="2000" dirty="0" smtClean="0">
                <a:solidFill>
                  <a:srgbClr val="354F92"/>
                </a:solidFill>
                <a:ea typeface="Calibri" panose="020F0502020204030204" pitchFamily="34" charset="0"/>
                <a:cs typeface="Times New Roman" panose="02020603050405020304" pitchFamily="18" charset="0"/>
              </a:rPr>
              <a:t>, </a:t>
            </a:r>
            <a:r>
              <a:rPr lang="ru-RU" sz="2000" dirty="0" err="1" smtClean="0">
                <a:solidFill>
                  <a:srgbClr val="354F92"/>
                </a:solidFill>
                <a:ea typeface="Calibri" panose="020F0502020204030204" pitchFamily="34" charset="0"/>
                <a:cs typeface="Times New Roman" panose="02020603050405020304" pitchFamily="18" charset="0"/>
              </a:rPr>
              <a:t>който</a:t>
            </a:r>
            <a:r>
              <a:rPr lang="ru-RU" sz="2000" dirty="0" smtClean="0">
                <a:solidFill>
                  <a:srgbClr val="354F92"/>
                </a:solidFill>
                <a:ea typeface="Calibri" panose="020F0502020204030204" pitchFamily="34" charset="0"/>
                <a:cs typeface="Times New Roman" panose="02020603050405020304" pitchFamily="18" charset="0"/>
              </a:rPr>
              <a:t> е бил перфектно </a:t>
            </a:r>
            <a:r>
              <a:rPr lang="ru-RU" sz="2000" dirty="0" err="1" smtClean="0">
                <a:solidFill>
                  <a:srgbClr val="354F92"/>
                </a:solidFill>
                <a:ea typeface="Calibri" panose="020F0502020204030204" pitchFamily="34" charset="0"/>
                <a:cs typeface="Times New Roman" panose="02020603050405020304" pitchFamily="18" charset="0"/>
              </a:rPr>
              <a:t>балансиран</a:t>
            </a:r>
            <a:r>
              <a:rPr lang="ru-RU" sz="2000" dirty="0" smtClean="0">
                <a:solidFill>
                  <a:srgbClr val="354F92"/>
                </a:solidFill>
                <a:ea typeface="Calibri" panose="020F0502020204030204" pitchFamily="34" charset="0"/>
                <a:cs typeface="Times New Roman" panose="02020603050405020304" pitchFamily="18" charset="0"/>
              </a:rPr>
              <a:t> в </a:t>
            </a:r>
            <a:r>
              <a:rPr lang="ru-RU" sz="2000" dirty="0" err="1" smtClean="0">
                <a:solidFill>
                  <a:srgbClr val="354F92"/>
                </a:solidFill>
                <a:ea typeface="Calibri" panose="020F0502020204030204" pitchFamily="34" charset="0"/>
                <a:cs typeface="Times New Roman" panose="02020603050405020304" pitchFamily="18" charset="0"/>
              </a:rPr>
              <a:t>продължение</a:t>
            </a:r>
            <a:r>
              <a:rPr lang="ru-RU" sz="2000" dirty="0" smtClean="0">
                <a:solidFill>
                  <a:srgbClr val="354F92"/>
                </a:solidFill>
                <a:ea typeface="Calibri" panose="020F0502020204030204" pitchFamily="34" charset="0"/>
                <a:cs typeface="Times New Roman" panose="02020603050405020304" pitchFamily="18" charset="0"/>
              </a:rPr>
              <a:t> на </a:t>
            </a:r>
            <a:r>
              <a:rPr lang="ru-RU" sz="2000" dirty="0" err="1" smtClean="0">
                <a:solidFill>
                  <a:srgbClr val="354F92"/>
                </a:solidFill>
                <a:ea typeface="Calibri" panose="020F0502020204030204" pitchFamily="34" charset="0"/>
                <a:cs typeface="Times New Roman" panose="02020603050405020304" pitchFamily="18" charset="0"/>
              </a:rPr>
              <a:t>хиляди</a:t>
            </a:r>
            <a:r>
              <a:rPr lang="ru-RU" sz="2000" dirty="0" smtClean="0">
                <a:solidFill>
                  <a:srgbClr val="354F92"/>
                </a:solidFill>
                <a:ea typeface="Calibri" panose="020F0502020204030204" pitchFamily="34" charset="0"/>
                <a:cs typeface="Times New Roman" panose="02020603050405020304" pitchFamily="18" charset="0"/>
              </a:rPr>
              <a:t> </a:t>
            </a:r>
            <a:r>
              <a:rPr lang="ru-RU" sz="2000" dirty="0" err="1" smtClean="0">
                <a:solidFill>
                  <a:srgbClr val="354F92"/>
                </a:solidFill>
                <a:ea typeface="Calibri" panose="020F0502020204030204" pitchFamily="34" charset="0"/>
                <a:cs typeface="Times New Roman" panose="02020603050405020304" pitchFamily="18" charset="0"/>
              </a:rPr>
              <a:t>години</a:t>
            </a:r>
            <a:r>
              <a:rPr lang="ru-RU" sz="2000" dirty="0" smtClean="0">
                <a:solidFill>
                  <a:srgbClr val="354F92"/>
                </a:solidFill>
                <a:ea typeface="Calibri" panose="020F0502020204030204" pitchFamily="34" charset="0"/>
                <a:cs typeface="Times New Roman" panose="02020603050405020304" pitchFamily="18" charset="0"/>
              </a:rPr>
              <a:t>. </a:t>
            </a:r>
          </a:p>
          <a:p>
            <a:pPr>
              <a:lnSpc>
                <a:spcPct val="107000"/>
              </a:lnSpc>
              <a:spcAft>
                <a:spcPts val="800"/>
              </a:spcAft>
            </a:pPr>
            <a:r>
              <a:rPr lang="ru-RU" sz="2000" dirty="0" err="1" smtClean="0">
                <a:solidFill>
                  <a:srgbClr val="354F92"/>
                </a:solidFill>
                <a:ea typeface="Calibri" panose="020F0502020204030204" pitchFamily="34" charset="0"/>
                <a:cs typeface="Times New Roman" panose="02020603050405020304" pitchFamily="18" charset="0"/>
              </a:rPr>
              <a:t>Въглеродният</a:t>
            </a:r>
            <a:r>
              <a:rPr lang="ru-RU" sz="2000" dirty="0" smtClean="0">
                <a:solidFill>
                  <a:srgbClr val="354F92"/>
                </a:solidFill>
                <a:ea typeface="Calibri" panose="020F0502020204030204" pitchFamily="34" charset="0"/>
                <a:cs typeface="Times New Roman" panose="02020603050405020304" pitchFamily="18" charset="0"/>
              </a:rPr>
              <a:t> </a:t>
            </a:r>
            <a:r>
              <a:rPr lang="ru-RU" sz="2000" dirty="0" err="1" smtClean="0">
                <a:solidFill>
                  <a:srgbClr val="354F92"/>
                </a:solidFill>
                <a:ea typeface="Calibri" panose="020F0502020204030204" pitchFamily="34" charset="0"/>
                <a:cs typeface="Times New Roman" panose="02020603050405020304" pitchFamily="18" charset="0"/>
              </a:rPr>
              <a:t>поглъщател</a:t>
            </a:r>
            <a:r>
              <a:rPr lang="ru-RU" sz="2000" dirty="0" smtClean="0">
                <a:solidFill>
                  <a:srgbClr val="354F92"/>
                </a:solidFill>
                <a:ea typeface="Calibri" panose="020F0502020204030204" pitchFamily="34" charset="0"/>
                <a:cs typeface="Times New Roman" panose="02020603050405020304" pitchFamily="18" charset="0"/>
              </a:rPr>
              <a:t> </a:t>
            </a:r>
            <a:r>
              <a:rPr lang="ru-RU" sz="2000" dirty="0" err="1" smtClean="0">
                <a:solidFill>
                  <a:srgbClr val="354F92"/>
                </a:solidFill>
                <a:ea typeface="Calibri" panose="020F0502020204030204" pitchFamily="34" charset="0"/>
                <a:cs typeface="Times New Roman" panose="02020603050405020304" pitchFamily="18" charset="0"/>
              </a:rPr>
              <a:t>абсорбира</a:t>
            </a:r>
            <a:r>
              <a:rPr lang="ru-RU" sz="2000" dirty="0" smtClean="0">
                <a:solidFill>
                  <a:srgbClr val="354F92"/>
                </a:solidFill>
                <a:ea typeface="Calibri" panose="020F0502020204030204" pitchFamily="34" charset="0"/>
                <a:cs typeface="Times New Roman" panose="02020603050405020304" pitchFamily="18" charset="0"/>
              </a:rPr>
              <a:t> </a:t>
            </a:r>
            <a:r>
              <a:rPr lang="ru-RU" sz="2000" dirty="0" err="1" smtClean="0">
                <a:solidFill>
                  <a:srgbClr val="354F92"/>
                </a:solidFill>
                <a:ea typeface="Calibri" panose="020F0502020204030204" pitchFamily="34" charset="0"/>
                <a:cs typeface="Times New Roman" panose="02020603050405020304" pitchFamily="18" charset="0"/>
              </a:rPr>
              <a:t>въглеродния</a:t>
            </a:r>
            <a:r>
              <a:rPr lang="ru-RU" sz="2000" dirty="0" smtClean="0">
                <a:solidFill>
                  <a:srgbClr val="354F92"/>
                </a:solidFill>
                <a:ea typeface="Calibri" panose="020F0502020204030204" pitchFamily="34" charset="0"/>
                <a:cs typeface="Times New Roman" panose="02020603050405020304" pitchFamily="18" charset="0"/>
              </a:rPr>
              <a:t> диоксид от </a:t>
            </a:r>
            <a:r>
              <a:rPr lang="ru-RU" sz="2000" dirty="0" err="1" smtClean="0">
                <a:solidFill>
                  <a:srgbClr val="354F92"/>
                </a:solidFill>
                <a:ea typeface="Calibri" panose="020F0502020204030204" pitchFamily="34" charset="0"/>
                <a:cs typeface="Times New Roman" panose="02020603050405020304" pitchFamily="18" charset="0"/>
              </a:rPr>
              <a:t>атмосферата</a:t>
            </a:r>
            <a:r>
              <a:rPr lang="ru-RU" sz="2000" dirty="0" smtClean="0">
                <a:solidFill>
                  <a:srgbClr val="354F92"/>
                </a:solidFill>
                <a:ea typeface="Calibri" panose="020F0502020204030204" pitchFamily="34" charset="0"/>
                <a:cs typeface="Times New Roman" panose="02020603050405020304" pitchFamily="18" charset="0"/>
              </a:rPr>
              <a:t>. </a:t>
            </a:r>
            <a:r>
              <a:rPr lang="ru-RU" sz="2000" b="1" dirty="0" err="1" smtClean="0">
                <a:solidFill>
                  <a:srgbClr val="354F92"/>
                </a:solidFill>
                <a:ea typeface="Calibri" panose="020F0502020204030204" pitchFamily="34" charset="0"/>
                <a:cs typeface="Times New Roman" panose="02020603050405020304" pitchFamily="18" charset="0"/>
              </a:rPr>
              <a:t>Океанът</a:t>
            </a:r>
            <a:r>
              <a:rPr lang="ru-RU" sz="2000" b="1" dirty="0" smtClean="0">
                <a:solidFill>
                  <a:srgbClr val="354F92"/>
                </a:solidFill>
                <a:ea typeface="Calibri" panose="020F0502020204030204" pitchFamily="34" charset="0"/>
                <a:cs typeface="Times New Roman" panose="02020603050405020304" pitchFamily="18" charset="0"/>
              </a:rPr>
              <a:t>, </a:t>
            </a:r>
            <a:r>
              <a:rPr lang="ru-RU" sz="2000" b="1" dirty="0" err="1" smtClean="0">
                <a:solidFill>
                  <a:srgbClr val="354F92"/>
                </a:solidFill>
                <a:ea typeface="Calibri" panose="020F0502020204030204" pitchFamily="34" charset="0"/>
                <a:cs typeface="Times New Roman" panose="02020603050405020304" pitchFamily="18" charset="0"/>
              </a:rPr>
              <a:t>почвата</a:t>
            </a:r>
            <a:r>
              <a:rPr lang="ru-RU" sz="2000" b="1" dirty="0" smtClean="0">
                <a:solidFill>
                  <a:srgbClr val="354F92"/>
                </a:solidFill>
                <a:ea typeface="Calibri" panose="020F0502020204030204" pitchFamily="34" charset="0"/>
                <a:cs typeface="Times New Roman" panose="02020603050405020304" pitchFamily="18" charset="0"/>
              </a:rPr>
              <a:t> и горите </a:t>
            </a:r>
            <a:r>
              <a:rPr lang="ru-RU" sz="2000" dirty="0" err="1" smtClean="0">
                <a:solidFill>
                  <a:srgbClr val="354F92"/>
                </a:solidFill>
                <a:ea typeface="Calibri" panose="020F0502020204030204" pitchFamily="34" charset="0"/>
                <a:cs typeface="Times New Roman" panose="02020603050405020304" pitchFamily="18" charset="0"/>
              </a:rPr>
              <a:t>са</a:t>
            </a:r>
            <a:r>
              <a:rPr lang="ru-RU" sz="2000" dirty="0" smtClean="0">
                <a:solidFill>
                  <a:srgbClr val="354F92"/>
                </a:solidFill>
                <a:ea typeface="Calibri" panose="020F0502020204030204" pitchFamily="34" charset="0"/>
                <a:cs typeface="Times New Roman" panose="02020603050405020304" pitchFamily="18" charset="0"/>
              </a:rPr>
              <a:t> </a:t>
            </a:r>
            <a:r>
              <a:rPr lang="ru-RU" sz="2000" dirty="0" err="1" smtClean="0">
                <a:solidFill>
                  <a:srgbClr val="354F92"/>
                </a:solidFill>
                <a:ea typeface="Calibri" panose="020F0502020204030204" pitchFamily="34" charset="0"/>
                <a:cs typeface="Times New Roman" panose="02020603050405020304" pitchFamily="18" charset="0"/>
              </a:rPr>
              <a:t>най-големите</a:t>
            </a:r>
            <a:r>
              <a:rPr lang="ru-RU" sz="2000" dirty="0" smtClean="0">
                <a:solidFill>
                  <a:srgbClr val="354F92"/>
                </a:solidFill>
                <a:ea typeface="Calibri" panose="020F0502020204030204" pitchFamily="34" charset="0"/>
                <a:cs typeface="Times New Roman" panose="02020603050405020304" pitchFamily="18" charset="0"/>
              </a:rPr>
              <a:t> </a:t>
            </a:r>
            <a:r>
              <a:rPr lang="ru-RU" sz="2000" dirty="0" err="1" smtClean="0">
                <a:solidFill>
                  <a:srgbClr val="354F92"/>
                </a:solidFill>
                <a:ea typeface="Calibri" panose="020F0502020204030204" pitchFamily="34" charset="0"/>
                <a:cs typeface="Times New Roman" panose="02020603050405020304" pitchFamily="18" charset="0"/>
              </a:rPr>
              <a:t>поглъщатели</a:t>
            </a:r>
            <a:r>
              <a:rPr lang="ru-RU" sz="2000" dirty="0" smtClean="0">
                <a:solidFill>
                  <a:srgbClr val="354F92"/>
                </a:solidFill>
                <a:ea typeface="Calibri" panose="020F0502020204030204" pitchFamily="34" charset="0"/>
                <a:cs typeface="Times New Roman" panose="02020603050405020304" pitchFamily="18" charset="0"/>
              </a:rPr>
              <a:t> на </a:t>
            </a:r>
            <a:r>
              <a:rPr lang="ru-RU" sz="2000" dirty="0" err="1" smtClean="0">
                <a:solidFill>
                  <a:srgbClr val="354F92"/>
                </a:solidFill>
                <a:ea typeface="Calibri" panose="020F0502020204030204" pitchFamily="34" charset="0"/>
                <a:cs typeface="Times New Roman" panose="02020603050405020304" pitchFamily="18" charset="0"/>
              </a:rPr>
              <a:t>въглерод</a:t>
            </a:r>
            <a:r>
              <a:rPr lang="ru-RU" sz="2000" dirty="0" smtClean="0">
                <a:solidFill>
                  <a:srgbClr val="354F92"/>
                </a:solidFill>
                <a:ea typeface="Calibri" panose="020F0502020204030204" pitchFamily="34" charset="0"/>
                <a:cs typeface="Times New Roman" panose="02020603050405020304" pitchFamily="18" charset="0"/>
              </a:rPr>
              <a:t> в света.</a:t>
            </a:r>
          </a:p>
          <a:p>
            <a:pPr>
              <a:lnSpc>
                <a:spcPct val="107000"/>
              </a:lnSpc>
              <a:spcAft>
                <a:spcPts val="800"/>
              </a:spcAft>
            </a:pPr>
            <a:r>
              <a:rPr lang="ru-RU" sz="2000" dirty="0" err="1" smtClean="0">
                <a:solidFill>
                  <a:srgbClr val="354F92"/>
                </a:solidFill>
                <a:ea typeface="Times New Roman" panose="02020603050405020304" pitchFamily="18" charset="0"/>
              </a:rPr>
              <a:t>Източниците</a:t>
            </a:r>
            <a:r>
              <a:rPr lang="ru-RU" sz="2000" dirty="0" smtClean="0">
                <a:solidFill>
                  <a:srgbClr val="354F92"/>
                </a:solidFill>
                <a:ea typeface="Times New Roman" panose="02020603050405020304" pitchFamily="18" charset="0"/>
              </a:rPr>
              <a:t> на </a:t>
            </a:r>
            <a:r>
              <a:rPr lang="ru-RU" sz="2000" dirty="0" err="1" smtClean="0">
                <a:solidFill>
                  <a:srgbClr val="354F92"/>
                </a:solidFill>
                <a:ea typeface="Times New Roman" panose="02020603050405020304" pitchFamily="18" charset="0"/>
              </a:rPr>
              <a:t>въглерод</a:t>
            </a:r>
            <a:r>
              <a:rPr lang="ru-RU" sz="2000" dirty="0" smtClean="0">
                <a:solidFill>
                  <a:srgbClr val="354F92"/>
                </a:solidFill>
                <a:ea typeface="Times New Roman" panose="02020603050405020304" pitchFamily="18" charset="0"/>
              </a:rPr>
              <a:t> отделят </a:t>
            </a:r>
            <a:r>
              <a:rPr lang="ru-RU" sz="2000" dirty="0" err="1" smtClean="0">
                <a:solidFill>
                  <a:srgbClr val="354F92"/>
                </a:solidFill>
                <a:ea typeface="Times New Roman" panose="02020603050405020304" pitchFamily="18" charset="0"/>
              </a:rPr>
              <a:t>въглероден</a:t>
            </a:r>
            <a:r>
              <a:rPr lang="ru-RU" sz="2000" dirty="0" smtClean="0">
                <a:solidFill>
                  <a:srgbClr val="354F92"/>
                </a:solidFill>
                <a:ea typeface="Times New Roman" panose="02020603050405020304" pitchFamily="18" charset="0"/>
              </a:rPr>
              <a:t> диоксид в </a:t>
            </a:r>
            <a:r>
              <a:rPr lang="ru-RU" sz="2000" dirty="0" err="1" smtClean="0">
                <a:solidFill>
                  <a:srgbClr val="354F92"/>
                </a:solidFill>
                <a:ea typeface="Times New Roman" panose="02020603050405020304" pitchFamily="18" charset="0"/>
              </a:rPr>
              <a:t>атмосферата</a:t>
            </a:r>
            <a:r>
              <a:rPr lang="ru-RU" sz="2000" dirty="0" smtClean="0">
                <a:solidFill>
                  <a:srgbClr val="354F92"/>
                </a:solidFill>
                <a:ea typeface="Times New Roman" panose="02020603050405020304" pitchFamily="18" charset="0"/>
              </a:rPr>
              <a:t>. </a:t>
            </a:r>
            <a:r>
              <a:rPr lang="ru-RU" sz="2000" dirty="0" err="1" smtClean="0">
                <a:solidFill>
                  <a:srgbClr val="354F92"/>
                </a:solidFill>
                <a:ea typeface="Times New Roman" panose="02020603050405020304" pitchFamily="18" charset="0"/>
              </a:rPr>
              <a:t>Такива</a:t>
            </a:r>
            <a:r>
              <a:rPr lang="ru-RU" sz="2000" dirty="0" smtClean="0">
                <a:solidFill>
                  <a:srgbClr val="354F92"/>
                </a:solidFill>
                <a:ea typeface="Times New Roman" panose="02020603050405020304" pitchFamily="18" charset="0"/>
              </a:rPr>
              <a:t> </a:t>
            </a:r>
            <a:r>
              <a:rPr lang="ru-RU" sz="2000" dirty="0" err="1" smtClean="0">
                <a:solidFill>
                  <a:srgbClr val="354F92"/>
                </a:solidFill>
                <a:ea typeface="Times New Roman" panose="02020603050405020304" pitchFamily="18" charset="0"/>
              </a:rPr>
              <a:t>източници</a:t>
            </a:r>
            <a:r>
              <a:rPr lang="ru-RU" sz="2000" dirty="0" smtClean="0">
                <a:solidFill>
                  <a:srgbClr val="354F92"/>
                </a:solidFill>
                <a:ea typeface="Times New Roman" panose="02020603050405020304" pitchFamily="18" charset="0"/>
              </a:rPr>
              <a:t> </a:t>
            </a:r>
            <a:r>
              <a:rPr lang="ru-RU" sz="2000" dirty="0" err="1" smtClean="0">
                <a:solidFill>
                  <a:srgbClr val="354F92"/>
                </a:solidFill>
                <a:ea typeface="Times New Roman" panose="02020603050405020304" pitchFamily="18" charset="0"/>
              </a:rPr>
              <a:t>са</a:t>
            </a:r>
            <a:r>
              <a:rPr lang="ru-RU" sz="2000" dirty="0" smtClean="0">
                <a:solidFill>
                  <a:srgbClr val="354F92"/>
                </a:solidFill>
                <a:ea typeface="Times New Roman" panose="02020603050405020304" pitchFamily="18" charset="0"/>
              </a:rPr>
              <a:t> </a:t>
            </a:r>
            <a:r>
              <a:rPr lang="ru-RU" sz="2000" dirty="0" err="1" smtClean="0">
                <a:solidFill>
                  <a:srgbClr val="354F92"/>
                </a:solidFill>
                <a:ea typeface="Times New Roman" panose="02020603050405020304" pitchFamily="18" charset="0"/>
              </a:rPr>
              <a:t>изгарянето</a:t>
            </a:r>
            <a:r>
              <a:rPr lang="ru-RU" sz="2000" dirty="0" smtClean="0">
                <a:solidFill>
                  <a:srgbClr val="354F92"/>
                </a:solidFill>
                <a:ea typeface="Times New Roman" panose="02020603050405020304" pitchFamily="18" charset="0"/>
              </a:rPr>
              <a:t> на </a:t>
            </a:r>
            <a:r>
              <a:rPr lang="ru-RU" sz="2000" dirty="0" err="1" smtClean="0">
                <a:solidFill>
                  <a:srgbClr val="354F92"/>
                </a:solidFill>
                <a:ea typeface="Times New Roman" panose="02020603050405020304" pitchFamily="18" charset="0"/>
              </a:rPr>
              <a:t>изкопаеми</a:t>
            </a:r>
            <a:r>
              <a:rPr lang="ru-RU" sz="2000" dirty="0" smtClean="0">
                <a:solidFill>
                  <a:srgbClr val="354F92"/>
                </a:solidFill>
                <a:ea typeface="Times New Roman" panose="02020603050405020304" pitchFamily="18" charset="0"/>
              </a:rPr>
              <a:t> </a:t>
            </a:r>
            <a:r>
              <a:rPr lang="ru-RU" sz="2000" dirty="0" err="1" smtClean="0">
                <a:solidFill>
                  <a:srgbClr val="354F92"/>
                </a:solidFill>
                <a:ea typeface="Times New Roman" panose="02020603050405020304" pitchFamily="18" charset="0"/>
              </a:rPr>
              <a:t>горива</a:t>
            </a:r>
            <a:r>
              <a:rPr lang="ru-RU" sz="2000" dirty="0" smtClean="0">
                <a:solidFill>
                  <a:srgbClr val="354F92"/>
                </a:solidFill>
                <a:ea typeface="Times New Roman" panose="02020603050405020304" pitchFamily="18" charset="0"/>
              </a:rPr>
              <a:t> </a:t>
            </a:r>
            <a:r>
              <a:rPr lang="ru-RU" sz="2000" dirty="0" err="1" smtClean="0">
                <a:solidFill>
                  <a:srgbClr val="354F92"/>
                </a:solidFill>
                <a:ea typeface="Times New Roman" panose="02020603050405020304" pitchFamily="18" charset="0"/>
              </a:rPr>
              <a:t>като</a:t>
            </a:r>
            <a:r>
              <a:rPr lang="ru-RU" sz="2000" dirty="0" smtClean="0">
                <a:solidFill>
                  <a:srgbClr val="354F92"/>
                </a:solidFill>
                <a:ea typeface="Times New Roman" panose="02020603050405020304" pitchFamily="18" charset="0"/>
              </a:rPr>
              <a:t> газ, </a:t>
            </a:r>
            <a:r>
              <a:rPr lang="ru-RU" sz="2000" dirty="0" err="1" smtClean="0">
                <a:solidFill>
                  <a:srgbClr val="354F92"/>
                </a:solidFill>
                <a:ea typeface="Times New Roman" panose="02020603050405020304" pitchFamily="18" charset="0"/>
              </a:rPr>
              <a:t>въглища</a:t>
            </a:r>
            <a:r>
              <a:rPr lang="ru-RU" sz="2000" dirty="0" smtClean="0">
                <a:solidFill>
                  <a:srgbClr val="354F92"/>
                </a:solidFill>
                <a:ea typeface="Times New Roman" panose="02020603050405020304" pitchFamily="18" charset="0"/>
              </a:rPr>
              <a:t> и </a:t>
            </a:r>
            <a:r>
              <a:rPr lang="ru-RU" sz="2000" dirty="0" err="1" smtClean="0">
                <a:solidFill>
                  <a:srgbClr val="354F92"/>
                </a:solidFill>
                <a:ea typeface="Times New Roman" panose="02020603050405020304" pitchFamily="18" charset="0"/>
              </a:rPr>
              <a:t>нефт</a:t>
            </a:r>
            <a:r>
              <a:rPr lang="ru-RU" sz="2000" dirty="0" smtClean="0">
                <a:solidFill>
                  <a:srgbClr val="354F92"/>
                </a:solidFill>
                <a:ea typeface="Times New Roman" panose="02020603050405020304" pitchFamily="18" charset="0"/>
              </a:rPr>
              <a:t>, </a:t>
            </a:r>
            <a:r>
              <a:rPr lang="ru-RU" sz="2000" dirty="0" err="1" smtClean="0">
                <a:solidFill>
                  <a:srgbClr val="354F92"/>
                </a:solidFill>
                <a:ea typeface="Times New Roman" panose="02020603050405020304" pitchFamily="18" charset="0"/>
              </a:rPr>
              <a:t>обезлесяването</a:t>
            </a:r>
            <a:r>
              <a:rPr lang="ru-RU" sz="2000" dirty="0" smtClean="0">
                <a:solidFill>
                  <a:srgbClr val="354F92"/>
                </a:solidFill>
                <a:ea typeface="Times New Roman" panose="02020603050405020304" pitchFamily="18" charset="0"/>
              </a:rPr>
              <a:t> </a:t>
            </a:r>
            <a:r>
              <a:rPr lang="ru-RU" sz="2000" dirty="0" err="1" smtClean="0">
                <a:solidFill>
                  <a:srgbClr val="354F92"/>
                </a:solidFill>
                <a:ea typeface="Times New Roman" panose="02020603050405020304" pitchFamily="18" charset="0"/>
              </a:rPr>
              <a:t>и</a:t>
            </a:r>
            <a:r>
              <a:rPr lang="ru-RU" sz="2000" dirty="0" smtClean="0">
                <a:solidFill>
                  <a:srgbClr val="354F92"/>
                </a:solidFill>
                <a:ea typeface="Times New Roman" panose="02020603050405020304" pitchFamily="18" charset="0"/>
              </a:rPr>
              <a:t> </a:t>
            </a:r>
            <a:r>
              <a:rPr lang="ru-RU" sz="2000" dirty="0" err="1" smtClean="0">
                <a:solidFill>
                  <a:srgbClr val="354F92"/>
                </a:solidFill>
                <a:ea typeface="Times New Roman" panose="02020603050405020304" pitchFamily="18" charset="0"/>
              </a:rPr>
              <a:t>вулканичните</a:t>
            </a:r>
            <a:r>
              <a:rPr lang="ru-RU" sz="2000" dirty="0" smtClean="0">
                <a:solidFill>
                  <a:srgbClr val="354F92"/>
                </a:solidFill>
                <a:ea typeface="Times New Roman" panose="02020603050405020304" pitchFamily="18" charset="0"/>
              </a:rPr>
              <a:t> </a:t>
            </a:r>
            <a:r>
              <a:rPr lang="ru-RU" sz="2000" dirty="0" err="1" smtClean="0">
                <a:solidFill>
                  <a:srgbClr val="354F92"/>
                </a:solidFill>
                <a:ea typeface="Times New Roman" panose="02020603050405020304" pitchFamily="18" charset="0"/>
              </a:rPr>
              <a:t>изригвания</a:t>
            </a:r>
            <a:r>
              <a:rPr lang="ru-RU" sz="2000" dirty="0" smtClean="0">
                <a:solidFill>
                  <a:srgbClr val="354F92"/>
                </a:solidFill>
                <a:ea typeface="Times New Roman" panose="02020603050405020304" pitchFamily="18" charset="0"/>
              </a:rPr>
              <a:t>.</a:t>
            </a:r>
          </a:p>
          <a:p>
            <a:pPr>
              <a:lnSpc>
                <a:spcPct val="107000"/>
              </a:lnSpc>
              <a:spcAft>
                <a:spcPts val="800"/>
              </a:spcAft>
            </a:pPr>
            <a:r>
              <a:rPr lang="ru-RU" sz="2000" dirty="0" smtClean="0">
                <a:solidFill>
                  <a:srgbClr val="354F92"/>
                </a:solidFill>
                <a:ea typeface="Times New Roman" panose="02020603050405020304" pitchFamily="18" charset="0"/>
              </a:rPr>
              <a:t>В </a:t>
            </a:r>
            <a:r>
              <a:rPr lang="ru-RU" sz="2000" dirty="0" err="1" smtClean="0">
                <a:solidFill>
                  <a:srgbClr val="354F92"/>
                </a:solidFill>
                <a:ea typeface="Times New Roman" panose="02020603050405020304" pitchFamily="18" charset="0"/>
              </a:rPr>
              <a:t>резултат</a:t>
            </a:r>
            <a:r>
              <a:rPr lang="ru-RU" sz="2000" dirty="0" smtClean="0">
                <a:solidFill>
                  <a:srgbClr val="354F92"/>
                </a:solidFill>
                <a:ea typeface="Times New Roman" panose="02020603050405020304" pitchFamily="18" charset="0"/>
              </a:rPr>
              <a:t> на </a:t>
            </a:r>
            <a:r>
              <a:rPr lang="ru-RU" sz="2000" dirty="0" err="1" smtClean="0">
                <a:solidFill>
                  <a:srgbClr val="354F92"/>
                </a:solidFill>
                <a:ea typeface="Times New Roman" panose="02020603050405020304" pitchFamily="18" charset="0"/>
              </a:rPr>
              <a:t>човешката</a:t>
            </a:r>
            <a:r>
              <a:rPr lang="ru-RU" sz="2000" dirty="0" smtClean="0">
                <a:solidFill>
                  <a:srgbClr val="354F92"/>
                </a:solidFill>
                <a:ea typeface="Times New Roman" panose="02020603050405020304" pitchFamily="18" charset="0"/>
              </a:rPr>
              <a:t> </a:t>
            </a:r>
            <a:r>
              <a:rPr lang="ru-RU" sz="2000" dirty="0" err="1" smtClean="0">
                <a:solidFill>
                  <a:srgbClr val="354F92"/>
                </a:solidFill>
                <a:ea typeface="Times New Roman" panose="02020603050405020304" pitchFamily="18" charset="0"/>
              </a:rPr>
              <a:t>дейност</a:t>
            </a:r>
            <a:r>
              <a:rPr lang="ru-RU" sz="2000" dirty="0" smtClean="0">
                <a:solidFill>
                  <a:srgbClr val="354F92"/>
                </a:solidFill>
                <a:ea typeface="Times New Roman" panose="02020603050405020304" pitchFamily="18" charset="0"/>
              </a:rPr>
              <a:t> </a:t>
            </a:r>
            <a:r>
              <a:rPr lang="ru-RU" sz="2000" dirty="0" err="1" smtClean="0">
                <a:solidFill>
                  <a:srgbClr val="354F92"/>
                </a:solidFill>
                <a:ea typeface="Times New Roman" panose="02020603050405020304" pitchFamily="18" charset="0"/>
              </a:rPr>
              <a:t>балансът</a:t>
            </a:r>
            <a:r>
              <a:rPr lang="ru-RU" sz="2000" dirty="0" smtClean="0">
                <a:solidFill>
                  <a:srgbClr val="354F92"/>
                </a:solidFill>
                <a:ea typeface="Times New Roman" panose="02020603050405020304" pitchFamily="18" charset="0"/>
              </a:rPr>
              <a:t> е нарушен. </a:t>
            </a:r>
            <a:r>
              <a:rPr lang="ru-RU" sz="2000" dirty="0" err="1" smtClean="0">
                <a:solidFill>
                  <a:srgbClr val="354F92"/>
                </a:solidFill>
                <a:ea typeface="Times New Roman" panose="02020603050405020304" pitchFamily="18" charset="0"/>
              </a:rPr>
              <a:t>Изпускаме</a:t>
            </a:r>
            <a:r>
              <a:rPr lang="ru-RU" sz="2000" dirty="0" smtClean="0">
                <a:solidFill>
                  <a:srgbClr val="354F92"/>
                </a:solidFill>
                <a:ea typeface="Times New Roman" panose="02020603050405020304" pitchFamily="18" charset="0"/>
              </a:rPr>
              <a:t> </a:t>
            </a:r>
            <a:r>
              <a:rPr lang="ru-RU" sz="2000" dirty="0" err="1" smtClean="0">
                <a:solidFill>
                  <a:srgbClr val="354F92"/>
                </a:solidFill>
                <a:ea typeface="Times New Roman" panose="02020603050405020304" pitchFamily="18" charset="0"/>
              </a:rPr>
              <a:t>повече</a:t>
            </a:r>
            <a:r>
              <a:rPr lang="ru-RU" sz="2000" dirty="0" smtClean="0">
                <a:solidFill>
                  <a:srgbClr val="354F92"/>
                </a:solidFill>
                <a:ea typeface="Times New Roman" panose="02020603050405020304" pitchFamily="18" charset="0"/>
              </a:rPr>
              <a:t> </a:t>
            </a:r>
            <a:r>
              <a:rPr lang="ru-RU" sz="2000" dirty="0" err="1" smtClean="0">
                <a:solidFill>
                  <a:srgbClr val="354F92"/>
                </a:solidFill>
                <a:ea typeface="Times New Roman" panose="02020603050405020304" pitchFamily="18" charset="0"/>
              </a:rPr>
              <a:t>въглерод</a:t>
            </a:r>
            <a:r>
              <a:rPr lang="ru-RU" sz="2000" dirty="0" smtClean="0">
                <a:solidFill>
                  <a:srgbClr val="354F92"/>
                </a:solidFill>
                <a:ea typeface="Times New Roman" panose="02020603050405020304" pitchFamily="18" charset="0"/>
              </a:rPr>
              <a:t> в </a:t>
            </a:r>
            <a:r>
              <a:rPr lang="ru-RU" sz="2000" dirty="0" err="1" smtClean="0">
                <a:solidFill>
                  <a:srgbClr val="354F92"/>
                </a:solidFill>
                <a:ea typeface="Times New Roman" panose="02020603050405020304" pitchFamily="18" charset="0"/>
              </a:rPr>
              <a:t>атмосферата</a:t>
            </a:r>
            <a:r>
              <a:rPr lang="ru-RU" sz="2000" dirty="0" smtClean="0">
                <a:solidFill>
                  <a:srgbClr val="354F92"/>
                </a:solidFill>
                <a:ea typeface="Times New Roman" panose="02020603050405020304" pitchFamily="18" charset="0"/>
              </a:rPr>
              <a:t>, </a:t>
            </a:r>
            <a:r>
              <a:rPr lang="ru-RU" sz="2000" dirty="0" err="1" smtClean="0">
                <a:solidFill>
                  <a:srgbClr val="354F92"/>
                </a:solidFill>
                <a:ea typeface="Times New Roman" panose="02020603050405020304" pitchFamily="18" charset="0"/>
              </a:rPr>
              <a:t>отколкото</a:t>
            </a:r>
            <a:r>
              <a:rPr lang="ru-RU" sz="2000" dirty="0" smtClean="0">
                <a:solidFill>
                  <a:srgbClr val="354F92"/>
                </a:solidFill>
                <a:ea typeface="Times New Roman" panose="02020603050405020304" pitchFamily="18" charset="0"/>
              </a:rPr>
              <a:t> </a:t>
            </a:r>
            <a:r>
              <a:rPr lang="ru-RU" sz="2000" dirty="0" err="1" smtClean="0">
                <a:solidFill>
                  <a:srgbClr val="354F92"/>
                </a:solidFill>
                <a:ea typeface="Times New Roman" panose="02020603050405020304" pitchFamily="18" charset="0"/>
              </a:rPr>
              <a:t>естествените</a:t>
            </a:r>
            <a:r>
              <a:rPr lang="ru-RU" sz="2000" dirty="0" smtClean="0">
                <a:solidFill>
                  <a:srgbClr val="354F92"/>
                </a:solidFill>
                <a:ea typeface="Times New Roman" panose="02020603050405020304" pitchFamily="18" charset="0"/>
              </a:rPr>
              <a:t> уловители на </a:t>
            </a:r>
            <a:r>
              <a:rPr lang="ru-RU" sz="2000" dirty="0" err="1" smtClean="0">
                <a:solidFill>
                  <a:srgbClr val="354F92"/>
                </a:solidFill>
                <a:ea typeface="Times New Roman" panose="02020603050405020304" pitchFamily="18" charset="0"/>
              </a:rPr>
              <a:t>въглерод</a:t>
            </a:r>
            <a:r>
              <a:rPr lang="ru-RU" sz="2000" dirty="0" smtClean="0">
                <a:solidFill>
                  <a:srgbClr val="354F92"/>
                </a:solidFill>
                <a:ea typeface="Times New Roman" panose="02020603050405020304" pitchFamily="18" charset="0"/>
              </a:rPr>
              <a:t> на </a:t>
            </a:r>
            <a:r>
              <a:rPr lang="ru-RU" sz="2000" dirty="0" err="1" smtClean="0">
                <a:solidFill>
                  <a:srgbClr val="354F92"/>
                </a:solidFill>
                <a:ea typeface="Times New Roman" panose="02020603050405020304" pitchFamily="18" charset="0"/>
              </a:rPr>
              <a:t>Земята</a:t>
            </a:r>
            <a:r>
              <a:rPr lang="ru-RU" sz="2000" dirty="0" smtClean="0">
                <a:solidFill>
                  <a:srgbClr val="354F92"/>
                </a:solidFill>
                <a:ea typeface="Times New Roman" panose="02020603050405020304" pitchFamily="18" charset="0"/>
              </a:rPr>
              <a:t> </a:t>
            </a:r>
            <a:r>
              <a:rPr lang="ru-RU" sz="2000" dirty="0" err="1" smtClean="0">
                <a:solidFill>
                  <a:srgbClr val="354F92"/>
                </a:solidFill>
                <a:ea typeface="Times New Roman" panose="02020603050405020304" pitchFamily="18" charset="0"/>
              </a:rPr>
              <a:t>могат</a:t>
            </a:r>
            <a:r>
              <a:rPr lang="ru-RU" sz="2000" dirty="0" smtClean="0">
                <a:solidFill>
                  <a:srgbClr val="354F92"/>
                </a:solidFill>
                <a:ea typeface="Times New Roman" panose="02020603050405020304" pitchFamily="18" charset="0"/>
              </a:rPr>
              <a:t> да </a:t>
            </a:r>
            <a:r>
              <a:rPr lang="ru-RU" sz="2000" dirty="0" err="1" smtClean="0">
                <a:solidFill>
                  <a:srgbClr val="354F92"/>
                </a:solidFill>
                <a:ea typeface="Times New Roman" panose="02020603050405020304" pitchFamily="18" charset="0"/>
              </a:rPr>
              <a:t>абсорбират</a:t>
            </a:r>
            <a:r>
              <a:rPr lang="ru-RU" sz="2000" dirty="0" smtClean="0">
                <a:solidFill>
                  <a:srgbClr val="354F92"/>
                </a:solidFill>
                <a:ea typeface="Times New Roman" panose="02020603050405020304" pitchFamily="18" charset="0"/>
              </a:rPr>
              <a:t>. </a:t>
            </a:r>
            <a:r>
              <a:rPr lang="ru-RU" sz="2000" dirty="0" err="1" smtClean="0">
                <a:solidFill>
                  <a:srgbClr val="354F92"/>
                </a:solidFill>
                <a:ea typeface="Times New Roman" panose="02020603050405020304" pitchFamily="18" charset="0"/>
              </a:rPr>
              <a:t>Нашата</a:t>
            </a:r>
            <a:r>
              <a:rPr lang="ru-RU" sz="2000" dirty="0" smtClean="0">
                <a:solidFill>
                  <a:srgbClr val="354F92"/>
                </a:solidFill>
                <a:ea typeface="Times New Roman" panose="02020603050405020304" pitchFamily="18" charset="0"/>
              </a:rPr>
              <a:t> </a:t>
            </a:r>
            <a:r>
              <a:rPr lang="ru-RU" sz="2000" dirty="0" err="1" smtClean="0">
                <a:solidFill>
                  <a:srgbClr val="354F92"/>
                </a:solidFill>
                <a:ea typeface="Times New Roman" panose="02020603050405020304" pitchFamily="18" charset="0"/>
              </a:rPr>
              <a:t>продължителна</a:t>
            </a:r>
            <a:r>
              <a:rPr lang="ru-RU" sz="2000" dirty="0" smtClean="0">
                <a:solidFill>
                  <a:srgbClr val="354F92"/>
                </a:solidFill>
                <a:ea typeface="Times New Roman" panose="02020603050405020304" pitchFamily="18" charset="0"/>
              </a:rPr>
              <a:t> </a:t>
            </a:r>
            <a:r>
              <a:rPr lang="ru-RU" sz="2000" dirty="0" err="1" smtClean="0">
                <a:solidFill>
                  <a:srgbClr val="354F92"/>
                </a:solidFill>
                <a:ea typeface="Times New Roman" panose="02020603050405020304" pitchFamily="18" charset="0"/>
              </a:rPr>
              <a:t>зависимост</a:t>
            </a:r>
            <a:r>
              <a:rPr lang="ru-RU" sz="2000" dirty="0" smtClean="0">
                <a:solidFill>
                  <a:srgbClr val="354F92"/>
                </a:solidFill>
                <a:ea typeface="Times New Roman" panose="02020603050405020304" pitchFamily="18" charset="0"/>
              </a:rPr>
              <a:t> от </a:t>
            </a:r>
            <a:r>
              <a:rPr lang="ru-RU" sz="2000" dirty="0" err="1" smtClean="0">
                <a:solidFill>
                  <a:srgbClr val="354F92"/>
                </a:solidFill>
                <a:ea typeface="Times New Roman" panose="02020603050405020304" pitchFamily="18" charset="0"/>
              </a:rPr>
              <a:t>изкопаемите</a:t>
            </a:r>
            <a:r>
              <a:rPr lang="ru-RU" sz="2000" dirty="0" smtClean="0">
                <a:solidFill>
                  <a:srgbClr val="354F92"/>
                </a:solidFill>
                <a:ea typeface="Times New Roman" panose="02020603050405020304" pitchFamily="18" charset="0"/>
              </a:rPr>
              <a:t> </a:t>
            </a:r>
            <a:r>
              <a:rPr lang="ru-RU" sz="2000" dirty="0" err="1" smtClean="0">
                <a:solidFill>
                  <a:srgbClr val="354F92"/>
                </a:solidFill>
                <a:ea typeface="Times New Roman" panose="02020603050405020304" pitchFamily="18" charset="0"/>
              </a:rPr>
              <a:t>горива</a:t>
            </a:r>
            <a:r>
              <a:rPr lang="ru-RU" sz="2000" dirty="0" smtClean="0">
                <a:solidFill>
                  <a:srgbClr val="354F92"/>
                </a:solidFill>
                <a:ea typeface="Times New Roman" panose="02020603050405020304" pitchFamily="18" charset="0"/>
              </a:rPr>
              <a:t> за </a:t>
            </a:r>
            <a:r>
              <a:rPr lang="ru-RU" sz="2000" dirty="0" err="1" smtClean="0">
                <a:solidFill>
                  <a:srgbClr val="354F92"/>
                </a:solidFill>
                <a:ea typeface="Times New Roman" panose="02020603050405020304" pitchFamily="18" charset="0"/>
              </a:rPr>
              <a:t>енергия</a:t>
            </a:r>
            <a:r>
              <a:rPr lang="ru-RU" sz="2000" dirty="0" smtClean="0">
                <a:solidFill>
                  <a:srgbClr val="354F92"/>
                </a:solidFill>
                <a:ea typeface="Times New Roman" panose="02020603050405020304" pitchFamily="18" charset="0"/>
              </a:rPr>
              <a:t> </a:t>
            </a:r>
            <a:r>
              <a:rPr lang="ru-RU" sz="2000" dirty="0" err="1" smtClean="0">
                <a:solidFill>
                  <a:srgbClr val="354F92"/>
                </a:solidFill>
                <a:ea typeface="Times New Roman" panose="02020603050405020304" pitchFamily="18" charset="0"/>
              </a:rPr>
              <a:t>означава</a:t>
            </a:r>
            <a:r>
              <a:rPr lang="ru-RU" sz="2000" dirty="0" smtClean="0">
                <a:solidFill>
                  <a:srgbClr val="354F92"/>
                </a:solidFill>
                <a:ea typeface="Times New Roman" panose="02020603050405020304" pitchFamily="18" charset="0"/>
              </a:rPr>
              <a:t>, </a:t>
            </a:r>
            <a:r>
              <a:rPr lang="ru-RU" sz="2000" dirty="0" err="1" smtClean="0">
                <a:solidFill>
                  <a:srgbClr val="354F92"/>
                </a:solidFill>
                <a:ea typeface="Times New Roman" panose="02020603050405020304" pitchFamily="18" charset="0"/>
              </a:rPr>
              <a:t>че</a:t>
            </a:r>
            <a:r>
              <a:rPr lang="ru-RU" sz="2000" dirty="0" smtClean="0">
                <a:solidFill>
                  <a:srgbClr val="354F92"/>
                </a:solidFill>
                <a:ea typeface="Times New Roman" panose="02020603050405020304" pitchFamily="18" charset="0"/>
              </a:rPr>
              <a:t> </a:t>
            </a:r>
            <a:r>
              <a:rPr lang="ru-RU" sz="2000" dirty="0" err="1" smtClean="0">
                <a:solidFill>
                  <a:srgbClr val="354F92"/>
                </a:solidFill>
                <a:ea typeface="Times New Roman" panose="02020603050405020304" pitchFamily="18" charset="0"/>
              </a:rPr>
              <a:t>милиарди</a:t>
            </a:r>
            <a:r>
              <a:rPr lang="ru-RU" sz="2000" dirty="0" smtClean="0">
                <a:solidFill>
                  <a:srgbClr val="354F92"/>
                </a:solidFill>
                <a:ea typeface="Times New Roman" panose="02020603050405020304" pitchFamily="18" charset="0"/>
              </a:rPr>
              <a:t> </a:t>
            </a:r>
            <a:r>
              <a:rPr lang="ru-RU" sz="2000" dirty="0" err="1" smtClean="0">
                <a:solidFill>
                  <a:srgbClr val="354F92"/>
                </a:solidFill>
                <a:ea typeface="Times New Roman" panose="02020603050405020304" pitchFamily="18" charset="0"/>
              </a:rPr>
              <a:t>тонове</a:t>
            </a:r>
            <a:r>
              <a:rPr lang="ru-RU" sz="2000" dirty="0" smtClean="0">
                <a:solidFill>
                  <a:srgbClr val="354F92"/>
                </a:solidFill>
                <a:ea typeface="Times New Roman" panose="02020603050405020304" pitchFamily="18" charset="0"/>
              </a:rPr>
              <a:t> </a:t>
            </a:r>
            <a:r>
              <a:rPr lang="ru-RU" sz="2000" dirty="0" err="1" smtClean="0">
                <a:solidFill>
                  <a:srgbClr val="354F92"/>
                </a:solidFill>
                <a:ea typeface="Times New Roman" panose="02020603050405020304" pitchFamily="18" charset="0"/>
              </a:rPr>
              <a:t>въглерод</a:t>
            </a:r>
            <a:r>
              <a:rPr lang="ru-RU" sz="2000" dirty="0" smtClean="0">
                <a:solidFill>
                  <a:srgbClr val="354F92"/>
                </a:solidFill>
                <a:ea typeface="Times New Roman" panose="02020603050405020304" pitchFamily="18" charset="0"/>
              </a:rPr>
              <a:t> се отделят в </a:t>
            </a:r>
            <a:r>
              <a:rPr lang="ru-RU" sz="2000" dirty="0" err="1" smtClean="0">
                <a:solidFill>
                  <a:srgbClr val="354F92"/>
                </a:solidFill>
                <a:ea typeface="Times New Roman" panose="02020603050405020304" pitchFamily="18" charset="0"/>
              </a:rPr>
              <a:t>атмосферата</a:t>
            </a:r>
            <a:r>
              <a:rPr lang="ru-RU" sz="2000" dirty="0" smtClean="0">
                <a:solidFill>
                  <a:srgbClr val="354F92"/>
                </a:solidFill>
                <a:ea typeface="Times New Roman" panose="02020603050405020304" pitchFamily="18" charset="0"/>
              </a:rPr>
              <a:t> </a:t>
            </a:r>
            <a:r>
              <a:rPr lang="ru-RU" sz="2000" dirty="0" err="1" smtClean="0">
                <a:solidFill>
                  <a:srgbClr val="354F92"/>
                </a:solidFill>
                <a:ea typeface="Times New Roman" panose="02020603050405020304" pitchFamily="18" charset="0"/>
              </a:rPr>
              <a:t>всяка</a:t>
            </a:r>
            <a:r>
              <a:rPr lang="ru-RU" sz="2000" dirty="0" smtClean="0">
                <a:solidFill>
                  <a:srgbClr val="354F92"/>
                </a:solidFill>
                <a:ea typeface="Times New Roman" panose="02020603050405020304" pitchFamily="18" charset="0"/>
              </a:rPr>
              <a:t> година. </a:t>
            </a:r>
            <a:r>
              <a:rPr lang="ru-RU" sz="2000" dirty="0" err="1" smtClean="0">
                <a:solidFill>
                  <a:srgbClr val="354F92"/>
                </a:solidFill>
                <a:ea typeface="Times New Roman" panose="02020603050405020304" pitchFamily="18" charset="0"/>
              </a:rPr>
              <a:t>Значението</a:t>
            </a:r>
            <a:r>
              <a:rPr lang="ru-RU" sz="2000" dirty="0" smtClean="0">
                <a:solidFill>
                  <a:srgbClr val="354F92"/>
                </a:solidFill>
                <a:ea typeface="Times New Roman" panose="02020603050405020304" pitchFamily="18" charset="0"/>
              </a:rPr>
              <a:t> на </a:t>
            </a:r>
            <a:r>
              <a:rPr lang="ru-RU" sz="2000" dirty="0" err="1" smtClean="0">
                <a:solidFill>
                  <a:srgbClr val="354F92"/>
                </a:solidFill>
                <a:ea typeface="Times New Roman" panose="02020603050405020304" pitchFamily="18" charset="0"/>
              </a:rPr>
              <a:t>въглеродните</a:t>
            </a:r>
            <a:r>
              <a:rPr lang="ru-RU" sz="2000" dirty="0" smtClean="0">
                <a:solidFill>
                  <a:srgbClr val="354F92"/>
                </a:solidFill>
                <a:ea typeface="Times New Roman" panose="02020603050405020304" pitchFamily="18" charset="0"/>
              </a:rPr>
              <a:t> </a:t>
            </a:r>
            <a:r>
              <a:rPr lang="ru-RU" sz="2000" dirty="0" err="1" smtClean="0">
                <a:solidFill>
                  <a:srgbClr val="354F92"/>
                </a:solidFill>
                <a:ea typeface="Times New Roman" panose="02020603050405020304" pitchFamily="18" charset="0"/>
              </a:rPr>
              <a:t>поглътщатели</a:t>
            </a:r>
            <a:r>
              <a:rPr lang="ru-RU" sz="2000" dirty="0" smtClean="0">
                <a:solidFill>
                  <a:srgbClr val="354F92"/>
                </a:solidFill>
                <a:ea typeface="Times New Roman" panose="02020603050405020304" pitchFamily="18" charset="0"/>
              </a:rPr>
              <a:t> </a:t>
            </a:r>
            <a:r>
              <a:rPr lang="ru-RU" sz="2000" dirty="0" err="1" smtClean="0">
                <a:solidFill>
                  <a:srgbClr val="354F92"/>
                </a:solidFill>
                <a:ea typeface="Times New Roman" panose="02020603050405020304" pitchFamily="18" charset="0"/>
              </a:rPr>
              <a:t>никога</a:t>
            </a:r>
            <a:r>
              <a:rPr lang="ru-RU" sz="2000" dirty="0" smtClean="0">
                <a:solidFill>
                  <a:srgbClr val="354F92"/>
                </a:solidFill>
                <a:ea typeface="Times New Roman" panose="02020603050405020304" pitchFamily="18" charset="0"/>
              </a:rPr>
              <a:t> не е било </a:t>
            </a:r>
            <a:r>
              <a:rPr lang="ru-RU" sz="2000" dirty="0" err="1" smtClean="0">
                <a:solidFill>
                  <a:srgbClr val="354F92"/>
                </a:solidFill>
                <a:ea typeface="Times New Roman" panose="02020603050405020304" pitchFamily="18" charset="0"/>
              </a:rPr>
              <a:t>по-голямо</a:t>
            </a:r>
            <a:r>
              <a:rPr lang="ru-RU" sz="2000" dirty="0" smtClean="0">
                <a:solidFill>
                  <a:srgbClr val="354F92"/>
                </a:solidFill>
                <a:ea typeface="Times New Roman" panose="02020603050405020304" pitchFamily="18" charset="0"/>
              </a:rPr>
              <a:t>.</a:t>
            </a:r>
          </a:p>
          <a:p>
            <a:pPr>
              <a:lnSpc>
                <a:spcPct val="107000"/>
              </a:lnSpc>
              <a:spcAft>
                <a:spcPts val="800"/>
              </a:spcAft>
            </a:pPr>
            <a:r>
              <a:rPr lang="en-IE" i="1" dirty="0" smtClean="0">
                <a:hlinkClick r:id="rId2"/>
              </a:rPr>
              <a:t>https://bg.khanacademy.org/science/biology/ecology/biogeochemical-cycles/a/the-carbon-cycle</a:t>
            </a:r>
            <a:r>
              <a:rPr lang="bg-BG" i="1" dirty="0" smtClean="0"/>
              <a:t> </a:t>
            </a:r>
          </a:p>
          <a:p>
            <a:pPr>
              <a:lnSpc>
                <a:spcPct val="107000"/>
              </a:lnSpc>
              <a:spcAft>
                <a:spcPts val="800"/>
              </a:spcAft>
            </a:pPr>
            <a:endParaRPr lang="en-IE" dirty="0"/>
          </a:p>
        </p:txBody>
      </p:sp>
    </p:spTree>
    <p:extLst>
      <p:ext uri="{BB962C8B-B14F-4D97-AF65-F5344CB8AC3E}">
        <p14:creationId xmlns:p14="http://schemas.microsoft.com/office/powerpoint/2010/main" xmlns="" val="194905152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754FE5B7-33C3-96EB-C9E3-50E2853F1D92}"/>
              </a:ext>
            </a:extLst>
          </p:cNvPr>
          <p:cNvSpPr>
            <a:spLocks noGrp="1"/>
          </p:cNvSpPr>
          <p:nvPr>
            <p:ph type="body" sz="quarter" idx="10"/>
          </p:nvPr>
        </p:nvSpPr>
        <p:spPr>
          <a:xfrm>
            <a:off x="739308" y="142876"/>
            <a:ext cx="1289518" cy="647700"/>
          </a:xfrm>
        </p:spPr>
        <p:txBody>
          <a:bodyPr/>
          <a:lstStyle/>
          <a:p>
            <a:r>
              <a:rPr lang="bg-BG" dirty="0" smtClean="0">
                <a:solidFill>
                  <a:srgbClr val="354F92"/>
                </a:solidFill>
              </a:rPr>
              <a:t>Гори</a:t>
            </a:r>
            <a:endParaRPr lang="en-IE" dirty="0">
              <a:solidFill>
                <a:srgbClr val="354F92"/>
              </a:solidFill>
            </a:endParaRPr>
          </a:p>
        </p:txBody>
      </p:sp>
      <p:sp>
        <p:nvSpPr>
          <p:cNvPr id="4" name="TextBox 3">
            <a:extLst>
              <a:ext uri="{FF2B5EF4-FFF2-40B4-BE49-F238E27FC236}">
                <a16:creationId xmlns:a16="http://schemas.microsoft.com/office/drawing/2014/main" xmlns="" id="{FEBF02C8-E29C-BCBD-EE2F-0AC003A2B95E}"/>
              </a:ext>
            </a:extLst>
          </p:cNvPr>
          <p:cNvSpPr txBox="1"/>
          <p:nvPr/>
        </p:nvSpPr>
        <p:spPr>
          <a:xfrm>
            <a:off x="1630502" y="533400"/>
            <a:ext cx="9630098" cy="2463367"/>
          </a:xfrm>
          <a:prstGeom prst="rect">
            <a:avLst/>
          </a:prstGeom>
          <a:noFill/>
        </p:spPr>
        <p:txBody>
          <a:bodyPr wrap="square" rtlCol="0">
            <a:spAutoFit/>
          </a:bodyPr>
          <a:lstStyle/>
          <a:p>
            <a:pPr>
              <a:lnSpc>
                <a:spcPct val="107000"/>
              </a:lnSpc>
              <a:spcAft>
                <a:spcPts val="800"/>
              </a:spcAft>
            </a:pPr>
            <a:r>
              <a:rPr lang="ru-RU" sz="2400" dirty="0" smtClean="0">
                <a:solidFill>
                  <a:srgbClr val="354F92"/>
                </a:solidFill>
                <a:latin typeface="Calibri" pitchFamily="34" charset="0"/>
                <a:ea typeface="Calibri" panose="020F0502020204030204" pitchFamily="34" charset="0"/>
                <a:cs typeface="Calibri" pitchFamily="34" charset="0"/>
              </a:rPr>
              <a:t>Горите в света </a:t>
            </a:r>
            <a:r>
              <a:rPr lang="ru-RU" sz="2400" dirty="0" err="1" smtClean="0">
                <a:solidFill>
                  <a:srgbClr val="354F92"/>
                </a:solidFill>
                <a:latin typeface="Calibri" pitchFamily="34" charset="0"/>
                <a:ea typeface="Calibri" panose="020F0502020204030204" pitchFamily="34" charset="0"/>
                <a:cs typeface="Calibri" pitchFamily="34" charset="0"/>
              </a:rPr>
              <a:t>поглъщат</a:t>
            </a:r>
            <a:r>
              <a:rPr lang="ru-RU" sz="2400" dirty="0" smtClean="0">
                <a:solidFill>
                  <a:srgbClr val="354F92"/>
                </a:solidFill>
                <a:latin typeface="Calibri" pitchFamily="34" charset="0"/>
                <a:ea typeface="Calibri" panose="020F0502020204030204" pitchFamily="34" charset="0"/>
                <a:cs typeface="Calibri" pitchFamily="34" charset="0"/>
              </a:rPr>
              <a:t> </a:t>
            </a:r>
            <a:r>
              <a:rPr lang="ru-RU" sz="2400" b="1" dirty="0" smtClean="0">
                <a:solidFill>
                  <a:srgbClr val="354F92"/>
                </a:solidFill>
                <a:latin typeface="Calibri" pitchFamily="34" charset="0"/>
                <a:ea typeface="Calibri" panose="020F0502020204030204" pitchFamily="34" charset="0"/>
                <a:cs typeface="Calibri" pitchFamily="34" charset="0"/>
              </a:rPr>
              <a:t>2,6 </a:t>
            </a:r>
            <a:r>
              <a:rPr lang="ru-RU" sz="2400" b="1" dirty="0" err="1" smtClean="0">
                <a:solidFill>
                  <a:srgbClr val="354F92"/>
                </a:solidFill>
                <a:latin typeface="Calibri" pitchFamily="34" charset="0"/>
                <a:ea typeface="Calibri" panose="020F0502020204030204" pitchFamily="34" charset="0"/>
                <a:cs typeface="Calibri" pitchFamily="34" charset="0"/>
              </a:rPr>
              <a:t>милиарда</a:t>
            </a:r>
            <a:r>
              <a:rPr lang="ru-RU" sz="2400" b="1" dirty="0" smtClean="0">
                <a:solidFill>
                  <a:srgbClr val="354F92"/>
                </a:solidFill>
                <a:latin typeface="Calibri" pitchFamily="34" charset="0"/>
                <a:ea typeface="Calibri" panose="020F0502020204030204" pitchFamily="34" charset="0"/>
                <a:cs typeface="Calibri" pitchFamily="34" charset="0"/>
              </a:rPr>
              <a:t> тона </a:t>
            </a:r>
            <a:r>
              <a:rPr lang="ru-RU" sz="2400" b="1" dirty="0" err="1" smtClean="0">
                <a:solidFill>
                  <a:srgbClr val="354F92"/>
                </a:solidFill>
                <a:latin typeface="Calibri" pitchFamily="34" charset="0"/>
                <a:ea typeface="Calibri" panose="020F0502020204030204" pitchFamily="34" charset="0"/>
                <a:cs typeface="Calibri" pitchFamily="34" charset="0"/>
              </a:rPr>
              <a:t>въглероден</a:t>
            </a:r>
            <a:r>
              <a:rPr lang="ru-RU" sz="2400" b="1" dirty="0" smtClean="0">
                <a:solidFill>
                  <a:srgbClr val="354F92"/>
                </a:solidFill>
                <a:latin typeface="Calibri" pitchFamily="34" charset="0"/>
                <a:ea typeface="Calibri" panose="020F0502020204030204" pitchFamily="34" charset="0"/>
                <a:cs typeface="Calibri" pitchFamily="34" charset="0"/>
              </a:rPr>
              <a:t> диоксид</a:t>
            </a:r>
            <a:r>
              <a:rPr lang="ru-RU" sz="2400" dirty="0" smtClean="0">
                <a:solidFill>
                  <a:srgbClr val="354F92"/>
                </a:solidFill>
                <a:latin typeface="Calibri" pitchFamily="34" charset="0"/>
                <a:ea typeface="Calibri" panose="020F0502020204030204" pitchFamily="34" charset="0"/>
                <a:cs typeface="Calibri" pitchFamily="34" charset="0"/>
              </a:rPr>
              <a:t> </a:t>
            </a:r>
            <a:r>
              <a:rPr lang="ru-RU" sz="2400" dirty="0" err="1" smtClean="0">
                <a:solidFill>
                  <a:srgbClr val="354F92"/>
                </a:solidFill>
                <a:latin typeface="Calibri" pitchFamily="34" charset="0"/>
                <a:ea typeface="Calibri" panose="020F0502020204030204" pitchFamily="34" charset="0"/>
                <a:cs typeface="Calibri" pitchFamily="34" charset="0"/>
              </a:rPr>
              <a:t>всяка</a:t>
            </a:r>
            <a:r>
              <a:rPr lang="ru-RU" sz="2400" dirty="0" smtClean="0">
                <a:solidFill>
                  <a:srgbClr val="354F92"/>
                </a:solidFill>
                <a:latin typeface="Calibri" pitchFamily="34" charset="0"/>
                <a:ea typeface="Calibri" panose="020F0502020204030204" pitchFamily="34" charset="0"/>
                <a:cs typeface="Calibri" pitchFamily="34" charset="0"/>
              </a:rPr>
              <a:t> година. Но въпреки жизненоважното им значение</a:t>
            </a:r>
            <a:r>
              <a:rPr lang="bg-BG" sz="2400" dirty="0" smtClean="0">
                <a:solidFill>
                  <a:srgbClr val="354F92"/>
                </a:solidFill>
                <a:latin typeface="Calibri" pitchFamily="34" charset="0"/>
                <a:ea typeface="Calibri" panose="020F0502020204030204" pitchFamily="34" charset="0"/>
                <a:cs typeface="Calibri" pitchFamily="34" charset="0"/>
              </a:rPr>
              <a:t>,</a:t>
            </a:r>
            <a:r>
              <a:rPr lang="ru-RU" sz="2400" dirty="0" smtClean="0">
                <a:solidFill>
                  <a:srgbClr val="354F92"/>
                </a:solidFill>
                <a:latin typeface="Calibri" pitchFamily="34" charset="0"/>
                <a:ea typeface="Calibri" panose="020F0502020204030204" pitchFamily="34" charset="0"/>
                <a:cs typeface="Calibri" pitchFamily="34" charset="0"/>
              </a:rPr>
              <a:t> всяка секунда се унищожава площ с размерите на футболно игрище. Видеоклипът по-долу Ви дава възможност да научите повече за значението на защитата и възстановяването на горските екосистеми, ролята, която общностите играят в този процес и </a:t>
            </a:r>
            <a:r>
              <a:rPr lang="ru-RU" sz="2400" dirty="0" smtClean="0">
                <a:solidFill>
                  <a:srgbClr val="354F92"/>
                </a:solidFill>
              </a:rPr>
              <a:t>проекти за възстановяване на горите.</a:t>
            </a:r>
            <a:endParaRPr lang="en-IE" sz="2400" dirty="0">
              <a:latin typeface="Calibri" pitchFamily="34" charset="0"/>
              <a:cs typeface="Calibri" pitchFamily="34" charset="0"/>
            </a:endParaRPr>
          </a:p>
        </p:txBody>
      </p:sp>
      <p:pic>
        <p:nvPicPr>
          <p:cNvPr id="5" name="Online Media 4">
            <a:hlinkClick r:id="" action="ppaction://media"/>
            <a:extLst>
              <a:ext uri="{FF2B5EF4-FFF2-40B4-BE49-F238E27FC236}">
                <a16:creationId xmlns:a16="http://schemas.microsoft.com/office/drawing/2014/main" xmlns="" id="{FE58C011-BA2B-60A2-9DBF-C9FF05295B3E}"/>
              </a:ext>
            </a:extLst>
          </p:cNvPr>
          <p:cNvPicPr>
            <a:picLocks noRot="1" noChangeAspect="1"/>
          </p:cNvPicPr>
          <p:nvPr>
            <a:videoFile r:link="rId1"/>
          </p:nvPr>
        </p:nvPicPr>
        <p:blipFill>
          <a:blip r:embed="rId3"/>
          <a:stretch>
            <a:fillRect/>
          </a:stretch>
        </p:blipFill>
        <p:spPr>
          <a:xfrm>
            <a:off x="3751224" y="2996767"/>
            <a:ext cx="5583275" cy="3154551"/>
          </a:xfrm>
          <a:prstGeom prst="rect">
            <a:avLst/>
          </a:prstGeom>
        </p:spPr>
      </p:pic>
      <p:sp>
        <p:nvSpPr>
          <p:cNvPr id="7" name="TextBox 6">
            <a:extLst>
              <a:ext uri="{FF2B5EF4-FFF2-40B4-BE49-F238E27FC236}">
                <a16:creationId xmlns:a16="http://schemas.microsoft.com/office/drawing/2014/main" xmlns="" id="{546E67E9-164E-0987-88F8-3A17C2CA9C97}"/>
              </a:ext>
            </a:extLst>
          </p:cNvPr>
          <p:cNvSpPr txBox="1"/>
          <p:nvPr/>
        </p:nvSpPr>
        <p:spPr>
          <a:xfrm>
            <a:off x="2952751" y="6162675"/>
            <a:ext cx="7324723" cy="984885"/>
          </a:xfrm>
          <a:prstGeom prst="rect">
            <a:avLst/>
          </a:prstGeom>
          <a:noFill/>
        </p:spPr>
        <p:txBody>
          <a:bodyPr wrap="square" rtlCol="0">
            <a:spAutoFit/>
          </a:bodyPr>
          <a:lstStyle/>
          <a:p>
            <a:r>
              <a:rPr lang="en-IE" sz="2000" u="sng" dirty="0" smtClean="0">
                <a:solidFill>
                  <a:srgbClr val="354F92"/>
                </a:solidFill>
                <a:latin typeface="Calibri" panose="020F0502020204030204" pitchFamily="34" charset="0"/>
                <a:ea typeface="Calibri" panose="020F0502020204030204" pitchFamily="34" charset="0"/>
                <a:cs typeface="Times New Roman" panose="02020603050405020304" pitchFamily="18" charset="0"/>
                <a:hlinkClick r:id="rId4"/>
              </a:rPr>
              <a:t>https://www.youtube.com/watch?v=yJX1Te0jey0&amp;ab_channel=TED</a:t>
            </a:r>
            <a:r>
              <a:rPr lang="en-IE" sz="2000" u="sng" dirty="0"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 </a:t>
            </a:r>
            <a:endParaRPr lang="en-US" sz="2000" u="sng" dirty="0" smtClean="0">
              <a:solidFill>
                <a:srgbClr val="354F92"/>
              </a:solidFill>
              <a:latin typeface="Calibri" panose="020F0502020204030204" pitchFamily="34" charset="0"/>
              <a:ea typeface="Calibri" panose="020F0502020204030204" pitchFamily="34" charset="0"/>
              <a:cs typeface="Times New Roman" panose="02020603050405020304" pitchFamily="18" charset="0"/>
            </a:endParaRPr>
          </a:p>
          <a:p>
            <a:endParaRPr lang="en-IE" sz="2000" dirty="0">
              <a:solidFill>
                <a:srgbClr val="354F92"/>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IE" dirty="0"/>
          </a:p>
        </p:txBody>
      </p:sp>
    </p:spTree>
    <p:extLst>
      <p:ext uri="{BB962C8B-B14F-4D97-AF65-F5344CB8AC3E}">
        <p14:creationId xmlns:p14="http://schemas.microsoft.com/office/powerpoint/2010/main" xmlns="" val="3331687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xmlns="" id="{AC902E8B-A5D9-BE7B-0A41-34A1B00B907A}"/>
              </a:ext>
            </a:extLst>
          </p:cNvPr>
          <p:cNvSpPr>
            <a:spLocks noGrp="1"/>
          </p:cNvSpPr>
          <p:nvPr>
            <p:ph type="body" sz="quarter" idx="18"/>
          </p:nvPr>
        </p:nvSpPr>
        <p:spPr>
          <a:xfrm>
            <a:off x="143435" y="927287"/>
            <a:ext cx="5940242" cy="4866801"/>
          </a:xfrm>
        </p:spPr>
        <p:txBody>
          <a:bodyPr/>
          <a:lstStyle/>
          <a:p>
            <a:pPr marL="0" indent="0"/>
            <a:r>
              <a:rPr lang="ru-RU" dirty="0" err="1" smtClean="0"/>
              <a:t>Почвата</a:t>
            </a:r>
            <a:r>
              <a:rPr lang="ru-RU" dirty="0" smtClean="0"/>
              <a:t> е един от </a:t>
            </a:r>
            <a:r>
              <a:rPr lang="ru-RU" dirty="0" err="1" smtClean="0"/>
              <a:t>най-големите</a:t>
            </a:r>
            <a:r>
              <a:rPr lang="ru-RU" dirty="0" smtClean="0"/>
              <a:t> </a:t>
            </a:r>
            <a:r>
              <a:rPr lang="ru-RU" dirty="0" err="1" smtClean="0"/>
              <a:t>резервоари</a:t>
            </a:r>
            <a:r>
              <a:rPr lang="ru-RU" dirty="0" smtClean="0"/>
              <a:t> на </a:t>
            </a:r>
            <a:r>
              <a:rPr lang="ru-RU" dirty="0" err="1" smtClean="0"/>
              <a:t>биоразнообразие</a:t>
            </a:r>
            <a:r>
              <a:rPr lang="ru-RU" dirty="0" smtClean="0"/>
              <a:t> </a:t>
            </a:r>
            <a:r>
              <a:rPr lang="ru-RU" dirty="0" err="1" smtClean="0"/>
              <a:t>на</a:t>
            </a:r>
            <a:r>
              <a:rPr lang="ru-RU" dirty="0" smtClean="0"/>
              <a:t> </a:t>
            </a:r>
            <a:r>
              <a:rPr lang="ru-RU" dirty="0" err="1" smtClean="0"/>
              <a:t>Земята</a:t>
            </a:r>
            <a:r>
              <a:rPr lang="ru-RU" dirty="0" smtClean="0"/>
              <a:t>: до 90% от живите </a:t>
            </a:r>
            <a:r>
              <a:rPr lang="ru-RU" dirty="0" err="1" smtClean="0"/>
              <a:t>организми</a:t>
            </a:r>
            <a:r>
              <a:rPr lang="ru-RU" dirty="0" smtClean="0"/>
              <a:t> в </a:t>
            </a:r>
            <a:r>
              <a:rPr lang="ru-RU" dirty="0" err="1" smtClean="0"/>
              <a:t>сухоземните</a:t>
            </a:r>
            <a:r>
              <a:rPr lang="ru-RU" dirty="0" smtClean="0"/>
              <a:t> </a:t>
            </a:r>
            <a:r>
              <a:rPr lang="ru-RU" dirty="0" err="1" smtClean="0"/>
              <a:t>екосистеми</a:t>
            </a:r>
            <a:r>
              <a:rPr lang="ru-RU" dirty="0" smtClean="0"/>
              <a:t>, </a:t>
            </a:r>
            <a:r>
              <a:rPr lang="ru-RU" dirty="0" err="1" smtClean="0"/>
              <a:t>включително</a:t>
            </a:r>
            <a:r>
              <a:rPr lang="ru-RU" dirty="0" smtClean="0"/>
              <a:t> </a:t>
            </a:r>
            <a:r>
              <a:rPr lang="ru-RU" dirty="0" err="1" smtClean="0"/>
              <a:t>някои</a:t>
            </a:r>
            <a:r>
              <a:rPr lang="ru-RU" dirty="0" smtClean="0"/>
              <a:t> </a:t>
            </a:r>
            <a:r>
              <a:rPr lang="ru-RU" dirty="0" err="1" smtClean="0"/>
              <a:t>опрашители</a:t>
            </a:r>
            <a:r>
              <a:rPr lang="ru-RU" dirty="0" smtClean="0"/>
              <a:t>, </a:t>
            </a:r>
            <a:r>
              <a:rPr lang="ru-RU" dirty="0" err="1" smtClean="0"/>
              <a:t>прекарват</a:t>
            </a:r>
            <a:r>
              <a:rPr lang="ru-RU" dirty="0" smtClean="0"/>
              <a:t> част от </a:t>
            </a:r>
            <a:r>
              <a:rPr lang="ru-RU" dirty="0" err="1" smtClean="0"/>
              <a:t>жизнения</a:t>
            </a:r>
            <a:r>
              <a:rPr lang="ru-RU" dirty="0" smtClean="0"/>
              <a:t> си </a:t>
            </a:r>
            <a:r>
              <a:rPr lang="ru-RU" dirty="0" err="1" smtClean="0"/>
              <a:t>цикъл</a:t>
            </a:r>
            <a:r>
              <a:rPr lang="ru-RU" dirty="0" smtClean="0"/>
              <a:t> в </a:t>
            </a:r>
            <a:r>
              <a:rPr lang="ru-RU" dirty="0" err="1" smtClean="0"/>
              <a:t>почвените</a:t>
            </a:r>
            <a:r>
              <a:rPr lang="ru-RU" dirty="0" smtClean="0"/>
              <a:t> местообитания. Почвите на Земята съдържат около 2500 гигатона въглерод – това е повече от три пъти количеството въглерод в атмосферата и четири пъти количеството, съхранявано във всички живи организми (растения и животни). Още по-важно е, че не са необходими огромни инвестиции за улавяне на въглерода в почвите, а само по-добро управление на земята и земеделските практики и защита на торфищата и вечно замръзналите земи.</a:t>
            </a:r>
            <a:endParaRPr lang="en-US" dirty="0"/>
          </a:p>
        </p:txBody>
      </p:sp>
      <p:sp>
        <p:nvSpPr>
          <p:cNvPr id="3" name="Text Placeholder 2">
            <a:extLst>
              <a:ext uri="{FF2B5EF4-FFF2-40B4-BE49-F238E27FC236}">
                <a16:creationId xmlns:a16="http://schemas.microsoft.com/office/drawing/2014/main" xmlns="" id="{D27F6DAC-1BDF-EDFA-D607-157858E265F1}"/>
              </a:ext>
            </a:extLst>
          </p:cNvPr>
          <p:cNvSpPr>
            <a:spLocks noGrp="1"/>
          </p:cNvSpPr>
          <p:nvPr>
            <p:ph type="body" sz="quarter" idx="16"/>
          </p:nvPr>
        </p:nvSpPr>
        <p:spPr>
          <a:xfrm>
            <a:off x="294063" y="276225"/>
            <a:ext cx="5394864" cy="992652"/>
          </a:xfrm>
        </p:spPr>
        <p:txBody>
          <a:bodyPr/>
          <a:lstStyle/>
          <a:p>
            <a:r>
              <a:rPr lang="bg-BG" dirty="0" smtClean="0"/>
              <a:t>Почва</a:t>
            </a:r>
            <a:endParaRPr lang="en-IE" dirty="0"/>
          </a:p>
        </p:txBody>
      </p:sp>
      <p:pic>
        <p:nvPicPr>
          <p:cNvPr id="7" name="Picture Placeholder 6" descr="Garden soil">
            <a:extLst>
              <a:ext uri="{FF2B5EF4-FFF2-40B4-BE49-F238E27FC236}">
                <a16:creationId xmlns:a16="http://schemas.microsoft.com/office/drawing/2014/main" xmlns="" id="{D6C84A7C-D516-A1A8-5B7D-DD65CFD24C6D}"/>
              </a:ext>
            </a:extLst>
          </p:cNvPr>
          <p:cNvPicPr>
            <a:picLocks noGrp="1" noChangeAspect="1"/>
          </p:cNvPicPr>
          <p:nvPr>
            <p:ph type="pic" sz="quarter" idx="19"/>
          </p:nvPr>
        </p:nvPicPr>
        <p:blipFill>
          <a:blip r:embed="rId3"/>
          <a:srcRect l="23943" r="23943"/>
          <a:stretch/>
        </p:blipFill>
        <p:spPr>
          <a:xfrm>
            <a:off x="6083676" y="0"/>
            <a:ext cx="5361066" cy="6858000"/>
          </a:xfrm>
        </p:spPr>
      </p:pic>
    </p:spTree>
    <p:extLst>
      <p:ext uri="{BB962C8B-B14F-4D97-AF65-F5344CB8AC3E}">
        <p14:creationId xmlns:p14="http://schemas.microsoft.com/office/powerpoint/2010/main" xmlns="" val="32924331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2">
            <a:extLst>
              <a:ext uri="{FF2B5EF4-FFF2-40B4-BE49-F238E27FC236}">
                <a16:creationId xmlns:a16="http://schemas.microsoft.com/office/drawing/2014/main" xmlns="" id="{95D61C34-AF95-5448-B715-90AADC57BC48}"/>
              </a:ext>
            </a:extLst>
          </p:cNvPr>
          <p:cNvPicPr>
            <a:picLocks noGrp="1" noChangeAspect="1"/>
          </p:cNvPicPr>
          <p:nvPr>
            <p:ph type="pic" sz="quarter" idx="10"/>
          </p:nvPr>
        </p:nvPicPr>
        <p:blipFill>
          <a:blip r:embed="rId3"/>
          <a:srcRect t="5628" b="5628"/>
          <a:stretch>
            <a:fillRect/>
          </a:stretch>
        </p:blipFill>
        <p:spPr/>
      </p:pic>
      <p:sp>
        <p:nvSpPr>
          <p:cNvPr id="5" name="Text Placeholder 4">
            <a:extLst>
              <a:ext uri="{FF2B5EF4-FFF2-40B4-BE49-F238E27FC236}">
                <a16:creationId xmlns:a16="http://schemas.microsoft.com/office/drawing/2014/main" xmlns="" id="{F53E186E-EEE8-784F-BE9F-48BF925F13E9}"/>
              </a:ext>
            </a:extLst>
          </p:cNvPr>
          <p:cNvSpPr>
            <a:spLocks noGrp="1"/>
          </p:cNvSpPr>
          <p:nvPr>
            <p:ph type="body" sz="quarter" idx="17"/>
          </p:nvPr>
        </p:nvSpPr>
        <p:spPr/>
        <p:txBody>
          <a:bodyPr/>
          <a:lstStyle/>
          <a:p>
            <a:r>
              <a:rPr lang="en-US" dirty="0"/>
              <a:t>01</a:t>
            </a:r>
          </a:p>
        </p:txBody>
      </p:sp>
      <p:sp>
        <p:nvSpPr>
          <p:cNvPr id="6" name="Rectangle 5">
            <a:extLst>
              <a:ext uri="{FF2B5EF4-FFF2-40B4-BE49-F238E27FC236}">
                <a16:creationId xmlns:a16="http://schemas.microsoft.com/office/drawing/2014/main" xmlns="" id="{1DF2049A-9A6D-0A49-9CEA-AEAEB81268B2}"/>
              </a:ext>
            </a:extLst>
          </p:cNvPr>
          <p:cNvSpPr/>
          <p:nvPr/>
        </p:nvSpPr>
        <p:spPr>
          <a:xfrm>
            <a:off x="5722297" y="3429000"/>
            <a:ext cx="5496309" cy="12003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7" name="TextBox 6">
            <a:extLst>
              <a:ext uri="{FF2B5EF4-FFF2-40B4-BE49-F238E27FC236}">
                <a16:creationId xmlns:a16="http://schemas.microsoft.com/office/drawing/2014/main" xmlns="" id="{9664755C-D94B-2A4C-946A-2A124785D8C0}"/>
              </a:ext>
            </a:extLst>
          </p:cNvPr>
          <p:cNvSpPr txBox="1"/>
          <p:nvPr/>
        </p:nvSpPr>
        <p:spPr>
          <a:xfrm>
            <a:off x="5906320" y="3481298"/>
            <a:ext cx="5400777" cy="1200329"/>
          </a:xfrm>
          <a:prstGeom prst="rect">
            <a:avLst/>
          </a:prstGeom>
          <a:noFill/>
        </p:spPr>
        <p:txBody>
          <a:bodyPr wrap="square" rtlCol="0">
            <a:spAutoFit/>
          </a:bodyPr>
          <a:lstStyle/>
          <a:p>
            <a:r>
              <a:rPr lang="bg-BG" sz="3600" b="1" spc="324" dirty="0" smtClean="0">
                <a:solidFill>
                  <a:srgbClr val="EB7339"/>
                </a:solidFill>
                <a:latin typeface="Calibri" panose="020F0502020204030204" pitchFamily="34" charset="0"/>
                <a:cs typeface="Calibri" panose="020F0502020204030204" pitchFamily="34" charset="0"/>
              </a:rPr>
              <a:t>Що е то биоразнообразие?</a:t>
            </a:r>
            <a:endParaRPr lang="en-US" sz="3600" b="1" spc="324" dirty="0">
              <a:solidFill>
                <a:srgbClr val="EB7339"/>
              </a:solidFill>
              <a:latin typeface="Calibri" panose="020F0502020204030204" pitchFamily="34" charset="0"/>
              <a:cs typeface="Calibri" panose="020F0502020204030204" pitchFamily="34" charset="0"/>
            </a:endParaRPr>
          </a:p>
        </p:txBody>
      </p:sp>
      <p:grpSp>
        <p:nvGrpSpPr>
          <p:cNvPr id="9" name="Graphic 2">
            <a:extLst>
              <a:ext uri="{FF2B5EF4-FFF2-40B4-BE49-F238E27FC236}">
                <a16:creationId xmlns:a16="http://schemas.microsoft.com/office/drawing/2014/main" xmlns="" id="{6285D392-116B-5249-8268-8EA084DD11E1}"/>
              </a:ext>
            </a:extLst>
          </p:cNvPr>
          <p:cNvGrpSpPr/>
          <p:nvPr/>
        </p:nvGrpSpPr>
        <p:grpSpPr>
          <a:xfrm rot="16200000">
            <a:off x="-1080012" y="1373752"/>
            <a:ext cx="3833889" cy="1673865"/>
            <a:chOff x="3357879" y="5072538"/>
            <a:chExt cx="593407" cy="259080"/>
          </a:xfrm>
          <a:solidFill>
            <a:srgbClr val="EB7339"/>
          </a:solidFill>
        </p:grpSpPr>
        <p:sp>
          <p:nvSpPr>
            <p:cNvPr id="10" name="Freeform 9">
              <a:extLst>
                <a:ext uri="{FF2B5EF4-FFF2-40B4-BE49-F238E27FC236}">
                  <a16:creationId xmlns:a16="http://schemas.microsoft.com/office/drawing/2014/main" xmlns="" id="{470E5AA0-13F3-7046-97B9-B4D70885B4A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xmlns="" id="{59BABA38-F111-FD47-B780-A81442F31F5A}"/>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xmlns="" id="{F0607F26-EF08-D444-B0FE-E46E0BA21E65}"/>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xmlns="" val="132918606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xmlns="" id="{AC902E8B-A5D9-BE7B-0A41-34A1B00B907A}"/>
              </a:ext>
            </a:extLst>
          </p:cNvPr>
          <p:cNvSpPr>
            <a:spLocks noGrp="1"/>
          </p:cNvSpPr>
          <p:nvPr>
            <p:ph type="body" sz="quarter" idx="18"/>
          </p:nvPr>
        </p:nvSpPr>
        <p:spPr>
          <a:xfrm>
            <a:off x="331694" y="869576"/>
            <a:ext cx="5547733" cy="5090247"/>
          </a:xfrm>
        </p:spPr>
        <p:txBody>
          <a:bodyPr/>
          <a:lstStyle/>
          <a:p>
            <a:pPr marL="0" indent="0"/>
            <a:r>
              <a:rPr lang="ru-RU" dirty="0" err="1" smtClean="0"/>
              <a:t>Океанът</a:t>
            </a:r>
            <a:r>
              <a:rPr lang="ru-RU" dirty="0" smtClean="0"/>
              <a:t> е уловил около </a:t>
            </a:r>
            <a:r>
              <a:rPr lang="ru-RU" dirty="0" err="1" smtClean="0"/>
              <a:t>една</a:t>
            </a:r>
            <a:r>
              <a:rPr lang="ru-RU" dirty="0" smtClean="0"/>
              <a:t> </a:t>
            </a:r>
            <a:r>
              <a:rPr lang="ru-RU" dirty="0" err="1" smtClean="0"/>
              <a:t>четвърт</a:t>
            </a:r>
            <a:r>
              <a:rPr lang="ru-RU" dirty="0" smtClean="0"/>
              <a:t> от </a:t>
            </a:r>
            <a:r>
              <a:rPr lang="ru-RU" dirty="0" err="1" smtClean="0"/>
              <a:t>въглеродния</a:t>
            </a:r>
            <a:r>
              <a:rPr lang="ru-RU" dirty="0" smtClean="0"/>
              <a:t> диоксид, </a:t>
            </a:r>
            <a:r>
              <a:rPr lang="ru-RU" dirty="0" err="1" smtClean="0"/>
              <a:t>изпуснат</a:t>
            </a:r>
            <a:r>
              <a:rPr lang="ru-RU" dirty="0" smtClean="0"/>
              <a:t> в </a:t>
            </a:r>
            <a:r>
              <a:rPr lang="ru-RU" dirty="0" err="1" smtClean="0"/>
              <a:t>атмосферата</a:t>
            </a:r>
            <a:r>
              <a:rPr lang="ru-RU" dirty="0" smtClean="0"/>
              <a:t>, </a:t>
            </a:r>
            <a:r>
              <a:rPr lang="ru-RU" dirty="0" err="1" smtClean="0"/>
              <a:t>откакто</a:t>
            </a:r>
            <a:r>
              <a:rPr lang="ru-RU" dirty="0" smtClean="0"/>
              <a:t> </a:t>
            </a:r>
            <a:r>
              <a:rPr lang="ru-RU" dirty="0" err="1" smtClean="0"/>
              <a:t>започнахме</a:t>
            </a:r>
            <a:r>
              <a:rPr lang="ru-RU" dirty="0" smtClean="0"/>
              <a:t> да </a:t>
            </a:r>
            <a:r>
              <a:rPr lang="ru-RU" dirty="0" err="1" smtClean="0"/>
              <a:t>изгаряме</a:t>
            </a:r>
            <a:r>
              <a:rPr lang="ru-RU" dirty="0" smtClean="0"/>
              <a:t> </a:t>
            </a:r>
            <a:r>
              <a:rPr lang="ru-RU" dirty="0" err="1" smtClean="0"/>
              <a:t>изкопаеми</a:t>
            </a:r>
            <a:r>
              <a:rPr lang="ru-RU" dirty="0" smtClean="0"/>
              <a:t> </a:t>
            </a:r>
            <a:r>
              <a:rPr lang="ru-RU" dirty="0" err="1" smtClean="0"/>
              <a:t>горива</a:t>
            </a:r>
            <a:r>
              <a:rPr lang="ru-RU" dirty="0" smtClean="0"/>
              <a:t> за </a:t>
            </a:r>
            <a:r>
              <a:rPr lang="ru-RU" dirty="0" err="1" smtClean="0"/>
              <a:t>енергия</a:t>
            </a:r>
            <a:r>
              <a:rPr lang="ru-RU" dirty="0" smtClean="0"/>
              <a:t> по </a:t>
            </a:r>
            <a:r>
              <a:rPr lang="ru-RU" dirty="0" err="1" smtClean="0"/>
              <a:t>време</a:t>
            </a:r>
            <a:r>
              <a:rPr lang="ru-RU" dirty="0" smtClean="0"/>
              <a:t> на </a:t>
            </a:r>
            <a:r>
              <a:rPr lang="ru-RU" dirty="0" err="1" smtClean="0"/>
              <a:t>индустриалната</a:t>
            </a:r>
            <a:r>
              <a:rPr lang="ru-RU" dirty="0" smtClean="0"/>
              <a:t> революция. </a:t>
            </a:r>
            <a:r>
              <a:rPr lang="ru-RU" dirty="0" err="1" smtClean="0"/>
              <a:t>Фитопланктонът</a:t>
            </a:r>
            <a:r>
              <a:rPr lang="ru-RU" dirty="0" smtClean="0"/>
              <a:t> е </a:t>
            </a:r>
            <a:r>
              <a:rPr lang="ru-RU" dirty="0" err="1" smtClean="0"/>
              <a:t>основната</a:t>
            </a:r>
            <a:r>
              <a:rPr lang="ru-RU" dirty="0" smtClean="0"/>
              <a:t> причина </a:t>
            </a:r>
            <a:r>
              <a:rPr lang="ru-RU" dirty="0" err="1" smtClean="0"/>
              <a:t>океанът</a:t>
            </a:r>
            <a:r>
              <a:rPr lang="ru-RU" dirty="0" smtClean="0"/>
              <a:t> да е един от </a:t>
            </a:r>
            <a:r>
              <a:rPr lang="ru-RU" dirty="0" err="1" smtClean="0"/>
              <a:t>най-големите</a:t>
            </a:r>
            <a:r>
              <a:rPr lang="ru-RU" dirty="0" smtClean="0"/>
              <a:t> </a:t>
            </a:r>
            <a:r>
              <a:rPr lang="ru-RU" dirty="0" err="1" smtClean="0"/>
              <a:t>поглъщатели</a:t>
            </a:r>
            <a:r>
              <a:rPr lang="ru-RU" dirty="0" smtClean="0"/>
              <a:t> на </a:t>
            </a:r>
            <a:r>
              <a:rPr lang="ru-RU" dirty="0" err="1" smtClean="0"/>
              <a:t>въглерод</a:t>
            </a:r>
            <a:r>
              <a:rPr lang="ru-RU" dirty="0" smtClean="0"/>
              <a:t>. </a:t>
            </a:r>
            <a:r>
              <a:rPr lang="ru-RU" dirty="0" err="1" smtClean="0"/>
              <a:t>Тези</a:t>
            </a:r>
            <a:r>
              <a:rPr lang="ru-RU" dirty="0" smtClean="0"/>
              <a:t> </a:t>
            </a:r>
            <a:r>
              <a:rPr lang="ru-RU" dirty="0" err="1" smtClean="0"/>
              <a:t>микроскопични</a:t>
            </a:r>
            <a:r>
              <a:rPr lang="ru-RU" dirty="0" smtClean="0"/>
              <a:t> </a:t>
            </a:r>
            <a:r>
              <a:rPr lang="ru-RU" dirty="0" err="1" smtClean="0"/>
              <a:t>морски</a:t>
            </a:r>
            <a:r>
              <a:rPr lang="ru-RU" dirty="0" smtClean="0"/>
              <a:t> </a:t>
            </a:r>
            <a:r>
              <a:rPr lang="ru-RU" dirty="0" err="1" smtClean="0"/>
              <a:t>водорасли</a:t>
            </a:r>
            <a:r>
              <a:rPr lang="ru-RU" dirty="0" smtClean="0"/>
              <a:t> и бактерии </a:t>
            </a:r>
            <a:r>
              <a:rPr lang="ru-RU" dirty="0" err="1" smtClean="0"/>
              <a:t>играят</a:t>
            </a:r>
            <a:r>
              <a:rPr lang="ru-RU" dirty="0" smtClean="0"/>
              <a:t> огромна роля в </a:t>
            </a:r>
            <a:r>
              <a:rPr lang="ru-RU" dirty="0" err="1" smtClean="0"/>
              <a:t>световния</a:t>
            </a:r>
            <a:r>
              <a:rPr lang="ru-RU" dirty="0" smtClean="0"/>
              <a:t> </a:t>
            </a:r>
            <a:r>
              <a:rPr lang="ru-RU" dirty="0" err="1" smtClean="0"/>
              <a:t>кръговрат</a:t>
            </a:r>
            <a:r>
              <a:rPr lang="ru-RU" dirty="0" smtClean="0"/>
              <a:t> на </a:t>
            </a:r>
            <a:r>
              <a:rPr lang="ru-RU" dirty="0" err="1" smtClean="0"/>
              <a:t>въглерода</a:t>
            </a:r>
            <a:r>
              <a:rPr lang="ru-RU" dirty="0" smtClean="0"/>
              <a:t> – </a:t>
            </a:r>
            <a:r>
              <a:rPr lang="ru-RU" dirty="0" err="1" smtClean="0"/>
              <a:t>абсорбират</a:t>
            </a:r>
            <a:r>
              <a:rPr lang="ru-RU" dirty="0" smtClean="0"/>
              <a:t> </a:t>
            </a:r>
            <a:r>
              <a:rPr lang="ru-RU" dirty="0" err="1" smtClean="0"/>
              <a:t>приблизително</a:t>
            </a:r>
            <a:r>
              <a:rPr lang="ru-RU" dirty="0" smtClean="0"/>
              <a:t> толкова </a:t>
            </a:r>
            <a:r>
              <a:rPr lang="ru-RU" dirty="0" err="1" smtClean="0"/>
              <a:t>въглерод</a:t>
            </a:r>
            <a:r>
              <a:rPr lang="ru-RU" dirty="0" smtClean="0"/>
              <a:t>, </a:t>
            </a:r>
            <a:r>
              <a:rPr lang="ru-RU" dirty="0" err="1" smtClean="0"/>
              <a:t>колкото</a:t>
            </a:r>
            <a:r>
              <a:rPr lang="ru-RU" dirty="0" smtClean="0"/>
              <a:t> </a:t>
            </a:r>
            <a:r>
              <a:rPr lang="ru-RU" dirty="0" err="1" smtClean="0"/>
              <a:t>всички</a:t>
            </a:r>
            <a:r>
              <a:rPr lang="ru-RU" dirty="0" smtClean="0"/>
              <a:t> растения и </a:t>
            </a:r>
            <a:r>
              <a:rPr lang="ru-RU" dirty="0" err="1" smtClean="0"/>
              <a:t>дървета</a:t>
            </a:r>
            <a:r>
              <a:rPr lang="ru-RU" dirty="0" smtClean="0"/>
              <a:t> на </a:t>
            </a:r>
            <a:r>
              <a:rPr lang="ru-RU" dirty="0" err="1" smtClean="0"/>
              <a:t>сушата</a:t>
            </a:r>
            <a:r>
              <a:rPr lang="ru-RU" dirty="0" smtClean="0"/>
              <a:t> </a:t>
            </a:r>
            <a:r>
              <a:rPr lang="ru-RU" dirty="0" err="1" smtClean="0"/>
              <a:t>взети</a:t>
            </a:r>
            <a:r>
              <a:rPr lang="ru-RU" dirty="0" smtClean="0"/>
              <a:t> </a:t>
            </a:r>
            <a:r>
              <a:rPr lang="ru-RU" dirty="0" err="1" smtClean="0"/>
              <a:t>заедно</a:t>
            </a:r>
            <a:r>
              <a:rPr lang="ru-RU" dirty="0" smtClean="0"/>
              <a:t>. Като </a:t>
            </a:r>
            <a:r>
              <a:rPr lang="ru-RU" dirty="0" err="1" smtClean="0"/>
              <a:t>намалим</a:t>
            </a:r>
            <a:r>
              <a:rPr lang="ru-RU" dirty="0" smtClean="0"/>
              <a:t> </a:t>
            </a:r>
            <a:r>
              <a:rPr lang="ru-RU" dirty="0" err="1" smtClean="0"/>
              <a:t>пластмасовите</a:t>
            </a:r>
            <a:r>
              <a:rPr lang="ru-RU" dirty="0" smtClean="0"/>
              <a:t> </a:t>
            </a:r>
            <a:r>
              <a:rPr lang="ru-RU" dirty="0" err="1" smtClean="0"/>
              <a:t>отпадъци</a:t>
            </a:r>
            <a:r>
              <a:rPr lang="ru-RU" dirty="0" smtClean="0"/>
              <a:t>, </a:t>
            </a:r>
            <a:r>
              <a:rPr lang="ru-RU" dirty="0" err="1" smtClean="0"/>
              <a:t>достигащи</a:t>
            </a:r>
            <a:r>
              <a:rPr lang="ru-RU" dirty="0" smtClean="0"/>
              <a:t> до </a:t>
            </a:r>
            <a:r>
              <a:rPr lang="ru-RU" dirty="0" err="1" smtClean="0"/>
              <a:t>водата</a:t>
            </a:r>
            <a:r>
              <a:rPr lang="ru-RU" dirty="0" smtClean="0"/>
              <a:t>, можем да </a:t>
            </a:r>
            <a:r>
              <a:rPr lang="ru-RU" dirty="0" err="1" smtClean="0"/>
              <a:t>помогнем</a:t>
            </a:r>
            <a:r>
              <a:rPr lang="ru-RU" dirty="0" smtClean="0"/>
              <a:t> за </a:t>
            </a:r>
            <a:r>
              <a:rPr lang="ru-RU" dirty="0" err="1" smtClean="0"/>
              <a:t>поддържането</a:t>
            </a:r>
            <a:r>
              <a:rPr lang="ru-RU" dirty="0" smtClean="0"/>
              <a:t> на фитопланктона.</a:t>
            </a:r>
            <a:endParaRPr lang="en-US" dirty="0"/>
          </a:p>
        </p:txBody>
      </p:sp>
      <p:sp>
        <p:nvSpPr>
          <p:cNvPr id="3" name="Text Placeholder 2">
            <a:extLst>
              <a:ext uri="{FF2B5EF4-FFF2-40B4-BE49-F238E27FC236}">
                <a16:creationId xmlns:a16="http://schemas.microsoft.com/office/drawing/2014/main" xmlns="" id="{D27F6DAC-1BDF-EDFA-D607-157858E265F1}"/>
              </a:ext>
            </a:extLst>
          </p:cNvPr>
          <p:cNvSpPr>
            <a:spLocks noGrp="1"/>
          </p:cNvSpPr>
          <p:nvPr>
            <p:ph type="body" sz="quarter" idx="16"/>
          </p:nvPr>
        </p:nvSpPr>
        <p:spPr>
          <a:xfrm>
            <a:off x="331694" y="251012"/>
            <a:ext cx="5751982" cy="1247847"/>
          </a:xfrm>
        </p:spPr>
        <p:txBody>
          <a:bodyPr/>
          <a:lstStyle/>
          <a:p>
            <a:r>
              <a:rPr lang="bg-BG" dirty="0" smtClean="0"/>
              <a:t>Океан</a:t>
            </a:r>
            <a:endParaRPr lang="en-IE" dirty="0"/>
          </a:p>
        </p:txBody>
      </p:sp>
      <p:pic>
        <p:nvPicPr>
          <p:cNvPr id="7" name="Picture Placeholder 6" descr="Side view of a massive wave swirling">
            <a:extLst>
              <a:ext uri="{FF2B5EF4-FFF2-40B4-BE49-F238E27FC236}">
                <a16:creationId xmlns:a16="http://schemas.microsoft.com/office/drawing/2014/main" xmlns="" id="{D6C84A7C-D516-A1A8-5B7D-DD65CFD24C6D}"/>
              </a:ext>
            </a:extLst>
          </p:cNvPr>
          <p:cNvPicPr>
            <a:picLocks noGrp="1" noChangeAspect="1"/>
          </p:cNvPicPr>
          <p:nvPr>
            <p:ph type="pic" sz="quarter" idx="19"/>
          </p:nvPr>
        </p:nvPicPr>
        <p:blipFill>
          <a:blip r:embed="rId3"/>
          <a:srcRect l="23943" r="23943"/>
          <a:stretch/>
        </p:blipFill>
        <p:spPr>
          <a:xfrm>
            <a:off x="6083676" y="0"/>
            <a:ext cx="5361066" cy="6858000"/>
          </a:xfrm>
        </p:spPr>
      </p:pic>
    </p:spTree>
    <p:extLst>
      <p:ext uri="{BB962C8B-B14F-4D97-AF65-F5344CB8AC3E}">
        <p14:creationId xmlns:p14="http://schemas.microsoft.com/office/powerpoint/2010/main" xmlns="" val="224207196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754FE5B7-33C3-96EB-C9E3-50E2853F1D92}"/>
              </a:ext>
            </a:extLst>
          </p:cNvPr>
          <p:cNvSpPr>
            <a:spLocks noGrp="1"/>
          </p:cNvSpPr>
          <p:nvPr>
            <p:ph type="body" sz="quarter" idx="10"/>
          </p:nvPr>
        </p:nvSpPr>
        <p:spPr>
          <a:xfrm>
            <a:off x="695668" y="0"/>
            <a:ext cx="7314858" cy="1395907"/>
          </a:xfrm>
        </p:spPr>
        <p:txBody>
          <a:bodyPr/>
          <a:lstStyle/>
          <a:p>
            <a:r>
              <a:rPr lang="ru-RU" dirty="0" smtClean="0">
                <a:solidFill>
                  <a:srgbClr val="354F92"/>
                </a:solidFill>
              </a:rPr>
              <a:t>Шампиони в борбата с климатичните промени: </a:t>
            </a:r>
            <a:r>
              <a:rPr lang="bg-BG" dirty="0" smtClean="0">
                <a:solidFill>
                  <a:srgbClr val="354F92"/>
                </a:solidFill>
              </a:rPr>
              <a:t>Казус торфище </a:t>
            </a:r>
            <a:r>
              <a:rPr lang="en-IE" dirty="0" err="1" smtClean="0">
                <a:solidFill>
                  <a:srgbClr val="354F92"/>
                </a:solidFill>
              </a:rPr>
              <a:t>Castelcoote</a:t>
            </a:r>
            <a:endParaRPr lang="en-IE" dirty="0">
              <a:solidFill>
                <a:srgbClr val="354F92"/>
              </a:solidFill>
            </a:endParaRPr>
          </a:p>
        </p:txBody>
      </p:sp>
      <p:sp>
        <p:nvSpPr>
          <p:cNvPr id="4" name="TextBox 3">
            <a:extLst>
              <a:ext uri="{FF2B5EF4-FFF2-40B4-BE49-F238E27FC236}">
                <a16:creationId xmlns:a16="http://schemas.microsoft.com/office/drawing/2014/main" xmlns="" id="{FEBF02C8-E29C-BCBD-EE2F-0AC003A2B95E}"/>
              </a:ext>
            </a:extLst>
          </p:cNvPr>
          <p:cNvSpPr txBox="1"/>
          <p:nvPr/>
        </p:nvSpPr>
        <p:spPr>
          <a:xfrm>
            <a:off x="1797462" y="1395907"/>
            <a:ext cx="5600357" cy="5771836"/>
          </a:xfrm>
          <a:prstGeom prst="rect">
            <a:avLst/>
          </a:prstGeom>
          <a:noFill/>
        </p:spPr>
        <p:txBody>
          <a:bodyPr wrap="square" rtlCol="0">
            <a:spAutoFit/>
          </a:bodyPr>
          <a:lstStyle/>
          <a:p>
            <a:pPr>
              <a:lnSpc>
                <a:spcPct val="107000"/>
              </a:lnSpc>
              <a:spcAft>
                <a:spcPts val="800"/>
              </a:spcAft>
            </a:pPr>
            <a:r>
              <a:rPr lang="ru-RU" sz="2000" dirty="0" err="1" smtClean="0">
                <a:solidFill>
                  <a:srgbClr val="354F92"/>
                </a:solidFill>
                <a:cs typeface="Times New Roman" panose="02020603050405020304" pitchFamily="18" charset="0"/>
              </a:rPr>
              <a:t>Торфищата</a:t>
            </a:r>
            <a:r>
              <a:rPr lang="ru-RU" sz="2000" dirty="0" smtClean="0">
                <a:solidFill>
                  <a:srgbClr val="354F92"/>
                </a:solidFill>
                <a:cs typeface="Times New Roman" panose="02020603050405020304" pitchFamily="18" charset="0"/>
              </a:rPr>
              <a:t> по </a:t>
            </a:r>
            <a:r>
              <a:rPr lang="ru-RU" sz="2000" dirty="0" err="1" smtClean="0">
                <a:solidFill>
                  <a:srgbClr val="354F92"/>
                </a:solidFill>
                <a:cs typeface="Times New Roman" panose="02020603050405020304" pitchFamily="18" charset="0"/>
              </a:rPr>
              <a:t>целия</a:t>
            </a:r>
            <a:r>
              <a:rPr lang="ru-RU" sz="2000" dirty="0" smtClean="0">
                <a:solidFill>
                  <a:srgbClr val="354F92"/>
                </a:solidFill>
                <a:cs typeface="Times New Roman" panose="02020603050405020304" pitchFamily="18" charset="0"/>
              </a:rPr>
              <a:t> свят от </a:t>
            </a:r>
            <a:r>
              <a:rPr lang="ru-RU" sz="2000" dirty="0" err="1" smtClean="0">
                <a:solidFill>
                  <a:srgbClr val="354F92"/>
                </a:solidFill>
                <a:cs typeface="Times New Roman" panose="02020603050405020304" pitchFamily="18" charset="0"/>
              </a:rPr>
              <a:t>векове</a:t>
            </a:r>
            <a:r>
              <a:rPr lang="ru-RU" sz="2000" dirty="0" smtClean="0">
                <a:solidFill>
                  <a:srgbClr val="354F92"/>
                </a:solidFill>
                <a:cs typeface="Times New Roman" panose="02020603050405020304" pitchFamily="18" charset="0"/>
              </a:rPr>
              <a:t> </a:t>
            </a:r>
            <a:r>
              <a:rPr lang="ru-RU" sz="2000" dirty="0" err="1" smtClean="0">
                <a:solidFill>
                  <a:srgbClr val="354F92"/>
                </a:solidFill>
                <a:cs typeface="Times New Roman" panose="02020603050405020304" pitchFamily="18" charset="0"/>
              </a:rPr>
              <a:t>са</a:t>
            </a:r>
            <a:r>
              <a:rPr lang="ru-RU" sz="2000" dirty="0" smtClean="0">
                <a:solidFill>
                  <a:srgbClr val="354F92"/>
                </a:solidFill>
                <a:cs typeface="Times New Roman" panose="02020603050405020304" pitchFamily="18" charset="0"/>
              </a:rPr>
              <a:t> </a:t>
            </a:r>
            <a:r>
              <a:rPr lang="ru-RU" sz="2000" dirty="0" err="1" smtClean="0">
                <a:solidFill>
                  <a:srgbClr val="354F92"/>
                </a:solidFill>
                <a:cs typeface="Times New Roman" panose="02020603050405020304" pitchFamily="18" charset="0"/>
              </a:rPr>
              <a:t>изкуствено</a:t>
            </a:r>
            <a:r>
              <a:rPr lang="ru-RU" sz="2000" dirty="0" smtClean="0">
                <a:solidFill>
                  <a:srgbClr val="354F92"/>
                </a:solidFill>
                <a:cs typeface="Times New Roman" panose="02020603050405020304" pitchFamily="18" charset="0"/>
              </a:rPr>
              <a:t> </a:t>
            </a:r>
            <a:r>
              <a:rPr lang="ru-RU" sz="2000" dirty="0" err="1" smtClean="0">
                <a:solidFill>
                  <a:srgbClr val="354F92"/>
                </a:solidFill>
                <a:cs typeface="Times New Roman" panose="02020603050405020304" pitchFamily="18" charset="0"/>
              </a:rPr>
              <a:t>дренирани</a:t>
            </a:r>
            <a:r>
              <a:rPr lang="ru-RU" sz="2000" dirty="0" smtClean="0">
                <a:solidFill>
                  <a:srgbClr val="354F92"/>
                </a:solidFill>
                <a:cs typeface="Times New Roman" panose="02020603050405020304" pitchFamily="18" charset="0"/>
              </a:rPr>
              <a:t> и </a:t>
            </a:r>
            <a:r>
              <a:rPr lang="ru-RU" sz="2000" dirty="0" err="1" smtClean="0">
                <a:solidFill>
                  <a:srgbClr val="354F92"/>
                </a:solidFill>
                <a:cs typeface="Times New Roman" panose="02020603050405020304" pitchFamily="18" charset="0"/>
              </a:rPr>
              <a:t>са</a:t>
            </a:r>
            <a:r>
              <a:rPr lang="ru-RU" sz="2000" dirty="0" smtClean="0">
                <a:solidFill>
                  <a:srgbClr val="354F92"/>
                </a:solidFill>
                <a:cs typeface="Times New Roman" panose="02020603050405020304" pitchFamily="18" charset="0"/>
              </a:rPr>
              <a:t> </a:t>
            </a:r>
            <a:r>
              <a:rPr lang="ru-RU" sz="2000" dirty="0" err="1" smtClean="0">
                <a:solidFill>
                  <a:srgbClr val="354F92"/>
                </a:solidFill>
                <a:cs typeface="Times New Roman" panose="02020603050405020304" pitchFamily="18" charset="0"/>
              </a:rPr>
              <a:t>станали</a:t>
            </a:r>
            <a:r>
              <a:rPr lang="ru-RU" sz="2000" dirty="0" smtClean="0">
                <a:solidFill>
                  <a:srgbClr val="354F92"/>
                </a:solidFill>
                <a:cs typeface="Times New Roman" panose="02020603050405020304" pitchFamily="18" charset="0"/>
              </a:rPr>
              <a:t> „</a:t>
            </a:r>
            <a:r>
              <a:rPr lang="ru-RU" sz="2000" dirty="0" err="1" smtClean="0">
                <a:solidFill>
                  <a:srgbClr val="354F92"/>
                </a:solidFill>
                <a:cs typeface="Times New Roman" panose="02020603050405020304" pitchFamily="18" charset="0"/>
              </a:rPr>
              <a:t>по-продуктивни</a:t>
            </a:r>
            <a:r>
              <a:rPr lang="ru-RU" sz="2000" dirty="0" smtClean="0">
                <a:solidFill>
                  <a:srgbClr val="354F92"/>
                </a:solidFill>
                <a:cs typeface="Times New Roman" panose="02020603050405020304" pitchFamily="18" charset="0"/>
              </a:rPr>
              <a:t>“ чрез </a:t>
            </a:r>
            <a:r>
              <a:rPr lang="ru-RU" sz="2000" dirty="0" err="1" smtClean="0">
                <a:solidFill>
                  <a:srgbClr val="354F92"/>
                </a:solidFill>
                <a:cs typeface="Times New Roman" panose="02020603050405020304" pitchFamily="18" charset="0"/>
              </a:rPr>
              <a:t>събиране</a:t>
            </a:r>
            <a:r>
              <a:rPr lang="ru-RU" sz="2000" dirty="0" smtClean="0">
                <a:solidFill>
                  <a:srgbClr val="354F92"/>
                </a:solidFill>
                <a:cs typeface="Times New Roman" panose="02020603050405020304" pitchFamily="18" charset="0"/>
              </a:rPr>
              <a:t> на торф за </a:t>
            </a:r>
            <a:r>
              <a:rPr lang="ru-RU" sz="2000" dirty="0" err="1" smtClean="0">
                <a:solidFill>
                  <a:srgbClr val="354F92"/>
                </a:solidFill>
                <a:cs typeface="Times New Roman" panose="02020603050405020304" pitchFamily="18" charset="0"/>
              </a:rPr>
              <a:t>гориво</a:t>
            </a:r>
            <a:r>
              <a:rPr lang="ru-RU" sz="2000" dirty="0" smtClean="0">
                <a:solidFill>
                  <a:srgbClr val="354F92"/>
                </a:solidFill>
                <a:cs typeface="Times New Roman" panose="02020603050405020304" pitchFamily="18" charset="0"/>
              </a:rPr>
              <a:t> и </a:t>
            </a:r>
            <a:r>
              <a:rPr lang="ru-RU" sz="2000" dirty="0" err="1" smtClean="0">
                <a:solidFill>
                  <a:srgbClr val="354F92"/>
                </a:solidFill>
                <a:cs typeface="Times New Roman" panose="02020603050405020304" pitchFamily="18" charset="0"/>
              </a:rPr>
              <a:t>използване</a:t>
            </a:r>
            <a:r>
              <a:rPr lang="ru-RU" sz="2000" dirty="0" smtClean="0">
                <a:solidFill>
                  <a:srgbClr val="354F92"/>
                </a:solidFill>
                <a:cs typeface="Times New Roman" panose="02020603050405020304" pitchFamily="18" charset="0"/>
              </a:rPr>
              <a:t> на </a:t>
            </a:r>
            <a:r>
              <a:rPr lang="ru-RU" sz="2000" dirty="0" err="1" smtClean="0">
                <a:solidFill>
                  <a:srgbClr val="354F92"/>
                </a:solidFill>
                <a:cs typeface="Times New Roman" panose="02020603050405020304" pitchFamily="18" charset="0"/>
              </a:rPr>
              <a:t>земята</a:t>
            </a:r>
            <a:r>
              <a:rPr lang="ru-RU" sz="2000" dirty="0" smtClean="0">
                <a:solidFill>
                  <a:srgbClr val="354F92"/>
                </a:solidFill>
                <a:cs typeface="Times New Roman" panose="02020603050405020304" pitchFamily="18" charset="0"/>
              </a:rPr>
              <a:t> за </a:t>
            </a:r>
            <a:r>
              <a:rPr lang="ru-RU" sz="2000" dirty="0" err="1" smtClean="0">
                <a:solidFill>
                  <a:srgbClr val="354F92"/>
                </a:solidFill>
                <a:cs typeface="Times New Roman" panose="02020603050405020304" pitchFamily="18" charset="0"/>
              </a:rPr>
              <a:t>селско</a:t>
            </a:r>
            <a:r>
              <a:rPr lang="ru-RU" sz="2000" dirty="0" smtClean="0">
                <a:solidFill>
                  <a:srgbClr val="354F92"/>
                </a:solidFill>
                <a:cs typeface="Times New Roman" panose="02020603050405020304" pitchFamily="18" charset="0"/>
              </a:rPr>
              <a:t> </a:t>
            </a:r>
            <a:r>
              <a:rPr lang="ru-RU" sz="2000" dirty="0" err="1" smtClean="0">
                <a:solidFill>
                  <a:srgbClr val="354F92"/>
                </a:solidFill>
                <a:cs typeface="Times New Roman" panose="02020603050405020304" pitchFamily="18" charset="0"/>
              </a:rPr>
              <a:t>стопанство</a:t>
            </a:r>
            <a:r>
              <a:rPr lang="ru-RU" sz="2000" dirty="0" smtClean="0">
                <a:solidFill>
                  <a:srgbClr val="354F92"/>
                </a:solidFill>
                <a:cs typeface="Times New Roman" panose="02020603050405020304" pitchFamily="18" charset="0"/>
              </a:rPr>
              <a:t>. </a:t>
            </a:r>
            <a:r>
              <a:rPr lang="ru-RU" sz="2000" dirty="0" err="1" smtClean="0">
                <a:solidFill>
                  <a:srgbClr val="354F92"/>
                </a:solidFill>
                <a:cs typeface="Times New Roman" panose="02020603050405020304" pitchFamily="18" charset="0"/>
              </a:rPr>
              <a:t>Този</a:t>
            </a:r>
            <a:r>
              <a:rPr lang="ru-RU" sz="2000" dirty="0" smtClean="0">
                <a:solidFill>
                  <a:srgbClr val="354F92"/>
                </a:solidFill>
                <a:cs typeface="Times New Roman" panose="02020603050405020304" pitchFamily="18" charset="0"/>
              </a:rPr>
              <a:t> </a:t>
            </a:r>
            <a:r>
              <a:rPr lang="ru-RU" sz="2000" dirty="0" err="1" smtClean="0">
                <a:solidFill>
                  <a:srgbClr val="354F92"/>
                </a:solidFill>
                <a:cs typeface="Times New Roman" panose="02020603050405020304" pitchFamily="18" charset="0"/>
              </a:rPr>
              <a:t>процес</a:t>
            </a:r>
            <a:r>
              <a:rPr lang="ru-RU" sz="2000" dirty="0" smtClean="0">
                <a:solidFill>
                  <a:srgbClr val="354F92"/>
                </a:solidFill>
                <a:cs typeface="Times New Roman" panose="02020603050405020304" pitchFamily="18" charset="0"/>
              </a:rPr>
              <a:t> води до </a:t>
            </a:r>
            <a:r>
              <a:rPr lang="ru-RU" sz="2000" dirty="0" err="1" smtClean="0">
                <a:solidFill>
                  <a:srgbClr val="354F92"/>
                </a:solidFill>
                <a:cs typeface="Times New Roman" panose="02020603050405020304" pitchFamily="18" charset="0"/>
              </a:rPr>
              <a:t>отделянето</a:t>
            </a:r>
            <a:r>
              <a:rPr lang="ru-RU" sz="2000" dirty="0" smtClean="0">
                <a:solidFill>
                  <a:srgbClr val="354F92"/>
                </a:solidFill>
                <a:cs typeface="Times New Roman" panose="02020603050405020304" pitchFamily="18" charset="0"/>
              </a:rPr>
              <a:t> на </a:t>
            </a:r>
            <a:r>
              <a:rPr lang="ru-RU" sz="2000" dirty="0" err="1" smtClean="0">
                <a:solidFill>
                  <a:srgbClr val="354F92"/>
                </a:solidFill>
                <a:cs typeface="Times New Roman" panose="02020603050405020304" pitchFamily="18" charset="0"/>
              </a:rPr>
              <a:t>милиарди</a:t>
            </a:r>
            <a:r>
              <a:rPr lang="ru-RU" sz="2000" dirty="0" smtClean="0">
                <a:solidFill>
                  <a:srgbClr val="354F92"/>
                </a:solidFill>
                <a:cs typeface="Times New Roman" panose="02020603050405020304" pitchFamily="18" charset="0"/>
              </a:rPr>
              <a:t> </a:t>
            </a:r>
            <a:r>
              <a:rPr lang="ru-RU" sz="2000" dirty="0" err="1" smtClean="0">
                <a:solidFill>
                  <a:srgbClr val="354F92"/>
                </a:solidFill>
                <a:cs typeface="Times New Roman" panose="02020603050405020304" pitchFamily="18" charset="0"/>
              </a:rPr>
              <a:t>тонове</a:t>
            </a:r>
            <a:r>
              <a:rPr lang="ru-RU" sz="2000" dirty="0" smtClean="0">
                <a:solidFill>
                  <a:srgbClr val="354F92"/>
                </a:solidFill>
                <a:cs typeface="Times New Roman" panose="02020603050405020304" pitchFamily="18" charset="0"/>
              </a:rPr>
              <a:t> </a:t>
            </a:r>
            <a:r>
              <a:rPr lang="ru-RU" sz="2000" dirty="0" err="1" smtClean="0">
                <a:solidFill>
                  <a:srgbClr val="354F92"/>
                </a:solidFill>
                <a:cs typeface="Times New Roman" panose="02020603050405020304" pitchFamily="18" charset="0"/>
              </a:rPr>
              <a:t>въглероден</a:t>
            </a:r>
            <a:r>
              <a:rPr lang="ru-RU" sz="2000" dirty="0" smtClean="0">
                <a:solidFill>
                  <a:srgbClr val="354F92"/>
                </a:solidFill>
                <a:cs typeface="Times New Roman" panose="02020603050405020304" pitchFamily="18" charset="0"/>
              </a:rPr>
              <a:t> диоксид в </a:t>
            </a:r>
            <a:r>
              <a:rPr lang="ru-RU" sz="2000" dirty="0" err="1" smtClean="0">
                <a:solidFill>
                  <a:srgbClr val="354F92"/>
                </a:solidFill>
                <a:cs typeface="Times New Roman" panose="02020603050405020304" pitchFamily="18" charset="0"/>
              </a:rPr>
              <a:t>атмосферата</a:t>
            </a:r>
            <a:r>
              <a:rPr lang="ru-RU" sz="2000" dirty="0" smtClean="0">
                <a:solidFill>
                  <a:srgbClr val="354F92"/>
                </a:solidFill>
                <a:cs typeface="Times New Roman" panose="02020603050405020304" pitchFamily="18" charset="0"/>
              </a:rPr>
              <a:t> </a:t>
            </a:r>
            <a:r>
              <a:rPr lang="ru-RU" sz="2000" dirty="0" err="1" smtClean="0">
                <a:solidFill>
                  <a:srgbClr val="354F92"/>
                </a:solidFill>
                <a:cs typeface="Times New Roman" panose="02020603050405020304" pitchFamily="18" charset="0"/>
              </a:rPr>
              <a:t>всяка</a:t>
            </a:r>
            <a:r>
              <a:rPr lang="ru-RU" sz="2000" dirty="0" smtClean="0">
                <a:solidFill>
                  <a:srgbClr val="354F92"/>
                </a:solidFill>
                <a:cs typeface="Times New Roman" panose="02020603050405020304" pitchFamily="18" charset="0"/>
              </a:rPr>
              <a:t> година.</a:t>
            </a:r>
          </a:p>
          <a:p>
            <a:pPr>
              <a:lnSpc>
                <a:spcPct val="107000"/>
              </a:lnSpc>
              <a:spcAft>
                <a:spcPts val="800"/>
              </a:spcAft>
            </a:pPr>
            <a:r>
              <a:rPr lang="ru-RU" sz="2000" dirty="0" err="1" smtClean="0">
                <a:solidFill>
                  <a:srgbClr val="354F92"/>
                </a:solidFill>
                <a:cs typeface="Times New Roman" panose="02020603050405020304" pitchFamily="18" charset="0"/>
              </a:rPr>
              <a:t>Проекти</a:t>
            </a:r>
            <a:r>
              <a:rPr lang="ru-RU" sz="2000" dirty="0" smtClean="0">
                <a:solidFill>
                  <a:srgbClr val="354F92"/>
                </a:solidFill>
                <a:cs typeface="Times New Roman" panose="02020603050405020304" pitchFamily="18" charset="0"/>
              </a:rPr>
              <a:t> </a:t>
            </a:r>
            <a:r>
              <a:rPr lang="ru-RU" sz="2000" dirty="0" err="1" smtClean="0">
                <a:solidFill>
                  <a:srgbClr val="354F92"/>
                </a:solidFill>
                <a:cs typeface="Times New Roman" panose="02020603050405020304" pitchFamily="18" charset="0"/>
              </a:rPr>
              <a:t>като</a:t>
            </a:r>
            <a:r>
              <a:rPr lang="ru-RU" sz="2000" dirty="0" smtClean="0">
                <a:solidFill>
                  <a:srgbClr val="354F92"/>
                </a:solidFill>
                <a:cs typeface="Times New Roman" panose="02020603050405020304" pitchFamily="18" charset="0"/>
              </a:rPr>
              <a:t> </a:t>
            </a:r>
            <a:r>
              <a:rPr lang="ru-RU" sz="2000" dirty="0" err="1" smtClean="0">
                <a:solidFill>
                  <a:srgbClr val="354F92"/>
                </a:solidFill>
                <a:cs typeface="Times New Roman" panose="02020603050405020304" pitchFamily="18" charset="0"/>
              </a:rPr>
              <a:t>Castelcoote</a:t>
            </a:r>
            <a:r>
              <a:rPr lang="ru-RU" sz="2000" dirty="0" smtClean="0">
                <a:solidFill>
                  <a:srgbClr val="354F92"/>
                </a:solidFill>
                <a:cs typeface="Times New Roman" panose="02020603050405020304" pitchFamily="18" charset="0"/>
              </a:rPr>
              <a:t> </a:t>
            </a:r>
            <a:r>
              <a:rPr lang="ru-RU" sz="2000" dirty="0" err="1" smtClean="0">
                <a:solidFill>
                  <a:srgbClr val="354F92"/>
                </a:solidFill>
                <a:cs typeface="Times New Roman" panose="02020603050405020304" pitchFamily="18" charset="0"/>
              </a:rPr>
              <a:t>връщат</a:t>
            </a:r>
            <a:r>
              <a:rPr lang="ru-RU" sz="2000" dirty="0" smtClean="0">
                <a:solidFill>
                  <a:srgbClr val="354F92"/>
                </a:solidFill>
                <a:cs typeface="Times New Roman" panose="02020603050405020304" pitchFamily="18" charset="0"/>
              </a:rPr>
              <a:t> </a:t>
            </a:r>
            <a:r>
              <a:rPr lang="ru-RU" sz="2000" dirty="0" err="1" smtClean="0">
                <a:solidFill>
                  <a:srgbClr val="354F92"/>
                </a:solidFill>
                <a:cs typeface="Times New Roman" panose="02020603050405020304" pitchFamily="18" charset="0"/>
              </a:rPr>
              <a:t>тези</a:t>
            </a:r>
            <a:r>
              <a:rPr lang="ru-RU" sz="2000" dirty="0" smtClean="0">
                <a:solidFill>
                  <a:srgbClr val="354F92"/>
                </a:solidFill>
                <a:cs typeface="Times New Roman" panose="02020603050405020304" pitchFamily="18" charset="0"/>
              </a:rPr>
              <a:t> </a:t>
            </a:r>
            <a:r>
              <a:rPr lang="ru-RU" sz="2000" dirty="0" err="1" smtClean="0">
                <a:solidFill>
                  <a:srgbClr val="354F92"/>
                </a:solidFill>
                <a:cs typeface="Times New Roman" panose="02020603050405020304" pitchFamily="18" charset="0"/>
              </a:rPr>
              <a:t>торфища</a:t>
            </a:r>
            <a:r>
              <a:rPr lang="ru-RU" sz="2000" dirty="0" smtClean="0">
                <a:solidFill>
                  <a:srgbClr val="354F92"/>
                </a:solidFill>
                <a:cs typeface="Times New Roman" panose="02020603050405020304" pitchFamily="18" charset="0"/>
              </a:rPr>
              <a:t> в </a:t>
            </a:r>
            <a:r>
              <a:rPr lang="ru-RU" sz="2000" dirty="0" err="1" smtClean="0">
                <a:solidFill>
                  <a:srgbClr val="354F92"/>
                </a:solidFill>
                <a:cs typeface="Times New Roman" panose="02020603050405020304" pitchFamily="18" charset="0"/>
              </a:rPr>
              <a:t>естествената</a:t>
            </a:r>
            <a:r>
              <a:rPr lang="ru-RU" sz="2000" dirty="0" smtClean="0">
                <a:solidFill>
                  <a:srgbClr val="354F92"/>
                </a:solidFill>
                <a:cs typeface="Times New Roman" panose="02020603050405020304" pitchFamily="18" charset="0"/>
              </a:rPr>
              <a:t> им форма и </a:t>
            </a:r>
            <a:r>
              <a:rPr lang="ru-RU" sz="2000" dirty="0" err="1" smtClean="0">
                <a:solidFill>
                  <a:srgbClr val="354F92"/>
                </a:solidFill>
                <a:cs typeface="Times New Roman" panose="02020603050405020304" pitchFamily="18" charset="0"/>
              </a:rPr>
              <a:t>защитават</a:t>
            </a:r>
            <a:r>
              <a:rPr lang="ru-RU" sz="2000" dirty="0" smtClean="0">
                <a:solidFill>
                  <a:srgbClr val="354F92"/>
                </a:solidFill>
                <a:cs typeface="Times New Roman" panose="02020603050405020304" pitchFamily="18" charset="0"/>
              </a:rPr>
              <a:t> </a:t>
            </a:r>
            <a:r>
              <a:rPr lang="ru-RU" sz="2000" dirty="0" err="1" smtClean="0">
                <a:solidFill>
                  <a:srgbClr val="354F92"/>
                </a:solidFill>
                <a:cs typeface="Times New Roman" panose="02020603050405020304" pitchFamily="18" charset="0"/>
              </a:rPr>
              <a:t>флората</a:t>
            </a:r>
            <a:r>
              <a:rPr lang="ru-RU" sz="2000" dirty="0" smtClean="0">
                <a:solidFill>
                  <a:srgbClr val="354F92"/>
                </a:solidFill>
                <a:cs typeface="Times New Roman" panose="02020603050405020304" pitchFamily="18" charset="0"/>
              </a:rPr>
              <a:t> </a:t>
            </a:r>
            <a:r>
              <a:rPr lang="ru-RU" sz="2000" dirty="0" err="1" smtClean="0">
                <a:solidFill>
                  <a:srgbClr val="354F92"/>
                </a:solidFill>
                <a:cs typeface="Times New Roman" panose="02020603050405020304" pitchFamily="18" charset="0"/>
              </a:rPr>
              <a:t>и</a:t>
            </a:r>
            <a:r>
              <a:rPr lang="ru-RU" sz="2000" dirty="0" smtClean="0">
                <a:solidFill>
                  <a:srgbClr val="354F92"/>
                </a:solidFill>
                <a:cs typeface="Times New Roman" panose="02020603050405020304" pitchFamily="18" charset="0"/>
              </a:rPr>
              <a:t> </a:t>
            </a:r>
            <a:r>
              <a:rPr lang="ru-RU" sz="2000" dirty="0" err="1" smtClean="0">
                <a:solidFill>
                  <a:srgbClr val="354F92"/>
                </a:solidFill>
                <a:cs typeface="Times New Roman" panose="02020603050405020304" pitchFamily="18" charset="0"/>
              </a:rPr>
              <a:t>фауната</a:t>
            </a:r>
            <a:r>
              <a:rPr lang="ru-RU" sz="2000" dirty="0" smtClean="0">
                <a:solidFill>
                  <a:srgbClr val="354F92"/>
                </a:solidFill>
                <a:cs typeface="Times New Roman" panose="02020603050405020304" pitchFamily="18" charset="0"/>
              </a:rPr>
              <a:t> на </a:t>
            </a:r>
            <a:r>
              <a:rPr lang="ru-RU" sz="2000" dirty="0" err="1" smtClean="0">
                <a:solidFill>
                  <a:srgbClr val="354F92"/>
                </a:solidFill>
                <a:cs typeface="Times New Roman" panose="02020603050405020304" pitchFamily="18" charset="0"/>
              </a:rPr>
              <a:t>тези</a:t>
            </a:r>
            <a:r>
              <a:rPr lang="ru-RU" sz="2000" dirty="0" smtClean="0">
                <a:solidFill>
                  <a:srgbClr val="354F92"/>
                </a:solidFill>
                <a:cs typeface="Times New Roman" panose="02020603050405020304" pitchFamily="18" charset="0"/>
              </a:rPr>
              <a:t> </a:t>
            </a:r>
            <a:r>
              <a:rPr lang="ru-RU" sz="2000" dirty="0" err="1" smtClean="0">
                <a:solidFill>
                  <a:srgbClr val="354F92"/>
                </a:solidFill>
                <a:cs typeface="Times New Roman" panose="02020603050405020304" pitchFamily="18" charset="0"/>
              </a:rPr>
              <a:t>основни</a:t>
            </a:r>
            <a:r>
              <a:rPr lang="ru-RU" sz="2000" dirty="0" smtClean="0">
                <a:solidFill>
                  <a:srgbClr val="354F92"/>
                </a:solidFill>
                <a:cs typeface="Times New Roman" panose="02020603050405020304" pitchFamily="18" charset="0"/>
              </a:rPr>
              <a:t> </a:t>
            </a:r>
            <a:r>
              <a:rPr lang="ru-RU" sz="2000" dirty="0" err="1" smtClean="0">
                <a:solidFill>
                  <a:srgbClr val="354F92"/>
                </a:solidFill>
                <a:cs typeface="Times New Roman" panose="02020603050405020304" pitchFamily="18" charset="0"/>
              </a:rPr>
              <a:t>екосистеми</a:t>
            </a:r>
            <a:r>
              <a:rPr lang="ru-RU" sz="2000" dirty="0" smtClean="0">
                <a:solidFill>
                  <a:srgbClr val="354F92"/>
                </a:solidFill>
                <a:cs typeface="Times New Roman" panose="02020603050405020304" pitchFamily="18" charset="0"/>
              </a:rPr>
              <a:t>. Чрез възстановяване и защита на тези влажни зони и други въглеродни уловители във вашата общност, ние можем да помогнем да спре бързото увеличение на въглерод в световен мащаб.</a:t>
            </a:r>
            <a:endParaRPr lang="en-IE" sz="2000" dirty="0">
              <a:solidFill>
                <a:srgbClr val="354F92"/>
              </a:solidFill>
              <a:cs typeface="Times New Roman" panose="02020603050405020304" pitchFamily="18" charset="0"/>
            </a:endParaRPr>
          </a:p>
          <a:p>
            <a:pPr>
              <a:lnSpc>
                <a:spcPct val="107000"/>
              </a:lnSpc>
              <a:spcAft>
                <a:spcPts val="800"/>
              </a:spcAft>
            </a:pPr>
            <a:endParaRPr lang="en-IE" sz="2000" dirty="0">
              <a:solidFill>
                <a:srgbClr val="354F92"/>
              </a:solidFill>
              <a:cs typeface="Times New Roman" panose="02020603050405020304" pitchFamily="18" charset="0"/>
            </a:endParaRPr>
          </a:p>
          <a:p>
            <a:pPr>
              <a:lnSpc>
                <a:spcPct val="107000"/>
              </a:lnSpc>
              <a:spcAft>
                <a:spcPts val="800"/>
              </a:spcAft>
            </a:pPr>
            <a:endParaRPr lang="en-IE" sz="2000" dirty="0">
              <a:solidFill>
                <a:srgbClr val="354F92"/>
              </a:solidFill>
              <a:cs typeface="Times New Roman" panose="02020603050405020304" pitchFamily="18" charset="0"/>
            </a:endParaRPr>
          </a:p>
          <a:p>
            <a:pPr>
              <a:lnSpc>
                <a:spcPct val="107000"/>
              </a:lnSpc>
              <a:spcAft>
                <a:spcPts val="800"/>
              </a:spcAft>
            </a:pPr>
            <a:endParaRPr lang="en-IE" sz="2000" b="1" dirty="0">
              <a:solidFill>
                <a:srgbClr val="354F92"/>
              </a:solidFill>
              <a:latin typeface="Arial" panose="020B0604020202020204" pitchFamily="34" charset="0"/>
              <a:cs typeface="Times New Roman" panose="02020603050405020304" pitchFamily="18" charset="0"/>
            </a:endParaRPr>
          </a:p>
        </p:txBody>
      </p:sp>
      <p:grpSp>
        <p:nvGrpSpPr>
          <p:cNvPr id="5" name="Group 4">
            <a:extLst>
              <a:ext uri="{FF2B5EF4-FFF2-40B4-BE49-F238E27FC236}">
                <a16:creationId xmlns:a16="http://schemas.microsoft.com/office/drawing/2014/main" xmlns="" id="{F4ED815C-A377-2462-A9CF-3990FA8BD68B}"/>
              </a:ext>
            </a:extLst>
          </p:cNvPr>
          <p:cNvGrpSpPr/>
          <p:nvPr/>
        </p:nvGrpSpPr>
        <p:grpSpPr>
          <a:xfrm>
            <a:off x="9077832" y="101515"/>
            <a:ext cx="2592911" cy="4036148"/>
            <a:chOff x="752587" y="5377749"/>
            <a:chExt cx="3751679" cy="5152553"/>
          </a:xfrm>
        </p:grpSpPr>
        <p:pic>
          <p:nvPicPr>
            <p:cNvPr id="6" name="Picture 5">
              <a:extLst>
                <a:ext uri="{FF2B5EF4-FFF2-40B4-BE49-F238E27FC236}">
                  <a16:creationId xmlns:a16="http://schemas.microsoft.com/office/drawing/2014/main" xmlns="" id="{F49A43EF-2BF0-F755-584D-C1DC06735DAB}"/>
                </a:ext>
              </a:extLst>
            </p:cNvPr>
            <p:cNvPicPr>
              <a:picLocks noChangeAspect="1"/>
            </p:cNvPicPr>
            <p:nvPr/>
          </p:nvPicPr>
          <p:blipFill rotWithShape="1">
            <a:blip r:embed="rId2"/>
            <a:srcRect l="29475" t="7712" r="29758" b="8303"/>
            <a:stretch/>
          </p:blipFill>
          <p:spPr>
            <a:xfrm>
              <a:off x="752587" y="5377749"/>
              <a:ext cx="3751679" cy="5152553"/>
            </a:xfrm>
            <a:prstGeom prst="rect">
              <a:avLst/>
            </a:prstGeom>
          </p:spPr>
        </p:pic>
        <p:sp>
          <p:nvSpPr>
            <p:cNvPr id="7" name="Rectangle 6">
              <a:extLst>
                <a:ext uri="{FF2B5EF4-FFF2-40B4-BE49-F238E27FC236}">
                  <a16:creationId xmlns:a16="http://schemas.microsoft.com/office/drawing/2014/main" xmlns="" id="{8B3D640F-14B4-AFD3-660F-7C3A82BA1B79}"/>
                </a:ext>
              </a:extLst>
            </p:cNvPr>
            <p:cNvSpPr/>
            <p:nvPr/>
          </p:nvSpPr>
          <p:spPr>
            <a:xfrm>
              <a:off x="1168736" y="5871225"/>
              <a:ext cx="2933887" cy="4196140"/>
            </a:xfrm>
            <a:prstGeom prst="rect">
              <a:avLst/>
            </a:prstGeom>
            <a:blipFill>
              <a:blip r:embed="rId3"/>
              <a:srcRect/>
              <a:stretch>
                <a:fillRect l="-598" r="-59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pic>
        <p:nvPicPr>
          <p:cNvPr id="2050" name="Picture 2" descr="CURRAGHBOY REPORT">
            <a:extLst>
              <a:ext uri="{FF2B5EF4-FFF2-40B4-BE49-F238E27FC236}">
                <a16:creationId xmlns:a16="http://schemas.microsoft.com/office/drawing/2014/main" xmlns="" id="{20F21F65-2B26-478E-537B-674880943175}"/>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7521644" y="3995616"/>
            <a:ext cx="4149099" cy="252115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53698962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xmlns="" id="{BB5D8E14-A58E-B5FB-BDD0-B14AFCFA0701}"/>
              </a:ext>
            </a:extLst>
          </p:cNvPr>
          <p:cNvPicPr>
            <a:picLocks noGrp="1" noChangeAspect="1"/>
          </p:cNvPicPr>
          <p:nvPr>
            <p:ph type="pic" sz="quarter" idx="10"/>
          </p:nvPr>
        </p:nvPicPr>
        <p:blipFill>
          <a:blip r:embed="rId2"/>
          <a:srcRect t="605" b="605"/>
          <a:stretch/>
        </p:blipFill>
        <p:spPr>
          <a:xfrm>
            <a:off x="388401" y="385460"/>
            <a:ext cx="4107750" cy="6087079"/>
          </a:xfrm>
        </p:spPr>
      </p:pic>
      <p:sp>
        <p:nvSpPr>
          <p:cNvPr id="6" name="Text Placeholder 5">
            <a:extLst>
              <a:ext uri="{FF2B5EF4-FFF2-40B4-BE49-F238E27FC236}">
                <a16:creationId xmlns:a16="http://schemas.microsoft.com/office/drawing/2014/main" xmlns="" id="{171C5FCE-CF01-50B3-2B46-073441D864ED}"/>
              </a:ext>
            </a:extLst>
          </p:cNvPr>
          <p:cNvSpPr>
            <a:spLocks noGrp="1"/>
          </p:cNvSpPr>
          <p:nvPr>
            <p:ph type="body" sz="quarter" idx="18"/>
          </p:nvPr>
        </p:nvSpPr>
        <p:spPr/>
        <p:txBody>
          <a:bodyPr/>
          <a:lstStyle/>
          <a:p>
            <a:pPr marL="0"/>
            <a:r>
              <a:rPr lang="ru-RU" dirty="0" smtClean="0"/>
              <a:t>Въздействието на изменението на климата върху човека до голяма степен се изразява чрез природата, независимо дали става въпрос за наводнения, суши, горски пожари или бури. Природата има решение!</a:t>
            </a:r>
            <a:endParaRPr lang="en-IE" dirty="0"/>
          </a:p>
        </p:txBody>
      </p:sp>
      <p:sp>
        <p:nvSpPr>
          <p:cNvPr id="9" name="Text Placeholder 2">
            <a:extLst>
              <a:ext uri="{FF2B5EF4-FFF2-40B4-BE49-F238E27FC236}">
                <a16:creationId xmlns:a16="http://schemas.microsoft.com/office/drawing/2014/main" xmlns="" id="{0D706D6E-EC4B-F08D-3AAC-1A7DB5A58538}"/>
              </a:ext>
            </a:extLst>
          </p:cNvPr>
          <p:cNvSpPr txBox="1">
            <a:spLocks/>
          </p:cNvSpPr>
          <p:nvPr/>
        </p:nvSpPr>
        <p:spPr>
          <a:xfrm>
            <a:off x="4998418" y="1325975"/>
            <a:ext cx="6240195" cy="9926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chemeClr val="bg1"/>
                </a:solidFill>
              </a:rPr>
              <a:t>2) </a:t>
            </a:r>
            <a:r>
              <a:rPr lang="ru-RU" sz="3600" b="1" dirty="0" err="1" smtClean="0">
                <a:solidFill>
                  <a:schemeClr val="bg1"/>
                </a:solidFill>
              </a:rPr>
              <a:t>Биоразнообразието</a:t>
            </a:r>
            <a:r>
              <a:rPr lang="ru-RU" sz="3600" b="1" dirty="0" smtClean="0">
                <a:solidFill>
                  <a:schemeClr val="bg1"/>
                </a:solidFill>
              </a:rPr>
              <a:t> ни </a:t>
            </a:r>
            <a:r>
              <a:rPr lang="ru-RU" sz="3600" b="1" dirty="0" err="1" smtClean="0">
                <a:solidFill>
                  <a:schemeClr val="bg1"/>
                </a:solidFill>
              </a:rPr>
              <a:t>помага</a:t>
            </a:r>
            <a:r>
              <a:rPr lang="ru-RU" sz="3600" b="1" dirty="0" smtClean="0">
                <a:solidFill>
                  <a:schemeClr val="bg1"/>
                </a:solidFill>
              </a:rPr>
              <a:t> да се справим с </a:t>
            </a:r>
            <a:r>
              <a:rPr lang="ru-RU" sz="3600" b="1" dirty="0" err="1" smtClean="0">
                <a:solidFill>
                  <a:schemeClr val="bg1"/>
                </a:solidFill>
              </a:rPr>
              <a:t>въздействието</a:t>
            </a:r>
            <a:r>
              <a:rPr lang="ru-RU" sz="3600" b="1" dirty="0" smtClean="0">
                <a:solidFill>
                  <a:schemeClr val="bg1"/>
                </a:solidFill>
              </a:rPr>
              <a:t> на </a:t>
            </a:r>
            <a:r>
              <a:rPr lang="ru-RU" sz="3600" b="1" dirty="0" err="1" smtClean="0">
                <a:solidFill>
                  <a:schemeClr val="bg1"/>
                </a:solidFill>
              </a:rPr>
              <a:t>климатичните</a:t>
            </a:r>
            <a:r>
              <a:rPr lang="ru-RU" sz="3600" b="1" dirty="0" smtClean="0">
                <a:solidFill>
                  <a:schemeClr val="bg1"/>
                </a:solidFill>
              </a:rPr>
              <a:t> </a:t>
            </a:r>
            <a:r>
              <a:rPr lang="ru-RU" sz="3600" b="1" dirty="0" err="1" smtClean="0">
                <a:solidFill>
                  <a:schemeClr val="bg1"/>
                </a:solidFill>
              </a:rPr>
              <a:t>промени</a:t>
            </a:r>
            <a:endParaRPr lang="en-US" sz="3600" b="1" dirty="0">
              <a:solidFill>
                <a:schemeClr val="bg1"/>
              </a:solidFill>
            </a:endParaRPr>
          </a:p>
        </p:txBody>
      </p:sp>
    </p:spTree>
    <p:extLst>
      <p:ext uri="{BB962C8B-B14F-4D97-AF65-F5344CB8AC3E}">
        <p14:creationId xmlns:p14="http://schemas.microsoft.com/office/powerpoint/2010/main" xmlns="" val="191938387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xmlns="" id="{AC902E8B-A5D9-BE7B-0A41-34A1B00B907A}"/>
              </a:ext>
            </a:extLst>
          </p:cNvPr>
          <p:cNvSpPr>
            <a:spLocks noGrp="1"/>
          </p:cNvSpPr>
          <p:nvPr>
            <p:ph type="body" sz="quarter" idx="18"/>
          </p:nvPr>
        </p:nvSpPr>
        <p:spPr>
          <a:xfrm>
            <a:off x="2" y="1837766"/>
            <a:ext cx="6083674" cy="5020234"/>
          </a:xfrm>
        </p:spPr>
        <p:txBody>
          <a:bodyPr/>
          <a:lstStyle/>
          <a:p>
            <a:pPr marL="0" indent="0"/>
            <a:r>
              <a:rPr lang="ru-RU" dirty="0" err="1" smtClean="0"/>
              <a:t>Влажните</a:t>
            </a:r>
            <a:r>
              <a:rPr lang="ru-RU" dirty="0" smtClean="0"/>
              <a:t> </a:t>
            </a:r>
            <a:r>
              <a:rPr lang="ru-RU" dirty="0" err="1" smtClean="0"/>
              <a:t>зони</a:t>
            </a:r>
            <a:r>
              <a:rPr lang="ru-RU" dirty="0" smtClean="0"/>
              <a:t>, горите и  </a:t>
            </a:r>
            <a:r>
              <a:rPr lang="ru-RU" dirty="0" err="1" smtClean="0"/>
              <a:t>биоразнообразието</a:t>
            </a:r>
            <a:r>
              <a:rPr lang="ru-RU" dirty="0" smtClean="0"/>
              <a:t> на </a:t>
            </a:r>
            <a:r>
              <a:rPr lang="ru-RU" dirty="0" err="1" smtClean="0"/>
              <a:t>почвата</a:t>
            </a:r>
            <a:r>
              <a:rPr lang="ru-RU" dirty="0" smtClean="0"/>
              <a:t> </a:t>
            </a:r>
            <a:r>
              <a:rPr lang="ru-RU" dirty="0" err="1" smtClean="0"/>
              <a:t>помагат</a:t>
            </a:r>
            <a:r>
              <a:rPr lang="ru-RU" dirty="0" smtClean="0"/>
              <a:t> </a:t>
            </a:r>
            <a:r>
              <a:rPr lang="ru-RU" dirty="0" err="1" smtClean="0"/>
              <a:t>на</a:t>
            </a:r>
            <a:r>
              <a:rPr lang="ru-RU" dirty="0" smtClean="0"/>
              <a:t> </a:t>
            </a:r>
            <a:r>
              <a:rPr lang="ru-RU" dirty="0" err="1" smtClean="0"/>
              <a:t>земята</a:t>
            </a:r>
            <a:r>
              <a:rPr lang="ru-RU" dirty="0" smtClean="0"/>
              <a:t> да се </a:t>
            </a:r>
            <a:r>
              <a:rPr lang="ru-RU" dirty="0" err="1" smtClean="0"/>
              <a:t>справи</a:t>
            </a:r>
            <a:r>
              <a:rPr lang="ru-RU" dirty="0" smtClean="0"/>
              <a:t> с </a:t>
            </a:r>
            <a:r>
              <a:rPr lang="ru-RU" dirty="0" err="1" smtClean="0"/>
              <a:t>непостоянното</a:t>
            </a:r>
            <a:r>
              <a:rPr lang="ru-RU" dirty="0" smtClean="0"/>
              <a:t> </a:t>
            </a:r>
            <a:r>
              <a:rPr lang="ru-RU" dirty="0" err="1" smtClean="0"/>
              <a:t>водоснабдяване</a:t>
            </a:r>
            <a:r>
              <a:rPr lang="ru-RU" dirty="0" smtClean="0"/>
              <a:t>. Биоразнообразието на почвата и горите помага за филтрирането на водата и регулирането на ерозията на почвата, докато влажните зони могат да действат като резервоари за вода и да абсорбират пикове по време на наводнения, предотвратявайки увреждане на околните екосистеми и на свой ред действайки като източник на вода по време на суша. Поддържането на тези основни екосистеми е много важно, за справяне с последиците от изменението на климата.</a:t>
            </a:r>
            <a:r>
              <a:rPr lang="en-US" dirty="0" smtClean="0"/>
              <a:t> </a:t>
            </a:r>
            <a:endParaRPr lang="en-IE" dirty="0"/>
          </a:p>
        </p:txBody>
      </p:sp>
      <p:sp>
        <p:nvSpPr>
          <p:cNvPr id="3" name="Text Placeholder 2">
            <a:extLst>
              <a:ext uri="{FF2B5EF4-FFF2-40B4-BE49-F238E27FC236}">
                <a16:creationId xmlns:a16="http://schemas.microsoft.com/office/drawing/2014/main" xmlns="" id="{D27F6DAC-1BDF-EDFA-D607-157858E265F1}"/>
              </a:ext>
            </a:extLst>
          </p:cNvPr>
          <p:cNvSpPr>
            <a:spLocks noGrp="1"/>
          </p:cNvSpPr>
          <p:nvPr>
            <p:ph type="body" sz="quarter" idx="16"/>
          </p:nvPr>
        </p:nvSpPr>
        <p:spPr>
          <a:xfrm>
            <a:off x="0" y="0"/>
            <a:ext cx="6083675" cy="1952625"/>
          </a:xfrm>
        </p:spPr>
        <p:txBody>
          <a:bodyPr/>
          <a:lstStyle/>
          <a:p>
            <a:r>
              <a:rPr lang="bg-BG" dirty="0" smtClean="0"/>
              <a:t>Биоразнообразие и управление на водите </a:t>
            </a:r>
            <a:r>
              <a:rPr lang="en-IE" b="0" dirty="0" smtClean="0"/>
              <a:t>(</a:t>
            </a:r>
            <a:r>
              <a:rPr lang="bg-BG" b="0" dirty="0" smtClean="0"/>
              <a:t>Наводнения и недостиг на вода</a:t>
            </a:r>
            <a:r>
              <a:rPr lang="en-IE" b="0" dirty="0" smtClean="0"/>
              <a:t>) </a:t>
            </a:r>
            <a:endParaRPr lang="en-IE" b="0" dirty="0"/>
          </a:p>
        </p:txBody>
      </p:sp>
      <p:pic>
        <p:nvPicPr>
          <p:cNvPr id="7" name="Picture Placeholder 6" descr="Aerial photo of the river flowing through the forest">
            <a:extLst>
              <a:ext uri="{FF2B5EF4-FFF2-40B4-BE49-F238E27FC236}">
                <a16:creationId xmlns:a16="http://schemas.microsoft.com/office/drawing/2014/main" xmlns="" id="{D6C84A7C-D516-A1A8-5B7D-DD65CFD24C6D}"/>
              </a:ext>
            </a:extLst>
          </p:cNvPr>
          <p:cNvPicPr>
            <a:picLocks noGrp="1" noChangeAspect="1"/>
          </p:cNvPicPr>
          <p:nvPr>
            <p:ph type="pic" sz="quarter" idx="19"/>
          </p:nvPr>
        </p:nvPicPr>
        <p:blipFill>
          <a:blip r:embed="rId3"/>
          <a:srcRect l="20685" r="20685"/>
          <a:stretch/>
        </p:blipFill>
        <p:spPr>
          <a:xfrm>
            <a:off x="6083676" y="0"/>
            <a:ext cx="5361066" cy="6858000"/>
          </a:xfrm>
        </p:spPr>
      </p:pic>
      <p:sp>
        <p:nvSpPr>
          <p:cNvPr id="8" name="TextBox 7">
            <a:extLst>
              <a:ext uri="{FF2B5EF4-FFF2-40B4-BE49-F238E27FC236}">
                <a16:creationId xmlns:a16="http://schemas.microsoft.com/office/drawing/2014/main" xmlns="" id="{D6E367BF-0DCE-DE3E-0C3A-229253BA9E9B}"/>
              </a:ext>
            </a:extLst>
          </p:cNvPr>
          <p:cNvSpPr txBox="1"/>
          <p:nvPr/>
        </p:nvSpPr>
        <p:spPr>
          <a:xfrm>
            <a:off x="9956130" y="6361057"/>
            <a:ext cx="1488612" cy="369332"/>
          </a:xfrm>
          <a:prstGeom prst="rect">
            <a:avLst/>
          </a:prstGeom>
          <a:noFill/>
        </p:spPr>
        <p:txBody>
          <a:bodyPr wrap="square" rtlCol="0">
            <a:spAutoFit/>
          </a:bodyPr>
          <a:lstStyle/>
          <a:p>
            <a:r>
              <a:rPr lang="en-IE" b="1" u="sng" dirty="0">
                <a:solidFill>
                  <a:schemeClr val="bg1"/>
                </a:solidFill>
                <a:hlinkClick r:id="rId4"/>
              </a:rPr>
              <a:t>Image Credit </a:t>
            </a:r>
            <a:endParaRPr lang="en-IE" b="1" u="sng" dirty="0">
              <a:solidFill>
                <a:schemeClr val="bg1"/>
              </a:solidFill>
            </a:endParaRPr>
          </a:p>
        </p:txBody>
      </p:sp>
      <p:sp>
        <p:nvSpPr>
          <p:cNvPr id="9" name="Rectangle 8"/>
          <p:cNvSpPr/>
          <p:nvPr/>
        </p:nvSpPr>
        <p:spPr>
          <a:xfrm rot="16200000">
            <a:off x="8381317" y="3105833"/>
            <a:ext cx="6858001" cy="646331"/>
          </a:xfrm>
          <a:prstGeom prst="rect">
            <a:avLst/>
          </a:prstGeom>
        </p:spPr>
        <p:txBody>
          <a:bodyPr wrap="square">
            <a:spAutoFit/>
          </a:bodyPr>
          <a:lstStyle/>
          <a:p>
            <a:r>
              <a:rPr lang="en-US" b="1" i="1" dirty="0" smtClean="0">
                <a:solidFill>
                  <a:schemeClr val="bg1"/>
                </a:solidFill>
                <a:hlinkClick r:id="rId5"/>
              </a:rPr>
              <a:t>https://www.youtube.com/watch?v=ifewJ3saDoQ&amp;t=100s&amp;ab_channel=GreenpeaceBulgaria</a:t>
            </a:r>
            <a:r>
              <a:rPr lang="bg-BG" b="1" i="1" dirty="0" smtClean="0">
                <a:solidFill>
                  <a:schemeClr val="bg1"/>
                </a:solidFill>
              </a:rPr>
              <a:t> </a:t>
            </a:r>
            <a:endParaRPr lang="en-IE" b="1" i="1" dirty="0">
              <a:solidFill>
                <a:schemeClr val="bg1"/>
              </a:solidFill>
            </a:endParaRPr>
          </a:p>
        </p:txBody>
      </p:sp>
    </p:spTree>
    <p:extLst>
      <p:ext uri="{BB962C8B-B14F-4D97-AF65-F5344CB8AC3E}">
        <p14:creationId xmlns:p14="http://schemas.microsoft.com/office/powerpoint/2010/main" xmlns="" val="325340525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1">
            <a:extLst>
              <a:ext uri="{FF2B5EF4-FFF2-40B4-BE49-F238E27FC236}">
                <a16:creationId xmlns:a16="http://schemas.microsoft.com/office/drawing/2014/main" xmlns="" id="{13E996E3-584B-0852-9667-EE573FCCBE2E}"/>
              </a:ext>
            </a:extLst>
          </p:cNvPr>
          <p:cNvSpPr txBox="1">
            <a:spLocks/>
          </p:cNvSpPr>
          <p:nvPr/>
        </p:nvSpPr>
        <p:spPr>
          <a:xfrm>
            <a:off x="1640414" y="365621"/>
            <a:ext cx="8474700" cy="708259"/>
          </a:xfrm>
          <a:prstGeom prst="rect">
            <a:avLst/>
          </a:prstGeom>
        </p:spPr>
        <p:txBody>
          <a:bodyPr>
            <a:noAutofit/>
          </a:bodyPr>
          <a:lstStyle>
            <a:lvl1pPr marL="0" indent="0" algn="l" defTabSz="914400" rtl="0" eaLnBrk="1" latinLnBrk="0" hangingPunct="1">
              <a:lnSpc>
                <a:spcPts val="3240"/>
              </a:lnSpc>
              <a:spcBef>
                <a:spcPts val="0"/>
              </a:spcBef>
              <a:buFont typeface="Arial" panose="020B0604020202020204" pitchFamily="34" charset="0"/>
              <a:buNone/>
              <a:defRPr sz="3600" b="1" i="0" kern="1200">
                <a:solidFill>
                  <a:srgbClr val="EB7339"/>
                </a:solidFill>
                <a:latin typeface="Calibri" panose="020F0502020204030204" pitchFamily="34" charset="0"/>
                <a:ea typeface="+mn-ea"/>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bg-BG" dirty="0" smtClean="0">
                <a:solidFill>
                  <a:srgbClr val="354F92"/>
                </a:solidFill>
              </a:rPr>
              <a:t>Биоразнообразие и горски пожари</a:t>
            </a:r>
            <a:r>
              <a:rPr lang="en-IE" dirty="0" smtClean="0">
                <a:solidFill>
                  <a:srgbClr val="354F92"/>
                </a:solidFill>
              </a:rPr>
              <a:t> </a:t>
            </a:r>
            <a:endParaRPr lang="en-IE" dirty="0">
              <a:solidFill>
                <a:srgbClr val="354F92"/>
              </a:solidFill>
            </a:endParaRPr>
          </a:p>
        </p:txBody>
      </p:sp>
      <p:sp>
        <p:nvSpPr>
          <p:cNvPr id="7" name="TextBox 6">
            <a:extLst>
              <a:ext uri="{FF2B5EF4-FFF2-40B4-BE49-F238E27FC236}">
                <a16:creationId xmlns:a16="http://schemas.microsoft.com/office/drawing/2014/main" xmlns="" id="{171E406C-F43A-F1AC-0C6E-70C8D033133E}"/>
              </a:ext>
            </a:extLst>
          </p:cNvPr>
          <p:cNvSpPr txBox="1"/>
          <p:nvPr/>
        </p:nvSpPr>
        <p:spPr>
          <a:xfrm>
            <a:off x="1640413" y="1073880"/>
            <a:ext cx="10040599" cy="5509200"/>
          </a:xfrm>
          <a:prstGeom prst="rect">
            <a:avLst/>
          </a:prstGeom>
          <a:noFill/>
        </p:spPr>
        <p:txBody>
          <a:bodyPr wrap="square">
            <a:spAutoFit/>
          </a:bodyPr>
          <a:lstStyle/>
          <a:p>
            <a:r>
              <a:rPr lang="ru-RU" sz="2200" dirty="0" smtClean="0">
                <a:solidFill>
                  <a:srgbClr val="354F92"/>
                </a:solidFill>
                <a:latin typeface="Calibri" panose="020F0502020204030204" pitchFamily="34" charset="0"/>
                <a:cs typeface="Calibri" panose="020F0502020204030204" pitchFamily="34" charset="0"/>
              </a:rPr>
              <a:t>Поради изменението на климата, което води до по-благоприятни условия за горски пожари, не можем да разчитаме единствено на биоразнообразието за борба с горските пожари (</a:t>
            </a:r>
            <a:r>
              <a:rPr lang="ru-RU" sz="2200" i="1" dirty="0" smtClean="0">
                <a:solidFill>
                  <a:srgbClr val="354F92"/>
                </a:solidFill>
                <a:latin typeface="Calibri" panose="020F0502020204030204" pitchFamily="34" charset="0"/>
                <a:cs typeface="Calibri" panose="020F0502020204030204" pitchFamily="34" charset="0"/>
              </a:rPr>
              <a:t>вижте Конен патрул в гората на Солун в нашите казуси</a:t>
            </a:r>
            <a:r>
              <a:rPr lang="ru-RU" sz="2200" dirty="0" smtClean="0">
                <a:solidFill>
                  <a:srgbClr val="354F92"/>
                </a:solidFill>
                <a:latin typeface="Calibri" panose="020F0502020204030204" pitchFamily="34" charset="0"/>
                <a:cs typeface="Calibri" panose="020F0502020204030204" pitchFamily="34" charset="0"/>
              </a:rPr>
              <a:t>), но е вярно, че горските екосистеми с по-голямо биоразнообразие се справят по-добре с природата </a:t>
            </a:r>
            <a:r>
              <a:rPr lang="ru-RU" sz="2200" b="1" dirty="0" smtClean="0">
                <a:solidFill>
                  <a:srgbClr val="354F92"/>
                </a:solidFill>
                <a:latin typeface="Calibri" panose="020F0502020204030204" pitchFamily="34" charset="0"/>
                <a:cs typeface="Calibri" panose="020F0502020204030204" pitchFamily="34" charset="0"/>
              </a:rPr>
              <a:t>тиндер – листни отпадъци</a:t>
            </a:r>
            <a:r>
              <a:rPr lang="ru-RU" sz="2200" dirty="0" smtClean="0">
                <a:solidFill>
                  <a:srgbClr val="354F92"/>
                </a:solidFill>
                <a:latin typeface="Calibri" panose="020F0502020204030204" pitchFamily="34" charset="0"/>
                <a:cs typeface="Calibri" panose="020F0502020204030204" pitchFamily="34" charset="0"/>
              </a:rPr>
              <a:t>.</a:t>
            </a:r>
          </a:p>
          <a:p>
            <a:r>
              <a:rPr lang="ru-RU" sz="2200" dirty="0"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В една здрава </a:t>
            </a:r>
            <a:r>
              <a:rPr lang="ru-RU" sz="2200" b="1" dirty="0"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горска екосистема всеки вид играе различна роля</a:t>
            </a:r>
            <a:r>
              <a:rPr lang="ru-RU" sz="2200" dirty="0"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 дърветата (производители) осигуряват сянка и свободно пространство за различни видове растения да растат на горска почва (производители). </a:t>
            </a:r>
            <a:r>
              <a:rPr lang="ru-RU" sz="2200" dirty="0" err="1"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Това</a:t>
            </a:r>
            <a:r>
              <a:rPr lang="ru-RU" sz="2200" dirty="0"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 </a:t>
            </a:r>
            <a:r>
              <a:rPr lang="ru-RU" sz="2200" dirty="0" err="1"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поддържа</a:t>
            </a:r>
            <a:r>
              <a:rPr lang="ru-RU" sz="2200" dirty="0"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 </a:t>
            </a:r>
            <a:r>
              <a:rPr lang="ru-RU" sz="2200" dirty="0" err="1"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тревопасните</a:t>
            </a:r>
            <a:r>
              <a:rPr lang="ru-RU" sz="2200" dirty="0"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 (</a:t>
            </a:r>
            <a:r>
              <a:rPr lang="ru-RU" sz="2200" dirty="0" err="1"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първични</a:t>
            </a:r>
            <a:r>
              <a:rPr lang="ru-RU" sz="2200" dirty="0"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 потребители), </a:t>
            </a:r>
            <a:r>
              <a:rPr lang="ru-RU" sz="2200" dirty="0" err="1"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които</a:t>
            </a:r>
            <a:r>
              <a:rPr lang="ru-RU" sz="2200" dirty="0"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 на свой </a:t>
            </a:r>
            <a:r>
              <a:rPr lang="ru-RU" sz="2200" dirty="0" err="1"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ред</a:t>
            </a:r>
            <a:r>
              <a:rPr lang="ru-RU" sz="2200" dirty="0"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 </a:t>
            </a:r>
            <a:r>
              <a:rPr lang="ru-RU" sz="2200" dirty="0" err="1"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поддържат</a:t>
            </a:r>
            <a:r>
              <a:rPr lang="ru-RU" sz="2200" dirty="0"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 </a:t>
            </a:r>
            <a:r>
              <a:rPr lang="ru-RU" sz="2200" dirty="0" err="1"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хищниците</a:t>
            </a:r>
            <a:r>
              <a:rPr lang="ru-RU" sz="2200" dirty="0"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 (</a:t>
            </a:r>
            <a:r>
              <a:rPr lang="ru-RU" sz="2200" dirty="0" err="1"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вторични</a:t>
            </a:r>
            <a:r>
              <a:rPr lang="ru-RU" sz="2200" dirty="0"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 потребители). </a:t>
            </a:r>
            <a:r>
              <a:rPr lang="ru-RU" sz="2200" dirty="0" err="1"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Пашата</a:t>
            </a:r>
            <a:r>
              <a:rPr lang="ru-RU" sz="2200" dirty="0"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 </a:t>
            </a:r>
            <a:r>
              <a:rPr lang="ru-RU" sz="2200" dirty="0" err="1"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отстранява</a:t>
            </a:r>
            <a:r>
              <a:rPr lang="ru-RU" sz="2200" dirty="0"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 </a:t>
            </a:r>
            <a:r>
              <a:rPr lang="ru-RU" sz="2200" dirty="0" err="1"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зеленината</a:t>
            </a:r>
            <a:r>
              <a:rPr lang="ru-RU" sz="2200" dirty="0"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 и </a:t>
            </a:r>
            <a:r>
              <a:rPr lang="ru-RU" sz="2200" dirty="0" err="1"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листата</a:t>
            </a:r>
            <a:r>
              <a:rPr lang="ru-RU" sz="2200" dirty="0"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 </a:t>
            </a:r>
            <a:r>
              <a:rPr lang="ru-RU" sz="2200" dirty="0" err="1"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преди</a:t>
            </a:r>
            <a:r>
              <a:rPr lang="ru-RU" sz="2200" dirty="0"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 да се </a:t>
            </a:r>
            <a:r>
              <a:rPr lang="ru-RU" sz="2200" dirty="0" err="1"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превърнат</a:t>
            </a:r>
            <a:r>
              <a:rPr lang="ru-RU" sz="2200" dirty="0"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 в листни </a:t>
            </a:r>
            <a:r>
              <a:rPr lang="ru-RU" sz="2200" dirty="0" err="1"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отпадъци</a:t>
            </a:r>
            <a:r>
              <a:rPr lang="ru-RU" sz="2200" dirty="0"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a:t>
            </a:r>
            <a:r>
              <a:rPr lang="ru-RU" sz="2200" b="1" dirty="0"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 Важно е, </a:t>
            </a:r>
            <a:r>
              <a:rPr lang="ru-RU" sz="2200" b="1" dirty="0" err="1"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че</a:t>
            </a:r>
            <a:r>
              <a:rPr lang="ru-RU" sz="2200" b="1" dirty="0"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 </a:t>
            </a:r>
            <a:r>
              <a:rPr lang="ru-RU" sz="2200" b="1" dirty="0" err="1"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горската</a:t>
            </a:r>
            <a:r>
              <a:rPr lang="ru-RU" sz="2200" b="1" dirty="0"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 почва </a:t>
            </a:r>
            <a:r>
              <a:rPr lang="ru-RU" sz="2200" b="1" dirty="0" err="1"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осигурява</a:t>
            </a:r>
            <a:r>
              <a:rPr lang="ru-RU" sz="2200" b="1" dirty="0"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 здрава </a:t>
            </a:r>
            <a:r>
              <a:rPr lang="ru-RU" sz="2200" b="1" dirty="0" err="1"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подпочвена</a:t>
            </a:r>
            <a:r>
              <a:rPr lang="ru-RU" sz="2200" b="1" dirty="0"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 </a:t>
            </a:r>
            <a:r>
              <a:rPr lang="ru-RU" sz="2200" b="1" dirty="0" err="1"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екосистема</a:t>
            </a:r>
            <a:r>
              <a:rPr lang="ru-RU" sz="2200" b="1" dirty="0"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 </a:t>
            </a:r>
            <a:r>
              <a:rPr lang="ru-RU" sz="2200" b="1" dirty="0" err="1"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състояща</a:t>
            </a:r>
            <a:r>
              <a:rPr lang="ru-RU" sz="2200" b="1" dirty="0"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 се от </a:t>
            </a:r>
            <a:r>
              <a:rPr lang="ru-RU" sz="2200" b="1" dirty="0" err="1"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насекоми</a:t>
            </a:r>
            <a:r>
              <a:rPr lang="ru-RU" sz="2200" b="1" dirty="0"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 </a:t>
            </a:r>
            <a:r>
              <a:rPr lang="ru-RU" sz="2200" b="1" dirty="0" err="1"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червеи</a:t>
            </a:r>
            <a:r>
              <a:rPr lang="ru-RU" sz="2200" b="1" dirty="0"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 </a:t>
            </a:r>
            <a:r>
              <a:rPr lang="ru-RU" sz="2200" b="1" dirty="0" err="1"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гъбички</a:t>
            </a:r>
            <a:r>
              <a:rPr lang="ru-RU" sz="2200" b="1" dirty="0"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 и бактерии (</a:t>
            </a:r>
            <a:r>
              <a:rPr lang="ru-RU" sz="2200" b="1" dirty="0" err="1"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хранещи</a:t>
            </a:r>
            <a:r>
              <a:rPr lang="ru-RU" sz="2200" b="1" dirty="0"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 се с детрит и </a:t>
            </a:r>
            <a:r>
              <a:rPr lang="ru-RU" sz="2200" b="1" dirty="0" err="1"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разграждащи</a:t>
            </a:r>
            <a:r>
              <a:rPr lang="ru-RU" sz="2200" b="1" dirty="0"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 </a:t>
            </a:r>
            <a:r>
              <a:rPr lang="ru-RU" sz="2200" b="1" dirty="0" err="1"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които</a:t>
            </a:r>
            <a:r>
              <a:rPr lang="ru-RU" sz="2200" b="1" dirty="0"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 </a:t>
            </a:r>
            <a:r>
              <a:rPr lang="ru-RU" sz="2200" b="1" dirty="0" err="1"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превръщат</a:t>
            </a:r>
            <a:r>
              <a:rPr lang="ru-RU" sz="2200" b="1" dirty="0"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 листните </a:t>
            </a:r>
            <a:r>
              <a:rPr lang="ru-RU" sz="2200" b="1" dirty="0" err="1"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отпадъци</a:t>
            </a:r>
            <a:r>
              <a:rPr lang="ru-RU" sz="2200" b="1" dirty="0"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 и </a:t>
            </a:r>
            <a:r>
              <a:rPr lang="ru-RU" sz="2200" b="1" dirty="0" err="1"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други</a:t>
            </a:r>
            <a:r>
              <a:rPr lang="ru-RU" sz="2200" b="1" dirty="0"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 </a:t>
            </a:r>
            <a:r>
              <a:rPr lang="ru-RU" sz="2200" b="1" dirty="0" err="1"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органични</a:t>
            </a:r>
            <a:r>
              <a:rPr lang="ru-RU" sz="2200" b="1" dirty="0"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 </a:t>
            </a:r>
            <a:r>
              <a:rPr lang="ru-RU" sz="2200" b="1" dirty="0" err="1"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отпадъци</a:t>
            </a:r>
            <a:r>
              <a:rPr lang="ru-RU" sz="2200" b="1" dirty="0"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 в </a:t>
            </a:r>
            <a:r>
              <a:rPr lang="ru-RU" sz="2200" b="1" dirty="0" err="1"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хранителни</a:t>
            </a:r>
            <a:r>
              <a:rPr lang="ru-RU" sz="2200" b="1" dirty="0"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 вещества за </a:t>
            </a:r>
            <a:r>
              <a:rPr lang="ru-RU" sz="2200" b="1" dirty="0" err="1"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производителите</a:t>
            </a:r>
            <a:r>
              <a:rPr lang="ru-RU" sz="2200" b="1" dirty="0"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 </a:t>
            </a:r>
            <a:r>
              <a:rPr lang="ru-RU" sz="2200" b="1" dirty="0" err="1"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по-горе</a:t>
            </a:r>
            <a:r>
              <a:rPr lang="ru-RU" sz="2200" b="1" dirty="0"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a:t>
            </a:r>
            <a:r>
              <a:rPr lang="ru-RU" sz="2200" dirty="0"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 </a:t>
            </a:r>
            <a:r>
              <a:rPr lang="ru-RU" sz="2200" dirty="0" err="1"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Когато</a:t>
            </a:r>
            <a:r>
              <a:rPr lang="ru-RU" sz="2200" dirty="0"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 е в равновесие, </a:t>
            </a:r>
            <a:r>
              <a:rPr lang="ru-RU" sz="2200" dirty="0" err="1"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този</a:t>
            </a:r>
            <a:r>
              <a:rPr lang="ru-RU" sz="2200" dirty="0"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 </a:t>
            </a:r>
            <a:r>
              <a:rPr lang="ru-RU" sz="2200" dirty="0" err="1"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цикъл</a:t>
            </a:r>
            <a:r>
              <a:rPr lang="ru-RU" sz="2200" dirty="0"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 </a:t>
            </a:r>
            <a:r>
              <a:rPr lang="ru-RU" sz="2200" dirty="0" err="1"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спира</a:t>
            </a:r>
            <a:r>
              <a:rPr lang="ru-RU" sz="2200" dirty="0"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 </a:t>
            </a:r>
            <a:r>
              <a:rPr lang="ru-RU" sz="2200" dirty="0" err="1"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натрупването</a:t>
            </a:r>
            <a:r>
              <a:rPr lang="ru-RU" sz="2200" dirty="0"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 на </a:t>
            </a:r>
            <a:r>
              <a:rPr lang="ru-RU" sz="2200" dirty="0" err="1"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отпадъци</a:t>
            </a:r>
            <a:r>
              <a:rPr lang="ru-RU" sz="2200" dirty="0"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 от листа и по </a:t>
            </a:r>
            <a:r>
              <a:rPr lang="ru-RU" sz="2200" dirty="0" err="1"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този</a:t>
            </a:r>
            <a:r>
              <a:rPr lang="ru-RU" sz="2200" dirty="0"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 начин </a:t>
            </a:r>
            <a:r>
              <a:rPr lang="ru-RU" sz="2200" dirty="0" err="1"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спомагат</a:t>
            </a:r>
            <a:r>
              <a:rPr lang="ru-RU" sz="2200" dirty="0"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 за </a:t>
            </a:r>
            <a:r>
              <a:rPr lang="ru-RU" sz="2200" dirty="0" err="1"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предотвратяване</a:t>
            </a:r>
            <a:r>
              <a:rPr lang="ru-RU" sz="2200" dirty="0"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 на </a:t>
            </a:r>
            <a:r>
              <a:rPr lang="ru-RU" sz="2200" dirty="0" err="1"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горските</a:t>
            </a:r>
            <a:r>
              <a:rPr lang="ru-RU" sz="2200" dirty="0"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 </a:t>
            </a:r>
            <a:r>
              <a:rPr lang="ru-RU" sz="2200" dirty="0" err="1"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пожари</a:t>
            </a:r>
            <a:r>
              <a:rPr lang="ru-RU" sz="2200" dirty="0" smtClean="0">
                <a:solidFill>
                  <a:srgbClr val="354F92"/>
                </a:solidFill>
                <a:latin typeface="Calibri" panose="020F0502020204030204" pitchFamily="34" charset="0"/>
                <a:ea typeface="Calibri" panose="020F0502020204030204" pitchFamily="34" charset="0"/>
                <a:cs typeface="Times New Roman" panose="02020603050405020304" pitchFamily="18" charset="0"/>
              </a:rPr>
              <a:t>.</a:t>
            </a:r>
            <a:endParaRPr lang="en-GB" sz="1900" b="1" dirty="0">
              <a:solidFill>
                <a:srgbClr val="354F9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xmlns="" val="311148058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xmlns="" id="{AC902E8B-A5D9-BE7B-0A41-34A1B00B907A}"/>
              </a:ext>
            </a:extLst>
          </p:cNvPr>
          <p:cNvSpPr>
            <a:spLocks noGrp="1"/>
          </p:cNvSpPr>
          <p:nvPr>
            <p:ph type="body" sz="quarter" idx="18"/>
          </p:nvPr>
        </p:nvSpPr>
        <p:spPr>
          <a:xfrm>
            <a:off x="331694" y="1631577"/>
            <a:ext cx="5751982" cy="4459586"/>
          </a:xfrm>
        </p:spPr>
        <p:txBody>
          <a:bodyPr/>
          <a:lstStyle/>
          <a:p>
            <a:pPr marL="0" indent="0"/>
            <a:r>
              <a:rPr lang="ru-RU" dirty="0" smtClean="0"/>
              <a:t>Вече </a:t>
            </a:r>
            <a:r>
              <a:rPr lang="ru-RU" dirty="0" err="1" smtClean="0"/>
              <a:t>обсъдихме</a:t>
            </a:r>
            <a:r>
              <a:rPr lang="ru-RU" dirty="0" smtClean="0"/>
              <a:t> как </a:t>
            </a:r>
            <a:r>
              <a:rPr lang="ru-RU" dirty="0" err="1" smtClean="0"/>
              <a:t>екосистемите</a:t>
            </a:r>
            <a:r>
              <a:rPr lang="ru-RU" dirty="0" smtClean="0"/>
              <a:t> с </a:t>
            </a:r>
            <a:r>
              <a:rPr lang="ru-RU" dirty="0" err="1" smtClean="0"/>
              <a:t>биоразнообразие</a:t>
            </a:r>
            <a:r>
              <a:rPr lang="ru-RU" dirty="0" smtClean="0"/>
              <a:t> </a:t>
            </a:r>
            <a:r>
              <a:rPr lang="ru-RU" dirty="0" err="1" smtClean="0"/>
              <a:t>са</a:t>
            </a:r>
            <a:r>
              <a:rPr lang="ru-RU" dirty="0" smtClean="0"/>
              <a:t> </a:t>
            </a:r>
            <a:r>
              <a:rPr lang="ru-RU" dirty="0" err="1" smtClean="0"/>
              <a:t>по-устойчиви</a:t>
            </a:r>
            <a:r>
              <a:rPr lang="ru-RU" dirty="0" smtClean="0"/>
              <a:t> на </a:t>
            </a:r>
            <a:r>
              <a:rPr lang="ru-RU" dirty="0" err="1" smtClean="0"/>
              <a:t>промени</a:t>
            </a:r>
            <a:r>
              <a:rPr lang="ru-RU" dirty="0" smtClean="0"/>
              <a:t> , </a:t>
            </a:r>
            <a:r>
              <a:rPr lang="ru-RU" dirty="0" err="1" smtClean="0"/>
              <a:t>следователно</a:t>
            </a:r>
            <a:r>
              <a:rPr lang="ru-RU" dirty="0" smtClean="0"/>
              <a:t> чрез </a:t>
            </a:r>
            <a:r>
              <a:rPr lang="ru-RU" dirty="0" err="1" smtClean="0"/>
              <a:t>насърчаване</a:t>
            </a:r>
            <a:r>
              <a:rPr lang="ru-RU" dirty="0" smtClean="0"/>
              <a:t> </a:t>
            </a:r>
            <a:r>
              <a:rPr lang="ru-RU" dirty="0" err="1" smtClean="0"/>
              <a:t>защитата</a:t>
            </a:r>
            <a:r>
              <a:rPr lang="ru-RU" dirty="0" smtClean="0"/>
              <a:t> на </a:t>
            </a:r>
            <a:r>
              <a:rPr lang="ru-RU" dirty="0" err="1" smtClean="0"/>
              <a:t>биоразнообразието</a:t>
            </a:r>
            <a:r>
              <a:rPr lang="ru-RU" dirty="0" smtClean="0"/>
              <a:t> в </a:t>
            </a:r>
            <a:r>
              <a:rPr lang="ru-RU" dirty="0" err="1" smtClean="0"/>
              <a:t>нашите</a:t>
            </a:r>
            <a:r>
              <a:rPr lang="ru-RU" dirty="0" smtClean="0"/>
              <a:t> общности и чрез </a:t>
            </a:r>
            <a:r>
              <a:rPr lang="ru-RU" dirty="0" err="1" smtClean="0"/>
              <a:t>отговорно</a:t>
            </a:r>
            <a:r>
              <a:rPr lang="ru-RU" dirty="0" smtClean="0"/>
              <a:t> потребление на </a:t>
            </a:r>
            <a:r>
              <a:rPr lang="ru-RU" dirty="0" err="1" smtClean="0"/>
              <a:t>глобални</a:t>
            </a:r>
            <a:r>
              <a:rPr lang="ru-RU" dirty="0" smtClean="0"/>
              <a:t> стоки можем да </a:t>
            </a:r>
            <a:r>
              <a:rPr lang="ru-RU" dirty="0" err="1" smtClean="0"/>
              <a:t>гарантираме</a:t>
            </a:r>
            <a:r>
              <a:rPr lang="ru-RU" dirty="0" smtClean="0"/>
              <a:t>, </a:t>
            </a:r>
            <a:r>
              <a:rPr lang="ru-RU" dirty="0" err="1" smtClean="0"/>
              <a:t>че</a:t>
            </a:r>
            <a:r>
              <a:rPr lang="ru-RU" dirty="0" smtClean="0"/>
              <a:t> </a:t>
            </a:r>
            <a:r>
              <a:rPr lang="ru-RU" dirty="0" err="1" smtClean="0"/>
              <a:t>подготвяме</a:t>
            </a:r>
            <a:r>
              <a:rPr lang="ru-RU" dirty="0" smtClean="0"/>
              <a:t> </a:t>
            </a:r>
            <a:r>
              <a:rPr lang="ru-RU" dirty="0" err="1" smtClean="0"/>
              <a:t>нашата</a:t>
            </a:r>
            <a:r>
              <a:rPr lang="ru-RU" dirty="0" smtClean="0"/>
              <a:t> планета </a:t>
            </a:r>
            <a:r>
              <a:rPr lang="ru-RU" dirty="0" err="1" smtClean="0"/>
              <a:t>най-добре</a:t>
            </a:r>
            <a:r>
              <a:rPr lang="ru-RU" dirty="0" smtClean="0"/>
              <a:t> за </a:t>
            </a:r>
            <a:r>
              <a:rPr lang="ru-RU" dirty="0" err="1" smtClean="0"/>
              <a:t>предстоящите</a:t>
            </a:r>
            <a:r>
              <a:rPr lang="ru-RU" dirty="0" smtClean="0"/>
              <a:t> </a:t>
            </a:r>
            <a:r>
              <a:rPr lang="ru-RU" dirty="0" err="1" smtClean="0"/>
              <a:t>промени</a:t>
            </a:r>
            <a:r>
              <a:rPr lang="ru-RU" dirty="0" smtClean="0"/>
              <a:t>. </a:t>
            </a:r>
          </a:p>
          <a:p>
            <a:pPr marL="0" indent="0"/>
            <a:r>
              <a:rPr lang="ru-RU" dirty="0" err="1" smtClean="0"/>
              <a:t>Спомнете</a:t>
            </a:r>
            <a:r>
              <a:rPr lang="ru-RU" dirty="0" smtClean="0"/>
              <a:t> си от раздел 2...</a:t>
            </a: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a:t>
            </a:r>
            <a:r>
              <a:rPr lang="ru-RU" sz="1800" i="1" dirty="0" smtClean="0">
                <a:latin typeface="Calibri" panose="020F0502020204030204" pitchFamily="34" charset="0"/>
                <a:ea typeface="Calibri" panose="020F0502020204030204" pitchFamily="34" charset="0"/>
                <a:cs typeface="Times New Roman" panose="02020603050405020304" pitchFamily="18" charset="0"/>
              </a:rPr>
              <a:t>В </a:t>
            </a:r>
            <a:r>
              <a:rPr lang="ru-RU" sz="1800" i="1" dirty="0" err="1" smtClean="0">
                <a:latin typeface="Calibri" panose="020F0502020204030204" pitchFamily="34" charset="0"/>
                <a:ea typeface="Calibri" panose="020F0502020204030204" pitchFamily="34" charset="0"/>
                <a:cs typeface="Times New Roman" panose="02020603050405020304" pitchFamily="18" charset="0"/>
              </a:rPr>
              <a:t>проучване</a:t>
            </a:r>
            <a:r>
              <a:rPr lang="ru-RU" sz="1800" i="1" dirty="0" smtClean="0">
                <a:latin typeface="Calibri" panose="020F0502020204030204" pitchFamily="34" charset="0"/>
                <a:ea typeface="Calibri" panose="020F0502020204030204" pitchFamily="34" charset="0"/>
                <a:cs typeface="Times New Roman" panose="02020603050405020304" pitchFamily="18" charset="0"/>
              </a:rPr>
              <a:t> от 2015 г. </a:t>
            </a:r>
            <a:r>
              <a:rPr lang="ru-RU" sz="1800" i="1" dirty="0" err="1" smtClean="0">
                <a:latin typeface="Calibri" panose="020F0502020204030204" pitchFamily="34" charset="0"/>
                <a:ea typeface="Calibri" panose="020F0502020204030204" pitchFamily="34" charset="0"/>
                <a:cs typeface="Times New Roman" panose="02020603050405020304" pitchFamily="18" charset="0"/>
              </a:rPr>
              <a:t>беше</a:t>
            </a:r>
            <a:r>
              <a:rPr lang="ru-RU" sz="1800" i="1" dirty="0" smtClean="0">
                <a:latin typeface="Calibri" panose="020F0502020204030204" pitchFamily="34" charset="0"/>
                <a:ea typeface="Calibri" panose="020F0502020204030204" pitchFamily="34" charset="0"/>
                <a:cs typeface="Times New Roman" panose="02020603050405020304" pitchFamily="18" charset="0"/>
              </a:rPr>
              <a:t> </a:t>
            </a:r>
            <a:r>
              <a:rPr lang="ru-RU" sz="1800" i="1" dirty="0" err="1" smtClean="0">
                <a:latin typeface="Calibri" panose="020F0502020204030204" pitchFamily="34" charset="0"/>
                <a:ea typeface="Calibri" panose="020F0502020204030204" pitchFamily="34" charset="0"/>
                <a:cs typeface="Times New Roman" panose="02020603050405020304" pitchFamily="18" charset="0"/>
              </a:rPr>
              <a:t>установено</a:t>
            </a:r>
            <a:r>
              <a:rPr lang="ru-RU" sz="1800" i="1" dirty="0" smtClean="0">
                <a:latin typeface="Calibri" panose="020F0502020204030204" pitchFamily="34" charset="0"/>
                <a:ea typeface="Calibri" panose="020F0502020204030204" pitchFamily="34" charset="0"/>
                <a:cs typeface="Times New Roman" panose="02020603050405020304" pitchFamily="18" charset="0"/>
              </a:rPr>
              <a:t>, </a:t>
            </a:r>
            <a:r>
              <a:rPr lang="ru-RU" sz="1800" i="1" dirty="0" err="1" smtClean="0">
                <a:latin typeface="Calibri" panose="020F0502020204030204" pitchFamily="34" charset="0"/>
                <a:ea typeface="Calibri" panose="020F0502020204030204" pitchFamily="34" charset="0"/>
                <a:cs typeface="Times New Roman" panose="02020603050405020304" pitchFamily="18" charset="0"/>
              </a:rPr>
              <a:t>че</a:t>
            </a:r>
            <a:r>
              <a:rPr lang="ru-RU" sz="1800" i="1" dirty="0" smtClean="0">
                <a:latin typeface="Calibri" panose="020F0502020204030204" pitchFamily="34" charset="0"/>
                <a:ea typeface="Calibri" panose="020F0502020204030204" pitchFamily="34" charset="0"/>
                <a:cs typeface="Times New Roman" panose="02020603050405020304" pitchFamily="18" charset="0"/>
              </a:rPr>
              <a:t> </a:t>
            </a:r>
            <a:r>
              <a:rPr lang="ru-RU" sz="1800" i="1" dirty="0" err="1" smtClean="0">
                <a:latin typeface="Calibri" panose="020F0502020204030204" pitchFamily="34" charset="0"/>
                <a:ea typeface="Calibri" panose="020F0502020204030204" pitchFamily="34" charset="0"/>
                <a:cs typeface="Times New Roman" panose="02020603050405020304" pitchFamily="18" charset="0"/>
              </a:rPr>
              <a:t>производителността</a:t>
            </a:r>
            <a:r>
              <a:rPr lang="ru-RU" sz="1800" i="1" dirty="0" smtClean="0">
                <a:latin typeface="Calibri" panose="020F0502020204030204" pitchFamily="34" charset="0"/>
                <a:ea typeface="Calibri" panose="020F0502020204030204" pitchFamily="34" charset="0"/>
                <a:cs typeface="Times New Roman" panose="02020603050405020304" pitchFamily="18" charset="0"/>
              </a:rPr>
              <a:t> на парцели </a:t>
            </a:r>
            <a:r>
              <a:rPr lang="ru-RU" sz="1800" i="1" dirty="0" err="1" smtClean="0">
                <a:latin typeface="Calibri" panose="020F0502020204030204" pitchFamily="34" charset="0"/>
                <a:ea typeface="Calibri" panose="020F0502020204030204" pitchFamily="34" charset="0"/>
                <a:cs typeface="Times New Roman" panose="02020603050405020304" pitchFamily="18" charset="0"/>
              </a:rPr>
              <a:t>земя</a:t>
            </a:r>
            <a:r>
              <a:rPr lang="ru-RU" sz="1800" i="1" dirty="0" smtClean="0">
                <a:latin typeface="Calibri" panose="020F0502020204030204" pitchFamily="34" charset="0"/>
                <a:ea typeface="Calibri" panose="020F0502020204030204" pitchFamily="34" charset="0"/>
                <a:cs typeface="Times New Roman" panose="02020603050405020304" pitchFamily="18" charset="0"/>
              </a:rPr>
              <a:t>, в </a:t>
            </a:r>
            <a:r>
              <a:rPr lang="ru-RU" sz="1800" i="1" dirty="0" err="1" smtClean="0">
                <a:latin typeface="Calibri" panose="020F0502020204030204" pitchFamily="34" charset="0"/>
                <a:ea typeface="Calibri" panose="020F0502020204030204" pitchFamily="34" charset="0"/>
                <a:cs typeface="Times New Roman" panose="02020603050405020304" pitchFamily="18" charset="0"/>
              </a:rPr>
              <a:t>които</a:t>
            </a:r>
            <a:r>
              <a:rPr lang="ru-RU" sz="1800" i="1" dirty="0" smtClean="0">
                <a:latin typeface="Calibri" panose="020F0502020204030204" pitchFamily="34" charset="0"/>
                <a:ea typeface="Calibri" panose="020F0502020204030204" pitchFamily="34" charset="0"/>
                <a:cs typeface="Times New Roman" panose="02020603050405020304" pitchFamily="18" charset="0"/>
              </a:rPr>
              <a:t> </a:t>
            </a:r>
            <a:r>
              <a:rPr lang="ru-RU" sz="1800" i="1" dirty="0" err="1" smtClean="0">
                <a:latin typeface="Calibri" panose="020F0502020204030204" pitchFamily="34" charset="0"/>
                <a:ea typeface="Calibri" panose="020F0502020204030204" pitchFamily="34" charset="0"/>
                <a:cs typeface="Times New Roman" panose="02020603050405020304" pitchFamily="18" charset="0"/>
              </a:rPr>
              <a:t>присъстват</a:t>
            </a:r>
            <a:r>
              <a:rPr lang="ru-RU" sz="1800" i="1" dirty="0" smtClean="0">
                <a:latin typeface="Calibri" panose="020F0502020204030204" pitchFamily="34" charset="0"/>
                <a:ea typeface="Calibri" panose="020F0502020204030204" pitchFamily="34" charset="0"/>
                <a:cs typeface="Times New Roman" panose="02020603050405020304" pitchFamily="18" charset="0"/>
              </a:rPr>
              <a:t> само </a:t>
            </a:r>
            <a:r>
              <a:rPr lang="ru-RU" sz="1800" i="1" dirty="0" err="1" smtClean="0">
                <a:latin typeface="Calibri" panose="020F0502020204030204" pitchFamily="34" charset="0"/>
                <a:ea typeface="Calibri" panose="020F0502020204030204" pitchFamily="34" charset="0"/>
                <a:cs typeface="Times New Roman" panose="02020603050405020304" pitchFamily="18" charset="0"/>
              </a:rPr>
              <a:t>няколко</a:t>
            </a:r>
            <a:r>
              <a:rPr lang="ru-RU" sz="1800" i="1" dirty="0" smtClean="0">
                <a:latin typeface="Calibri" panose="020F0502020204030204" pitchFamily="34" charset="0"/>
                <a:ea typeface="Calibri" panose="020F0502020204030204" pitchFamily="34" charset="0"/>
                <a:cs typeface="Times New Roman" panose="02020603050405020304" pitchFamily="18" charset="0"/>
              </a:rPr>
              <a:t> вида, е </a:t>
            </a:r>
            <a:r>
              <a:rPr lang="ru-RU" sz="1800" i="1" dirty="0" err="1" smtClean="0">
                <a:latin typeface="Calibri" panose="020F0502020204030204" pitchFamily="34" charset="0"/>
                <a:ea typeface="Calibri" panose="020F0502020204030204" pitchFamily="34" charset="0"/>
                <a:cs typeface="Times New Roman" panose="02020603050405020304" pitchFamily="18" charset="0"/>
              </a:rPr>
              <a:t>намалена</a:t>
            </a:r>
            <a:r>
              <a:rPr lang="ru-RU" sz="1800" i="1" dirty="0" smtClean="0">
                <a:latin typeface="Calibri" panose="020F0502020204030204" pitchFamily="34" charset="0"/>
                <a:ea typeface="Calibri" panose="020F0502020204030204" pitchFamily="34" charset="0"/>
                <a:cs typeface="Times New Roman" panose="02020603050405020304" pitchFamily="18" charset="0"/>
              </a:rPr>
              <a:t> с 50% по </a:t>
            </a:r>
            <a:r>
              <a:rPr lang="ru-RU" sz="1800" i="1" dirty="0" err="1" smtClean="0">
                <a:latin typeface="Calibri" panose="020F0502020204030204" pitchFamily="34" charset="0"/>
                <a:ea typeface="Calibri" panose="020F0502020204030204" pitchFamily="34" charset="0"/>
                <a:cs typeface="Times New Roman" panose="02020603050405020304" pitchFamily="18" charset="0"/>
              </a:rPr>
              <a:t>време</a:t>
            </a:r>
            <a:r>
              <a:rPr lang="ru-RU" sz="1800" i="1" dirty="0" smtClean="0">
                <a:latin typeface="Calibri" panose="020F0502020204030204" pitchFamily="34" charset="0"/>
                <a:ea typeface="Calibri" panose="020F0502020204030204" pitchFamily="34" charset="0"/>
                <a:cs typeface="Times New Roman" panose="02020603050405020304" pitchFamily="18" charset="0"/>
              </a:rPr>
              <a:t> на </a:t>
            </a:r>
            <a:r>
              <a:rPr lang="ru-RU" sz="1800" i="1" dirty="0" err="1" smtClean="0">
                <a:latin typeface="Calibri" panose="020F0502020204030204" pitchFamily="34" charset="0"/>
                <a:ea typeface="Calibri" panose="020F0502020204030204" pitchFamily="34" charset="0"/>
                <a:cs typeface="Times New Roman" panose="02020603050405020304" pitchFamily="18" charset="0"/>
              </a:rPr>
              <a:t>екстремни</a:t>
            </a:r>
            <a:r>
              <a:rPr lang="ru-RU" sz="1800" i="1" dirty="0" smtClean="0">
                <a:latin typeface="Calibri" panose="020F0502020204030204" pitchFamily="34" charset="0"/>
                <a:ea typeface="Calibri" panose="020F0502020204030204" pitchFamily="34" charset="0"/>
                <a:cs typeface="Times New Roman" panose="02020603050405020304" pitchFamily="18" charset="0"/>
              </a:rPr>
              <a:t> </a:t>
            </a:r>
            <a:r>
              <a:rPr lang="ru-RU" sz="1800" i="1" dirty="0" err="1" smtClean="0">
                <a:latin typeface="Calibri" panose="020F0502020204030204" pitchFamily="34" charset="0"/>
                <a:ea typeface="Calibri" panose="020F0502020204030204" pitchFamily="34" charset="0"/>
                <a:cs typeface="Times New Roman" panose="02020603050405020304" pitchFamily="18" charset="0"/>
              </a:rPr>
              <a:t>климатични</a:t>
            </a:r>
            <a:r>
              <a:rPr lang="ru-RU" sz="1800" i="1" dirty="0" smtClean="0">
                <a:latin typeface="Calibri" panose="020F0502020204030204" pitchFamily="34" charset="0"/>
                <a:ea typeface="Calibri" panose="020F0502020204030204" pitchFamily="34" charset="0"/>
                <a:cs typeface="Times New Roman" panose="02020603050405020304" pitchFamily="18" charset="0"/>
              </a:rPr>
              <a:t> условия, </a:t>
            </a:r>
            <a:r>
              <a:rPr lang="ru-RU" sz="1800" i="1" dirty="0" err="1" smtClean="0">
                <a:latin typeface="Calibri" panose="020F0502020204030204" pitchFamily="34" charset="0"/>
                <a:ea typeface="Calibri" panose="020F0502020204030204" pitchFamily="34" charset="0"/>
                <a:cs typeface="Times New Roman" panose="02020603050405020304" pitchFamily="18" charset="0"/>
              </a:rPr>
              <a:t>докато</a:t>
            </a:r>
            <a:r>
              <a:rPr lang="ru-RU" sz="1800" i="1" dirty="0" smtClean="0">
                <a:latin typeface="Calibri" panose="020F0502020204030204" pitchFamily="34" charset="0"/>
                <a:ea typeface="Calibri" panose="020F0502020204030204" pitchFamily="34" charset="0"/>
                <a:cs typeface="Times New Roman" panose="02020603050405020304" pitchFamily="18" charset="0"/>
              </a:rPr>
              <a:t> </a:t>
            </a:r>
            <a:r>
              <a:rPr lang="ru-RU" sz="1800" i="1" dirty="0" err="1" smtClean="0">
                <a:latin typeface="Calibri" panose="020F0502020204030204" pitchFamily="34" charset="0"/>
                <a:ea typeface="Calibri" panose="020F0502020204030204" pitchFamily="34" charset="0"/>
                <a:cs typeface="Times New Roman" panose="02020603050405020304" pitchFamily="18" charset="0"/>
              </a:rPr>
              <a:t>този</a:t>
            </a:r>
            <a:r>
              <a:rPr lang="ru-RU" sz="1800" i="1" dirty="0" smtClean="0">
                <a:latin typeface="Calibri" panose="020F0502020204030204" pitchFamily="34" charset="0"/>
                <a:ea typeface="Calibri" panose="020F0502020204030204" pitchFamily="34" charset="0"/>
                <a:cs typeface="Times New Roman" panose="02020603050405020304" pitchFamily="18" charset="0"/>
              </a:rPr>
              <a:t> </a:t>
            </a:r>
            <a:r>
              <a:rPr lang="ru-RU" sz="1800" i="1" dirty="0" err="1" smtClean="0">
                <a:latin typeface="Calibri" panose="020F0502020204030204" pitchFamily="34" charset="0"/>
                <a:ea typeface="Calibri" panose="020F0502020204030204" pitchFamily="34" charset="0"/>
                <a:cs typeface="Times New Roman" panose="02020603050405020304" pitchFamily="18" charset="0"/>
              </a:rPr>
              <a:t>ефект</a:t>
            </a:r>
            <a:r>
              <a:rPr lang="ru-RU" sz="1800" i="1" dirty="0" smtClean="0">
                <a:latin typeface="Calibri" panose="020F0502020204030204" pitchFamily="34" charset="0"/>
                <a:ea typeface="Calibri" panose="020F0502020204030204" pitchFamily="34" charset="0"/>
                <a:cs typeface="Times New Roman" panose="02020603050405020304" pitchFamily="18" charset="0"/>
              </a:rPr>
              <a:t> </a:t>
            </a:r>
            <a:r>
              <a:rPr lang="ru-RU" sz="1800" i="1" dirty="0" err="1" smtClean="0">
                <a:latin typeface="Calibri" panose="020F0502020204030204" pitchFamily="34" charset="0"/>
                <a:ea typeface="Calibri" panose="020F0502020204030204" pitchFamily="34" charset="0"/>
                <a:cs typeface="Times New Roman" panose="02020603050405020304" pitchFamily="18" charset="0"/>
              </a:rPr>
              <a:t>намалява</a:t>
            </a:r>
            <a:r>
              <a:rPr lang="ru-RU" sz="1800" i="1" dirty="0" smtClean="0">
                <a:latin typeface="Calibri" panose="020F0502020204030204" pitchFamily="34" charset="0"/>
                <a:ea typeface="Calibri" panose="020F0502020204030204" pitchFamily="34" charset="0"/>
                <a:cs typeface="Times New Roman" panose="02020603050405020304" pitchFamily="18" charset="0"/>
              </a:rPr>
              <a:t> </a:t>
            </a:r>
            <a:r>
              <a:rPr lang="ru-RU" sz="1800" i="1" dirty="0" err="1" smtClean="0">
                <a:latin typeface="Calibri" panose="020F0502020204030204" pitchFamily="34" charset="0"/>
                <a:ea typeface="Calibri" panose="020F0502020204030204" pitchFamily="34" charset="0"/>
                <a:cs typeface="Times New Roman" panose="02020603050405020304" pitchFamily="18" charset="0"/>
              </a:rPr>
              <a:t>наполовина</a:t>
            </a:r>
            <a:r>
              <a:rPr lang="ru-RU" sz="1800" i="1" dirty="0" smtClean="0">
                <a:latin typeface="Calibri" panose="020F0502020204030204" pitchFamily="34" charset="0"/>
                <a:ea typeface="Calibri" panose="020F0502020204030204" pitchFamily="34" charset="0"/>
                <a:cs typeface="Times New Roman" panose="02020603050405020304" pitchFamily="18" charset="0"/>
              </a:rPr>
              <a:t> при </a:t>
            </a:r>
            <a:r>
              <a:rPr lang="ru-RU" sz="1800" i="1" dirty="0" err="1" smtClean="0">
                <a:latin typeface="Calibri" panose="020F0502020204030204" pitchFamily="34" charset="0"/>
                <a:ea typeface="Calibri" panose="020F0502020204030204" pitchFamily="34" charset="0"/>
                <a:cs typeface="Times New Roman" panose="02020603050405020304" pitchFamily="18" charset="0"/>
              </a:rPr>
              <a:t>по-голям</a:t>
            </a:r>
            <a:r>
              <a:rPr lang="ru-RU" sz="1800" i="1" dirty="0" smtClean="0">
                <a:latin typeface="Calibri" panose="020F0502020204030204" pitchFamily="34" charset="0"/>
                <a:ea typeface="Calibri" panose="020F0502020204030204" pitchFamily="34" charset="0"/>
                <a:cs typeface="Times New Roman" panose="02020603050405020304" pitchFamily="18" charset="0"/>
              </a:rPr>
              <a:t> </a:t>
            </a:r>
            <a:r>
              <a:rPr lang="ru-RU" sz="1800" i="1" dirty="0" err="1" smtClean="0">
                <a:latin typeface="Calibri" panose="020F0502020204030204" pitchFamily="34" charset="0"/>
                <a:ea typeface="Calibri" panose="020F0502020204030204" pitchFamily="34" charset="0"/>
                <a:cs typeface="Times New Roman" panose="02020603050405020304" pitchFamily="18" charset="0"/>
              </a:rPr>
              <a:t>брой</a:t>
            </a:r>
            <a:r>
              <a:rPr lang="ru-RU" sz="1800" i="1" dirty="0" smtClean="0">
                <a:latin typeface="Calibri" panose="020F0502020204030204" pitchFamily="34" charset="0"/>
                <a:ea typeface="Calibri" panose="020F0502020204030204" pitchFamily="34" charset="0"/>
                <a:cs typeface="Times New Roman" panose="02020603050405020304" pitchFamily="18" charset="0"/>
              </a:rPr>
              <a:t> </a:t>
            </a:r>
            <a:r>
              <a:rPr lang="ru-RU" sz="1800" i="1" dirty="0" err="1" smtClean="0">
                <a:latin typeface="Calibri" panose="020F0502020204030204" pitchFamily="34" charset="0"/>
                <a:ea typeface="Calibri" panose="020F0502020204030204" pitchFamily="34" charset="0"/>
                <a:cs typeface="Times New Roman" panose="02020603050405020304" pitchFamily="18" charset="0"/>
              </a:rPr>
              <a:t>видове</a:t>
            </a:r>
            <a:r>
              <a:rPr lang="ru-RU" sz="1800" i="1" dirty="0" smtClean="0">
                <a:latin typeface="Calibri" panose="020F0502020204030204" pitchFamily="34" charset="0"/>
                <a:ea typeface="Calibri" panose="020F0502020204030204" pitchFamily="34" charset="0"/>
                <a:cs typeface="Times New Roman" panose="02020603050405020304" pitchFamily="18" charset="0"/>
              </a:rPr>
              <a:t>. </a:t>
            </a:r>
            <a:r>
              <a:rPr lang="ru-RU" sz="1800" i="1" dirty="0" err="1" smtClean="0">
                <a:latin typeface="Calibri" panose="020F0502020204030204" pitchFamily="34" charset="0"/>
                <a:ea typeface="Calibri" panose="020F0502020204030204" pitchFamily="34" charset="0"/>
                <a:cs typeface="Times New Roman" panose="02020603050405020304" pitchFamily="18" charset="0"/>
              </a:rPr>
              <a:t>Това</a:t>
            </a:r>
            <a:r>
              <a:rPr lang="ru-RU" sz="1800" i="1" dirty="0" smtClean="0">
                <a:latin typeface="Calibri" panose="020F0502020204030204" pitchFamily="34" charset="0"/>
                <a:ea typeface="Calibri" panose="020F0502020204030204" pitchFamily="34" charset="0"/>
                <a:cs typeface="Times New Roman" panose="02020603050405020304" pitchFamily="18" charset="0"/>
              </a:rPr>
              <a:t> </a:t>
            </a:r>
            <a:r>
              <a:rPr lang="ru-RU" sz="1800" i="1" dirty="0" err="1" smtClean="0">
                <a:latin typeface="Calibri" panose="020F0502020204030204" pitchFamily="34" charset="0"/>
                <a:ea typeface="Calibri" panose="020F0502020204030204" pitchFamily="34" charset="0"/>
                <a:cs typeface="Times New Roman" panose="02020603050405020304" pitchFamily="18" charset="0"/>
              </a:rPr>
              <a:t>означава</a:t>
            </a:r>
            <a:r>
              <a:rPr lang="ru-RU" sz="1800" i="1" dirty="0" smtClean="0">
                <a:latin typeface="Calibri" panose="020F0502020204030204" pitchFamily="34" charset="0"/>
                <a:ea typeface="Calibri" panose="020F0502020204030204" pitchFamily="34" charset="0"/>
                <a:cs typeface="Times New Roman" panose="02020603050405020304" pitchFamily="18" charset="0"/>
              </a:rPr>
              <a:t>, </a:t>
            </a:r>
            <a:r>
              <a:rPr lang="ru-RU" sz="1800" i="1" dirty="0" err="1" smtClean="0">
                <a:latin typeface="Calibri" panose="020F0502020204030204" pitchFamily="34" charset="0"/>
                <a:ea typeface="Calibri" panose="020F0502020204030204" pitchFamily="34" charset="0"/>
                <a:cs typeface="Times New Roman" panose="02020603050405020304" pitchFamily="18" charset="0"/>
              </a:rPr>
              <a:t>че</a:t>
            </a:r>
            <a:r>
              <a:rPr lang="ru-RU" sz="1800" i="1" dirty="0" smtClean="0">
                <a:latin typeface="Calibri" panose="020F0502020204030204" pitchFamily="34" charset="0"/>
                <a:ea typeface="Calibri" panose="020F0502020204030204" pitchFamily="34" charset="0"/>
                <a:cs typeface="Times New Roman" panose="02020603050405020304" pitchFamily="18" charset="0"/>
              </a:rPr>
              <a:t> </a:t>
            </a:r>
            <a:r>
              <a:rPr lang="ru-RU" sz="1800" i="1" dirty="0" err="1" smtClean="0">
                <a:latin typeface="Calibri" panose="020F0502020204030204" pitchFamily="34" charset="0"/>
                <a:ea typeface="Calibri" panose="020F0502020204030204" pitchFamily="34" charset="0"/>
                <a:cs typeface="Times New Roman" panose="02020603050405020304" pitchFamily="18" charset="0"/>
              </a:rPr>
              <a:t>възстановяването</a:t>
            </a:r>
            <a:r>
              <a:rPr lang="ru-RU" sz="1800" i="1" dirty="0" smtClean="0">
                <a:latin typeface="Calibri" panose="020F0502020204030204" pitchFamily="34" charset="0"/>
                <a:ea typeface="Calibri" panose="020F0502020204030204" pitchFamily="34" charset="0"/>
                <a:cs typeface="Times New Roman" panose="02020603050405020304" pitchFamily="18" charset="0"/>
              </a:rPr>
              <a:t> на </a:t>
            </a:r>
            <a:r>
              <a:rPr lang="ru-RU" sz="1800" i="1" dirty="0" err="1" smtClean="0">
                <a:latin typeface="Calibri" panose="020F0502020204030204" pitchFamily="34" charset="0"/>
                <a:ea typeface="Calibri" panose="020F0502020204030204" pitchFamily="34" charset="0"/>
                <a:cs typeface="Times New Roman" panose="02020603050405020304" pitchFamily="18" charset="0"/>
              </a:rPr>
              <a:t>биоразнообразието</a:t>
            </a:r>
            <a:r>
              <a:rPr lang="ru-RU" sz="1800" i="1" dirty="0" smtClean="0">
                <a:latin typeface="Calibri" panose="020F0502020204030204" pitchFamily="34" charset="0"/>
                <a:ea typeface="Calibri" panose="020F0502020204030204" pitchFamily="34" charset="0"/>
                <a:cs typeface="Times New Roman" panose="02020603050405020304" pitchFamily="18" charset="0"/>
              </a:rPr>
              <a:t> </a:t>
            </a:r>
            <a:r>
              <a:rPr lang="ru-RU" sz="1800" i="1" dirty="0" err="1" smtClean="0">
                <a:latin typeface="Calibri" panose="020F0502020204030204" pitchFamily="34" charset="0"/>
                <a:ea typeface="Calibri" panose="020F0502020204030204" pitchFamily="34" charset="0"/>
                <a:cs typeface="Times New Roman" panose="02020603050405020304" pitchFamily="18" charset="0"/>
              </a:rPr>
              <a:t>ще</a:t>
            </a:r>
            <a:r>
              <a:rPr lang="ru-RU" sz="1800" i="1" dirty="0" smtClean="0">
                <a:latin typeface="Calibri" panose="020F0502020204030204" pitchFamily="34" charset="0"/>
                <a:ea typeface="Calibri" panose="020F0502020204030204" pitchFamily="34" charset="0"/>
                <a:cs typeface="Times New Roman" panose="02020603050405020304" pitchFamily="18" charset="0"/>
              </a:rPr>
              <a:t> </a:t>
            </a:r>
            <a:r>
              <a:rPr lang="ru-RU" sz="1800" i="1" dirty="0" err="1" smtClean="0">
                <a:latin typeface="Calibri" panose="020F0502020204030204" pitchFamily="34" charset="0"/>
                <a:ea typeface="Calibri" panose="020F0502020204030204" pitchFamily="34" charset="0"/>
                <a:cs typeface="Times New Roman" panose="02020603050405020304" pitchFamily="18" charset="0"/>
              </a:rPr>
              <a:t>повиши</a:t>
            </a:r>
            <a:r>
              <a:rPr lang="ru-RU" sz="1800" i="1" dirty="0" smtClean="0">
                <a:latin typeface="Calibri" panose="020F0502020204030204" pitchFamily="34" charset="0"/>
                <a:ea typeface="Calibri" panose="020F0502020204030204" pitchFamily="34" charset="0"/>
                <a:cs typeface="Times New Roman" panose="02020603050405020304" pitchFamily="18" charset="0"/>
              </a:rPr>
              <a:t> </a:t>
            </a:r>
            <a:r>
              <a:rPr lang="ru-RU" sz="1800" i="1" dirty="0" err="1" smtClean="0">
                <a:latin typeface="Calibri" panose="020F0502020204030204" pitchFamily="34" charset="0"/>
                <a:ea typeface="Calibri" panose="020F0502020204030204" pitchFamily="34" charset="0"/>
                <a:cs typeface="Times New Roman" panose="02020603050405020304" pitchFamily="18" charset="0"/>
              </a:rPr>
              <a:t>устойчивостта</a:t>
            </a:r>
            <a:r>
              <a:rPr lang="ru-RU" sz="1800" i="1" dirty="0" smtClean="0">
                <a:latin typeface="Calibri" panose="020F0502020204030204" pitchFamily="34" charset="0"/>
                <a:ea typeface="Calibri" panose="020F0502020204030204" pitchFamily="34" charset="0"/>
                <a:cs typeface="Times New Roman" panose="02020603050405020304" pitchFamily="18" charset="0"/>
              </a:rPr>
              <a:t> </a:t>
            </a:r>
            <a:r>
              <a:rPr lang="ru-RU" sz="1800" i="1" dirty="0" err="1" smtClean="0">
                <a:latin typeface="Calibri" panose="020F0502020204030204" pitchFamily="34" charset="0"/>
                <a:ea typeface="Calibri" panose="020F0502020204030204" pitchFamily="34" charset="0"/>
                <a:cs typeface="Times New Roman" panose="02020603050405020304" pitchFamily="18" charset="0"/>
              </a:rPr>
              <a:t>на</a:t>
            </a:r>
            <a:r>
              <a:rPr lang="ru-RU" sz="1800" i="1" dirty="0" smtClean="0">
                <a:latin typeface="Calibri" panose="020F0502020204030204" pitchFamily="34" charset="0"/>
                <a:ea typeface="Calibri" panose="020F0502020204030204" pitchFamily="34" charset="0"/>
                <a:cs typeface="Times New Roman" panose="02020603050405020304" pitchFamily="18" charset="0"/>
              </a:rPr>
              <a:t> </a:t>
            </a:r>
            <a:r>
              <a:rPr lang="ru-RU" sz="1800" i="1" dirty="0" err="1" smtClean="0">
                <a:latin typeface="Calibri" panose="020F0502020204030204" pitchFamily="34" charset="0"/>
                <a:ea typeface="Calibri" panose="020F0502020204030204" pitchFamily="34" charset="0"/>
                <a:cs typeface="Times New Roman" panose="02020603050405020304" pitchFamily="18" charset="0"/>
              </a:rPr>
              <a:t>нашата</a:t>
            </a:r>
            <a:r>
              <a:rPr lang="ru-RU" sz="1800" i="1" dirty="0" smtClean="0">
                <a:latin typeface="Calibri" panose="020F0502020204030204" pitchFamily="34" charset="0"/>
                <a:ea typeface="Calibri" panose="020F0502020204030204" pitchFamily="34" charset="0"/>
                <a:cs typeface="Times New Roman" panose="02020603050405020304" pitchFamily="18" charset="0"/>
              </a:rPr>
              <a:t> </a:t>
            </a:r>
            <a:r>
              <a:rPr lang="ru-RU" sz="1800" i="1" dirty="0" err="1" smtClean="0">
                <a:latin typeface="Calibri" panose="020F0502020204030204" pitchFamily="34" charset="0"/>
                <a:ea typeface="Calibri" panose="020F0502020204030204" pitchFamily="34" charset="0"/>
                <a:cs typeface="Times New Roman" panose="02020603050405020304" pitchFamily="18" charset="0"/>
              </a:rPr>
              <a:t>земя</a:t>
            </a:r>
            <a:r>
              <a:rPr lang="ru-RU" sz="1800" i="1" dirty="0" smtClean="0">
                <a:latin typeface="Calibri" panose="020F0502020204030204" pitchFamily="34" charset="0"/>
                <a:ea typeface="Calibri" panose="020F0502020204030204" pitchFamily="34" charset="0"/>
                <a:cs typeface="Times New Roman" panose="02020603050405020304" pitchFamily="18" charset="0"/>
              </a:rPr>
              <a:t>, </a:t>
            </a:r>
            <a:r>
              <a:rPr lang="ru-RU" sz="1800" i="1" dirty="0" err="1" smtClean="0">
                <a:latin typeface="Calibri" panose="020F0502020204030204" pitchFamily="34" charset="0"/>
                <a:ea typeface="Calibri" panose="020F0502020204030204" pitchFamily="34" charset="0"/>
                <a:cs typeface="Times New Roman" panose="02020603050405020304" pitchFamily="18" charset="0"/>
              </a:rPr>
              <a:t>докато</a:t>
            </a:r>
            <a:r>
              <a:rPr lang="ru-RU" sz="1800" i="1" dirty="0" smtClean="0">
                <a:latin typeface="Calibri" panose="020F0502020204030204" pitchFamily="34" charset="0"/>
                <a:ea typeface="Calibri" panose="020F0502020204030204" pitchFamily="34" charset="0"/>
                <a:cs typeface="Times New Roman" panose="02020603050405020304" pitchFamily="18" charset="0"/>
              </a:rPr>
              <a:t> </a:t>
            </a:r>
            <a:r>
              <a:rPr lang="ru-RU" sz="1800" i="1" dirty="0" err="1" smtClean="0">
                <a:latin typeface="Calibri" panose="020F0502020204030204" pitchFamily="34" charset="0"/>
                <a:ea typeface="Calibri" panose="020F0502020204030204" pitchFamily="34" charset="0"/>
                <a:cs typeface="Times New Roman" panose="02020603050405020304" pitchFamily="18" charset="0"/>
              </a:rPr>
              <a:t>преживяваме</a:t>
            </a:r>
            <a:r>
              <a:rPr lang="ru-RU" sz="1800" i="1" dirty="0" smtClean="0">
                <a:latin typeface="Calibri" panose="020F0502020204030204" pitchFamily="34" charset="0"/>
                <a:ea typeface="Calibri" panose="020F0502020204030204" pitchFamily="34" charset="0"/>
                <a:cs typeface="Times New Roman" panose="02020603050405020304" pitchFamily="18" charset="0"/>
              </a:rPr>
              <a:t> </a:t>
            </a:r>
            <a:r>
              <a:rPr lang="ru-RU" sz="1800" i="1" dirty="0" err="1" smtClean="0">
                <a:latin typeface="Calibri" panose="020F0502020204030204" pitchFamily="34" charset="0"/>
                <a:ea typeface="Calibri" panose="020F0502020204030204" pitchFamily="34" charset="0"/>
                <a:cs typeface="Times New Roman" panose="02020603050405020304" pitchFamily="18" charset="0"/>
              </a:rPr>
              <a:t>променящи</a:t>
            </a:r>
            <a:r>
              <a:rPr lang="ru-RU" sz="1800" i="1" dirty="0" smtClean="0">
                <a:latin typeface="Calibri" panose="020F0502020204030204" pitchFamily="34" charset="0"/>
                <a:ea typeface="Calibri" panose="020F0502020204030204" pitchFamily="34" charset="0"/>
                <a:cs typeface="Times New Roman" panose="02020603050405020304" pitchFamily="18" charset="0"/>
              </a:rPr>
              <a:t> се </a:t>
            </a:r>
            <a:r>
              <a:rPr lang="ru-RU" sz="1800" i="1" dirty="0" err="1" smtClean="0">
                <a:latin typeface="Calibri" panose="020F0502020204030204" pitchFamily="34" charset="0"/>
                <a:ea typeface="Calibri" panose="020F0502020204030204" pitchFamily="34" charset="0"/>
                <a:cs typeface="Times New Roman" panose="02020603050405020304" pitchFamily="18" charset="0"/>
              </a:rPr>
              <a:t>метеорологични</a:t>
            </a:r>
            <a:r>
              <a:rPr lang="ru-RU" sz="1800" i="1" dirty="0" smtClean="0">
                <a:latin typeface="Calibri" panose="020F0502020204030204" pitchFamily="34" charset="0"/>
                <a:ea typeface="Calibri" panose="020F0502020204030204" pitchFamily="34" charset="0"/>
                <a:cs typeface="Times New Roman" panose="02020603050405020304" pitchFamily="18" charset="0"/>
              </a:rPr>
              <a:t> явления.</a:t>
            </a:r>
            <a:r>
              <a:rPr lang="en-US" sz="1800" dirty="0" smtClean="0">
                <a:latin typeface="Calibri" panose="020F0502020204030204" pitchFamily="34" charset="0"/>
                <a:ea typeface="Calibri" panose="020F0502020204030204" pitchFamily="34" charset="0"/>
                <a:cs typeface="Times New Roman" panose="02020603050405020304" pitchFamily="18" charset="0"/>
              </a:rPr>
              <a:t>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endParaRPr lang="en-IE" dirty="0"/>
          </a:p>
        </p:txBody>
      </p:sp>
      <p:sp>
        <p:nvSpPr>
          <p:cNvPr id="3" name="Text Placeholder 2">
            <a:extLst>
              <a:ext uri="{FF2B5EF4-FFF2-40B4-BE49-F238E27FC236}">
                <a16:creationId xmlns:a16="http://schemas.microsoft.com/office/drawing/2014/main" xmlns="" id="{D27F6DAC-1BDF-EDFA-D607-157858E265F1}"/>
              </a:ext>
            </a:extLst>
          </p:cNvPr>
          <p:cNvSpPr>
            <a:spLocks noGrp="1"/>
          </p:cNvSpPr>
          <p:nvPr>
            <p:ph type="body" sz="quarter" idx="16"/>
          </p:nvPr>
        </p:nvSpPr>
        <p:spPr>
          <a:xfrm>
            <a:off x="331694" y="116542"/>
            <a:ext cx="5547733" cy="1382318"/>
          </a:xfrm>
        </p:spPr>
        <p:txBody>
          <a:bodyPr/>
          <a:lstStyle/>
          <a:p>
            <a:r>
              <a:rPr lang="ru-RU" dirty="0" err="1" smtClean="0"/>
              <a:t>Биологично</a:t>
            </a:r>
            <a:r>
              <a:rPr lang="ru-RU" dirty="0" smtClean="0"/>
              <a:t> разнообразие и </a:t>
            </a:r>
            <a:r>
              <a:rPr lang="ru-RU" dirty="0" err="1" smtClean="0"/>
              <a:t>екстремни</a:t>
            </a:r>
            <a:r>
              <a:rPr lang="ru-RU" dirty="0" smtClean="0"/>
              <a:t> </a:t>
            </a:r>
            <a:r>
              <a:rPr lang="ru-RU" dirty="0" err="1" smtClean="0"/>
              <a:t>метеорологични</a:t>
            </a:r>
            <a:r>
              <a:rPr lang="ru-RU" dirty="0" smtClean="0"/>
              <a:t> явления</a:t>
            </a:r>
            <a:endParaRPr lang="en-IE" b="0" dirty="0"/>
          </a:p>
        </p:txBody>
      </p:sp>
      <p:pic>
        <p:nvPicPr>
          <p:cNvPr id="7" name="Picture Placeholder 6">
            <a:extLst>
              <a:ext uri="{FF2B5EF4-FFF2-40B4-BE49-F238E27FC236}">
                <a16:creationId xmlns:a16="http://schemas.microsoft.com/office/drawing/2014/main" xmlns="" id="{D6C84A7C-D516-A1A8-5B7D-DD65CFD24C6D}"/>
              </a:ext>
            </a:extLst>
          </p:cNvPr>
          <p:cNvPicPr>
            <a:picLocks noGrp="1" noChangeAspect="1"/>
          </p:cNvPicPr>
          <p:nvPr>
            <p:ph type="pic" sz="quarter" idx="19"/>
          </p:nvPr>
        </p:nvPicPr>
        <p:blipFill>
          <a:blip r:embed="rId3"/>
          <a:srcRect l="20192" r="20192"/>
          <a:stretch/>
        </p:blipFill>
        <p:spPr>
          <a:xfrm>
            <a:off x="6083676" y="0"/>
            <a:ext cx="5361066" cy="6858000"/>
          </a:xfrm>
        </p:spPr>
      </p:pic>
      <p:sp>
        <p:nvSpPr>
          <p:cNvPr id="8" name="TextBox 7">
            <a:extLst>
              <a:ext uri="{FF2B5EF4-FFF2-40B4-BE49-F238E27FC236}">
                <a16:creationId xmlns:a16="http://schemas.microsoft.com/office/drawing/2014/main" xmlns="" id="{D6E367BF-0DCE-DE3E-0C3A-229253BA9E9B}"/>
              </a:ext>
            </a:extLst>
          </p:cNvPr>
          <p:cNvSpPr txBox="1"/>
          <p:nvPr/>
        </p:nvSpPr>
        <p:spPr>
          <a:xfrm>
            <a:off x="9956130" y="6361057"/>
            <a:ext cx="1488612" cy="369332"/>
          </a:xfrm>
          <a:prstGeom prst="rect">
            <a:avLst/>
          </a:prstGeom>
          <a:noFill/>
        </p:spPr>
        <p:txBody>
          <a:bodyPr wrap="square" rtlCol="0">
            <a:spAutoFit/>
          </a:bodyPr>
          <a:lstStyle/>
          <a:p>
            <a:r>
              <a:rPr lang="en-IE" b="1" u="sng" dirty="0">
                <a:solidFill>
                  <a:schemeClr val="bg1"/>
                </a:solidFill>
                <a:hlinkClick r:id="rId4"/>
              </a:rPr>
              <a:t>Image Credit </a:t>
            </a:r>
            <a:endParaRPr lang="en-IE" b="1" u="sng" dirty="0">
              <a:solidFill>
                <a:schemeClr val="bg1"/>
              </a:solidFill>
            </a:endParaRPr>
          </a:p>
        </p:txBody>
      </p:sp>
    </p:spTree>
    <p:extLst>
      <p:ext uri="{BB962C8B-B14F-4D97-AF65-F5344CB8AC3E}">
        <p14:creationId xmlns:p14="http://schemas.microsoft.com/office/powerpoint/2010/main" xmlns="" val="242871030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xmlns="" id="{F53E186E-EEE8-784F-BE9F-48BF925F13E9}"/>
              </a:ext>
            </a:extLst>
          </p:cNvPr>
          <p:cNvSpPr>
            <a:spLocks noGrp="1"/>
          </p:cNvSpPr>
          <p:nvPr>
            <p:ph type="body" sz="quarter" idx="17"/>
          </p:nvPr>
        </p:nvSpPr>
        <p:spPr/>
        <p:txBody>
          <a:bodyPr/>
          <a:lstStyle/>
          <a:p>
            <a:r>
              <a:rPr lang="en-US" dirty="0"/>
              <a:t>04</a:t>
            </a:r>
          </a:p>
        </p:txBody>
      </p:sp>
      <p:pic>
        <p:nvPicPr>
          <p:cNvPr id="14" name="Picture Placeholder 12">
            <a:extLst>
              <a:ext uri="{FF2B5EF4-FFF2-40B4-BE49-F238E27FC236}">
                <a16:creationId xmlns:a16="http://schemas.microsoft.com/office/drawing/2014/main" xmlns="" id="{95D61C34-AF95-5448-B715-90AADC57BC48}"/>
              </a:ext>
            </a:extLst>
          </p:cNvPr>
          <p:cNvPicPr>
            <a:picLocks noGrp="1" noChangeAspect="1"/>
          </p:cNvPicPr>
          <p:nvPr>
            <p:ph type="pic" sz="quarter" idx="10"/>
          </p:nvPr>
        </p:nvPicPr>
        <p:blipFill>
          <a:blip r:embed="rId3"/>
          <a:srcRect t="16949" b="16949"/>
          <a:stretch/>
        </p:blipFill>
        <p:spPr>
          <a:xfrm>
            <a:off x="238772" y="2626822"/>
            <a:ext cx="7708195" cy="3396829"/>
          </a:xfrm>
        </p:spPr>
      </p:pic>
      <p:sp>
        <p:nvSpPr>
          <p:cNvPr id="6" name="Rectangle 5">
            <a:extLst>
              <a:ext uri="{FF2B5EF4-FFF2-40B4-BE49-F238E27FC236}">
                <a16:creationId xmlns:a16="http://schemas.microsoft.com/office/drawing/2014/main" xmlns="" id="{1DF2049A-9A6D-0A49-9CEA-AEAEB81268B2}"/>
              </a:ext>
            </a:extLst>
          </p:cNvPr>
          <p:cNvSpPr/>
          <p:nvPr/>
        </p:nvSpPr>
        <p:spPr>
          <a:xfrm>
            <a:off x="5722297" y="3429000"/>
            <a:ext cx="5496309" cy="12003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grpSp>
        <p:nvGrpSpPr>
          <p:cNvPr id="9" name="Graphic 2">
            <a:extLst>
              <a:ext uri="{FF2B5EF4-FFF2-40B4-BE49-F238E27FC236}">
                <a16:creationId xmlns:a16="http://schemas.microsoft.com/office/drawing/2014/main" xmlns="" id="{6285D392-116B-5249-8268-8EA084DD11E1}"/>
              </a:ext>
            </a:extLst>
          </p:cNvPr>
          <p:cNvGrpSpPr/>
          <p:nvPr/>
        </p:nvGrpSpPr>
        <p:grpSpPr>
          <a:xfrm rot="16200000">
            <a:off x="-1080012" y="1373752"/>
            <a:ext cx="3833889" cy="1673865"/>
            <a:chOff x="3357879" y="5072538"/>
            <a:chExt cx="593407" cy="259080"/>
          </a:xfrm>
          <a:solidFill>
            <a:srgbClr val="EB7339"/>
          </a:solidFill>
        </p:grpSpPr>
        <p:sp>
          <p:nvSpPr>
            <p:cNvPr id="10" name="Freeform 9">
              <a:extLst>
                <a:ext uri="{FF2B5EF4-FFF2-40B4-BE49-F238E27FC236}">
                  <a16:creationId xmlns:a16="http://schemas.microsoft.com/office/drawing/2014/main" xmlns="" id="{470E5AA0-13F3-7046-97B9-B4D70885B4A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xmlns="" id="{59BABA38-F111-FD47-B780-A81442F31F5A}"/>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xmlns="" id="{F0607F26-EF08-D444-B0FE-E46E0BA21E65}"/>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7" name="TextBox 6">
            <a:extLst>
              <a:ext uri="{FF2B5EF4-FFF2-40B4-BE49-F238E27FC236}">
                <a16:creationId xmlns:a16="http://schemas.microsoft.com/office/drawing/2014/main" xmlns="" id="{9664755C-D94B-2A4C-946A-2A124785D8C0}"/>
              </a:ext>
            </a:extLst>
          </p:cNvPr>
          <p:cNvSpPr txBox="1"/>
          <p:nvPr/>
        </p:nvSpPr>
        <p:spPr>
          <a:xfrm>
            <a:off x="5906320" y="3481298"/>
            <a:ext cx="5400777" cy="646331"/>
          </a:xfrm>
          <a:prstGeom prst="rect">
            <a:avLst/>
          </a:prstGeom>
          <a:noFill/>
        </p:spPr>
        <p:txBody>
          <a:bodyPr wrap="square" rtlCol="0">
            <a:spAutoFit/>
          </a:bodyPr>
          <a:lstStyle/>
          <a:p>
            <a:r>
              <a:rPr lang="bg-BG" sz="3600" b="1" spc="324" dirty="0" smtClean="0">
                <a:solidFill>
                  <a:srgbClr val="EB7339"/>
                </a:solidFill>
                <a:latin typeface="Calibri" panose="020F0502020204030204" pitchFamily="34" charset="0"/>
                <a:cs typeface="Calibri" panose="020F0502020204030204" pitchFamily="34" charset="0"/>
              </a:rPr>
              <a:t>Действия за промяна</a:t>
            </a:r>
          </a:p>
        </p:txBody>
      </p:sp>
    </p:spTree>
    <p:extLst>
      <p:ext uri="{BB962C8B-B14F-4D97-AF65-F5344CB8AC3E}">
        <p14:creationId xmlns:p14="http://schemas.microsoft.com/office/powerpoint/2010/main" xmlns="" val="340609139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tângulo 33">
            <a:extLst>
              <a:ext uri="{FF2B5EF4-FFF2-40B4-BE49-F238E27FC236}">
                <a16:creationId xmlns:a16="http://schemas.microsoft.com/office/drawing/2014/main" xmlns="" id="{5F9C0A67-0C6D-4F38-9ED8-0012DB9CB36F}"/>
              </a:ext>
            </a:extLst>
          </p:cNvPr>
          <p:cNvSpPr/>
          <p:nvPr/>
        </p:nvSpPr>
        <p:spPr>
          <a:xfrm>
            <a:off x="3522133" y="-1"/>
            <a:ext cx="1405658" cy="69022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pic>
        <p:nvPicPr>
          <p:cNvPr id="28" name="Picture Placeholder 27">
            <a:extLst>
              <a:ext uri="{FF2B5EF4-FFF2-40B4-BE49-F238E27FC236}">
                <a16:creationId xmlns:a16="http://schemas.microsoft.com/office/drawing/2014/main" xmlns="" id="{B78E12A6-C766-A14A-AB91-C513533FD2A2}"/>
              </a:ext>
            </a:extLst>
          </p:cNvPr>
          <p:cNvPicPr>
            <a:picLocks noGrp="1" noChangeAspect="1"/>
          </p:cNvPicPr>
          <p:nvPr>
            <p:ph type="pic" sz="quarter" idx="19"/>
          </p:nvPr>
        </p:nvPicPr>
        <p:blipFill>
          <a:blip r:embed="rId2"/>
          <a:srcRect l="32693" r="32693"/>
          <a:stretch>
            <a:fillRect/>
          </a:stretch>
        </p:blipFill>
        <p:spPr/>
      </p:pic>
      <p:grpSp>
        <p:nvGrpSpPr>
          <p:cNvPr id="29" name="Graphic 2">
            <a:extLst>
              <a:ext uri="{FF2B5EF4-FFF2-40B4-BE49-F238E27FC236}">
                <a16:creationId xmlns:a16="http://schemas.microsoft.com/office/drawing/2014/main" xmlns="" id="{1882C676-5CB9-9146-8553-CE13526C9264}"/>
              </a:ext>
            </a:extLst>
          </p:cNvPr>
          <p:cNvGrpSpPr/>
          <p:nvPr/>
        </p:nvGrpSpPr>
        <p:grpSpPr>
          <a:xfrm rot="16200000">
            <a:off x="-1121371" y="1395606"/>
            <a:ext cx="3833889" cy="1673865"/>
            <a:chOff x="3357879" y="5072538"/>
            <a:chExt cx="593407" cy="259080"/>
          </a:xfrm>
          <a:solidFill>
            <a:srgbClr val="EB7339"/>
          </a:solidFill>
        </p:grpSpPr>
        <p:sp>
          <p:nvSpPr>
            <p:cNvPr id="30" name="Freeform 29">
              <a:extLst>
                <a:ext uri="{FF2B5EF4-FFF2-40B4-BE49-F238E27FC236}">
                  <a16:creationId xmlns:a16="http://schemas.microsoft.com/office/drawing/2014/main" xmlns="" id="{26D7D646-0CD9-D545-995C-14C9C9200D3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a16="http://schemas.microsoft.com/office/drawing/2014/main" xmlns="" id="{FC462181-C3DC-E043-BC7E-DD32D31223F6}"/>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xmlns="" id="{BF2F4765-3587-C24A-96B9-534A3D7B42A5}"/>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3" name="Marcador de Posição do Texto 32">
            <a:extLst>
              <a:ext uri="{FF2B5EF4-FFF2-40B4-BE49-F238E27FC236}">
                <a16:creationId xmlns:a16="http://schemas.microsoft.com/office/drawing/2014/main" xmlns="" id="{F9792ADF-4577-44C4-96BE-6DEC9849E0EA}"/>
              </a:ext>
            </a:extLst>
          </p:cNvPr>
          <p:cNvSpPr>
            <a:spLocks noGrp="1"/>
          </p:cNvSpPr>
          <p:nvPr>
            <p:ph type="body" sz="quarter" idx="46"/>
          </p:nvPr>
        </p:nvSpPr>
        <p:spPr>
          <a:xfrm>
            <a:off x="4031226" y="1666484"/>
            <a:ext cx="7449799" cy="4465445"/>
          </a:xfrm>
        </p:spPr>
        <p:txBody>
          <a:bodyPr/>
          <a:lstStyle/>
          <a:p>
            <a:endParaRPr lang="bg-BG" sz="2400" b="1" dirty="0" smtClean="0">
              <a:solidFill>
                <a:srgbClr val="354F92"/>
              </a:solidFill>
            </a:endParaRPr>
          </a:p>
          <a:p>
            <a:r>
              <a:rPr lang="bg-BG" sz="2400" b="1" dirty="0" smtClean="0">
                <a:solidFill>
                  <a:srgbClr val="354F92"/>
                </a:solidFill>
              </a:rPr>
              <a:t>Загубата на биоразнообразие</a:t>
            </a:r>
            <a:r>
              <a:rPr lang="pt-PT" sz="2400" dirty="0" smtClean="0">
                <a:solidFill>
                  <a:srgbClr val="354F92"/>
                </a:solidFill>
              </a:rPr>
              <a:t>, </a:t>
            </a:r>
            <a:r>
              <a:rPr lang="bg-BG" sz="2400" dirty="0" smtClean="0">
                <a:solidFill>
                  <a:srgbClr val="354F92"/>
                </a:solidFill>
              </a:rPr>
              <a:t>както и климатичните промени са </a:t>
            </a:r>
            <a:r>
              <a:rPr lang="bg-BG" sz="2400" b="1" dirty="0" smtClean="0">
                <a:solidFill>
                  <a:srgbClr val="354F92"/>
                </a:solidFill>
              </a:rPr>
              <a:t>антропогенни явления</a:t>
            </a:r>
            <a:r>
              <a:rPr lang="pt-PT" sz="2400" dirty="0" smtClean="0">
                <a:solidFill>
                  <a:srgbClr val="354F92"/>
                </a:solidFill>
              </a:rPr>
              <a:t>.</a:t>
            </a:r>
            <a:endParaRPr lang="bg-BG" sz="2400" dirty="0" smtClean="0">
              <a:solidFill>
                <a:srgbClr val="354F92"/>
              </a:solidFill>
            </a:endParaRPr>
          </a:p>
          <a:p>
            <a:r>
              <a:rPr lang="bg-BG" sz="2400" b="1" dirty="0" smtClean="0">
                <a:solidFill>
                  <a:srgbClr val="354F92"/>
                </a:solidFill>
              </a:rPr>
              <a:t>Антропогенни </a:t>
            </a:r>
            <a:r>
              <a:rPr lang="pt-PT" sz="2400" dirty="0" smtClean="0">
                <a:solidFill>
                  <a:srgbClr val="354F92"/>
                </a:solidFill>
              </a:rPr>
              <a:t>= </a:t>
            </a:r>
            <a:r>
              <a:rPr lang="bg-BG" sz="2400" dirty="0" smtClean="0">
                <a:solidFill>
                  <a:srgbClr val="354F92"/>
                </a:solidFill>
              </a:rPr>
              <a:t>причинени от </a:t>
            </a:r>
            <a:r>
              <a:rPr lang="bg-BG" sz="2400" b="1" dirty="0" smtClean="0">
                <a:solidFill>
                  <a:srgbClr val="354F92"/>
                </a:solidFill>
              </a:rPr>
              <a:t>човешки действия и бездействие.  </a:t>
            </a:r>
            <a:endParaRPr lang="pt-PT" sz="2400" b="1" dirty="0">
              <a:solidFill>
                <a:srgbClr val="354F92"/>
              </a:solidFill>
            </a:endParaRPr>
          </a:p>
          <a:p>
            <a:r>
              <a:rPr lang="ru-RU" sz="2400" dirty="0" err="1">
                <a:solidFill>
                  <a:srgbClr val="354F92"/>
                </a:solidFill>
              </a:rPr>
              <a:t>Какво</a:t>
            </a:r>
            <a:r>
              <a:rPr lang="ru-RU" sz="2400" dirty="0">
                <a:solidFill>
                  <a:srgbClr val="354F92"/>
                </a:solidFill>
              </a:rPr>
              <a:t> </a:t>
            </a:r>
            <a:r>
              <a:rPr lang="ru-RU" sz="2400" b="1" dirty="0">
                <a:solidFill>
                  <a:srgbClr val="354F92"/>
                </a:solidFill>
              </a:rPr>
              <a:t>правим</a:t>
            </a:r>
            <a:r>
              <a:rPr lang="ru-RU" sz="2400" dirty="0">
                <a:solidFill>
                  <a:srgbClr val="354F92"/>
                </a:solidFill>
              </a:rPr>
              <a:t> и </a:t>
            </a:r>
            <a:r>
              <a:rPr lang="ru-RU" sz="2400" dirty="0" err="1">
                <a:solidFill>
                  <a:srgbClr val="354F92"/>
                </a:solidFill>
              </a:rPr>
              <a:t>какво</a:t>
            </a:r>
            <a:r>
              <a:rPr lang="ru-RU" sz="2400" dirty="0">
                <a:solidFill>
                  <a:srgbClr val="354F92"/>
                </a:solidFill>
              </a:rPr>
              <a:t> </a:t>
            </a:r>
            <a:r>
              <a:rPr lang="ru-RU" sz="2400" b="1" dirty="0">
                <a:solidFill>
                  <a:srgbClr val="354F92"/>
                </a:solidFill>
              </a:rPr>
              <a:t>не </a:t>
            </a:r>
            <a:r>
              <a:rPr lang="ru-RU" sz="2400" b="1" dirty="0" err="1">
                <a:solidFill>
                  <a:srgbClr val="354F92"/>
                </a:solidFill>
              </a:rPr>
              <a:t>успяваме</a:t>
            </a:r>
            <a:r>
              <a:rPr lang="ru-RU" sz="2400" b="1" dirty="0">
                <a:solidFill>
                  <a:srgbClr val="354F92"/>
                </a:solidFill>
              </a:rPr>
              <a:t> да направим</a:t>
            </a:r>
            <a:r>
              <a:rPr lang="ru-RU" sz="2400" dirty="0">
                <a:solidFill>
                  <a:srgbClr val="354F92"/>
                </a:solidFill>
              </a:rPr>
              <a:t>.</a:t>
            </a:r>
            <a:endParaRPr lang="pt-PT" sz="2400" dirty="0">
              <a:solidFill>
                <a:srgbClr val="354F92"/>
              </a:solidFill>
            </a:endParaRPr>
          </a:p>
          <a:p>
            <a:r>
              <a:rPr lang="ru-RU" sz="2400" dirty="0" err="1">
                <a:solidFill>
                  <a:srgbClr val="354F92"/>
                </a:solidFill>
              </a:rPr>
              <a:t>Ние</a:t>
            </a:r>
            <a:r>
              <a:rPr lang="ru-RU" sz="2400" dirty="0">
                <a:solidFill>
                  <a:srgbClr val="354F92"/>
                </a:solidFill>
              </a:rPr>
              <a:t> </a:t>
            </a:r>
            <a:r>
              <a:rPr lang="ru-RU" sz="2400" dirty="0" err="1">
                <a:solidFill>
                  <a:srgbClr val="354F92"/>
                </a:solidFill>
              </a:rPr>
              <a:t>сме</a:t>
            </a:r>
            <a:r>
              <a:rPr lang="ru-RU" sz="2400" dirty="0">
                <a:solidFill>
                  <a:srgbClr val="354F92"/>
                </a:solidFill>
              </a:rPr>
              <a:t> </a:t>
            </a:r>
            <a:r>
              <a:rPr lang="ru-RU" sz="2400" dirty="0" smtClean="0">
                <a:solidFill>
                  <a:srgbClr val="354F92"/>
                </a:solidFill>
              </a:rPr>
              <a:t>свидетели </a:t>
            </a:r>
            <a:r>
              <a:rPr lang="ru-RU" sz="2400" b="1" dirty="0" smtClean="0">
                <a:solidFill>
                  <a:srgbClr val="354F92"/>
                </a:solidFill>
              </a:rPr>
              <a:t>на </a:t>
            </a:r>
            <a:r>
              <a:rPr lang="ru-RU" sz="2400" b="1" dirty="0" err="1">
                <a:solidFill>
                  <a:srgbClr val="354F92"/>
                </a:solidFill>
              </a:rPr>
              <a:t>масово</a:t>
            </a:r>
            <a:r>
              <a:rPr lang="ru-RU" sz="2400" b="1" dirty="0">
                <a:solidFill>
                  <a:srgbClr val="354F92"/>
                </a:solidFill>
              </a:rPr>
              <a:t> </a:t>
            </a:r>
            <a:r>
              <a:rPr lang="ru-RU" sz="2400" b="1" dirty="0" err="1">
                <a:solidFill>
                  <a:srgbClr val="354F92"/>
                </a:solidFill>
              </a:rPr>
              <a:t>изчезване</a:t>
            </a:r>
            <a:r>
              <a:rPr lang="ru-RU" sz="2400" dirty="0">
                <a:solidFill>
                  <a:srgbClr val="354F92"/>
                </a:solidFill>
              </a:rPr>
              <a:t>, причинено от </a:t>
            </a:r>
            <a:r>
              <a:rPr lang="ru-RU" sz="2400" dirty="0" err="1">
                <a:solidFill>
                  <a:srgbClr val="354F92"/>
                </a:solidFill>
              </a:rPr>
              <a:t>скорошни</a:t>
            </a:r>
            <a:r>
              <a:rPr lang="ru-RU" sz="2400" dirty="0">
                <a:solidFill>
                  <a:srgbClr val="354F92"/>
                </a:solidFill>
              </a:rPr>
              <a:t> </a:t>
            </a:r>
            <a:r>
              <a:rPr lang="ru-RU" sz="2400" b="1" dirty="0" err="1">
                <a:solidFill>
                  <a:srgbClr val="354F92"/>
                </a:solidFill>
              </a:rPr>
              <a:t>промени</a:t>
            </a:r>
            <a:r>
              <a:rPr lang="ru-RU" sz="2400" b="1" dirty="0">
                <a:solidFill>
                  <a:srgbClr val="354F92"/>
                </a:solidFill>
              </a:rPr>
              <a:t> в </a:t>
            </a:r>
            <a:r>
              <a:rPr lang="ru-RU" sz="2400" b="1" dirty="0" err="1">
                <a:solidFill>
                  <a:srgbClr val="354F92"/>
                </a:solidFill>
              </a:rPr>
              <a:t>човешкото</a:t>
            </a:r>
            <a:r>
              <a:rPr lang="ru-RU" sz="2400" b="1" dirty="0">
                <a:solidFill>
                  <a:srgbClr val="354F92"/>
                </a:solidFill>
              </a:rPr>
              <a:t> поведение</a:t>
            </a:r>
            <a:r>
              <a:rPr lang="ru-RU" sz="2400" dirty="0">
                <a:solidFill>
                  <a:srgbClr val="354F92"/>
                </a:solidFill>
              </a:rPr>
              <a:t>.</a:t>
            </a:r>
            <a:endParaRPr lang="pt-PT" sz="2400" dirty="0">
              <a:solidFill>
                <a:srgbClr val="354F92"/>
              </a:solidFill>
            </a:endParaRPr>
          </a:p>
          <a:p>
            <a:r>
              <a:rPr lang="ru-RU" sz="2400" dirty="0" smtClean="0">
                <a:solidFill>
                  <a:srgbClr val="354F92"/>
                </a:solidFill>
              </a:rPr>
              <a:t>Можем </a:t>
            </a:r>
            <a:r>
              <a:rPr lang="ru-RU" sz="2400" dirty="0">
                <a:solidFill>
                  <a:srgbClr val="354F92"/>
                </a:solidFill>
              </a:rPr>
              <a:t>да решим </a:t>
            </a:r>
            <a:r>
              <a:rPr lang="ru-RU" sz="2400" dirty="0" err="1">
                <a:solidFill>
                  <a:srgbClr val="354F92"/>
                </a:solidFill>
              </a:rPr>
              <a:t>проблемите</a:t>
            </a:r>
            <a:r>
              <a:rPr lang="ru-RU" sz="2400" dirty="0">
                <a:solidFill>
                  <a:srgbClr val="354F92"/>
                </a:solidFill>
              </a:rPr>
              <a:t>, </a:t>
            </a:r>
            <a:r>
              <a:rPr lang="ru-RU" sz="2400" dirty="0" err="1">
                <a:solidFill>
                  <a:srgbClr val="354F92"/>
                </a:solidFill>
              </a:rPr>
              <a:t>като</a:t>
            </a:r>
            <a:r>
              <a:rPr lang="ru-RU" sz="2400" dirty="0">
                <a:solidFill>
                  <a:srgbClr val="354F92"/>
                </a:solidFill>
              </a:rPr>
              <a:t> </a:t>
            </a:r>
            <a:r>
              <a:rPr lang="ru-RU" sz="2400" b="1" dirty="0" err="1">
                <a:solidFill>
                  <a:srgbClr val="354F92"/>
                </a:solidFill>
              </a:rPr>
              <a:t>променим</a:t>
            </a:r>
            <a:r>
              <a:rPr lang="ru-RU" sz="2400" b="1" dirty="0">
                <a:solidFill>
                  <a:srgbClr val="354F92"/>
                </a:solidFill>
              </a:rPr>
              <a:t> </a:t>
            </a:r>
            <a:r>
              <a:rPr lang="ru-RU" sz="2400" b="1" dirty="0" err="1" smtClean="0">
                <a:solidFill>
                  <a:srgbClr val="354F92"/>
                </a:solidFill>
              </a:rPr>
              <a:t>отново</a:t>
            </a:r>
            <a:r>
              <a:rPr lang="ru-RU" sz="2400" b="1" dirty="0" smtClean="0">
                <a:solidFill>
                  <a:srgbClr val="354F92"/>
                </a:solidFill>
              </a:rPr>
              <a:t> </a:t>
            </a:r>
            <a:r>
              <a:rPr lang="ru-RU" sz="2400" b="1" dirty="0" err="1" smtClean="0">
                <a:solidFill>
                  <a:srgbClr val="354F92"/>
                </a:solidFill>
              </a:rPr>
              <a:t>поведението</a:t>
            </a:r>
            <a:r>
              <a:rPr lang="ru-RU" sz="2400" b="1" dirty="0" smtClean="0">
                <a:solidFill>
                  <a:srgbClr val="354F92"/>
                </a:solidFill>
              </a:rPr>
              <a:t> си. </a:t>
            </a:r>
            <a:endParaRPr lang="pt-PT" sz="2400" b="1" dirty="0">
              <a:solidFill>
                <a:srgbClr val="354F92"/>
              </a:solidFill>
            </a:endParaRPr>
          </a:p>
        </p:txBody>
      </p:sp>
      <p:sp>
        <p:nvSpPr>
          <p:cNvPr id="9" name="Text Placeholder 1"/>
          <p:cNvSpPr>
            <a:spLocks noGrp="1"/>
          </p:cNvSpPr>
          <p:nvPr>
            <p:ph type="body" sz="quarter" idx="4294967295"/>
          </p:nvPr>
        </p:nvSpPr>
        <p:spPr>
          <a:xfrm>
            <a:off x="3795822" y="790937"/>
            <a:ext cx="7176977" cy="875547"/>
          </a:xfrm>
          <a:prstGeom prst="rect">
            <a:avLst/>
          </a:prstGeom>
        </p:spPr>
        <p:txBody>
          <a:bodyPr/>
          <a:lstStyle/>
          <a:p>
            <a:pPr marL="0" indent="0">
              <a:buNone/>
            </a:pPr>
            <a:r>
              <a:rPr lang="bg-BG" sz="3200" b="1" dirty="0" smtClean="0">
                <a:solidFill>
                  <a:srgbClr val="EB7339"/>
                </a:solidFill>
              </a:rPr>
              <a:t>Ние сме решението</a:t>
            </a:r>
            <a:r>
              <a:rPr lang="en-US" sz="3200" b="1" dirty="0" smtClean="0">
                <a:solidFill>
                  <a:srgbClr val="EB7339"/>
                </a:solidFill>
              </a:rPr>
              <a:t>!</a:t>
            </a:r>
            <a:endParaRPr lang="en-US" sz="3200" b="1" dirty="0">
              <a:solidFill>
                <a:srgbClr val="EB7339"/>
              </a:solidFill>
            </a:endParaRPr>
          </a:p>
        </p:txBody>
      </p:sp>
    </p:spTree>
    <p:extLst>
      <p:ext uri="{BB962C8B-B14F-4D97-AF65-F5344CB8AC3E}">
        <p14:creationId xmlns:p14="http://schemas.microsoft.com/office/powerpoint/2010/main" xmlns="" val="145944143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7BCD5C69-09E4-C748-80B1-0B7DF8A89B21}"/>
              </a:ext>
            </a:extLst>
          </p:cNvPr>
          <p:cNvSpPr>
            <a:spLocks noGrp="1"/>
          </p:cNvSpPr>
          <p:nvPr>
            <p:ph type="body" sz="quarter" idx="18"/>
          </p:nvPr>
        </p:nvSpPr>
        <p:spPr/>
        <p:txBody>
          <a:bodyPr/>
          <a:lstStyle/>
          <a:p>
            <a:r>
              <a:rPr lang="en-IE" b="1" dirty="0"/>
              <a:t> PATRICK GEDDES</a:t>
            </a:r>
          </a:p>
        </p:txBody>
      </p:sp>
      <p:sp>
        <p:nvSpPr>
          <p:cNvPr id="5" name="Text Placeholder 4">
            <a:extLst>
              <a:ext uri="{FF2B5EF4-FFF2-40B4-BE49-F238E27FC236}">
                <a16:creationId xmlns:a16="http://schemas.microsoft.com/office/drawing/2014/main" xmlns="" id="{2DA40B15-9ED2-9949-818C-BA825C703A62}"/>
              </a:ext>
            </a:extLst>
          </p:cNvPr>
          <p:cNvSpPr>
            <a:spLocks noGrp="1"/>
          </p:cNvSpPr>
          <p:nvPr>
            <p:ph type="body" sz="quarter" idx="19"/>
          </p:nvPr>
        </p:nvSpPr>
        <p:spPr/>
        <p:txBody>
          <a:bodyPr/>
          <a:lstStyle/>
          <a:p>
            <a:r>
              <a:rPr lang="bg-BG" b="1" dirty="0" smtClean="0"/>
              <a:t>МИСЛЕТЕ ГЛОБАЛНО, ДЕЙСТВАЙТЕ ЛОКАЛНО!</a:t>
            </a:r>
            <a:endParaRPr lang="en-US" b="1" dirty="0"/>
          </a:p>
        </p:txBody>
      </p:sp>
      <p:pic>
        <p:nvPicPr>
          <p:cNvPr id="23" name="Picture Placeholder 22">
            <a:extLst>
              <a:ext uri="{FF2B5EF4-FFF2-40B4-BE49-F238E27FC236}">
                <a16:creationId xmlns:a16="http://schemas.microsoft.com/office/drawing/2014/main" xmlns="" id="{867D59D7-723D-1948-BC77-49C2183C8269}"/>
              </a:ext>
            </a:extLst>
          </p:cNvPr>
          <p:cNvPicPr>
            <a:picLocks noGrp="1" noChangeAspect="1"/>
          </p:cNvPicPr>
          <p:nvPr>
            <p:ph type="pic" sz="quarter" idx="20"/>
          </p:nvPr>
        </p:nvPicPr>
        <p:blipFill>
          <a:blip r:embed="rId2"/>
          <a:srcRect t="7748" b="7748"/>
          <a:stretch>
            <a:fillRect/>
          </a:stretch>
        </p:blipFill>
        <p:spPr/>
      </p:pic>
    </p:spTree>
    <p:extLst>
      <p:ext uri="{BB962C8B-B14F-4D97-AF65-F5344CB8AC3E}">
        <p14:creationId xmlns:p14="http://schemas.microsoft.com/office/powerpoint/2010/main" xmlns="" val="318063501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xmlns="" id="{BC8CA0EC-3203-874B-818E-A3951341F2E9}"/>
              </a:ext>
            </a:extLst>
          </p:cNvPr>
          <p:cNvSpPr>
            <a:spLocks noGrp="1"/>
          </p:cNvSpPr>
          <p:nvPr>
            <p:ph type="body" sz="quarter" idx="15"/>
          </p:nvPr>
        </p:nvSpPr>
        <p:spPr/>
        <p:txBody>
          <a:bodyPr/>
          <a:lstStyle/>
          <a:p>
            <a:r>
              <a:rPr lang="en-US" dirty="0"/>
              <a:t>01</a:t>
            </a:r>
          </a:p>
        </p:txBody>
      </p:sp>
      <p:sp>
        <p:nvSpPr>
          <p:cNvPr id="15" name="Text Placeholder 14">
            <a:extLst>
              <a:ext uri="{FF2B5EF4-FFF2-40B4-BE49-F238E27FC236}">
                <a16:creationId xmlns:a16="http://schemas.microsoft.com/office/drawing/2014/main" xmlns="" id="{C4E048F0-9773-C54B-A71E-3C9CFEB59C8E}"/>
              </a:ext>
            </a:extLst>
          </p:cNvPr>
          <p:cNvSpPr>
            <a:spLocks noGrp="1"/>
          </p:cNvSpPr>
          <p:nvPr>
            <p:ph type="body" sz="quarter" idx="14"/>
          </p:nvPr>
        </p:nvSpPr>
        <p:spPr/>
        <p:txBody>
          <a:bodyPr/>
          <a:lstStyle/>
          <a:p>
            <a:r>
              <a:rPr lang="bg-BG" sz="2400" dirty="0" smtClean="0">
                <a:solidFill>
                  <a:srgbClr val="354F92"/>
                </a:solidFill>
              </a:rPr>
              <a:t>Загуба на местообитания и деградация</a:t>
            </a:r>
            <a:endParaRPr lang="en-US" sz="2400" dirty="0">
              <a:solidFill>
                <a:srgbClr val="354F92"/>
              </a:solidFill>
            </a:endParaRPr>
          </a:p>
        </p:txBody>
      </p:sp>
      <p:sp>
        <p:nvSpPr>
          <p:cNvPr id="19" name="Text Placeholder 18">
            <a:extLst>
              <a:ext uri="{FF2B5EF4-FFF2-40B4-BE49-F238E27FC236}">
                <a16:creationId xmlns:a16="http://schemas.microsoft.com/office/drawing/2014/main" xmlns="" id="{5B018A2C-261B-FE40-8CCB-12ABA36272E0}"/>
              </a:ext>
            </a:extLst>
          </p:cNvPr>
          <p:cNvSpPr>
            <a:spLocks noGrp="1"/>
          </p:cNvSpPr>
          <p:nvPr>
            <p:ph type="body" sz="quarter" idx="29"/>
          </p:nvPr>
        </p:nvSpPr>
        <p:spPr/>
        <p:txBody>
          <a:bodyPr/>
          <a:lstStyle/>
          <a:p>
            <a:r>
              <a:rPr lang="en-US" dirty="0"/>
              <a:t>02</a:t>
            </a:r>
          </a:p>
        </p:txBody>
      </p:sp>
      <p:sp>
        <p:nvSpPr>
          <p:cNvPr id="20" name="Text Placeholder 19">
            <a:extLst>
              <a:ext uri="{FF2B5EF4-FFF2-40B4-BE49-F238E27FC236}">
                <a16:creationId xmlns:a16="http://schemas.microsoft.com/office/drawing/2014/main" xmlns="" id="{F1085800-9569-4843-B00A-CC81BB1D9B93}"/>
              </a:ext>
            </a:extLst>
          </p:cNvPr>
          <p:cNvSpPr>
            <a:spLocks noGrp="1"/>
          </p:cNvSpPr>
          <p:nvPr>
            <p:ph type="body" sz="quarter" idx="30"/>
          </p:nvPr>
        </p:nvSpPr>
        <p:spPr/>
        <p:txBody>
          <a:bodyPr/>
          <a:lstStyle/>
          <a:p>
            <a:r>
              <a:rPr lang="bg-BG" sz="2400" dirty="0" smtClean="0">
                <a:solidFill>
                  <a:srgbClr val="354F92"/>
                </a:solidFill>
              </a:rPr>
              <a:t>Инвазивни видове и болести</a:t>
            </a:r>
            <a:endParaRPr lang="en-US" sz="2400" dirty="0">
              <a:solidFill>
                <a:srgbClr val="354F92"/>
              </a:solidFill>
            </a:endParaRPr>
          </a:p>
        </p:txBody>
      </p:sp>
      <p:sp>
        <p:nvSpPr>
          <p:cNvPr id="21" name="Text Placeholder 20">
            <a:extLst>
              <a:ext uri="{FF2B5EF4-FFF2-40B4-BE49-F238E27FC236}">
                <a16:creationId xmlns:a16="http://schemas.microsoft.com/office/drawing/2014/main" xmlns="" id="{E66C7987-60BB-DC47-A0C2-99C652EF4EF7}"/>
              </a:ext>
            </a:extLst>
          </p:cNvPr>
          <p:cNvSpPr>
            <a:spLocks noGrp="1"/>
          </p:cNvSpPr>
          <p:nvPr>
            <p:ph type="body" sz="quarter" idx="31"/>
          </p:nvPr>
        </p:nvSpPr>
        <p:spPr/>
        <p:txBody>
          <a:bodyPr/>
          <a:lstStyle/>
          <a:p>
            <a:r>
              <a:rPr lang="en-US" dirty="0"/>
              <a:t>03</a:t>
            </a:r>
          </a:p>
        </p:txBody>
      </p:sp>
      <p:sp>
        <p:nvSpPr>
          <p:cNvPr id="22" name="Text Placeholder 21">
            <a:extLst>
              <a:ext uri="{FF2B5EF4-FFF2-40B4-BE49-F238E27FC236}">
                <a16:creationId xmlns:a16="http://schemas.microsoft.com/office/drawing/2014/main" xmlns="" id="{4AB945CA-DD37-8744-AC8D-A87A2B36C598}"/>
              </a:ext>
            </a:extLst>
          </p:cNvPr>
          <p:cNvSpPr>
            <a:spLocks noGrp="1"/>
          </p:cNvSpPr>
          <p:nvPr>
            <p:ph type="body" sz="quarter" idx="32"/>
          </p:nvPr>
        </p:nvSpPr>
        <p:spPr/>
        <p:txBody>
          <a:bodyPr/>
          <a:lstStyle/>
          <a:p>
            <a:r>
              <a:rPr lang="bg-BG" sz="2400" dirty="0" err="1" smtClean="0">
                <a:solidFill>
                  <a:srgbClr val="354F92"/>
                </a:solidFill>
              </a:rPr>
              <a:t>Свръхексплоатация</a:t>
            </a:r>
            <a:r>
              <a:rPr lang="en-US" sz="2400" dirty="0" smtClean="0">
                <a:solidFill>
                  <a:srgbClr val="354F92"/>
                </a:solidFill>
              </a:rPr>
              <a:t> (</a:t>
            </a:r>
            <a:r>
              <a:rPr lang="bg-BG" sz="2400" dirty="0" smtClean="0">
                <a:solidFill>
                  <a:srgbClr val="354F92"/>
                </a:solidFill>
              </a:rPr>
              <a:t>прекомерен риболов и</a:t>
            </a:r>
            <a:r>
              <a:rPr lang="en-US" sz="2400" dirty="0" smtClean="0">
                <a:solidFill>
                  <a:srgbClr val="354F92"/>
                </a:solidFill>
              </a:rPr>
              <a:t> </a:t>
            </a:r>
            <a:r>
              <a:rPr lang="bg-BG" sz="2400" dirty="0" smtClean="0">
                <a:solidFill>
                  <a:srgbClr val="354F92"/>
                </a:solidFill>
              </a:rPr>
              <a:t>лов</a:t>
            </a:r>
            <a:r>
              <a:rPr lang="en-US" sz="2400" dirty="0" smtClean="0">
                <a:solidFill>
                  <a:srgbClr val="354F92"/>
                </a:solidFill>
              </a:rPr>
              <a:t>)</a:t>
            </a:r>
            <a:endParaRPr lang="en-US" sz="2400" dirty="0">
              <a:solidFill>
                <a:srgbClr val="354F92"/>
              </a:solidFill>
            </a:endParaRPr>
          </a:p>
        </p:txBody>
      </p:sp>
      <p:sp>
        <p:nvSpPr>
          <p:cNvPr id="23" name="Text Placeholder 22">
            <a:extLst>
              <a:ext uri="{FF2B5EF4-FFF2-40B4-BE49-F238E27FC236}">
                <a16:creationId xmlns:a16="http://schemas.microsoft.com/office/drawing/2014/main" xmlns="" id="{8343CF12-FDE6-8849-AC52-1E26D392F86A}"/>
              </a:ext>
            </a:extLst>
          </p:cNvPr>
          <p:cNvSpPr>
            <a:spLocks noGrp="1"/>
          </p:cNvSpPr>
          <p:nvPr>
            <p:ph type="body" sz="quarter" idx="33"/>
          </p:nvPr>
        </p:nvSpPr>
        <p:spPr/>
        <p:txBody>
          <a:bodyPr/>
          <a:lstStyle/>
          <a:p>
            <a:r>
              <a:rPr lang="en-US" dirty="0"/>
              <a:t>04</a:t>
            </a:r>
          </a:p>
        </p:txBody>
      </p:sp>
      <p:sp>
        <p:nvSpPr>
          <p:cNvPr id="24" name="Text Placeholder 23">
            <a:extLst>
              <a:ext uri="{FF2B5EF4-FFF2-40B4-BE49-F238E27FC236}">
                <a16:creationId xmlns:a16="http://schemas.microsoft.com/office/drawing/2014/main" xmlns="" id="{5691577C-B257-3147-BB4B-29D2F40873AE}"/>
              </a:ext>
            </a:extLst>
          </p:cNvPr>
          <p:cNvSpPr>
            <a:spLocks noGrp="1"/>
          </p:cNvSpPr>
          <p:nvPr>
            <p:ph type="body" sz="quarter" idx="34"/>
          </p:nvPr>
        </p:nvSpPr>
        <p:spPr/>
        <p:txBody>
          <a:bodyPr/>
          <a:lstStyle/>
          <a:p>
            <a:r>
              <a:rPr lang="bg-BG" sz="2400" dirty="0" smtClean="0">
                <a:solidFill>
                  <a:srgbClr val="354F92"/>
                </a:solidFill>
              </a:rPr>
              <a:t>Замърсяване</a:t>
            </a:r>
            <a:endParaRPr lang="en-US" sz="2400" dirty="0">
              <a:solidFill>
                <a:srgbClr val="354F92"/>
              </a:solidFill>
            </a:endParaRPr>
          </a:p>
        </p:txBody>
      </p:sp>
      <p:sp>
        <p:nvSpPr>
          <p:cNvPr id="25" name="Text Placeholder 24">
            <a:extLst>
              <a:ext uri="{FF2B5EF4-FFF2-40B4-BE49-F238E27FC236}">
                <a16:creationId xmlns:a16="http://schemas.microsoft.com/office/drawing/2014/main" xmlns="" id="{C649836C-4763-0A4B-8068-8B6B3A14D501}"/>
              </a:ext>
            </a:extLst>
          </p:cNvPr>
          <p:cNvSpPr>
            <a:spLocks noGrp="1"/>
          </p:cNvSpPr>
          <p:nvPr>
            <p:ph type="body" sz="quarter" idx="35"/>
          </p:nvPr>
        </p:nvSpPr>
        <p:spPr/>
        <p:txBody>
          <a:bodyPr/>
          <a:lstStyle/>
          <a:p>
            <a:r>
              <a:rPr lang="en-US" dirty="0"/>
              <a:t>05</a:t>
            </a:r>
          </a:p>
        </p:txBody>
      </p:sp>
      <p:sp>
        <p:nvSpPr>
          <p:cNvPr id="26" name="Text Placeholder 25">
            <a:extLst>
              <a:ext uri="{FF2B5EF4-FFF2-40B4-BE49-F238E27FC236}">
                <a16:creationId xmlns:a16="http://schemas.microsoft.com/office/drawing/2014/main" xmlns="" id="{AF2A8952-1670-2F4B-B3F8-033CA2659F15}"/>
              </a:ext>
            </a:extLst>
          </p:cNvPr>
          <p:cNvSpPr>
            <a:spLocks noGrp="1"/>
          </p:cNvSpPr>
          <p:nvPr>
            <p:ph type="body" sz="quarter" idx="36"/>
          </p:nvPr>
        </p:nvSpPr>
        <p:spPr/>
        <p:txBody>
          <a:bodyPr/>
          <a:lstStyle/>
          <a:p>
            <a:r>
              <a:rPr lang="bg-BG" sz="2400" dirty="0" smtClean="0">
                <a:solidFill>
                  <a:srgbClr val="354F92"/>
                </a:solidFill>
              </a:rPr>
              <a:t>Промени в климата</a:t>
            </a:r>
            <a:endParaRPr lang="en-US" sz="2400" dirty="0">
              <a:solidFill>
                <a:srgbClr val="354F92"/>
              </a:solidFill>
            </a:endParaRPr>
          </a:p>
        </p:txBody>
      </p:sp>
      <p:sp>
        <p:nvSpPr>
          <p:cNvPr id="18" name="Text Placeholder 17">
            <a:extLst>
              <a:ext uri="{FF2B5EF4-FFF2-40B4-BE49-F238E27FC236}">
                <a16:creationId xmlns:a16="http://schemas.microsoft.com/office/drawing/2014/main" xmlns="" id="{CD062C7B-9BAE-0E43-A6E9-6E98B3E7EBD7}"/>
              </a:ext>
            </a:extLst>
          </p:cNvPr>
          <p:cNvSpPr>
            <a:spLocks noGrp="1"/>
          </p:cNvSpPr>
          <p:nvPr>
            <p:ph type="body" sz="quarter" idx="10"/>
          </p:nvPr>
        </p:nvSpPr>
        <p:spPr>
          <a:xfrm>
            <a:off x="724199" y="1"/>
            <a:ext cx="10402112" cy="923364"/>
          </a:xfrm>
          <a:prstGeom prst="rect">
            <a:avLst/>
          </a:prstGeom>
        </p:spPr>
        <p:txBody>
          <a:bodyPr/>
          <a:lstStyle/>
          <a:p>
            <a:r>
              <a:rPr lang="ru-RU" dirty="0" smtClean="0"/>
              <a:t>Можете ли да окажете влияние </a:t>
            </a:r>
            <a:r>
              <a:rPr lang="ru-RU" dirty="0" err="1" smtClean="0"/>
              <a:t>върху</a:t>
            </a:r>
            <a:r>
              <a:rPr lang="ru-RU" dirty="0" smtClean="0"/>
              <a:t> </a:t>
            </a:r>
            <a:r>
              <a:rPr lang="ru-RU" dirty="0" err="1" smtClean="0"/>
              <a:t>загубата</a:t>
            </a:r>
            <a:r>
              <a:rPr lang="ru-RU" dirty="0" smtClean="0"/>
              <a:t> на </a:t>
            </a:r>
            <a:r>
              <a:rPr lang="ru-RU" dirty="0" err="1" smtClean="0"/>
              <a:t>биоразнообразие</a:t>
            </a:r>
            <a:r>
              <a:rPr lang="pt-PT" dirty="0" smtClean="0"/>
              <a:t>?</a:t>
            </a:r>
            <a:endParaRPr lang="pt-PT" dirty="0"/>
          </a:p>
        </p:txBody>
      </p:sp>
      <p:sp>
        <p:nvSpPr>
          <p:cNvPr id="2" name="Rectangle 1"/>
          <p:cNvSpPr/>
          <p:nvPr/>
        </p:nvSpPr>
        <p:spPr>
          <a:xfrm>
            <a:off x="1470212" y="5467350"/>
            <a:ext cx="10045513" cy="9810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400" dirty="0" smtClean="0">
                <a:solidFill>
                  <a:srgbClr val="354F92"/>
                </a:solidFill>
                <a:latin typeface="Calibri" panose="020F0502020204030204" pitchFamily="34" charset="0"/>
              </a:rPr>
              <a:t>Как можете да се справите с </a:t>
            </a:r>
            <a:r>
              <a:rPr lang="ru-RU" sz="2400" dirty="0" err="1" smtClean="0">
                <a:solidFill>
                  <a:srgbClr val="354F92"/>
                </a:solidFill>
                <a:latin typeface="Calibri" panose="020F0502020204030204" pitchFamily="34" charset="0"/>
              </a:rPr>
              <a:t>тях</a:t>
            </a:r>
            <a:r>
              <a:rPr lang="ru-RU" sz="2400" dirty="0" smtClean="0">
                <a:solidFill>
                  <a:srgbClr val="354F92"/>
                </a:solidFill>
                <a:latin typeface="Calibri" panose="020F0502020204030204" pitchFamily="34" charset="0"/>
              </a:rPr>
              <a:t> </a:t>
            </a:r>
            <a:r>
              <a:rPr lang="ru-RU" sz="2400" dirty="0" err="1" smtClean="0">
                <a:solidFill>
                  <a:srgbClr val="354F92"/>
                </a:solidFill>
                <a:latin typeface="Calibri" panose="020F0502020204030204" pitchFamily="34" charset="0"/>
              </a:rPr>
              <a:t>във</a:t>
            </a:r>
            <a:r>
              <a:rPr lang="ru-RU" sz="2400" dirty="0" smtClean="0">
                <a:solidFill>
                  <a:srgbClr val="354F92"/>
                </a:solidFill>
                <a:latin typeface="Calibri" panose="020F0502020204030204" pitchFamily="34" charset="0"/>
              </a:rPr>
              <a:t> </a:t>
            </a:r>
            <a:r>
              <a:rPr lang="ru-RU" sz="2400" b="1" dirty="0" err="1" smtClean="0">
                <a:solidFill>
                  <a:srgbClr val="354F92"/>
                </a:solidFill>
                <a:latin typeface="Calibri" panose="020F0502020204030204" pitchFamily="34" charset="0"/>
              </a:rPr>
              <a:t>вашето</a:t>
            </a:r>
            <a:r>
              <a:rPr lang="ru-RU" sz="2400" b="1" dirty="0" smtClean="0">
                <a:solidFill>
                  <a:srgbClr val="354F92"/>
                </a:solidFill>
                <a:latin typeface="Calibri" panose="020F0502020204030204" pitchFamily="34" charset="0"/>
              </a:rPr>
              <a:t> населено </a:t>
            </a:r>
            <a:r>
              <a:rPr lang="ru-RU" sz="2400" b="1" dirty="0" err="1" smtClean="0">
                <a:solidFill>
                  <a:srgbClr val="354F92"/>
                </a:solidFill>
                <a:latin typeface="Calibri" panose="020F0502020204030204" pitchFamily="34" charset="0"/>
              </a:rPr>
              <a:t>място</a:t>
            </a:r>
            <a:r>
              <a:rPr lang="ru-RU" sz="2400" b="1" dirty="0" smtClean="0">
                <a:solidFill>
                  <a:srgbClr val="354F92"/>
                </a:solidFill>
                <a:latin typeface="Calibri" panose="020F0502020204030204" pitchFamily="34" charset="0"/>
              </a:rPr>
              <a:t> и </a:t>
            </a:r>
            <a:r>
              <a:rPr lang="ru-RU" sz="2400" b="1" dirty="0" err="1" smtClean="0">
                <a:solidFill>
                  <a:srgbClr val="354F92"/>
                </a:solidFill>
                <a:latin typeface="Calibri" panose="020F0502020204030204" pitchFamily="34" charset="0"/>
              </a:rPr>
              <a:t>общност</a:t>
            </a:r>
            <a:r>
              <a:rPr lang="ru-RU" sz="2400" dirty="0" smtClean="0">
                <a:solidFill>
                  <a:srgbClr val="354F92"/>
                </a:solidFill>
                <a:latin typeface="Calibri" panose="020F0502020204030204" pitchFamily="34" charset="0"/>
              </a:rPr>
              <a:t>? </a:t>
            </a:r>
            <a:r>
              <a:rPr lang="en-US" sz="2400" dirty="0" smtClean="0">
                <a:solidFill>
                  <a:srgbClr val="000000"/>
                </a:solidFill>
                <a:latin typeface="Calibri" panose="020F0502020204030204" pitchFamily="34" charset="0"/>
              </a:rPr>
              <a:t/>
            </a:r>
            <a:br>
              <a:rPr lang="en-US" sz="2400" dirty="0" smtClean="0">
                <a:solidFill>
                  <a:srgbClr val="000000"/>
                </a:solidFill>
                <a:latin typeface="Calibri" panose="020F0502020204030204" pitchFamily="34" charset="0"/>
              </a:rPr>
            </a:br>
            <a:endParaRPr lang="en-US" sz="2400" dirty="0">
              <a:solidFill>
                <a:srgbClr val="000000"/>
              </a:solidFill>
              <a:latin typeface="Calibri" panose="020F0502020204030204" pitchFamily="34" charset="0"/>
            </a:endParaRPr>
          </a:p>
        </p:txBody>
      </p:sp>
      <p:sp>
        <p:nvSpPr>
          <p:cNvPr id="17" name="Правоъгълник 16"/>
          <p:cNvSpPr/>
          <p:nvPr/>
        </p:nvSpPr>
        <p:spPr>
          <a:xfrm>
            <a:off x="959224" y="1898946"/>
            <a:ext cx="2985246" cy="1569660"/>
          </a:xfrm>
          <a:prstGeom prst="rect">
            <a:avLst/>
          </a:prstGeom>
        </p:spPr>
        <p:txBody>
          <a:bodyPr wrap="square">
            <a:spAutoFit/>
          </a:bodyPr>
          <a:lstStyle/>
          <a:p>
            <a:endParaRPr lang="bg-BG" sz="2400" dirty="0" smtClean="0">
              <a:solidFill>
                <a:srgbClr val="354F92"/>
              </a:solidFill>
              <a:latin typeface="Calibri" panose="020F0502020204030204" pitchFamily="34" charset="0"/>
            </a:endParaRPr>
          </a:p>
          <a:p>
            <a:endParaRPr lang="bg-BG" dirty="0" smtClean="0">
              <a:solidFill>
                <a:srgbClr val="354F92"/>
              </a:solidFill>
              <a:latin typeface="Calibri" panose="020F0502020204030204" pitchFamily="34" charset="0"/>
            </a:endParaRPr>
          </a:p>
          <a:p>
            <a:endParaRPr lang="bg-BG" dirty="0" smtClean="0">
              <a:solidFill>
                <a:srgbClr val="354F92"/>
              </a:solidFill>
              <a:latin typeface="Calibri" panose="020F0502020204030204" pitchFamily="34" charset="0"/>
            </a:endParaRPr>
          </a:p>
          <a:p>
            <a:endParaRPr lang="bg-BG" dirty="0" smtClean="0">
              <a:solidFill>
                <a:srgbClr val="354F92"/>
              </a:solidFill>
              <a:latin typeface="Calibri" panose="020F0502020204030204" pitchFamily="34" charset="0"/>
            </a:endParaRPr>
          </a:p>
          <a:p>
            <a:endParaRPr lang="en-US" dirty="0">
              <a:solidFill>
                <a:srgbClr val="354F92"/>
              </a:solidFill>
              <a:latin typeface="Calibri" panose="020F0502020204030204" pitchFamily="34" charset="0"/>
            </a:endParaRPr>
          </a:p>
        </p:txBody>
      </p:sp>
      <p:sp>
        <p:nvSpPr>
          <p:cNvPr id="27" name="Стрелка надясно 26"/>
          <p:cNvSpPr/>
          <p:nvPr/>
        </p:nvSpPr>
        <p:spPr>
          <a:xfrm>
            <a:off x="959225" y="1341107"/>
            <a:ext cx="2985246" cy="29619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err="1" smtClean="0"/>
              <a:t>Припомнете</a:t>
            </a:r>
            <a:r>
              <a:rPr lang="ru-RU" b="1" dirty="0" smtClean="0"/>
              <a:t> си </a:t>
            </a:r>
          </a:p>
          <a:p>
            <a:pPr algn="ctr"/>
            <a:r>
              <a:rPr lang="ru-RU" b="1" dirty="0" smtClean="0"/>
              <a:t>5 причини за </a:t>
            </a:r>
            <a:r>
              <a:rPr lang="ru-RU" b="1" dirty="0" err="1" smtClean="0"/>
              <a:t>загуба</a:t>
            </a:r>
            <a:r>
              <a:rPr lang="ru-RU" b="1" dirty="0" smtClean="0"/>
              <a:t> на </a:t>
            </a:r>
            <a:r>
              <a:rPr lang="ru-RU" b="1" dirty="0" err="1" smtClean="0"/>
              <a:t>биоразнообразие</a:t>
            </a:r>
            <a:r>
              <a:rPr lang="ru-RU" b="1" dirty="0" smtClean="0"/>
              <a:t>…</a:t>
            </a:r>
            <a:endParaRPr lang="ru-RU" b="1" dirty="0"/>
          </a:p>
        </p:txBody>
      </p:sp>
    </p:spTree>
    <p:extLst>
      <p:ext uri="{BB962C8B-B14F-4D97-AF65-F5344CB8AC3E}">
        <p14:creationId xmlns:p14="http://schemas.microsoft.com/office/powerpoint/2010/main" xmlns="" val="6012624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pic>
        <p:nvPicPr>
          <p:cNvPr id="3" name="Marcador de Posição da Imagem 2">
            <a:extLst>
              <a:ext uri="{FF2B5EF4-FFF2-40B4-BE49-F238E27FC236}">
                <a16:creationId xmlns:a16="http://schemas.microsoft.com/office/drawing/2014/main" xmlns="" id="{9B5AD52E-DBEE-AA09-E3EF-759BA3DD6755}"/>
              </a:ext>
            </a:extLst>
          </p:cNvPr>
          <p:cNvPicPr>
            <a:picLocks noGrp="1" noChangeAspect="1"/>
          </p:cNvPicPr>
          <p:nvPr>
            <p:ph type="pic" idx="8"/>
          </p:nvPr>
        </p:nvPicPr>
        <p:blipFill>
          <a:blip r:embed="rId3"/>
          <a:srcRect l="32265" r="32265"/>
          <a:stretch/>
        </p:blipFill>
        <p:spPr>
          <a:xfrm>
            <a:off x="-47625" y="0"/>
            <a:ext cx="3570288" cy="6858000"/>
          </a:xfrm>
          <a:prstGeom prst="rect">
            <a:avLst/>
          </a:prstGeom>
          <a:solidFill>
            <a:srgbClr val="D8D8D8"/>
          </a:solidFill>
          <a:ln>
            <a:noFill/>
          </a:ln>
        </p:spPr>
      </p:pic>
      <p:grpSp>
        <p:nvGrpSpPr>
          <p:cNvPr id="400" name="Google Shape;400;p34"/>
          <p:cNvGrpSpPr/>
          <p:nvPr/>
        </p:nvGrpSpPr>
        <p:grpSpPr>
          <a:xfrm rot="-5400000">
            <a:off x="-1121374" y="1395609"/>
            <a:ext cx="3833889" cy="1673859"/>
            <a:chOff x="3357879" y="5072538"/>
            <a:chExt cx="593407" cy="259079"/>
          </a:xfrm>
        </p:grpSpPr>
        <p:sp>
          <p:nvSpPr>
            <p:cNvPr id="401" name="Google Shape;401;p34"/>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2" name="Google Shape;402;p34"/>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3" name="Google Shape;403;p34"/>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04" name="Google Shape;404;p34"/>
          <p:cNvSpPr txBox="1">
            <a:spLocks noGrp="1"/>
          </p:cNvSpPr>
          <p:nvPr>
            <p:ph type="body" idx="7"/>
          </p:nvPr>
        </p:nvSpPr>
        <p:spPr>
          <a:xfrm>
            <a:off x="4801987" y="892484"/>
            <a:ext cx="7181089" cy="5965516"/>
          </a:xfrm>
          <a:prstGeom prst="rect">
            <a:avLst/>
          </a:prstGeom>
          <a:noFill/>
          <a:ln>
            <a:noFill/>
          </a:ln>
        </p:spPr>
        <p:txBody>
          <a:bodyPr spcFirstLastPara="1" wrap="square" lIns="91425" tIns="45700" rIns="91425" bIns="45700" anchor="t" anchorCtr="0">
            <a:noAutofit/>
          </a:bodyPr>
          <a:lstStyle/>
          <a:p>
            <a:pPr marL="0" lvl="0" indent="0" rtl="0">
              <a:spcBef>
                <a:spcPts val="1200"/>
              </a:spcBef>
              <a:spcAft>
                <a:spcPts val="0"/>
              </a:spcAft>
              <a:buClr>
                <a:srgbClr val="CC0000"/>
              </a:buClr>
              <a:buSzPts val="2800"/>
              <a:buNone/>
            </a:pPr>
            <a:r>
              <a:rPr lang="bg-BG" sz="2400" b="1" dirty="0" smtClean="0">
                <a:solidFill>
                  <a:srgbClr val="354F92"/>
                </a:solidFill>
                <a:latin typeface="Calibri" panose="020F0502020204030204" pitchFamily="34" charset="0"/>
                <a:cs typeface="Calibri" panose="020F0502020204030204" pitchFamily="34" charset="0"/>
              </a:rPr>
              <a:t>Основна цел</a:t>
            </a:r>
          </a:p>
          <a:p>
            <a:pPr marL="0" lvl="0" indent="0" rtl="0">
              <a:spcBef>
                <a:spcPts val="1200"/>
              </a:spcBef>
              <a:spcAft>
                <a:spcPts val="0"/>
              </a:spcAft>
              <a:buClr>
                <a:srgbClr val="CC0000"/>
              </a:buClr>
              <a:buSzPts val="2800"/>
              <a:buNone/>
            </a:pPr>
            <a:r>
              <a:rPr lang="ru-RU" sz="2000" b="1" i="1" dirty="0" smtClean="0"/>
              <a:t>Опазване, възстановяване и насърчаване на устойчивото използване на сухоземните екосистеми, устойчиво управление на горите, борба с опустиняването, спиране и обръщане процеса на деградация на земите и спиране загубата на биологично разнообразие.</a:t>
            </a:r>
          </a:p>
          <a:p>
            <a:pPr marL="0" lvl="0" indent="0" algn="just" rtl="0">
              <a:spcBef>
                <a:spcPts val="1200"/>
              </a:spcBef>
              <a:spcAft>
                <a:spcPts val="0"/>
              </a:spcAft>
              <a:buClr>
                <a:srgbClr val="000000"/>
              </a:buClr>
              <a:buSzPts val="2000"/>
              <a:buNone/>
            </a:pPr>
            <a:r>
              <a:rPr lang="bg-BG" sz="2000" b="1" i="1" dirty="0" smtClean="0">
                <a:solidFill>
                  <a:srgbClr val="1E1E1E"/>
                </a:solidFill>
                <a:effectLst/>
                <a:latin typeface="+mn-lt"/>
                <a:ea typeface="Roboto" panose="02000000000000000000" pitchFamily="2" charset="0"/>
              </a:rPr>
              <a:t> </a:t>
            </a:r>
            <a:r>
              <a:rPr lang="bg-BG" sz="2000" b="1" i="1" dirty="0" err="1" smtClean="0">
                <a:solidFill>
                  <a:srgbClr val="1E1E1E"/>
                </a:solidFill>
                <a:effectLst/>
                <a:latin typeface="+mn-lt"/>
                <a:ea typeface="Roboto" panose="02000000000000000000" pitchFamily="2" charset="0"/>
              </a:rPr>
              <a:t>Подцелите</a:t>
            </a:r>
            <a:r>
              <a:rPr lang="bg-BG" sz="2000" b="1" i="1" dirty="0" smtClean="0">
                <a:solidFill>
                  <a:srgbClr val="1E1E1E"/>
                </a:solidFill>
                <a:effectLst/>
                <a:latin typeface="+mn-lt"/>
                <a:ea typeface="Roboto" panose="02000000000000000000" pitchFamily="2" charset="0"/>
              </a:rPr>
              <a:t> са общо 12, като част от тях включват:  </a:t>
            </a:r>
            <a:endParaRPr lang="en-US" sz="2000" b="1" i="1" dirty="0">
              <a:solidFill>
                <a:srgbClr val="1E1E1E"/>
              </a:solidFill>
              <a:effectLst/>
              <a:latin typeface="+mn-lt"/>
              <a:ea typeface="Roboto" panose="02000000000000000000" pitchFamily="2" charset="0"/>
            </a:endParaRPr>
          </a:p>
          <a:p>
            <a:pPr marL="342900" lvl="0" indent="-342900" algn="just" rtl="0">
              <a:spcBef>
                <a:spcPts val="1200"/>
              </a:spcBef>
              <a:spcAft>
                <a:spcPts val="0"/>
              </a:spcAft>
              <a:buClr>
                <a:srgbClr val="000000"/>
              </a:buClr>
              <a:buSzPts val="2000"/>
              <a:buFont typeface="Arial" panose="020B0604020202020204" pitchFamily="34" charset="0"/>
              <a:buChar char="•"/>
            </a:pPr>
            <a:r>
              <a:rPr lang="bg-BG" sz="2000" b="1" i="1" dirty="0" smtClean="0">
                <a:solidFill>
                  <a:srgbClr val="1E1E1E"/>
                </a:solidFill>
                <a:effectLst/>
                <a:latin typeface="+mn-lt"/>
                <a:ea typeface="Roboto" panose="02000000000000000000" pitchFamily="2" charset="0"/>
              </a:rPr>
              <a:t>Устойчиво управление на горите. </a:t>
            </a:r>
            <a:r>
              <a:rPr lang="en-US" sz="2000" b="1" i="1" dirty="0" smtClean="0">
                <a:solidFill>
                  <a:srgbClr val="1E1E1E"/>
                </a:solidFill>
                <a:effectLst/>
                <a:latin typeface="+mn-lt"/>
                <a:ea typeface="Roboto" panose="02000000000000000000" pitchFamily="2" charset="0"/>
              </a:rPr>
              <a:t> </a:t>
            </a:r>
            <a:endParaRPr lang="en-US" sz="2000" b="1" i="1" dirty="0">
              <a:solidFill>
                <a:srgbClr val="1E1E1E"/>
              </a:solidFill>
              <a:effectLst/>
              <a:latin typeface="+mn-lt"/>
              <a:ea typeface="Roboto" panose="02000000000000000000" pitchFamily="2" charset="0"/>
            </a:endParaRPr>
          </a:p>
          <a:p>
            <a:pPr marL="342900" indent="-342900" algn="just">
              <a:spcBef>
                <a:spcPts val="1200"/>
              </a:spcBef>
              <a:buSzPts val="2000"/>
              <a:buFont typeface="Arial" panose="020B0604020202020204" pitchFamily="34" charset="0"/>
              <a:buChar char="•"/>
            </a:pPr>
            <a:r>
              <a:rPr lang="ru-RU" sz="2000" b="1" i="1" dirty="0" err="1" smtClean="0">
                <a:solidFill>
                  <a:srgbClr val="1E1E1E"/>
                </a:solidFill>
                <a:latin typeface="+mn-lt"/>
                <a:ea typeface="Roboto" panose="02000000000000000000" pitchFamily="2" charset="0"/>
              </a:rPr>
              <a:t>Борба</a:t>
            </a:r>
            <a:r>
              <a:rPr lang="ru-RU" sz="2000" b="1" i="1" dirty="0" smtClean="0">
                <a:solidFill>
                  <a:srgbClr val="1E1E1E"/>
                </a:solidFill>
                <a:latin typeface="+mn-lt"/>
                <a:ea typeface="Roboto" panose="02000000000000000000" pitchFamily="2" charset="0"/>
              </a:rPr>
              <a:t> с </a:t>
            </a:r>
            <a:r>
              <a:rPr lang="ru-RU" sz="2000" b="1" i="1" dirty="0" err="1" smtClean="0">
                <a:solidFill>
                  <a:srgbClr val="1E1E1E"/>
                </a:solidFill>
                <a:latin typeface="+mn-lt"/>
                <a:ea typeface="Roboto" panose="02000000000000000000" pitchFamily="2" charset="0"/>
              </a:rPr>
              <a:t>опустиняването</a:t>
            </a:r>
            <a:r>
              <a:rPr lang="ru-RU" sz="2000" b="1" i="1" dirty="0" smtClean="0">
                <a:solidFill>
                  <a:srgbClr val="1E1E1E"/>
                </a:solidFill>
                <a:latin typeface="+mn-lt"/>
                <a:ea typeface="Roboto" panose="02000000000000000000" pitchFamily="2" charset="0"/>
              </a:rPr>
              <a:t>, </a:t>
            </a:r>
            <a:r>
              <a:rPr lang="ru-RU" sz="2000" b="1" i="1" dirty="0" err="1" smtClean="0">
                <a:solidFill>
                  <a:srgbClr val="1E1E1E"/>
                </a:solidFill>
                <a:latin typeface="+mn-lt"/>
                <a:ea typeface="Roboto" panose="02000000000000000000" pitchFamily="2" charset="0"/>
              </a:rPr>
              <a:t>възстановяване</a:t>
            </a:r>
            <a:r>
              <a:rPr lang="ru-RU" sz="2000" b="1" i="1" dirty="0" smtClean="0">
                <a:solidFill>
                  <a:srgbClr val="1E1E1E"/>
                </a:solidFill>
                <a:latin typeface="+mn-lt"/>
                <a:ea typeface="Roboto" panose="02000000000000000000" pitchFamily="2" charset="0"/>
              </a:rPr>
              <a:t> на </a:t>
            </a:r>
            <a:r>
              <a:rPr lang="ru-RU" sz="2000" b="1" i="1" dirty="0" err="1" smtClean="0">
                <a:solidFill>
                  <a:srgbClr val="1E1E1E"/>
                </a:solidFill>
                <a:latin typeface="+mn-lt"/>
                <a:ea typeface="Roboto" panose="02000000000000000000" pitchFamily="2" charset="0"/>
              </a:rPr>
              <a:t>деградиралите</a:t>
            </a:r>
            <a:r>
              <a:rPr lang="ru-RU" sz="2000" b="1" i="1" dirty="0" smtClean="0">
                <a:solidFill>
                  <a:srgbClr val="1E1E1E"/>
                </a:solidFill>
                <a:latin typeface="+mn-lt"/>
                <a:ea typeface="Roboto" panose="02000000000000000000" pitchFamily="2" charset="0"/>
              </a:rPr>
              <a:t> </a:t>
            </a:r>
            <a:r>
              <a:rPr lang="ru-RU" sz="2000" b="1" i="1" dirty="0" err="1" smtClean="0">
                <a:solidFill>
                  <a:srgbClr val="1E1E1E"/>
                </a:solidFill>
                <a:latin typeface="+mn-lt"/>
                <a:ea typeface="Roboto" panose="02000000000000000000" pitchFamily="2" charset="0"/>
              </a:rPr>
              <a:t>земи</a:t>
            </a:r>
            <a:r>
              <a:rPr lang="ru-RU" sz="2000" b="1" i="1" dirty="0" smtClean="0">
                <a:solidFill>
                  <a:srgbClr val="1E1E1E"/>
                </a:solidFill>
                <a:latin typeface="+mn-lt"/>
                <a:ea typeface="Roboto" panose="02000000000000000000" pitchFamily="2" charset="0"/>
              </a:rPr>
              <a:t> и </a:t>
            </a:r>
            <a:r>
              <a:rPr lang="ru-RU" sz="2000" b="1" i="1" dirty="0" err="1" smtClean="0">
                <a:solidFill>
                  <a:srgbClr val="1E1E1E"/>
                </a:solidFill>
                <a:latin typeface="+mn-lt"/>
                <a:ea typeface="Roboto" panose="02000000000000000000" pitchFamily="2" charset="0"/>
              </a:rPr>
              <a:t>почви</a:t>
            </a:r>
            <a:r>
              <a:rPr lang="ru-RU" sz="2000" b="1" i="1" dirty="0" smtClean="0">
                <a:solidFill>
                  <a:srgbClr val="1E1E1E"/>
                </a:solidFill>
                <a:latin typeface="+mn-lt"/>
                <a:ea typeface="Roboto" panose="02000000000000000000" pitchFamily="2" charset="0"/>
              </a:rPr>
              <a:t>.</a:t>
            </a:r>
            <a:r>
              <a:rPr lang="bg-BG" sz="2000" b="1" i="1" dirty="0" smtClean="0">
                <a:solidFill>
                  <a:srgbClr val="1E1E1E"/>
                </a:solidFill>
                <a:effectLst/>
                <a:latin typeface="+mn-lt"/>
                <a:ea typeface="Roboto" panose="02000000000000000000" pitchFamily="2" charset="0"/>
              </a:rPr>
              <a:t> </a:t>
            </a:r>
            <a:endParaRPr lang="en-US" sz="2000" b="1" i="1" dirty="0">
              <a:solidFill>
                <a:srgbClr val="1E1E1E"/>
              </a:solidFill>
              <a:effectLst/>
              <a:latin typeface="+mn-lt"/>
              <a:ea typeface="Roboto" panose="02000000000000000000" pitchFamily="2" charset="0"/>
            </a:endParaRPr>
          </a:p>
          <a:p>
            <a:pPr marL="342900" indent="-342900" algn="just">
              <a:spcBef>
                <a:spcPts val="1200"/>
              </a:spcBef>
              <a:buSzPts val="2000"/>
              <a:buFont typeface="Arial" panose="020B0604020202020204" pitchFamily="34" charset="0"/>
              <a:buChar char="•"/>
            </a:pPr>
            <a:r>
              <a:rPr lang="en-US" sz="2000" b="1" i="1" dirty="0">
                <a:solidFill>
                  <a:srgbClr val="1E1E1E"/>
                </a:solidFill>
                <a:effectLst/>
                <a:latin typeface="+mn-lt"/>
                <a:ea typeface="Roboto" panose="02000000000000000000" pitchFamily="2" charset="0"/>
              </a:rPr>
              <a:t> </a:t>
            </a:r>
            <a:r>
              <a:rPr lang="bg-BG" sz="2000" b="1" i="1" dirty="0" smtClean="0">
                <a:solidFill>
                  <a:srgbClr val="1E1E1E"/>
                </a:solidFill>
                <a:effectLst/>
                <a:latin typeface="+mn-lt"/>
                <a:ea typeface="Roboto" panose="02000000000000000000" pitchFamily="2" charset="0"/>
              </a:rPr>
              <a:t>Н</a:t>
            </a:r>
            <a:r>
              <a:rPr lang="ru-RU" sz="2000" b="1" i="1" dirty="0" err="1" smtClean="0">
                <a:solidFill>
                  <a:srgbClr val="1E1E1E"/>
                </a:solidFill>
                <a:latin typeface="+mn-lt"/>
                <a:ea typeface="Roboto" panose="02000000000000000000" pitchFamily="2" charset="0"/>
              </a:rPr>
              <a:t>амаляване</a:t>
            </a:r>
            <a:r>
              <a:rPr lang="ru-RU" sz="2000" b="1" i="1" dirty="0" smtClean="0">
                <a:solidFill>
                  <a:srgbClr val="1E1E1E"/>
                </a:solidFill>
                <a:latin typeface="+mn-lt"/>
                <a:ea typeface="Roboto" panose="02000000000000000000" pitchFamily="2" charset="0"/>
              </a:rPr>
              <a:t> </a:t>
            </a:r>
            <a:r>
              <a:rPr lang="ru-RU" sz="2000" b="1" i="1" dirty="0" err="1" smtClean="0">
                <a:solidFill>
                  <a:srgbClr val="1E1E1E"/>
                </a:solidFill>
                <a:latin typeface="+mn-lt"/>
                <a:ea typeface="Roboto" panose="02000000000000000000" pitchFamily="2" charset="0"/>
              </a:rPr>
              <a:t>деградацията</a:t>
            </a:r>
            <a:r>
              <a:rPr lang="ru-RU" sz="2000" b="1" i="1" dirty="0" smtClean="0">
                <a:solidFill>
                  <a:srgbClr val="1E1E1E"/>
                </a:solidFill>
                <a:latin typeface="+mn-lt"/>
                <a:ea typeface="Roboto" panose="02000000000000000000" pitchFamily="2" charset="0"/>
              </a:rPr>
              <a:t> на </a:t>
            </a:r>
            <a:r>
              <a:rPr lang="ru-RU" sz="2000" b="1" i="1" dirty="0" err="1" smtClean="0">
                <a:solidFill>
                  <a:srgbClr val="1E1E1E"/>
                </a:solidFill>
                <a:latin typeface="+mn-lt"/>
                <a:ea typeface="Roboto" panose="02000000000000000000" pitchFamily="2" charset="0"/>
              </a:rPr>
              <a:t>естествените</a:t>
            </a:r>
            <a:r>
              <a:rPr lang="ru-RU" sz="2000" b="1" i="1" dirty="0" smtClean="0">
                <a:solidFill>
                  <a:srgbClr val="1E1E1E"/>
                </a:solidFill>
                <a:latin typeface="+mn-lt"/>
                <a:ea typeface="Roboto" panose="02000000000000000000" pitchFamily="2" charset="0"/>
              </a:rPr>
              <a:t> местообитания. </a:t>
            </a:r>
            <a:r>
              <a:rPr lang="bg-BG" sz="2000" b="1" i="1" dirty="0" smtClean="0">
                <a:solidFill>
                  <a:srgbClr val="1E1E1E"/>
                </a:solidFill>
                <a:effectLst/>
                <a:latin typeface="+mn-lt"/>
                <a:ea typeface="Roboto" panose="02000000000000000000" pitchFamily="2" charset="0"/>
              </a:rPr>
              <a:t> </a:t>
            </a:r>
            <a:endParaRPr lang="en-US" sz="2000" b="1" i="1" dirty="0">
              <a:solidFill>
                <a:srgbClr val="1E1E1E"/>
              </a:solidFill>
              <a:effectLst/>
              <a:latin typeface="+mn-lt"/>
              <a:ea typeface="Roboto" panose="02000000000000000000" pitchFamily="2" charset="0"/>
            </a:endParaRPr>
          </a:p>
          <a:p>
            <a:pPr marL="342900" lvl="0" indent="-342900" algn="just">
              <a:spcBef>
                <a:spcPts val="1200"/>
              </a:spcBef>
              <a:buSzPts val="2000"/>
              <a:buFont typeface="Arial" panose="020B0604020202020204" pitchFamily="34" charset="0"/>
              <a:buChar char="•"/>
            </a:pPr>
            <a:r>
              <a:rPr lang="ru-RU" sz="2000" b="1" i="1" dirty="0" smtClean="0">
                <a:solidFill>
                  <a:srgbClr val="1E1E1E"/>
                </a:solidFill>
                <a:latin typeface="+mn-lt"/>
                <a:ea typeface="Roboto" panose="02000000000000000000" pitchFamily="2" charset="0"/>
              </a:rPr>
              <a:t>Спиране загубата на биологичното разнообразие. </a:t>
            </a:r>
            <a:r>
              <a:rPr lang="bg-BG" sz="2000" b="1" i="1" dirty="0" smtClean="0">
                <a:solidFill>
                  <a:srgbClr val="1E1E1E"/>
                </a:solidFill>
                <a:effectLst/>
                <a:latin typeface="+mn-lt"/>
                <a:ea typeface="Roboto" panose="02000000000000000000" pitchFamily="2" charset="0"/>
              </a:rPr>
              <a:t> </a:t>
            </a:r>
          </a:p>
          <a:p>
            <a:pPr marL="342900" lvl="0" indent="-342900" algn="just">
              <a:spcBef>
                <a:spcPts val="0"/>
              </a:spcBef>
              <a:buSzPts val="2000"/>
            </a:pPr>
            <a:r>
              <a:rPr lang="ru-RU" sz="2000" i="1" dirty="0" smtClean="0"/>
              <a:t>Източник:</a:t>
            </a:r>
          </a:p>
          <a:p>
            <a:pPr marL="342900" lvl="0" indent="-342900" algn="just">
              <a:spcBef>
                <a:spcPts val="0"/>
              </a:spcBef>
              <a:buSzPts val="2000"/>
            </a:pPr>
            <a:r>
              <a:rPr lang="ru-RU" sz="2000" u="sng" dirty="0" smtClean="0">
                <a:hlinkClick r:id="rId4"/>
              </a:rPr>
              <a:t>Департамент по икономически и социални въпроси на ООН</a:t>
            </a:r>
            <a:endParaRPr lang="en-US" sz="2000" b="1" i="1" dirty="0">
              <a:solidFill>
                <a:srgbClr val="FF0000"/>
              </a:solidFill>
              <a:effectLst/>
              <a:latin typeface="+mn-lt"/>
              <a:ea typeface="Roboto" panose="02000000000000000000" pitchFamily="2" charset="0"/>
            </a:endParaRPr>
          </a:p>
          <a:p>
            <a:pPr marL="0" lvl="0" indent="0" algn="just" rtl="0">
              <a:spcBef>
                <a:spcPts val="1200"/>
              </a:spcBef>
              <a:spcAft>
                <a:spcPts val="0"/>
              </a:spcAft>
              <a:buClr>
                <a:srgbClr val="000000"/>
              </a:buClr>
              <a:buSzPts val="2000"/>
            </a:pPr>
            <a:r>
              <a:rPr lang="bg-BG" sz="2000" b="1" i="1" dirty="0" smtClean="0">
                <a:solidFill>
                  <a:srgbClr val="1E1E1E"/>
                </a:solidFill>
                <a:effectLst/>
                <a:latin typeface="+mn-lt"/>
                <a:ea typeface="Roboto" panose="02000000000000000000" pitchFamily="2" charset="0"/>
              </a:rPr>
              <a:t> </a:t>
            </a:r>
            <a:endParaRPr lang="en-US" sz="2000" b="1" i="1" dirty="0">
              <a:solidFill>
                <a:srgbClr val="1E1E1E"/>
              </a:solidFill>
              <a:effectLst/>
              <a:latin typeface="+mn-lt"/>
              <a:ea typeface="Roboto" panose="02000000000000000000" pitchFamily="2" charset="0"/>
            </a:endParaRPr>
          </a:p>
          <a:p>
            <a:pPr marL="0" lvl="0" indent="0" algn="just" rtl="0">
              <a:spcBef>
                <a:spcPts val="1200"/>
              </a:spcBef>
              <a:spcAft>
                <a:spcPts val="0"/>
              </a:spcAft>
              <a:buClr>
                <a:srgbClr val="000000"/>
              </a:buClr>
              <a:buSzPts val="2000"/>
              <a:buNone/>
            </a:pPr>
            <a:r>
              <a:rPr lang="bg-BG" sz="2000" b="1" u="sng" dirty="0" smtClean="0">
                <a:solidFill>
                  <a:srgbClr val="1E1E1E"/>
                </a:solidFill>
                <a:latin typeface="+mn-lt"/>
                <a:ea typeface="Roboto" panose="02000000000000000000" pitchFamily="2" charset="0"/>
                <a:cs typeface="Calibri" panose="020F0502020204030204" pitchFamily="34" charset="0"/>
              </a:rPr>
              <a:t> </a:t>
            </a:r>
            <a:endParaRPr lang="en-US" sz="2400" b="1" u="sng" dirty="0">
              <a:latin typeface="+mn-lt"/>
              <a:ea typeface="Roboto" panose="02000000000000000000" pitchFamily="2" charset="0"/>
              <a:cs typeface="Calibri" panose="020F0502020204030204" pitchFamily="34" charset="0"/>
            </a:endParaRPr>
          </a:p>
        </p:txBody>
      </p:sp>
      <p:sp>
        <p:nvSpPr>
          <p:cNvPr id="405" name="Google Shape;405;p34"/>
          <p:cNvSpPr txBox="1"/>
          <p:nvPr/>
        </p:nvSpPr>
        <p:spPr>
          <a:xfrm>
            <a:off x="3538970" y="315594"/>
            <a:ext cx="1298181"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bg-BG" sz="2800" b="1" i="0" u="none" strike="noStrike" cap="none" dirty="0" smtClean="0">
                <a:solidFill>
                  <a:schemeClr val="lt1"/>
                </a:solidFill>
                <a:latin typeface="Calibri"/>
                <a:ea typeface="Calibri"/>
                <a:cs typeface="Calibri"/>
                <a:sym typeface="Calibri"/>
              </a:rPr>
              <a:t>ЦУР </a:t>
            </a:r>
            <a:r>
              <a:rPr lang="en-US" sz="2800" b="1" i="0" u="none" strike="noStrike" cap="none" dirty="0" smtClean="0">
                <a:solidFill>
                  <a:schemeClr val="lt1"/>
                </a:solidFill>
                <a:latin typeface="Calibri"/>
                <a:ea typeface="Calibri"/>
                <a:cs typeface="Calibri"/>
                <a:sym typeface="Calibri"/>
              </a:rPr>
              <a:t>15</a:t>
            </a:r>
            <a:endParaRPr sz="1400" b="0" i="0" u="none" strike="noStrike" cap="none" dirty="0">
              <a:solidFill>
                <a:srgbClr val="000000"/>
              </a:solidFill>
              <a:latin typeface="Arial"/>
              <a:ea typeface="Arial"/>
              <a:cs typeface="Arial"/>
              <a:sym typeface="Arial"/>
            </a:endParaRPr>
          </a:p>
        </p:txBody>
      </p:sp>
      <p:sp>
        <p:nvSpPr>
          <p:cNvPr id="409" name="Google Shape;409;p34"/>
          <p:cNvSpPr txBox="1"/>
          <p:nvPr/>
        </p:nvSpPr>
        <p:spPr>
          <a:xfrm rot="16200000">
            <a:off x="2530351" y="5603331"/>
            <a:ext cx="2278505"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900" b="1" i="0" u="none" strike="noStrike" cap="none" dirty="0">
                <a:solidFill>
                  <a:srgbClr val="000000"/>
                </a:solidFill>
                <a:latin typeface="Calibri"/>
                <a:ea typeface="Calibri"/>
                <a:cs typeface="Calibri"/>
                <a:sym typeface="Calibri"/>
              </a:rPr>
              <a:t>Source: Shutterstock Worl</a:t>
            </a:r>
            <a:r>
              <a:rPr lang="en-US" sz="900" b="1" dirty="0">
                <a:solidFill>
                  <a:srgbClr val="000000"/>
                </a:solidFill>
                <a:latin typeface="Calibri"/>
                <a:ea typeface="Calibri"/>
                <a:cs typeface="Calibri"/>
                <a:sym typeface="Calibri"/>
              </a:rPr>
              <a:t>d Day </a:t>
            </a:r>
            <a:endParaRPr dirty="0"/>
          </a:p>
        </p:txBody>
      </p:sp>
      <p:sp>
        <p:nvSpPr>
          <p:cNvPr id="14" name="Google Shape;346;p29">
            <a:extLst>
              <a:ext uri="{FF2B5EF4-FFF2-40B4-BE49-F238E27FC236}">
                <a16:creationId xmlns:a16="http://schemas.microsoft.com/office/drawing/2014/main" xmlns="" id="{C4297918-FC48-61A2-FBEA-DFE0215E2C7C}"/>
              </a:ext>
            </a:extLst>
          </p:cNvPr>
          <p:cNvSpPr txBox="1">
            <a:spLocks noGrp="1"/>
          </p:cNvSpPr>
          <p:nvPr>
            <p:ph type="body" idx="1"/>
          </p:nvPr>
        </p:nvSpPr>
        <p:spPr>
          <a:xfrm>
            <a:off x="4801987" y="5628"/>
            <a:ext cx="7181089" cy="820181"/>
          </a:xfrm>
          <a:prstGeom prst="rect">
            <a:avLst/>
          </a:prstGeom>
          <a:noFill/>
          <a:ln>
            <a:noFill/>
          </a:ln>
        </p:spPr>
        <p:txBody>
          <a:bodyPr spcFirstLastPara="1" wrap="square" lIns="91425" tIns="45700" rIns="91425" bIns="45700" anchor="t" anchorCtr="0">
            <a:noAutofit/>
          </a:bodyPr>
          <a:lstStyle/>
          <a:p>
            <a:pPr marL="0" indent="0">
              <a:lnSpc>
                <a:spcPct val="90000"/>
              </a:lnSpc>
              <a:spcBef>
                <a:spcPts val="0"/>
              </a:spcBef>
              <a:buSzPts val="3600"/>
            </a:pPr>
            <a:r>
              <a:rPr lang="bg-BG" sz="3200" dirty="0" smtClean="0"/>
              <a:t>Цел за устойчиво развитие 15: </a:t>
            </a:r>
            <a:r>
              <a:rPr lang="ru-RU" sz="3200" dirty="0" smtClean="0"/>
              <a:t>Живот на Земята</a:t>
            </a:r>
          </a:p>
          <a:p>
            <a:pPr marL="0" indent="0">
              <a:lnSpc>
                <a:spcPct val="90000"/>
              </a:lnSpc>
              <a:spcBef>
                <a:spcPts val="0"/>
              </a:spcBef>
              <a:buSzPts val="3600"/>
            </a:pPr>
            <a:r>
              <a:rPr lang="bg-BG" sz="3200" dirty="0" smtClean="0"/>
              <a:t> </a:t>
            </a:r>
            <a:endParaRPr lang="ru-RU" sz="3200" dirty="0" smtClean="0"/>
          </a:p>
          <a:p>
            <a:pPr marL="0" lvl="0" indent="0" algn="l" rtl="0">
              <a:lnSpc>
                <a:spcPct val="90000"/>
              </a:lnSpc>
              <a:spcBef>
                <a:spcPts val="0"/>
              </a:spcBef>
              <a:spcAft>
                <a:spcPts val="0"/>
              </a:spcAft>
              <a:buClr>
                <a:srgbClr val="EB7339"/>
              </a:buClr>
              <a:buSzPts val="3600"/>
              <a:buNone/>
            </a:pPr>
            <a:endParaRPr sz="3200" dirty="0"/>
          </a:p>
        </p:txBody>
      </p:sp>
      <p:pic>
        <p:nvPicPr>
          <p:cNvPr id="113666" name="Picture 2" descr="Цел 15: Живот на земята"/>
          <p:cNvPicPr>
            <a:picLocks noChangeAspect="1" noChangeArrowheads="1"/>
          </p:cNvPicPr>
          <p:nvPr/>
        </p:nvPicPr>
        <p:blipFill>
          <a:blip r:embed="rId5"/>
          <a:srcRect/>
          <a:stretch>
            <a:fillRect/>
          </a:stretch>
        </p:blipFill>
        <p:spPr bwMode="auto">
          <a:xfrm>
            <a:off x="3538970" y="1115366"/>
            <a:ext cx="1263017" cy="1263017"/>
          </a:xfrm>
          <a:prstGeom prst="rect">
            <a:avLst/>
          </a:prstGeom>
          <a:noFill/>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xmlns="" id="{6AF410E7-A964-D044-9D34-2B240160C103}"/>
              </a:ext>
            </a:extLst>
          </p:cNvPr>
          <p:cNvSpPr>
            <a:spLocks noGrp="1"/>
          </p:cNvSpPr>
          <p:nvPr>
            <p:ph type="body" sz="quarter" idx="18"/>
          </p:nvPr>
        </p:nvSpPr>
        <p:spPr>
          <a:xfrm>
            <a:off x="493058" y="2303928"/>
            <a:ext cx="5075089" cy="3982571"/>
          </a:xfrm>
        </p:spPr>
        <p:txBody>
          <a:bodyPr/>
          <a:lstStyle/>
          <a:p>
            <a:pPr marL="0"/>
            <a:r>
              <a:rPr lang="ru-RU" dirty="0" err="1" smtClean="0"/>
              <a:t>Най-доброто</a:t>
            </a:r>
            <a:r>
              <a:rPr lang="ru-RU" dirty="0" smtClean="0"/>
              <a:t> </a:t>
            </a:r>
            <a:r>
              <a:rPr lang="ru-RU" dirty="0" err="1" smtClean="0"/>
              <a:t>място</a:t>
            </a:r>
            <a:r>
              <a:rPr lang="ru-RU" dirty="0" smtClean="0"/>
              <a:t> да </a:t>
            </a:r>
            <a:r>
              <a:rPr lang="ru-RU" dirty="0" err="1" smtClean="0"/>
              <a:t>започнете</a:t>
            </a:r>
            <a:r>
              <a:rPr lang="ru-RU" dirty="0" smtClean="0"/>
              <a:t> е </a:t>
            </a:r>
            <a:r>
              <a:rPr lang="ru-RU" b="1" dirty="0" smtClean="0"/>
              <a:t>там, </a:t>
            </a:r>
            <a:r>
              <a:rPr lang="ru-RU" b="1" dirty="0" err="1" smtClean="0"/>
              <a:t>където</a:t>
            </a:r>
            <a:r>
              <a:rPr lang="ru-RU" b="1" dirty="0" smtClean="0"/>
              <a:t> </a:t>
            </a:r>
            <a:r>
              <a:rPr lang="ru-RU" b="1" dirty="0" err="1" smtClean="0"/>
              <a:t>сте</a:t>
            </a:r>
            <a:r>
              <a:rPr lang="ru-RU" b="1" dirty="0" smtClean="0"/>
              <a:t>.</a:t>
            </a:r>
          </a:p>
          <a:p>
            <a:pPr marL="0"/>
            <a:endParaRPr lang="ru-RU" dirty="0" smtClean="0"/>
          </a:p>
          <a:p>
            <a:pPr marL="0"/>
            <a:r>
              <a:rPr lang="ru-RU" dirty="0" err="1" smtClean="0"/>
              <a:t>Най-добре</a:t>
            </a:r>
            <a:r>
              <a:rPr lang="ru-RU" dirty="0" smtClean="0"/>
              <a:t> е да </a:t>
            </a:r>
            <a:r>
              <a:rPr lang="ru-RU" dirty="0" err="1" smtClean="0"/>
              <a:t>работите</a:t>
            </a:r>
            <a:r>
              <a:rPr lang="ru-RU" dirty="0" smtClean="0"/>
              <a:t> </a:t>
            </a:r>
            <a:r>
              <a:rPr lang="ru-RU" b="1" dirty="0" smtClean="0"/>
              <a:t>с хора,  </a:t>
            </a:r>
            <a:r>
              <a:rPr lang="ru-RU" b="1" dirty="0" err="1" smtClean="0"/>
              <a:t>които</a:t>
            </a:r>
            <a:r>
              <a:rPr lang="ru-RU" b="1" dirty="0" smtClean="0"/>
              <a:t> </a:t>
            </a:r>
            <a:r>
              <a:rPr lang="ru-RU" b="1" dirty="0" err="1" smtClean="0"/>
              <a:t>познавате</a:t>
            </a:r>
            <a:r>
              <a:rPr lang="ru-RU" b="1" dirty="0" smtClean="0"/>
              <a:t>.</a:t>
            </a:r>
          </a:p>
          <a:p>
            <a:pPr marL="0"/>
            <a:endParaRPr lang="ru-RU" dirty="0" smtClean="0"/>
          </a:p>
          <a:p>
            <a:pPr marL="0"/>
            <a:r>
              <a:rPr lang="ru-RU" dirty="0" smtClean="0"/>
              <a:t>Можете да окажете </a:t>
            </a:r>
            <a:r>
              <a:rPr lang="ru-RU" dirty="0" err="1" smtClean="0"/>
              <a:t>най-голямо</a:t>
            </a:r>
            <a:r>
              <a:rPr lang="ru-RU" dirty="0" smtClean="0"/>
              <a:t> </a:t>
            </a:r>
            <a:r>
              <a:rPr lang="ru-RU" dirty="0" err="1" smtClean="0"/>
              <a:t>въздействие</a:t>
            </a:r>
            <a:r>
              <a:rPr lang="ru-RU" dirty="0" smtClean="0"/>
              <a:t>, </a:t>
            </a:r>
            <a:r>
              <a:rPr lang="ru-RU" dirty="0" err="1" smtClean="0"/>
              <a:t>като</a:t>
            </a:r>
            <a:r>
              <a:rPr lang="ru-RU" dirty="0" smtClean="0"/>
              <a:t> направите </a:t>
            </a:r>
            <a:r>
              <a:rPr lang="ru-RU" b="1" dirty="0" err="1" smtClean="0"/>
              <a:t>промени</a:t>
            </a:r>
            <a:r>
              <a:rPr lang="ru-RU" b="1" dirty="0" smtClean="0"/>
              <a:t> </a:t>
            </a:r>
            <a:r>
              <a:rPr lang="ru-RU" b="1" dirty="0" err="1" smtClean="0"/>
              <a:t>във</a:t>
            </a:r>
            <a:r>
              <a:rPr lang="ru-RU" b="1" dirty="0" smtClean="0"/>
              <a:t> </a:t>
            </a:r>
            <a:r>
              <a:rPr lang="ru-RU" b="1" dirty="0" err="1" smtClean="0"/>
              <a:t>вашите</a:t>
            </a:r>
            <a:r>
              <a:rPr lang="ru-RU" b="1" dirty="0" smtClean="0"/>
              <a:t> </a:t>
            </a:r>
            <a:r>
              <a:rPr lang="ru-RU" b="1" dirty="0" err="1" smtClean="0"/>
              <a:t>местни</a:t>
            </a:r>
            <a:r>
              <a:rPr lang="ru-RU" b="1" dirty="0" smtClean="0"/>
              <a:t> общности, </a:t>
            </a:r>
            <a:r>
              <a:rPr lang="ru-RU" b="1" dirty="0" err="1" smtClean="0"/>
              <a:t>местни</a:t>
            </a:r>
            <a:r>
              <a:rPr lang="ru-RU" b="1" dirty="0" smtClean="0"/>
              <a:t> индустрии и </a:t>
            </a:r>
            <a:r>
              <a:rPr lang="ru-RU" b="1" dirty="0" err="1" smtClean="0"/>
              <a:t>местен</a:t>
            </a:r>
            <a:r>
              <a:rPr lang="ru-RU" b="1" dirty="0" smtClean="0"/>
              <a:t> начин на живот.</a:t>
            </a:r>
            <a:endParaRPr lang="en-US" b="1" dirty="0"/>
          </a:p>
          <a:p>
            <a:endParaRPr lang="en-US" dirty="0"/>
          </a:p>
        </p:txBody>
      </p:sp>
      <p:sp>
        <p:nvSpPr>
          <p:cNvPr id="5" name="Text Placeholder 4">
            <a:extLst>
              <a:ext uri="{FF2B5EF4-FFF2-40B4-BE49-F238E27FC236}">
                <a16:creationId xmlns:a16="http://schemas.microsoft.com/office/drawing/2014/main" xmlns="" id="{A771A6C9-E269-C442-8C5C-3C47FA5A2BA7}"/>
              </a:ext>
            </a:extLst>
          </p:cNvPr>
          <p:cNvSpPr>
            <a:spLocks noGrp="1"/>
          </p:cNvSpPr>
          <p:nvPr>
            <p:ph type="body" sz="quarter" idx="16"/>
          </p:nvPr>
        </p:nvSpPr>
        <p:spPr>
          <a:xfrm>
            <a:off x="493058" y="650590"/>
            <a:ext cx="5590617" cy="992652"/>
          </a:xfrm>
        </p:spPr>
        <p:txBody>
          <a:bodyPr/>
          <a:lstStyle/>
          <a:p>
            <a:r>
              <a:rPr lang="bg-BG" dirty="0" smtClean="0"/>
              <a:t>МИСЛЕТЕ ГЛОБАЛНО, ДЕЙСТВАЙТЕ ЛОКАЛНО!</a:t>
            </a:r>
            <a:endParaRPr lang="en-US" dirty="0" smtClean="0"/>
          </a:p>
          <a:p>
            <a:endParaRPr lang="en-US" b="1" dirty="0"/>
          </a:p>
          <a:p>
            <a:endParaRPr lang="en-US" dirty="0"/>
          </a:p>
        </p:txBody>
      </p:sp>
      <p:pic>
        <p:nvPicPr>
          <p:cNvPr id="8" name="Picture Placeholder 7">
            <a:extLst>
              <a:ext uri="{FF2B5EF4-FFF2-40B4-BE49-F238E27FC236}">
                <a16:creationId xmlns:a16="http://schemas.microsoft.com/office/drawing/2014/main" xmlns="" id="{850478AD-0AB2-404D-91D6-D51DD4C10092}"/>
              </a:ext>
            </a:extLst>
          </p:cNvPr>
          <p:cNvPicPr>
            <a:picLocks noGrp="1" noChangeAspect="1"/>
          </p:cNvPicPr>
          <p:nvPr>
            <p:ph type="pic" sz="quarter" idx="19"/>
          </p:nvPr>
        </p:nvPicPr>
        <p:blipFill>
          <a:blip r:embed="rId2"/>
          <a:srcRect l="1142" r="1142"/>
          <a:stretch/>
        </p:blipFill>
        <p:spPr>
          <a:xfrm>
            <a:off x="6083676" y="0"/>
            <a:ext cx="5361066" cy="6858000"/>
          </a:xfrm>
        </p:spPr>
      </p:pic>
      <p:grpSp>
        <p:nvGrpSpPr>
          <p:cNvPr id="9" name="Graphic 2">
            <a:extLst>
              <a:ext uri="{FF2B5EF4-FFF2-40B4-BE49-F238E27FC236}">
                <a16:creationId xmlns:a16="http://schemas.microsoft.com/office/drawing/2014/main" xmlns="" id="{1D6DFC51-79A4-864C-8CAA-39856AF7169D}"/>
              </a:ext>
            </a:extLst>
          </p:cNvPr>
          <p:cNvGrpSpPr/>
          <p:nvPr/>
        </p:nvGrpSpPr>
        <p:grpSpPr>
          <a:xfrm rot="16200000">
            <a:off x="5003664" y="1221775"/>
            <a:ext cx="3833889" cy="1673865"/>
            <a:chOff x="3357879" y="5072538"/>
            <a:chExt cx="593407" cy="259080"/>
          </a:xfrm>
          <a:solidFill>
            <a:srgbClr val="EB7339"/>
          </a:solidFill>
        </p:grpSpPr>
        <p:sp>
          <p:nvSpPr>
            <p:cNvPr id="10" name="Freeform 9">
              <a:extLst>
                <a:ext uri="{FF2B5EF4-FFF2-40B4-BE49-F238E27FC236}">
                  <a16:creationId xmlns:a16="http://schemas.microsoft.com/office/drawing/2014/main" xmlns="" id="{DFB8999A-B2F9-544A-B097-2DE30F4D6F61}"/>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xmlns="" id="{E881A77C-8534-8D43-85F6-775ABC8F03D8}"/>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xmlns="" id="{39BA296A-C8DE-AC45-862B-E26764923636}"/>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xmlns="" val="280281809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732304" y="33707"/>
            <a:ext cx="9430871" cy="661019"/>
          </a:xfrm>
        </p:spPr>
        <p:txBody>
          <a:bodyPr/>
          <a:lstStyle/>
          <a:p>
            <a:r>
              <a:rPr lang="bg-BG" dirty="0" err="1" smtClean="0"/>
              <a:t>Съзавайте</a:t>
            </a:r>
            <a:r>
              <a:rPr lang="bg-BG" dirty="0" smtClean="0"/>
              <a:t> местни проекти</a:t>
            </a:r>
            <a:endParaRPr lang="en-IE" dirty="0"/>
          </a:p>
        </p:txBody>
      </p:sp>
      <p:sp>
        <p:nvSpPr>
          <p:cNvPr id="5" name="TextBox 4"/>
          <p:cNvSpPr txBox="1"/>
          <p:nvPr/>
        </p:nvSpPr>
        <p:spPr>
          <a:xfrm>
            <a:off x="1238250" y="885825"/>
            <a:ext cx="5168713" cy="1938992"/>
          </a:xfrm>
          <a:prstGeom prst="rect">
            <a:avLst/>
          </a:prstGeom>
          <a:noFill/>
        </p:spPr>
        <p:txBody>
          <a:bodyPr wrap="square" rtlCol="0">
            <a:spAutoFit/>
          </a:bodyPr>
          <a:lstStyle/>
          <a:p>
            <a:r>
              <a:rPr lang="ru-RU" sz="2400" b="1" i="1" dirty="0" smtClean="0">
                <a:solidFill>
                  <a:srgbClr val="354F92"/>
                </a:solidFill>
                <a:latin typeface="Calibri" panose="020F0502020204030204" pitchFamily="34" charset="0"/>
              </a:rPr>
              <a:t>Работата в екип:</a:t>
            </a:r>
          </a:p>
          <a:p>
            <a:pPr>
              <a:buFont typeface="Wingdings" pitchFamily="2" charset="2"/>
              <a:buChar char="Ø"/>
            </a:pPr>
            <a:r>
              <a:rPr lang="ru-RU" sz="2400" b="1" dirty="0" smtClean="0">
                <a:solidFill>
                  <a:srgbClr val="354F92"/>
                </a:solidFill>
                <a:latin typeface="Calibri" panose="020F0502020204030204" pitchFamily="34" charset="0"/>
              </a:rPr>
              <a:t> Умножава вашето въздействие</a:t>
            </a:r>
          </a:p>
          <a:p>
            <a:pPr>
              <a:buFont typeface="Wingdings" pitchFamily="2" charset="2"/>
              <a:buChar char="Ø"/>
            </a:pPr>
            <a:r>
              <a:rPr lang="ru-RU" sz="2400" b="1" dirty="0" smtClean="0">
                <a:solidFill>
                  <a:srgbClr val="354F92"/>
                </a:solidFill>
                <a:latin typeface="Calibri" panose="020F0502020204030204" pitchFamily="34" charset="0"/>
              </a:rPr>
              <a:t> Споделя идеи</a:t>
            </a:r>
          </a:p>
          <a:p>
            <a:pPr>
              <a:buFont typeface="Wingdings" pitchFamily="2" charset="2"/>
              <a:buChar char="Ø"/>
            </a:pPr>
            <a:r>
              <a:rPr lang="ru-RU" sz="2400" b="1" dirty="0" smtClean="0">
                <a:solidFill>
                  <a:srgbClr val="354F92"/>
                </a:solidFill>
                <a:latin typeface="Calibri" panose="020F0502020204030204" pitchFamily="34" charset="0"/>
              </a:rPr>
              <a:t> Вдъхновява другите да действат</a:t>
            </a:r>
          </a:p>
          <a:p>
            <a:pPr>
              <a:buFont typeface="Wingdings" pitchFamily="2" charset="2"/>
              <a:buChar char="Ø"/>
            </a:pPr>
            <a:r>
              <a:rPr lang="ru-RU" sz="2400" b="1" dirty="0" smtClean="0">
                <a:solidFill>
                  <a:srgbClr val="354F92"/>
                </a:solidFill>
                <a:latin typeface="Calibri" panose="020F0502020204030204" pitchFamily="34" charset="0"/>
              </a:rPr>
              <a:t>Спестява усилия</a:t>
            </a:r>
            <a:endParaRPr lang="en-IE" b="1" dirty="0"/>
          </a:p>
        </p:txBody>
      </p:sp>
      <p:sp>
        <p:nvSpPr>
          <p:cNvPr id="4" name="TextBox 3">
            <a:extLst>
              <a:ext uri="{FF2B5EF4-FFF2-40B4-BE49-F238E27FC236}">
                <a16:creationId xmlns:a16="http://schemas.microsoft.com/office/drawing/2014/main" xmlns="" id="{F808ECB4-84C8-58AE-D5BB-D85FE5250498}"/>
              </a:ext>
            </a:extLst>
          </p:cNvPr>
          <p:cNvSpPr txBox="1"/>
          <p:nvPr/>
        </p:nvSpPr>
        <p:spPr>
          <a:xfrm>
            <a:off x="2044654" y="3219450"/>
            <a:ext cx="4737146"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ru-RU" sz="2400" dirty="0" smtClean="0">
                <a:solidFill>
                  <a:srgbClr val="354F92"/>
                </a:solidFill>
              </a:rPr>
              <a:t>КАК…</a:t>
            </a:r>
          </a:p>
          <a:p>
            <a:pPr>
              <a:buFont typeface="Arial" pitchFamily="34" charset="0"/>
              <a:buChar char="•"/>
            </a:pPr>
            <a:r>
              <a:rPr lang="ru-RU" sz="2400" dirty="0" smtClean="0">
                <a:solidFill>
                  <a:srgbClr val="354F92"/>
                </a:solidFill>
              </a:rPr>
              <a:t> Планирайте проекта</a:t>
            </a:r>
          </a:p>
          <a:p>
            <a:pPr>
              <a:buFont typeface="Arial" pitchFamily="34" charset="0"/>
              <a:buChar char="•"/>
            </a:pPr>
            <a:r>
              <a:rPr lang="ru-RU" sz="2400" dirty="0" smtClean="0">
                <a:solidFill>
                  <a:srgbClr val="354F92"/>
                </a:solidFill>
              </a:rPr>
              <a:t> Консултирайте се и общувайте</a:t>
            </a:r>
          </a:p>
          <a:p>
            <a:pPr>
              <a:buFont typeface="Arial" pitchFamily="34" charset="0"/>
              <a:buChar char="•"/>
            </a:pPr>
            <a:r>
              <a:rPr lang="ru-RU" sz="2400" dirty="0" smtClean="0">
                <a:solidFill>
                  <a:srgbClr val="354F92"/>
                </a:solidFill>
              </a:rPr>
              <a:t> Направете вашето проучване</a:t>
            </a:r>
          </a:p>
          <a:p>
            <a:pPr>
              <a:buFont typeface="Arial" pitchFamily="34" charset="0"/>
              <a:buChar char="•"/>
            </a:pPr>
            <a:r>
              <a:rPr lang="ru-RU" sz="2400" dirty="0" smtClean="0">
                <a:solidFill>
                  <a:srgbClr val="354F92"/>
                </a:solidFill>
              </a:rPr>
              <a:t> Намерете партньори</a:t>
            </a:r>
          </a:p>
          <a:p>
            <a:pPr>
              <a:buFont typeface="Arial" pitchFamily="34" charset="0"/>
              <a:buChar char="•"/>
            </a:pPr>
            <a:r>
              <a:rPr lang="ru-RU" sz="2400" dirty="0" smtClean="0">
                <a:solidFill>
                  <a:srgbClr val="354F92"/>
                </a:solidFill>
              </a:rPr>
              <a:t> Имайте предвид закона</a:t>
            </a:r>
          </a:p>
          <a:p>
            <a:pPr>
              <a:buFont typeface="Arial" pitchFamily="34" charset="0"/>
              <a:buChar char="•"/>
            </a:pPr>
            <a:r>
              <a:rPr lang="ru-RU" sz="2400" dirty="0" smtClean="0">
                <a:solidFill>
                  <a:srgbClr val="354F92"/>
                </a:solidFill>
              </a:rPr>
              <a:t> Потърсете насоки и следвайте най-добрите практики</a:t>
            </a:r>
            <a:endParaRPr lang="en-GB" sz="2400" dirty="0">
              <a:solidFill>
                <a:srgbClr val="354F92"/>
              </a:solidFill>
              <a:cs typeface="Calibri"/>
            </a:endParaRPr>
          </a:p>
        </p:txBody>
      </p:sp>
      <p:pic>
        <p:nvPicPr>
          <p:cNvPr id="21505" name="Picture 1"/>
          <p:cNvPicPr>
            <a:picLocks noChangeAspect="1" noChangeArrowheads="1"/>
          </p:cNvPicPr>
          <p:nvPr/>
        </p:nvPicPr>
        <p:blipFill>
          <a:blip r:embed="rId2"/>
          <a:srcRect/>
          <a:stretch>
            <a:fillRect/>
          </a:stretch>
        </p:blipFill>
        <p:spPr bwMode="auto">
          <a:xfrm>
            <a:off x="6803184" y="624256"/>
            <a:ext cx="4834161" cy="5109793"/>
          </a:xfrm>
          <a:prstGeom prst="rect">
            <a:avLst/>
          </a:prstGeom>
          <a:noFill/>
          <a:ln w="9525">
            <a:noFill/>
            <a:miter lim="800000"/>
            <a:headEnd/>
            <a:tailEnd/>
          </a:ln>
        </p:spPr>
      </p:pic>
    </p:spTree>
    <p:extLst>
      <p:ext uri="{BB962C8B-B14F-4D97-AF65-F5344CB8AC3E}">
        <p14:creationId xmlns:p14="http://schemas.microsoft.com/office/powerpoint/2010/main" xmlns="" val="136415349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tângulo 33">
            <a:extLst>
              <a:ext uri="{FF2B5EF4-FFF2-40B4-BE49-F238E27FC236}">
                <a16:creationId xmlns:a16="http://schemas.microsoft.com/office/drawing/2014/main" xmlns="" id="{5F9C0A67-0C6D-4F38-9ED8-0012DB9CB36F}"/>
              </a:ext>
            </a:extLst>
          </p:cNvPr>
          <p:cNvSpPr/>
          <p:nvPr/>
        </p:nvSpPr>
        <p:spPr>
          <a:xfrm>
            <a:off x="3522133" y="-1"/>
            <a:ext cx="1405658" cy="69022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pic>
        <p:nvPicPr>
          <p:cNvPr id="28" name="Picture Placeholder 27">
            <a:extLst>
              <a:ext uri="{FF2B5EF4-FFF2-40B4-BE49-F238E27FC236}">
                <a16:creationId xmlns:a16="http://schemas.microsoft.com/office/drawing/2014/main" xmlns="" id="{B78E12A6-C766-A14A-AB91-C513533FD2A2}"/>
              </a:ext>
            </a:extLst>
          </p:cNvPr>
          <p:cNvPicPr>
            <a:picLocks noGrp="1" noChangeAspect="1"/>
          </p:cNvPicPr>
          <p:nvPr>
            <p:ph type="pic" sz="quarter" idx="19"/>
          </p:nvPr>
        </p:nvPicPr>
        <p:blipFill>
          <a:blip r:embed="rId2"/>
          <a:srcRect l="32693" r="32693"/>
          <a:stretch>
            <a:fillRect/>
          </a:stretch>
        </p:blipFill>
        <p:spPr/>
      </p:pic>
      <p:grpSp>
        <p:nvGrpSpPr>
          <p:cNvPr id="29" name="Graphic 2">
            <a:extLst>
              <a:ext uri="{FF2B5EF4-FFF2-40B4-BE49-F238E27FC236}">
                <a16:creationId xmlns:a16="http://schemas.microsoft.com/office/drawing/2014/main" xmlns="" id="{1882C676-5CB9-9146-8553-CE13526C9264}"/>
              </a:ext>
            </a:extLst>
          </p:cNvPr>
          <p:cNvGrpSpPr/>
          <p:nvPr/>
        </p:nvGrpSpPr>
        <p:grpSpPr>
          <a:xfrm rot="16200000">
            <a:off x="-1121371" y="1395606"/>
            <a:ext cx="3833889" cy="1673865"/>
            <a:chOff x="3357879" y="5072538"/>
            <a:chExt cx="593407" cy="259080"/>
          </a:xfrm>
          <a:solidFill>
            <a:srgbClr val="EB7339"/>
          </a:solidFill>
        </p:grpSpPr>
        <p:sp>
          <p:nvSpPr>
            <p:cNvPr id="30" name="Freeform 29">
              <a:extLst>
                <a:ext uri="{FF2B5EF4-FFF2-40B4-BE49-F238E27FC236}">
                  <a16:creationId xmlns:a16="http://schemas.microsoft.com/office/drawing/2014/main" xmlns="" id="{26D7D646-0CD9-D545-995C-14C9C9200D3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a16="http://schemas.microsoft.com/office/drawing/2014/main" xmlns="" id="{FC462181-C3DC-E043-BC7E-DD32D31223F6}"/>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xmlns="" id="{BF2F4765-3587-C24A-96B9-534A3D7B42A5}"/>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3" name="Marcador de Posição do Texto 32">
            <a:extLst>
              <a:ext uri="{FF2B5EF4-FFF2-40B4-BE49-F238E27FC236}">
                <a16:creationId xmlns:a16="http://schemas.microsoft.com/office/drawing/2014/main" xmlns="" id="{F9792ADF-4577-44C4-96BE-6DEC9849E0EA}"/>
              </a:ext>
            </a:extLst>
          </p:cNvPr>
          <p:cNvSpPr>
            <a:spLocks noGrp="1"/>
          </p:cNvSpPr>
          <p:nvPr>
            <p:ph type="body" sz="quarter" idx="46"/>
          </p:nvPr>
        </p:nvSpPr>
        <p:spPr>
          <a:xfrm>
            <a:off x="4031226" y="53605"/>
            <a:ext cx="7449799" cy="6585319"/>
          </a:xfrm>
        </p:spPr>
        <p:txBody>
          <a:bodyPr/>
          <a:lstStyle/>
          <a:p>
            <a:pPr marL="12700"/>
            <a:r>
              <a:rPr lang="ru-RU" sz="3600" b="1" spc="10" dirty="0" err="1" smtClean="0">
                <a:solidFill>
                  <a:srgbClr val="EB7339"/>
                </a:solidFill>
                <a:latin typeface="+mn-lt"/>
                <a:cs typeface="Trebuchet MS"/>
              </a:rPr>
              <a:t>Повишаване</a:t>
            </a:r>
            <a:r>
              <a:rPr lang="ru-RU" sz="3600" b="1" spc="10" dirty="0" smtClean="0">
                <a:solidFill>
                  <a:srgbClr val="EB7339"/>
                </a:solidFill>
                <a:latin typeface="+mn-lt"/>
                <a:cs typeface="Trebuchet MS"/>
              </a:rPr>
              <a:t> </a:t>
            </a:r>
            <a:r>
              <a:rPr lang="ru-RU" sz="3600" b="1" spc="10" dirty="0">
                <a:solidFill>
                  <a:srgbClr val="EB7339"/>
                </a:solidFill>
                <a:latin typeface="+mn-lt"/>
                <a:cs typeface="Trebuchet MS"/>
              </a:rPr>
              <a:t>на </a:t>
            </a:r>
            <a:r>
              <a:rPr lang="ru-RU" sz="3600" b="1" spc="10" dirty="0" err="1">
                <a:solidFill>
                  <a:srgbClr val="EB7339"/>
                </a:solidFill>
                <a:latin typeface="+mn-lt"/>
                <a:cs typeface="Trebuchet MS"/>
              </a:rPr>
              <a:t>осведомеността</a:t>
            </a:r>
            <a:r>
              <a:rPr lang="ru-RU" sz="3600" b="1" spc="10" dirty="0">
                <a:solidFill>
                  <a:srgbClr val="EB7339"/>
                </a:solidFill>
                <a:latin typeface="+mn-lt"/>
                <a:cs typeface="Trebuchet MS"/>
              </a:rPr>
              <a:t> за </a:t>
            </a:r>
            <a:r>
              <a:rPr lang="ru-RU" sz="3600" b="1" spc="10" dirty="0" err="1">
                <a:solidFill>
                  <a:srgbClr val="EB7339"/>
                </a:solidFill>
                <a:latin typeface="+mn-lt"/>
                <a:cs typeface="Trebuchet MS"/>
              </a:rPr>
              <a:t>биоразнообразието</a:t>
            </a:r>
            <a:endParaRPr lang="en-IE" sz="2400" spc="10" dirty="0" smtClean="0">
              <a:solidFill>
                <a:srgbClr val="404040"/>
              </a:solidFill>
              <a:latin typeface="Trebuchet MS"/>
              <a:cs typeface="Trebuchet MS"/>
            </a:endParaRPr>
          </a:p>
          <a:p>
            <a:pPr marL="355600" indent="-342900">
              <a:buFont typeface="Arial" panose="020B0604020202020204" pitchFamily="34" charset="0"/>
              <a:buChar char="•"/>
            </a:pPr>
            <a:r>
              <a:rPr lang="ru-RU" sz="2400" spc="10" dirty="0">
                <a:solidFill>
                  <a:srgbClr val="354F92"/>
                </a:solidFill>
                <a:latin typeface="+mn-lt"/>
                <a:cs typeface="Trebuchet MS"/>
              </a:rPr>
              <a:t>Кажете на </a:t>
            </a:r>
            <a:r>
              <a:rPr lang="ru-RU" sz="2400" spc="10" dirty="0" err="1">
                <a:solidFill>
                  <a:srgbClr val="354F92"/>
                </a:solidFill>
                <a:latin typeface="+mn-lt"/>
                <a:cs typeface="Trebuchet MS"/>
              </a:rPr>
              <a:t>хората</a:t>
            </a:r>
            <a:r>
              <a:rPr lang="ru-RU" sz="2400" spc="10" dirty="0">
                <a:solidFill>
                  <a:srgbClr val="354F92"/>
                </a:solidFill>
                <a:latin typeface="+mn-lt"/>
                <a:cs typeface="Trebuchet MS"/>
              </a:rPr>
              <a:t> за </a:t>
            </a:r>
            <a:r>
              <a:rPr lang="ru-RU" sz="2400" spc="10" dirty="0" err="1">
                <a:solidFill>
                  <a:srgbClr val="354F92"/>
                </a:solidFill>
                <a:latin typeface="+mn-lt"/>
                <a:cs typeface="Trebuchet MS"/>
              </a:rPr>
              <a:t>този</a:t>
            </a:r>
            <a:r>
              <a:rPr lang="ru-RU" sz="2400" spc="10" dirty="0">
                <a:solidFill>
                  <a:srgbClr val="354F92"/>
                </a:solidFill>
                <a:latin typeface="+mn-lt"/>
                <a:cs typeface="Trebuchet MS"/>
              </a:rPr>
              <a:t> </a:t>
            </a:r>
            <a:r>
              <a:rPr lang="ru-RU" sz="2400" spc="10" dirty="0" err="1">
                <a:solidFill>
                  <a:srgbClr val="354F92"/>
                </a:solidFill>
                <a:latin typeface="+mn-lt"/>
                <a:cs typeface="Trebuchet MS"/>
              </a:rPr>
              <a:t>страхотен</a:t>
            </a:r>
            <a:r>
              <a:rPr lang="ru-RU" sz="2400" spc="10" dirty="0">
                <a:solidFill>
                  <a:srgbClr val="354F92"/>
                </a:solidFill>
                <a:latin typeface="+mn-lt"/>
                <a:cs typeface="Trebuchet MS"/>
              </a:rPr>
              <a:t> </a:t>
            </a:r>
            <a:r>
              <a:rPr lang="ru-RU" sz="2400" spc="10" dirty="0" err="1">
                <a:solidFill>
                  <a:srgbClr val="354F92"/>
                </a:solidFill>
                <a:latin typeface="+mn-lt"/>
                <a:cs typeface="Trebuchet MS"/>
              </a:rPr>
              <a:t>модул</a:t>
            </a:r>
            <a:r>
              <a:rPr lang="ru-RU" sz="2400" spc="10" dirty="0">
                <a:solidFill>
                  <a:srgbClr val="354F92"/>
                </a:solidFill>
                <a:latin typeface="+mn-lt"/>
                <a:cs typeface="Trebuchet MS"/>
              </a:rPr>
              <a:t>, </a:t>
            </a:r>
            <a:r>
              <a:rPr lang="ru-RU" sz="2400" spc="10" dirty="0" err="1">
                <a:solidFill>
                  <a:srgbClr val="354F92"/>
                </a:solidFill>
                <a:latin typeface="+mn-lt"/>
                <a:cs typeface="Trebuchet MS"/>
              </a:rPr>
              <a:t>който</a:t>
            </a:r>
            <a:r>
              <a:rPr lang="ru-RU" sz="2400" spc="10" dirty="0">
                <a:solidFill>
                  <a:srgbClr val="354F92"/>
                </a:solidFill>
                <a:latin typeface="+mn-lt"/>
                <a:cs typeface="Trebuchet MS"/>
              </a:rPr>
              <a:t> </a:t>
            </a:r>
            <a:r>
              <a:rPr lang="ru-RU" sz="2400" spc="10" dirty="0" err="1">
                <a:solidFill>
                  <a:srgbClr val="354F92"/>
                </a:solidFill>
                <a:latin typeface="+mn-lt"/>
                <a:cs typeface="Trebuchet MS"/>
              </a:rPr>
              <a:t>току-що</a:t>
            </a:r>
            <a:r>
              <a:rPr lang="ru-RU" sz="2400" spc="10" dirty="0">
                <a:solidFill>
                  <a:srgbClr val="354F92"/>
                </a:solidFill>
                <a:latin typeface="+mn-lt"/>
                <a:cs typeface="Trebuchet MS"/>
              </a:rPr>
              <a:t> </a:t>
            </a:r>
            <a:r>
              <a:rPr lang="ru-RU" sz="2400" spc="10" dirty="0" err="1">
                <a:solidFill>
                  <a:srgbClr val="354F92"/>
                </a:solidFill>
                <a:latin typeface="+mn-lt"/>
                <a:cs typeface="Trebuchet MS"/>
              </a:rPr>
              <a:t>завършихте</a:t>
            </a:r>
            <a:r>
              <a:rPr lang="ru-RU" sz="2400" spc="10" dirty="0" smtClean="0">
                <a:solidFill>
                  <a:srgbClr val="354F92"/>
                </a:solidFill>
                <a:latin typeface="+mn-lt"/>
                <a:cs typeface="Trebuchet MS"/>
              </a:rPr>
              <a:t>!</a:t>
            </a:r>
          </a:p>
          <a:p>
            <a:pPr marL="355600" indent="-342900">
              <a:buFont typeface="Arial" panose="020B0604020202020204" pitchFamily="34" charset="0"/>
              <a:buChar char="•"/>
            </a:pPr>
            <a:r>
              <a:rPr lang="ru-RU" sz="2400" spc="10" dirty="0" smtClean="0">
                <a:solidFill>
                  <a:srgbClr val="354F92"/>
                </a:solidFill>
                <a:latin typeface="+mn-lt"/>
                <a:cs typeface="Trebuchet MS"/>
              </a:rPr>
              <a:t>Споделете статистиката.</a:t>
            </a:r>
          </a:p>
          <a:p>
            <a:pPr marL="355600" indent="-342900">
              <a:buFont typeface="Arial" panose="020B0604020202020204" pitchFamily="34" charset="0"/>
              <a:buChar char="•"/>
            </a:pPr>
            <a:r>
              <a:rPr lang="ru-RU" sz="2400" spc="10" dirty="0" smtClean="0">
                <a:solidFill>
                  <a:srgbClr val="354F92"/>
                </a:solidFill>
                <a:latin typeface="+mn-lt"/>
                <a:cs typeface="Trebuchet MS"/>
              </a:rPr>
              <a:t>Научете </a:t>
            </a:r>
            <a:r>
              <a:rPr lang="ru-RU" sz="2400" spc="10" dirty="0">
                <a:solidFill>
                  <a:srgbClr val="354F92"/>
                </a:solidFill>
                <a:latin typeface="+mn-lt"/>
                <a:cs typeface="Trebuchet MS"/>
              </a:rPr>
              <a:t>за вашите местни местообитания, повишете </a:t>
            </a:r>
            <a:r>
              <a:rPr lang="ru-RU" sz="2400" spc="10" dirty="0" smtClean="0">
                <a:solidFill>
                  <a:srgbClr val="354F92"/>
                </a:solidFill>
                <a:latin typeface="+mn-lt"/>
                <a:cs typeface="Trebuchet MS"/>
              </a:rPr>
              <a:t>информираността.</a:t>
            </a:r>
          </a:p>
          <a:p>
            <a:pPr marL="355600" indent="-342900">
              <a:buFont typeface="Arial" panose="020B0604020202020204" pitchFamily="34" charset="0"/>
              <a:buChar char="•"/>
            </a:pPr>
            <a:r>
              <a:rPr lang="ru-RU" sz="2400" spc="10" dirty="0" smtClean="0">
                <a:solidFill>
                  <a:srgbClr val="354F92"/>
                </a:solidFill>
                <a:latin typeface="+mn-lt"/>
                <a:cs typeface="Trebuchet MS"/>
              </a:rPr>
              <a:t>Разходки </a:t>
            </a:r>
            <a:r>
              <a:rPr lang="ru-RU" sz="2400" spc="10" dirty="0">
                <a:solidFill>
                  <a:srgbClr val="354F92"/>
                </a:solidFill>
                <a:latin typeface="+mn-lt"/>
                <a:cs typeface="Trebuchet MS"/>
              </a:rPr>
              <a:t>сред </a:t>
            </a:r>
            <a:r>
              <a:rPr lang="ru-RU" sz="2400" spc="10" dirty="0" smtClean="0">
                <a:solidFill>
                  <a:srgbClr val="354F92"/>
                </a:solidFill>
                <a:latin typeface="+mn-lt"/>
                <a:cs typeface="Trebuchet MS"/>
              </a:rPr>
              <a:t>природата.</a:t>
            </a:r>
          </a:p>
          <a:p>
            <a:pPr marL="355600" indent="-342900">
              <a:buFont typeface="Arial" panose="020B0604020202020204" pitchFamily="34" charset="0"/>
              <a:buChar char="•"/>
            </a:pPr>
            <a:r>
              <a:rPr lang="ru-RU" sz="2400" spc="10" dirty="0" smtClean="0">
                <a:solidFill>
                  <a:srgbClr val="354F92"/>
                </a:solidFill>
                <a:latin typeface="+mn-lt"/>
                <a:cs typeface="Trebuchet MS"/>
              </a:rPr>
              <a:t>Граждански проекти.</a:t>
            </a:r>
          </a:p>
          <a:p>
            <a:pPr marL="355600" indent="-342900">
              <a:buFont typeface="Arial" panose="020B0604020202020204" pitchFamily="34" charset="0"/>
              <a:buChar char="•"/>
            </a:pPr>
            <a:r>
              <a:rPr lang="ru-RU" sz="2400" spc="10" dirty="0" smtClean="0">
                <a:solidFill>
                  <a:srgbClr val="354F92"/>
                </a:solidFill>
                <a:latin typeface="+mn-lt"/>
                <a:cs typeface="Trebuchet MS"/>
              </a:rPr>
              <a:t>Събития </a:t>
            </a:r>
            <a:r>
              <a:rPr lang="ru-RU" sz="2400" spc="10" dirty="0">
                <a:solidFill>
                  <a:srgbClr val="354F92"/>
                </a:solidFill>
                <a:latin typeface="+mn-lt"/>
                <a:cs typeface="Trebuchet MS"/>
              </a:rPr>
              <a:t>за наблюдение на </a:t>
            </a:r>
            <a:r>
              <a:rPr lang="ru-RU" sz="2400" spc="10" dirty="0" smtClean="0">
                <a:solidFill>
                  <a:srgbClr val="354F92"/>
                </a:solidFill>
                <a:latin typeface="+mn-lt"/>
                <a:cs typeface="Trebuchet MS"/>
              </a:rPr>
              <a:t>птици.</a:t>
            </a:r>
          </a:p>
          <a:p>
            <a:pPr marL="355600" indent="-342900">
              <a:buFont typeface="Arial" panose="020B0604020202020204" pitchFamily="34" charset="0"/>
              <a:buChar char="•"/>
            </a:pPr>
            <a:r>
              <a:rPr lang="ru-RU" sz="2400" spc="10" dirty="0" smtClean="0">
                <a:solidFill>
                  <a:srgbClr val="354F92"/>
                </a:solidFill>
                <a:latin typeface="+mn-lt"/>
                <a:cs typeface="Trebuchet MS"/>
              </a:rPr>
              <a:t>Сезонни празници, свързани с местните продукти. Фотоконкурси  за дивата природа.</a:t>
            </a:r>
          </a:p>
          <a:p>
            <a:pPr marL="355600" indent="-342900">
              <a:buFont typeface="Arial" panose="020B0604020202020204" pitchFamily="34" charset="0"/>
              <a:buChar char="•"/>
            </a:pPr>
            <a:r>
              <a:rPr lang="ru-RU" sz="2400" spc="10" dirty="0" smtClean="0">
                <a:solidFill>
                  <a:srgbClr val="354F92"/>
                </a:solidFill>
                <a:latin typeface="+mn-lt"/>
                <a:cs typeface="Trebuchet MS"/>
              </a:rPr>
              <a:t>Арт </a:t>
            </a:r>
            <a:r>
              <a:rPr lang="ru-RU" sz="2400" spc="10" dirty="0">
                <a:solidFill>
                  <a:srgbClr val="354F92"/>
                </a:solidFill>
                <a:latin typeface="+mn-lt"/>
                <a:cs typeface="Trebuchet MS"/>
              </a:rPr>
              <a:t>конкурси за диви </a:t>
            </a:r>
            <a:r>
              <a:rPr lang="ru-RU" sz="2400" spc="10" dirty="0" smtClean="0">
                <a:solidFill>
                  <a:srgbClr val="354F92"/>
                </a:solidFill>
                <a:latin typeface="+mn-lt"/>
                <a:cs typeface="Trebuchet MS"/>
              </a:rPr>
              <a:t>животни.</a:t>
            </a:r>
            <a:endParaRPr lang="pt-PT" dirty="0">
              <a:latin typeface="+mn-lt"/>
            </a:endParaRPr>
          </a:p>
        </p:txBody>
      </p:sp>
    </p:spTree>
    <p:extLst>
      <p:ext uri="{BB962C8B-B14F-4D97-AF65-F5344CB8AC3E}">
        <p14:creationId xmlns:p14="http://schemas.microsoft.com/office/powerpoint/2010/main" xmlns="" val="334669910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tângulo 33">
            <a:extLst>
              <a:ext uri="{FF2B5EF4-FFF2-40B4-BE49-F238E27FC236}">
                <a16:creationId xmlns:a16="http://schemas.microsoft.com/office/drawing/2014/main" xmlns="" id="{5F9C0A67-0C6D-4F38-9ED8-0012DB9CB36F}"/>
              </a:ext>
            </a:extLst>
          </p:cNvPr>
          <p:cNvSpPr/>
          <p:nvPr/>
        </p:nvSpPr>
        <p:spPr>
          <a:xfrm>
            <a:off x="3522133" y="-1"/>
            <a:ext cx="1405658" cy="69022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pic>
        <p:nvPicPr>
          <p:cNvPr id="28" name="Picture Placeholder 27">
            <a:extLst>
              <a:ext uri="{FF2B5EF4-FFF2-40B4-BE49-F238E27FC236}">
                <a16:creationId xmlns:a16="http://schemas.microsoft.com/office/drawing/2014/main" xmlns="" id="{B78E12A6-C766-A14A-AB91-C513533FD2A2}"/>
              </a:ext>
            </a:extLst>
          </p:cNvPr>
          <p:cNvPicPr>
            <a:picLocks noGrp="1" noChangeAspect="1"/>
          </p:cNvPicPr>
          <p:nvPr>
            <p:ph type="pic" sz="quarter" idx="19"/>
          </p:nvPr>
        </p:nvPicPr>
        <p:blipFill>
          <a:blip r:embed="rId2"/>
          <a:srcRect l="32693" r="32693"/>
          <a:stretch>
            <a:fillRect/>
          </a:stretch>
        </p:blipFill>
        <p:spPr/>
      </p:pic>
      <p:grpSp>
        <p:nvGrpSpPr>
          <p:cNvPr id="29" name="Graphic 2">
            <a:extLst>
              <a:ext uri="{FF2B5EF4-FFF2-40B4-BE49-F238E27FC236}">
                <a16:creationId xmlns:a16="http://schemas.microsoft.com/office/drawing/2014/main" xmlns="" id="{1882C676-5CB9-9146-8553-CE13526C9264}"/>
              </a:ext>
            </a:extLst>
          </p:cNvPr>
          <p:cNvGrpSpPr/>
          <p:nvPr/>
        </p:nvGrpSpPr>
        <p:grpSpPr>
          <a:xfrm rot="16200000">
            <a:off x="-1121371" y="1395606"/>
            <a:ext cx="3833889" cy="1673865"/>
            <a:chOff x="3357879" y="5072538"/>
            <a:chExt cx="593407" cy="259080"/>
          </a:xfrm>
          <a:solidFill>
            <a:srgbClr val="EB7339"/>
          </a:solidFill>
        </p:grpSpPr>
        <p:sp>
          <p:nvSpPr>
            <p:cNvPr id="30" name="Freeform 29">
              <a:extLst>
                <a:ext uri="{FF2B5EF4-FFF2-40B4-BE49-F238E27FC236}">
                  <a16:creationId xmlns:a16="http://schemas.microsoft.com/office/drawing/2014/main" xmlns="" id="{26D7D646-0CD9-D545-995C-14C9C9200D3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a16="http://schemas.microsoft.com/office/drawing/2014/main" xmlns="" id="{FC462181-C3DC-E043-BC7E-DD32D31223F6}"/>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xmlns="" id="{BF2F4765-3587-C24A-96B9-534A3D7B42A5}"/>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3" name="Marcador de Posição do Texto 32">
            <a:extLst>
              <a:ext uri="{FF2B5EF4-FFF2-40B4-BE49-F238E27FC236}">
                <a16:creationId xmlns:a16="http://schemas.microsoft.com/office/drawing/2014/main" xmlns="" id="{F9792ADF-4577-44C4-96BE-6DEC9849E0EA}"/>
              </a:ext>
            </a:extLst>
          </p:cNvPr>
          <p:cNvSpPr>
            <a:spLocks noGrp="1"/>
          </p:cNvSpPr>
          <p:nvPr>
            <p:ph type="body" sz="quarter" idx="46"/>
          </p:nvPr>
        </p:nvSpPr>
        <p:spPr>
          <a:xfrm>
            <a:off x="4031226" y="391205"/>
            <a:ext cx="7999409" cy="6351340"/>
          </a:xfrm>
        </p:spPr>
        <p:txBody>
          <a:bodyPr lIns="91440" tIns="45720" rIns="91440" bIns="45720" anchor="t">
            <a:noAutofit/>
          </a:bodyPr>
          <a:lstStyle/>
          <a:p>
            <a:r>
              <a:rPr lang="bg-BG" sz="3600" b="1" spc="10" dirty="0">
                <a:solidFill>
                  <a:srgbClr val="EB7339"/>
                </a:solidFill>
                <a:cs typeface="Trebuchet MS"/>
              </a:rPr>
              <a:t>Местни действия за </a:t>
            </a:r>
            <a:r>
              <a:rPr lang="bg-BG" sz="3600" b="1" spc="10" dirty="0" smtClean="0">
                <a:solidFill>
                  <a:srgbClr val="EB7339"/>
                </a:solidFill>
                <a:cs typeface="Trebuchet MS"/>
              </a:rPr>
              <a:t>биоразнообразие</a:t>
            </a:r>
          </a:p>
          <a:p>
            <a:pPr marL="457200" indent="-457200">
              <a:buAutoNum type="arabicPeriod"/>
            </a:pPr>
            <a:r>
              <a:rPr lang="ru-RU" sz="2400" b="1" u="sng" dirty="0" err="1" smtClean="0">
                <a:solidFill>
                  <a:srgbClr val="354F92"/>
                </a:solidFill>
                <a:cs typeface="Trebuchet MS"/>
              </a:rPr>
              <a:t>Опазване</a:t>
            </a:r>
            <a:r>
              <a:rPr lang="ru-RU" sz="2400" b="1" u="sng" dirty="0" smtClean="0">
                <a:solidFill>
                  <a:srgbClr val="354F92"/>
                </a:solidFill>
                <a:cs typeface="Trebuchet MS"/>
              </a:rPr>
              <a:t> </a:t>
            </a:r>
            <a:r>
              <a:rPr lang="ru-RU" sz="2400" b="1" u="sng" dirty="0">
                <a:solidFill>
                  <a:srgbClr val="354F92"/>
                </a:solidFill>
                <a:cs typeface="Trebuchet MS"/>
              </a:rPr>
              <a:t>и управление на </a:t>
            </a:r>
            <a:r>
              <a:rPr lang="ru-RU" sz="2400" b="1" u="sng" dirty="0" err="1" smtClean="0">
                <a:solidFill>
                  <a:srgbClr val="354F92"/>
                </a:solidFill>
                <a:cs typeface="Trebuchet MS"/>
              </a:rPr>
              <a:t>биоразнообразието</a:t>
            </a:r>
            <a:endParaRPr lang="ru-RU" sz="2400" b="1" u="sng" dirty="0" smtClean="0">
              <a:solidFill>
                <a:srgbClr val="354F92"/>
              </a:solidFill>
              <a:cs typeface="Trebuchet MS"/>
            </a:endParaRPr>
          </a:p>
          <a:p>
            <a:pPr marL="457200" indent="-457200"/>
            <a:r>
              <a:rPr lang="ru-RU" sz="2400" dirty="0" smtClean="0">
                <a:solidFill>
                  <a:srgbClr val="354F92"/>
                </a:solidFill>
                <a:cs typeface="Trebuchet MS"/>
              </a:rPr>
              <a:t>	</a:t>
            </a:r>
            <a:r>
              <a:rPr lang="ru-RU" sz="2400" dirty="0" err="1" smtClean="0">
                <a:solidFill>
                  <a:srgbClr val="354F92"/>
                </a:solidFill>
                <a:cs typeface="Trebuchet MS"/>
              </a:rPr>
              <a:t>Намерете</a:t>
            </a:r>
            <a:r>
              <a:rPr lang="ru-RU" sz="2400" dirty="0" smtClean="0">
                <a:solidFill>
                  <a:srgbClr val="354F92"/>
                </a:solidFill>
                <a:cs typeface="Trebuchet MS"/>
              </a:rPr>
              <a:t> </a:t>
            </a:r>
            <a:r>
              <a:rPr lang="ru-RU" sz="2400" dirty="0">
                <a:solidFill>
                  <a:srgbClr val="354F92"/>
                </a:solidFill>
                <a:cs typeface="Trebuchet MS"/>
              </a:rPr>
              <a:t>и </a:t>
            </a:r>
            <a:r>
              <a:rPr lang="ru-RU" sz="2400" dirty="0" err="1">
                <a:solidFill>
                  <a:srgbClr val="354F92"/>
                </a:solidFill>
                <a:cs typeface="Trebuchet MS"/>
              </a:rPr>
              <a:t>защитете</a:t>
            </a:r>
            <a:r>
              <a:rPr lang="ru-RU" sz="2400" dirty="0">
                <a:solidFill>
                  <a:srgbClr val="354F92"/>
                </a:solidFill>
                <a:cs typeface="Trebuchet MS"/>
              </a:rPr>
              <a:t> </a:t>
            </a:r>
            <a:r>
              <a:rPr lang="ru-RU" sz="2400" dirty="0" err="1">
                <a:solidFill>
                  <a:srgbClr val="354F92"/>
                </a:solidFill>
                <a:cs typeface="Trebuchet MS"/>
              </a:rPr>
              <a:t>полуестествени</a:t>
            </a:r>
            <a:r>
              <a:rPr lang="ru-RU" sz="2400" dirty="0">
                <a:solidFill>
                  <a:srgbClr val="354F92"/>
                </a:solidFill>
                <a:cs typeface="Trebuchet MS"/>
              </a:rPr>
              <a:t> </a:t>
            </a:r>
            <a:r>
              <a:rPr lang="ru-RU" sz="2400" dirty="0" smtClean="0">
                <a:solidFill>
                  <a:srgbClr val="354F92"/>
                </a:solidFill>
                <a:cs typeface="Trebuchet MS"/>
              </a:rPr>
              <a:t>местообитания, редки </a:t>
            </a:r>
            <a:r>
              <a:rPr lang="ru-RU" sz="2400" dirty="0">
                <a:solidFill>
                  <a:srgbClr val="354F92"/>
                </a:solidFill>
                <a:cs typeface="Trebuchet MS"/>
              </a:rPr>
              <a:t>и </a:t>
            </a:r>
            <a:r>
              <a:rPr lang="ru-RU" sz="2400" dirty="0" err="1">
                <a:solidFill>
                  <a:srgbClr val="354F92"/>
                </a:solidFill>
                <a:cs typeface="Trebuchet MS"/>
              </a:rPr>
              <a:t>местни</a:t>
            </a:r>
            <a:r>
              <a:rPr lang="ru-RU" sz="2400" dirty="0">
                <a:solidFill>
                  <a:srgbClr val="354F92"/>
                </a:solidFill>
                <a:cs typeface="Trebuchet MS"/>
              </a:rPr>
              <a:t> </a:t>
            </a:r>
            <a:r>
              <a:rPr lang="ru-RU" sz="2400" dirty="0" err="1">
                <a:solidFill>
                  <a:srgbClr val="354F92"/>
                </a:solidFill>
                <a:cs typeface="Trebuchet MS"/>
              </a:rPr>
              <a:t>видове</a:t>
            </a:r>
            <a:r>
              <a:rPr lang="ru-RU" sz="2400" dirty="0" smtClean="0">
                <a:solidFill>
                  <a:srgbClr val="354F92"/>
                </a:solidFill>
                <a:cs typeface="Trebuchet MS"/>
              </a:rPr>
              <a:t>.</a:t>
            </a:r>
          </a:p>
          <a:p>
            <a:pPr marL="457200" indent="-457200"/>
            <a:r>
              <a:rPr lang="ru-RU" sz="2400" dirty="0">
                <a:solidFill>
                  <a:srgbClr val="354F92"/>
                </a:solidFill>
                <a:cs typeface="Trebuchet MS"/>
              </a:rPr>
              <a:t> </a:t>
            </a:r>
            <a:r>
              <a:rPr lang="ru-RU" sz="2400" dirty="0" smtClean="0">
                <a:solidFill>
                  <a:srgbClr val="354F92"/>
                </a:solidFill>
                <a:cs typeface="Trebuchet MS"/>
              </a:rPr>
              <a:t>      </a:t>
            </a:r>
            <a:r>
              <a:rPr lang="ru-RU" sz="2400" dirty="0" err="1">
                <a:solidFill>
                  <a:srgbClr val="354F92"/>
                </a:solidFill>
                <a:cs typeface="Trebuchet MS"/>
              </a:rPr>
              <a:t>Създайте</a:t>
            </a:r>
            <a:r>
              <a:rPr lang="ru-RU" sz="2400" dirty="0">
                <a:solidFill>
                  <a:srgbClr val="354F92"/>
                </a:solidFill>
                <a:cs typeface="Trebuchet MS"/>
              </a:rPr>
              <a:t> </a:t>
            </a:r>
            <a:r>
              <a:rPr lang="ru-RU" sz="2400" dirty="0" err="1">
                <a:solidFill>
                  <a:srgbClr val="354F92"/>
                </a:solidFill>
                <a:cs typeface="Trebuchet MS"/>
              </a:rPr>
              <a:t>планове</a:t>
            </a:r>
            <a:r>
              <a:rPr lang="ru-RU" sz="2400" dirty="0">
                <a:solidFill>
                  <a:srgbClr val="354F92"/>
                </a:solidFill>
                <a:cs typeface="Trebuchet MS"/>
              </a:rPr>
              <a:t> за действие за </a:t>
            </a:r>
            <a:r>
              <a:rPr lang="ru-RU" sz="2400" dirty="0" err="1">
                <a:solidFill>
                  <a:srgbClr val="354F92"/>
                </a:solidFill>
                <a:cs typeface="Trebuchet MS"/>
              </a:rPr>
              <a:t>биологичното</a:t>
            </a:r>
            <a:r>
              <a:rPr lang="ru-RU" sz="2400" dirty="0">
                <a:solidFill>
                  <a:srgbClr val="354F92"/>
                </a:solidFill>
                <a:cs typeface="Trebuchet MS"/>
              </a:rPr>
              <a:t> разнообразие и </a:t>
            </a:r>
            <a:r>
              <a:rPr lang="ru-RU" sz="2400" dirty="0" err="1">
                <a:solidFill>
                  <a:srgbClr val="354F92"/>
                </a:solidFill>
                <a:cs typeface="Trebuchet MS"/>
              </a:rPr>
              <a:t>планове</a:t>
            </a:r>
            <a:r>
              <a:rPr lang="ru-RU" sz="2400" dirty="0">
                <a:solidFill>
                  <a:srgbClr val="354F92"/>
                </a:solidFill>
                <a:cs typeface="Trebuchet MS"/>
              </a:rPr>
              <a:t> за управление на </a:t>
            </a:r>
            <a:r>
              <a:rPr lang="ru-RU" sz="2400" dirty="0" err="1">
                <a:solidFill>
                  <a:srgbClr val="354F92"/>
                </a:solidFill>
                <a:cs typeface="Trebuchet MS"/>
              </a:rPr>
              <a:t>местообитанията</a:t>
            </a:r>
            <a:r>
              <a:rPr lang="ru-RU" sz="2400" dirty="0">
                <a:solidFill>
                  <a:srgbClr val="354F92"/>
                </a:solidFill>
                <a:cs typeface="Trebuchet MS"/>
              </a:rPr>
              <a:t>.</a:t>
            </a:r>
            <a:endParaRPr lang="en-IE" sz="2400" dirty="0" smtClean="0">
              <a:solidFill>
                <a:srgbClr val="354F92"/>
              </a:solidFill>
              <a:latin typeface="+mn-lt"/>
              <a:cs typeface="Times New Roman"/>
            </a:endParaRPr>
          </a:p>
          <a:p>
            <a:pPr marL="12700"/>
            <a:r>
              <a:rPr lang="en-IE" sz="2400" b="1" spc="45" dirty="0" smtClean="0">
                <a:solidFill>
                  <a:srgbClr val="354F92"/>
                </a:solidFill>
                <a:latin typeface="+mn-lt"/>
                <a:cs typeface="Trebuchet MS"/>
              </a:rPr>
              <a:t>2. </a:t>
            </a:r>
            <a:r>
              <a:rPr lang="ru-RU" sz="2400" b="1" dirty="0" smtClean="0">
                <a:solidFill>
                  <a:srgbClr val="354F92"/>
                </a:solidFill>
                <a:latin typeface="+mn-lt"/>
                <a:cs typeface="Trebuchet MS"/>
              </a:rPr>
              <a:t> </a:t>
            </a:r>
            <a:r>
              <a:rPr lang="ru-RU" sz="2400" b="1" u="sng" dirty="0" err="1">
                <a:solidFill>
                  <a:srgbClr val="354F92"/>
                </a:solidFill>
                <a:latin typeface="+mn-lt"/>
                <a:cs typeface="Trebuchet MS"/>
              </a:rPr>
              <a:t>Подобряване</a:t>
            </a:r>
            <a:r>
              <a:rPr lang="ru-RU" sz="2400" b="1" u="sng" dirty="0">
                <a:solidFill>
                  <a:srgbClr val="354F92"/>
                </a:solidFill>
                <a:latin typeface="+mn-lt"/>
                <a:cs typeface="Trebuchet MS"/>
              </a:rPr>
              <a:t> на </a:t>
            </a:r>
            <a:r>
              <a:rPr lang="ru-RU" sz="2400" b="1" u="sng" dirty="0" err="1">
                <a:solidFill>
                  <a:srgbClr val="354F92"/>
                </a:solidFill>
                <a:latin typeface="+mn-lt"/>
                <a:cs typeface="Trebuchet MS"/>
              </a:rPr>
              <a:t>райони</a:t>
            </a:r>
            <a:r>
              <a:rPr lang="ru-RU" sz="2400" b="1" u="sng" dirty="0">
                <a:solidFill>
                  <a:srgbClr val="354F92"/>
                </a:solidFill>
                <a:latin typeface="+mn-lt"/>
                <a:cs typeface="Trebuchet MS"/>
              </a:rPr>
              <a:t> с </a:t>
            </a:r>
            <a:r>
              <a:rPr lang="ru-RU" sz="2400" b="1" u="sng" dirty="0" smtClean="0">
                <a:solidFill>
                  <a:srgbClr val="354F92"/>
                </a:solidFill>
                <a:latin typeface="+mn-lt"/>
                <a:cs typeface="Trebuchet MS"/>
              </a:rPr>
              <a:t>нарушено </a:t>
            </a:r>
            <a:r>
              <a:rPr lang="ru-RU" sz="2400" b="1" u="sng" dirty="0" err="1" smtClean="0">
                <a:solidFill>
                  <a:srgbClr val="354F92"/>
                </a:solidFill>
                <a:latin typeface="+mn-lt"/>
                <a:cs typeface="Trebuchet MS"/>
              </a:rPr>
              <a:t>биоразнообразие</a:t>
            </a:r>
            <a:endParaRPr lang="en-IE" sz="2400" b="1" u="sng" dirty="0" smtClean="0">
              <a:solidFill>
                <a:srgbClr val="354F92"/>
              </a:solidFill>
              <a:latin typeface="+mn-lt"/>
              <a:cs typeface="Trebuchet MS"/>
            </a:endParaRPr>
          </a:p>
          <a:p>
            <a:pPr marL="12700">
              <a:spcBef>
                <a:spcPts val="715"/>
              </a:spcBef>
            </a:pPr>
            <a:r>
              <a:rPr lang="bg-BG" sz="2400" spc="-30" dirty="0" smtClean="0">
                <a:solidFill>
                  <a:srgbClr val="354F92"/>
                </a:solidFill>
                <a:latin typeface="+mn-lt"/>
                <a:cs typeface="Trebuchet MS"/>
              </a:rPr>
              <a:t>      </a:t>
            </a:r>
            <a:r>
              <a:rPr lang="ru-RU" sz="2400" dirty="0" err="1" smtClean="0">
                <a:solidFill>
                  <a:srgbClr val="354F92"/>
                </a:solidFill>
                <a:latin typeface="+mn-lt"/>
                <a:cs typeface="Trebuchet MS"/>
              </a:rPr>
              <a:t>Създаване</a:t>
            </a:r>
            <a:r>
              <a:rPr lang="ru-RU" sz="2400" dirty="0" smtClean="0">
                <a:solidFill>
                  <a:srgbClr val="354F92"/>
                </a:solidFill>
                <a:latin typeface="+mn-lt"/>
                <a:cs typeface="Trebuchet MS"/>
              </a:rPr>
              <a:t> </a:t>
            </a:r>
            <a:r>
              <a:rPr lang="ru-RU" sz="2400" dirty="0">
                <a:solidFill>
                  <a:srgbClr val="354F92"/>
                </a:solidFill>
                <a:latin typeface="+mn-lt"/>
                <a:cs typeface="Trebuchet MS"/>
              </a:rPr>
              <a:t>на местообитание – </a:t>
            </a:r>
            <a:r>
              <a:rPr lang="ru-RU" sz="2400" dirty="0" err="1" smtClean="0">
                <a:solidFill>
                  <a:srgbClr val="354F92"/>
                </a:solidFill>
                <a:latin typeface="+mn-lt"/>
                <a:cs typeface="Trebuchet MS"/>
              </a:rPr>
              <a:t>създайте</a:t>
            </a:r>
            <a:r>
              <a:rPr lang="ru-RU" sz="2400" dirty="0" smtClean="0">
                <a:solidFill>
                  <a:srgbClr val="354F92"/>
                </a:solidFill>
                <a:latin typeface="+mn-lt"/>
                <a:cs typeface="Trebuchet MS"/>
              </a:rPr>
              <a:t> </a:t>
            </a:r>
            <a:r>
              <a:rPr lang="bg-BG" sz="2400" dirty="0" smtClean="0">
                <a:solidFill>
                  <a:srgbClr val="354F92"/>
                </a:solidFill>
                <a:latin typeface="+mn-lt"/>
                <a:cs typeface="Trebuchet MS"/>
              </a:rPr>
              <a:t>изкуствени  </a:t>
            </a:r>
          </a:p>
          <a:p>
            <a:pPr marL="12700">
              <a:spcBef>
                <a:spcPts val="715"/>
              </a:spcBef>
            </a:pPr>
            <a:r>
              <a:rPr lang="bg-BG" sz="2400" dirty="0">
                <a:solidFill>
                  <a:srgbClr val="354F92"/>
                </a:solidFill>
                <a:latin typeface="+mn-lt"/>
                <a:cs typeface="Trebuchet MS"/>
              </a:rPr>
              <a:t> </a:t>
            </a:r>
            <a:r>
              <a:rPr lang="bg-BG" sz="2400" dirty="0" smtClean="0">
                <a:solidFill>
                  <a:srgbClr val="354F92"/>
                </a:solidFill>
                <a:latin typeface="+mn-lt"/>
                <a:cs typeface="Trebuchet MS"/>
              </a:rPr>
              <a:t>     езера</a:t>
            </a:r>
            <a:r>
              <a:rPr lang="ru-RU" sz="2400" dirty="0" smtClean="0">
                <a:solidFill>
                  <a:srgbClr val="354F92"/>
                </a:solidFill>
                <a:latin typeface="+mn-lt"/>
                <a:cs typeface="Trebuchet MS"/>
              </a:rPr>
              <a:t>, </a:t>
            </a:r>
            <a:r>
              <a:rPr lang="ru-RU" sz="2400" dirty="0" err="1" smtClean="0">
                <a:solidFill>
                  <a:srgbClr val="354F92"/>
                </a:solidFill>
                <a:latin typeface="+mn-lt"/>
                <a:cs typeface="Trebuchet MS"/>
              </a:rPr>
              <a:t>засадете</a:t>
            </a:r>
            <a:r>
              <a:rPr lang="ru-RU" sz="2400" dirty="0" smtClean="0">
                <a:solidFill>
                  <a:srgbClr val="354F92"/>
                </a:solidFill>
                <a:latin typeface="+mn-lt"/>
                <a:cs typeface="Trebuchet MS"/>
              </a:rPr>
              <a:t> </a:t>
            </a:r>
            <a:r>
              <a:rPr lang="ru-RU" sz="2400" dirty="0">
                <a:solidFill>
                  <a:srgbClr val="354F92"/>
                </a:solidFill>
                <a:latin typeface="+mn-lt"/>
                <a:cs typeface="Trebuchet MS"/>
              </a:rPr>
              <a:t>гори</a:t>
            </a:r>
            <a:r>
              <a:rPr lang="ru-RU" sz="2400" dirty="0" smtClean="0">
                <a:solidFill>
                  <a:srgbClr val="354F92"/>
                </a:solidFill>
                <a:latin typeface="+mn-lt"/>
                <a:cs typeface="Trebuchet MS"/>
              </a:rPr>
              <a:t>. </a:t>
            </a:r>
            <a:endParaRPr lang="en-IE" sz="2400" dirty="0" smtClean="0">
              <a:solidFill>
                <a:srgbClr val="354F92"/>
              </a:solidFill>
              <a:latin typeface="+mn-lt"/>
              <a:cs typeface="Trebuchet MS"/>
            </a:endParaRPr>
          </a:p>
          <a:p>
            <a:pPr marL="12700"/>
            <a:r>
              <a:rPr lang="en-IE" sz="2400" b="1" spc="-5" dirty="0" smtClean="0">
                <a:solidFill>
                  <a:srgbClr val="354F92"/>
                </a:solidFill>
                <a:latin typeface="+mn-lt"/>
                <a:cs typeface="Trebuchet MS"/>
              </a:rPr>
              <a:t>3. </a:t>
            </a:r>
            <a:r>
              <a:rPr lang="bg-BG" sz="2400" b="1" spc="-5" dirty="0" smtClean="0">
                <a:solidFill>
                  <a:srgbClr val="354F92"/>
                </a:solidFill>
                <a:latin typeface="+mn-lt"/>
                <a:cs typeface="Trebuchet MS"/>
              </a:rPr>
              <a:t> </a:t>
            </a:r>
            <a:r>
              <a:rPr lang="ru-RU" sz="2400" b="1" u="sng" dirty="0" err="1" smtClean="0">
                <a:solidFill>
                  <a:srgbClr val="354F92"/>
                </a:solidFill>
                <a:latin typeface="+mn-lt"/>
                <a:cs typeface="Trebuchet MS"/>
              </a:rPr>
              <a:t>Контрол</a:t>
            </a:r>
            <a:r>
              <a:rPr lang="ru-RU" sz="2400" b="1" u="sng" dirty="0" smtClean="0">
                <a:solidFill>
                  <a:srgbClr val="354F92"/>
                </a:solidFill>
                <a:latin typeface="+mn-lt"/>
                <a:cs typeface="Trebuchet MS"/>
              </a:rPr>
              <a:t> </a:t>
            </a:r>
            <a:r>
              <a:rPr lang="ru-RU" sz="2400" b="1" u="sng" dirty="0">
                <a:solidFill>
                  <a:srgbClr val="354F92"/>
                </a:solidFill>
                <a:latin typeface="+mn-lt"/>
                <a:cs typeface="Trebuchet MS"/>
              </a:rPr>
              <a:t>на </a:t>
            </a:r>
            <a:r>
              <a:rPr lang="ru-RU" sz="2400" b="1" u="sng" dirty="0" err="1">
                <a:solidFill>
                  <a:srgbClr val="354F92"/>
                </a:solidFill>
                <a:latin typeface="+mn-lt"/>
                <a:cs typeface="Trebuchet MS"/>
              </a:rPr>
              <a:t>инвазивните</a:t>
            </a:r>
            <a:r>
              <a:rPr lang="ru-RU" sz="2400" b="1" u="sng" dirty="0">
                <a:solidFill>
                  <a:srgbClr val="354F92"/>
                </a:solidFill>
                <a:latin typeface="+mn-lt"/>
                <a:cs typeface="Trebuchet MS"/>
              </a:rPr>
              <a:t> </a:t>
            </a:r>
            <a:r>
              <a:rPr lang="ru-RU" sz="2400" b="1" u="sng" dirty="0" err="1" smtClean="0">
                <a:solidFill>
                  <a:srgbClr val="354F92"/>
                </a:solidFill>
                <a:latin typeface="+mn-lt"/>
                <a:cs typeface="Trebuchet MS"/>
              </a:rPr>
              <a:t>видове</a:t>
            </a:r>
            <a:r>
              <a:rPr lang="bg-BG" sz="2400" b="1" u="sng" spc="-5" dirty="0" smtClean="0">
                <a:solidFill>
                  <a:srgbClr val="354F92"/>
                </a:solidFill>
                <a:latin typeface="+mn-lt"/>
                <a:cs typeface="Trebuchet MS"/>
              </a:rPr>
              <a:t> </a:t>
            </a:r>
            <a:endParaRPr lang="en-IE" sz="2400" b="1" u="sng" dirty="0" smtClean="0">
              <a:solidFill>
                <a:srgbClr val="354F92"/>
              </a:solidFill>
              <a:latin typeface="+mn-lt"/>
              <a:cs typeface="Trebuchet MS"/>
            </a:endParaRPr>
          </a:p>
          <a:p>
            <a:pPr marL="12700">
              <a:spcBef>
                <a:spcPts val="715"/>
              </a:spcBef>
            </a:pPr>
            <a:r>
              <a:rPr lang="bg-BG" sz="2400" dirty="0" smtClean="0">
                <a:solidFill>
                  <a:srgbClr val="354F92"/>
                </a:solidFill>
                <a:latin typeface="+mn-lt"/>
                <a:cs typeface="Trebuchet MS"/>
              </a:rPr>
              <a:t>     Н</a:t>
            </a:r>
            <a:r>
              <a:rPr lang="ru-RU" sz="2400" dirty="0" err="1" smtClean="0">
                <a:solidFill>
                  <a:srgbClr val="354F92"/>
                </a:solidFill>
                <a:latin typeface="+mn-lt"/>
                <a:cs typeface="Trebuchet MS"/>
              </a:rPr>
              <a:t>аучете</a:t>
            </a:r>
            <a:r>
              <a:rPr lang="ru-RU" sz="2400" dirty="0" smtClean="0">
                <a:solidFill>
                  <a:srgbClr val="354F92"/>
                </a:solidFill>
                <a:latin typeface="+mn-lt"/>
                <a:cs typeface="Trebuchet MS"/>
              </a:rPr>
              <a:t> </a:t>
            </a:r>
            <a:r>
              <a:rPr lang="ru-RU" sz="2400" dirty="0">
                <a:solidFill>
                  <a:srgbClr val="354F92"/>
                </a:solidFill>
                <a:latin typeface="+mn-lt"/>
                <a:cs typeface="Trebuchet MS"/>
              </a:rPr>
              <a:t>как да </a:t>
            </a:r>
            <a:r>
              <a:rPr lang="ru-RU" sz="2400" dirty="0" err="1">
                <a:solidFill>
                  <a:srgbClr val="354F92"/>
                </a:solidFill>
                <a:latin typeface="+mn-lt"/>
                <a:cs typeface="Trebuchet MS"/>
              </a:rPr>
              <a:t>идентифицирате</a:t>
            </a:r>
            <a:r>
              <a:rPr lang="ru-RU" sz="2400" dirty="0">
                <a:solidFill>
                  <a:srgbClr val="354F92"/>
                </a:solidFill>
                <a:latin typeface="+mn-lt"/>
                <a:cs typeface="Trebuchet MS"/>
              </a:rPr>
              <a:t> и </a:t>
            </a:r>
            <a:r>
              <a:rPr lang="ru-RU" sz="2400" dirty="0" err="1">
                <a:solidFill>
                  <a:srgbClr val="354F92"/>
                </a:solidFill>
                <a:latin typeface="+mn-lt"/>
                <a:cs typeface="Trebuchet MS"/>
              </a:rPr>
              <a:t>премахвате</a:t>
            </a:r>
            <a:r>
              <a:rPr lang="ru-RU" sz="2400" dirty="0">
                <a:solidFill>
                  <a:srgbClr val="354F92"/>
                </a:solidFill>
                <a:latin typeface="+mn-lt"/>
                <a:cs typeface="Trebuchet MS"/>
              </a:rPr>
              <a:t> </a:t>
            </a:r>
            <a:r>
              <a:rPr lang="ru-RU" sz="2400" dirty="0" err="1" smtClean="0">
                <a:solidFill>
                  <a:srgbClr val="354F92"/>
                </a:solidFill>
                <a:latin typeface="+mn-lt"/>
                <a:cs typeface="Trebuchet MS"/>
              </a:rPr>
              <a:t>инвазивни</a:t>
            </a:r>
            <a:endParaRPr lang="ru-RU" sz="2400" dirty="0" smtClean="0">
              <a:solidFill>
                <a:srgbClr val="354F92"/>
              </a:solidFill>
              <a:latin typeface="+mn-lt"/>
              <a:cs typeface="Trebuchet MS"/>
            </a:endParaRPr>
          </a:p>
          <a:p>
            <a:pPr marL="12700">
              <a:spcBef>
                <a:spcPts val="715"/>
              </a:spcBef>
            </a:pPr>
            <a:r>
              <a:rPr lang="ru-RU" sz="2400" dirty="0">
                <a:solidFill>
                  <a:srgbClr val="354F92"/>
                </a:solidFill>
                <a:latin typeface="+mn-lt"/>
                <a:cs typeface="Trebuchet MS"/>
              </a:rPr>
              <a:t> </a:t>
            </a:r>
            <a:r>
              <a:rPr lang="ru-RU" sz="2400" dirty="0" smtClean="0">
                <a:solidFill>
                  <a:srgbClr val="354F92"/>
                </a:solidFill>
                <a:latin typeface="+mn-lt"/>
                <a:cs typeface="Trebuchet MS"/>
              </a:rPr>
              <a:t>    </a:t>
            </a:r>
            <a:r>
              <a:rPr lang="ru-RU" sz="2400" dirty="0" err="1" smtClean="0">
                <a:solidFill>
                  <a:srgbClr val="354F92"/>
                </a:solidFill>
                <a:latin typeface="+mn-lt"/>
                <a:cs typeface="Trebuchet MS"/>
              </a:rPr>
              <a:t>видове</a:t>
            </a:r>
            <a:r>
              <a:rPr lang="ru-RU" sz="2400" dirty="0">
                <a:solidFill>
                  <a:srgbClr val="354F92"/>
                </a:solidFill>
                <a:latin typeface="+mn-lt"/>
                <a:cs typeface="Trebuchet MS"/>
              </a:rPr>
              <a:t>, </a:t>
            </a:r>
            <a:r>
              <a:rPr lang="ru-RU" sz="2400" dirty="0" err="1">
                <a:solidFill>
                  <a:srgbClr val="354F92"/>
                </a:solidFill>
                <a:latin typeface="+mn-lt"/>
                <a:cs typeface="Trebuchet MS"/>
              </a:rPr>
              <a:t>които</a:t>
            </a:r>
            <a:r>
              <a:rPr lang="ru-RU" sz="2400" dirty="0">
                <a:solidFill>
                  <a:srgbClr val="354F92"/>
                </a:solidFill>
                <a:latin typeface="+mn-lt"/>
                <a:cs typeface="Trebuchet MS"/>
              </a:rPr>
              <a:t> </a:t>
            </a:r>
            <a:r>
              <a:rPr lang="ru-RU" sz="2400" dirty="0" err="1">
                <a:solidFill>
                  <a:srgbClr val="354F92"/>
                </a:solidFill>
                <a:latin typeface="+mn-lt"/>
                <a:cs typeface="Trebuchet MS"/>
              </a:rPr>
              <a:t>заплашват</a:t>
            </a:r>
            <a:r>
              <a:rPr lang="ru-RU" sz="2400" dirty="0">
                <a:solidFill>
                  <a:srgbClr val="354F92"/>
                </a:solidFill>
                <a:latin typeface="+mn-lt"/>
                <a:cs typeface="Trebuchet MS"/>
              </a:rPr>
              <a:t> </a:t>
            </a:r>
            <a:r>
              <a:rPr lang="ru-RU" sz="2400" dirty="0" err="1">
                <a:solidFill>
                  <a:srgbClr val="354F92"/>
                </a:solidFill>
                <a:latin typeface="+mn-lt"/>
                <a:cs typeface="Trebuchet MS"/>
              </a:rPr>
              <a:t>местното</a:t>
            </a:r>
            <a:r>
              <a:rPr lang="ru-RU" sz="2400" dirty="0">
                <a:solidFill>
                  <a:srgbClr val="354F92"/>
                </a:solidFill>
                <a:latin typeface="+mn-lt"/>
                <a:cs typeface="Trebuchet MS"/>
              </a:rPr>
              <a:t> </a:t>
            </a:r>
            <a:r>
              <a:rPr lang="ru-RU" sz="2400" dirty="0" err="1">
                <a:solidFill>
                  <a:srgbClr val="354F92"/>
                </a:solidFill>
                <a:latin typeface="+mn-lt"/>
                <a:cs typeface="Trebuchet MS"/>
              </a:rPr>
              <a:t>биоразнообразие</a:t>
            </a:r>
            <a:r>
              <a:rPr lang="ru-RU" sz="2400" dirty="0" smtClean="0">
                <a:solidFill>
                  <a:srgbClr val="354F92"/>
                </a:solidFill>
                <a:latin typeface="+mn-lt"/>
                <a:cs typeface="Trebuchet MS"/>
              </a:rPr>
              <a:t>.</a:t>
            </a:r>
            <a:r>
              <a:rPr lang="bg-BG" sz="2400" dirty="0" smtClean="0">
                <a:solidFill>
                  <a:srgbClr val="354F92"/>
                </a:solidFill>
                <a:latin typeface="+mn-lt"/>
                <a:cs typeface="Trebuchet MS"/>
              </a:rPr>
              <a:t> </a:t>
            </a:r>
            <a:endParaRPr lang="en-IE" sz="2400" dirty="0">
              <a:solidFill>
                <a:srgbClr val="354F92"/>
              </a:solidFill>
              <a:latin typeface="+mn-lt"/>
              <a:cs typeface="Trebuchet MS"/>
            </a:endParaRPr>
          </a:p>
        </p:txBody>
      </p:sp>
    </p:spTree>
    <p:extLst>
      <p:ext uri="{BB962C8B-B14F-4D97-AF65-F5344CB8AC3E}">
        <p14:creationId xmlns:p14="http://schemas.microsoft.com/office/powerpoint/2010/main" xmlns="" val="222704350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tângulo 33">
            <a:extLst>
              <a:ext uri="{FF2B5EF4-FFF2-40B4-BE49-F238E27FC236}">
                <a16:creationId xmlns:a16="http://schemas.microsoft.com/office/drawing/2014/main" xmlns="" id="{5F9C0A67-0C6D-4F38-9ED8-0012DB9CB36F}"/>
              </a:ext>
            </a:extLst>
          </p:cNvPr>
          <p:cNvSpPr/>
          <p:nvPr/>
        </p:nvSpPr>
        <p:spPr>
          <a:xfrm>
            <a:off x="3522133" y="-1"/>
            <a:ext cx="1405658" cy="69022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pic>
        <p:nvPicPr>
          <p:cNvPr id="28" name="Picture Placeholder 27">
            <a:extLst>
              <a:ext uri="{FF2B5EF4-FFF2-40B4-BE49-F238E27FC236}">
                <a16:creationId xmlns:a16="http://schemas.microsoft.com/office/drawing/2014/main" xmlns="" id="{B78E12A6-C766-A14A-AB91-C513533FD2A2}"/>
              </a:ext>
            </a:extLst>
          </p:cNvPr>
          <p:cNvPicPr>
            <a:picLocks noGrp="1" noChangeAspect="1"/>
          </p:cNvPicPr>
          <p:nvPr>
            <p:ph type="pic" sz="quarter" idx="19"/>
          </p:nvPr>
        </p:nvPicPr>
        <p:blipFill>
          <a:blip r:embed="rId2"/>
          <a:srcRect l="32693" r="32693"/>
          <a:stretch>
            <a:fillRect/>
          </a:stretch>
        </p:blipFill>
        <p:spPr/>
      </p:pic>
      <p:grpSp>
        <p:nvGrpSpPr>
          <p:cNvPr id="29" name="Graphic 2">
            <a:extLst>
              <a:ext uri="{FF2B5EF4-FFF2-40B4-BE49-F238E27FC236}">
                <a16:creationId xmlns:a16="http://schemas.microsoft.com/office/drawing/2014/main" xmlns="" id="{1882C676-5CB9-9146-8553-CE13526C9264}"/>
              </a:ext>
            </a:extLst>
          </p:cNvPr>
          <p:cNvGrpSpPr/>
          <p:nvPr/>
        </p:nvGrpSpPr>
        <p:grpSpPr>
          <a:xfrm rot="16200000">
            <a:off x="-1121371" y="1395606"/>
            <a:ext cx="3833889" cy="1673865"/>
            <a:chOff x="3357879" y="5072538"/>
            <a:chExt cx="593407" cy="259080"/>
          </a:xfrm>
          <a:solidFill>
            <a:srgbClr val="EB7339"/>
          </a:solidFill>
        </p:grpSpPr>
        <p:sp>
          <p:nvSpPr>
            <p:cNvPr id="30" name="Freeform 29">
              <a:extLst>
                <a:ext uri="{FF2B5EF4-FFF2-40B4-BE49-F238E27FC236}">
                  <a16:creationId xmlns:a16="http://schemas.microsoft.com/office/drawing/2014/main" xmlns="" id="{26D7D646-0CD9-D545-995C-14C9C9200D3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a16="http://schemas.microsoft.com/office/drawing/2014/main" xmlns="" id="{FC462181-C3DC-E043-BC7E-DD32D31223F6}"/>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xmlns="" id="{BF2F4765-3587-C24A-96B9-534A3D7B42A5}"/>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3" name="Marcador de Posição do Texto 32">
            <a:extLst>
              <a:ext uri="{FF2B5EF4-FFF2-40B4-BE49-F238E27FC236}">
                <a16:creationId xmlns:a16="http://schemas.microsoft.com/office/drawing/2014/main" xmlns="" id="{F9792ADF-4577-44C4-96BE-6DEC9849E0EA}"/>
              </a:ext>
            </a:extLst>
          </p:cNvPr>
          <p:cNvSpPr>
            <a:spLocks noGrp="1"/>
          </p:cNvSpPr>
          <p:nvPr>
            <p:ph type="body" sz="quarter" idx="46"/>
          </p:nvPr>
        </p:nvSpPr>
        <p:spPr>
          <a:xfrm>
            <a:off x="4031226" y="511278"/>
            <a:ext cx="7449799" cy="5620652"/>
          </a:xfrm>
        </p:spPr>
        <p:txBody>
          <a:bodyPr lIns="91440" tIns="45720" rIns="91440" bIns="45720" anchor="t">
            <a:noAutofit/>
          </a:bodyPr>
          <a:lstStyle/>
          <a:p>
            <a:r>
              <a:rPr lang="bg-BG" sz="3600" b="1" spc="10" dirty="0">
                <a:solidFill>
                  <a:srgbClr val="EB7339"/>
                </a:solidFill>
                <a:cs typeface="Trebuchet MS"/>
              </a:rPr>
              <a:t>Местни действия за биоразнообразие</a:t>
            </a:r>
          </a:p>
          <a:p>
            <a:pPr>
              <a:spcBef>
                <a:spcPts val="8"/>
              </a:spcBef>
            </a:pPr>
            <a:endParaRPr lang="en-IE" sz="2400" dirty="0">
              <a:latin typeface="Times New Roman"/>
              <a:cs typeface="Times New Roman"/>
            </a:endParaRPr>
          </a:p>
          <a:p>
            <a:pPr marL="12700"/>
            <a:r>
              <a:rPr lang="en-IE" sz="2400" b="1" u="heavy" spc="-10" dirty="0">
                <a:solidFill>
                  <a:srgbClr val="354F92"/>
                </a:solidFill>
                <a:latin typeface="+mn-lt"/>
                <a:cs typeface="Trebuchet MS"/>
              </a:rPr>
              <a:t>4. </a:t>
            </a:r>
            <a:r>
              <a:rPr lang="bg-BG" sz="2400" b="1" u="heavy" spc="-10" dirty="0" smtClean="0">
                <a:solidFill>
                  <a:srgbClr val="354F92"/>
                </a:solidFill>
                <a:latin typeface="+mn-lt"/>
                <a:cs typeface="Trebuchet MS"/>
              </a:rPr>
              <a:t>Помогнете на дивите птици и животни</a:t>
            </a:r>
            <a:endParaRPr lang="en-IE" sz="2400" dirty="0">
              <a:solidFill>
                <a:srgbClr val="354F92"/>
              </a:solidFill>
              <a:latin typeface="+mn-lt"/>
              <a:cs typeface="Trebuchet MS"/>
            </a:endParaRPr>
          </a:p>
          <a:p>
            <a:pPr marL="12700">
              <a:spcBef>
                <a:spcPts val="715"/>
              </a:spcBef>
            </a:pPr>
            <a:r>
              <a:rPr lang="ru-RU" sz="2400" spc="20" dirty="0" err="1">
                <a:solidFill>
                  <a:srgbClr val="354F92"/>
                </a:solidFill>
                <a:latin typeface="+mn-lt"/>
                <a:cs typeface="Trebuchet MS"/>
              </a:rPr>
              <a:t>Осигурете</a:t>
            </a:r>
            <a:r>
              <a:rPr lang="ru-RU" sz="2400" spc="20" dirty="0">
                <a:solidFill>
                  <a:srgbClr val="354F92"/>
                </a:solidFill>
                <a:latin typeface="+mn-lt"/>
                <a:cs typeface="Trebuchet MS"/>
              </a:rPr>
              <a:t> </a:t>
            </a:r>
            <a:r>
              <a:rPr lang="ru-RU" sz="2400" spc="20" dirty="0" err="1">
                <a:solidFill>
                  <a:srgbClr val="354F92"/>
                </a:solidFill>
                <a:latin typeface="+mn-lt"/>
                <a:cs typeface="Trebuchet MS"/>
              </a:rPr>
              <a:t>храна</a:t>
            </a:r>
            <a:r>
              <a:rPr lang="ru-RU" sz="2400" spc="20" dirty="0">
                <a:solidFill>
                  <a:srgbClr val="354F92"/>
                </a:solidFill>
                <a:latin typeface="+mn-lt"/>
                <a:cs typeface="Trebuchet MS"/>
              </a:rPr>
              <a:t>, гнезда и т.н. за </a:t>
            </a:r>
            <a:r>
              <a:rPr lang="ru-RU" sz="2400" spc="20" dirty="0" err="1">
                <a:solidFill>
                  <a:srgbClr val="354F92"/>
                </a:solidFill>
                <a:latin typeface="+mn-lt"/>
                <a:cs typeface="Trebuchet MS"/>
              </a:rPr>
              <a:t>видове</a:t>
            </a:r>
            <a:r>
              <a:rPr lang="ru-RU" sz="2400" spc="20" dirty="0">
                <a:solidFill>
                  <a:srgbClr val="354F92"/>
                </a:solidFill>
                <a:latin typeface="+mn-lt"/>
                <a:cs typeface="Trebuchet MS"/>
              </a:rPr>
              <a:t> </a:t>
            </a:r>
            <a:r>
              <a:rPr lang="ru-RU" sz="2400" spc="20" dirty="0" err="1">
                <a:solidFill>
                  <a:srgbClr val="354F92"/>
                </a:solidFill>
                <a:latin typeface="+mn-lt"/>
                <a:cs typeface="Trebuchet MS"/>
              </a:rPr>
              <a:t>със</a:t>
            </a:r>
            <a:r>
              <a:rPr lang="ru-RU" sz="2400" spc="20" dirty="0">
                <a:solidFill>
                  <a:srgbClr val="354F92"/>
                </a:solidFill>
                <a:latin typeface="+mn-lt"/>
                <a:cs typeface="Trebuchet MS"/>
              </a:rPr>
              <a:t> </a:t>
            </a:r>
            <a:r>
              <a:rPr lang="ru-RU" sz="2400" spc="20" dirty="0" err="1">
                <a:solidFill>
                  <a:srgbClr val="354F92"/>
                </a:solidFill>
                <a:latin typeface="+mn-lt"/>
                <a:cs typeface="Trebuchet MS"/>
              </a:rPr>
              <a:t>застрашени</a:t>
            </a:r>
            <a:r>
              <a:rPr lang="ru-RU" sz="2400" spc="20" dirty="0">
                <a:solidFill>
                  <a:srgbClr val="354F92"/>
                </a:solidFill>
                <a:latin typeface="+mn-lt"/>
                <a:cs typeface="Trebuchet MS"/>
              </a:rPr>
              <a:t> </a:t>
            </a:r>
            <a:r>
              <a:rPr lang="ru-RU" sz="2400" spc="20" dirty="0" err="1">
                <a:solidFill>
                  <a:srgbClr val="354F92"/>
                </a:solidFill>
                <a:latin typeface="+mn-lt"/>
                <a:cs typeface="Trebuchet MS"/>
              </a:rPr>
              <a:t>екосистеми</a:t>
            </a:r>
            <a:r>
              <a:rPr lang="ru-RU" sz="2400" spc="20" dirty="0">
                <a:solidFill>
                  <a:srgbClr val="354F92"/>
                </a:solidFill>
                <a:latin typeface="+mn-lt"/>
                <a:cs typeface="Trebuchet MS"/>
              </a:rPr>
              <a:t>. </a:t>
            </a:r>
            <a:r>
              <a:rPr lang="ru-RU" sz="2400" spc="20" dirty="0" smtClean="0">
                <a:solidFill>
                  <a:srgbClr val="354F92"/>
                </a:solidFill>
                <a:latin typeface="+mn-lt"/>
                <a:cs typeface="Trebuchet MS"/>
              </a:rPr>
              <a:t>Поставете кутии </a:t>
            </a:r>
            <a:r>
              <a:rPr lang="ru-RU" sz="2400" spc="20" dirty="0">
                <a:solidFill>
                  <a:srgbClr val="354F92"/>
                </a:solidFill>
                <a:latin typeface="+mn-lt"/>
                <a:cs typeface="Trebuchet MS"/>
              </a:rPr>
              <a:t>за прилепи, хранилки за птици, </a:t>
            </a:r>
            <a:r>
              <a:rPr lang="ru-RU" sz="2400" spc="20" dirty="0" smtClean="0">
                <a:solidFill>
                  <a:srgbClr val="354F92"/>
                </a:solidFill>
                <a:latin typeface="+mn-lt"/>
                <a:cs typeface="Trebuchet MS"/>
              </a:rPr>
              <a:t>създайте пчелни банки…</a:t>
            </a:r>
          </a:p>
          <a:p>
            <a:pPr marL="12700">
              <a:spcBef>
                <a:spcPts val="715"/>
              </a:spcBef>
            </a:pPr>
            <a:r>
              <a:rPr lang="en-IE" sz="2400" dirty="0" smtClean="0">
                <a:solidFill>
                  <a:srgbClr val="354F92"/>
                </a:solidFill>
                <a:latin typeface="+mn-lt"/>
                <a:cs typeface="Times New Roman"/>
              </a:rPr>
              <a:t> </a:t>
            </a:r>
            <a:r>
              <a:rPr lang="en-IE" sz="2400" b="1" u="heavy" spc="-20" dirty="0" smtClean="0">
                <a:solidFill>
                  <a:srgbClr val="354F92"/>
                </a:solidFill>
                <a:latin typeface="+mn-lt"/>
                <a:cs typeface="Trebuchet MS"/>
              </a:rPr>
              <a:t>5</a:t>
            </a:r>
            <a:r>
              <a:rPr lang="en-IE" sz="2400" b="1" u="heavy" spc="-20" dirty="0">
                <a:solidFill>
                  <a:srgbClr val="354F92"/>
                </a:solidFill>
                <a:latin typeface="+mn-lt"/>
                <a:cs typeface="Trebuchet MS"/>
              </a:rPr>
              <a:t>. </a:t>
            </a:r>
            <a:r>
              <a:rPr lang="bg-BG" sz="2400" b="1" u="heavy" spc="-20" dirty="0" smtClean="0">
                <a:solidFill>
                  <a:srgbClr val="354F92"/>
                </a:solidFill>
                <a:latin typeface="+mn-lt"/>
                <a:cs typeface="Trebuchet MS"/>
              </a:rPr>
              <a:t>Разпространявайте информация</a:t>
            </a:r>
            <a:endParaRPr lang="en-IE" sz="2400" dirty="0">
              <a:solidFill>
                <a:srgbClr val="354F92"/>
              </a:solidFill>
              <a:latin typeface="+mn-lt"/>
              <a:cs typeface="Trebuchet MS"/>
            </a:endParaRPr>
          </a:p>
          <a:p>
            <a:pPr marL="12700">
              <a:spcBef>
                <a:spcPts val="715"/>
              </a:spcBef>
            </a:pPr>
            <a:r>
              <a:rPr lang="ru-RU" sz="2400" spc="-25" dirty="0" err="1" smtClean="0">
                <a:solidFill>
                  <a:srgbClr val="354F92"/>
                </a:solidFill>
                <a:latin typeface="+mn-lt"/>
                <a:cs typeface="Trebuchet MS"/>
              </a:rPr>
              <a:t>Провеждайте</a:t>
            </a:r>
            <a:r>
              <a:rPr lang="ru-RU" sz="2400" spc="-25" dirty="0" smtClean="0">
                <a:solidFill>
                  <a:srgbClr val="354F92"/>
                </a:solidFill>
                <a:latin typeface="+mn-lt"/>
                <a:cs typeface="Trebuchet MS"/>
              </a:rPr>
              <a:t> </a:t>
            </a:r>
            <a:r>
              <a:rPr lang="ru-RU" sz="2400" spc="-25" dirty="0" err="1" smtClean="0">
                <a:solidFill>
                  <a:srgbClr val="354F92"/>
                </a:solidFill>
                <a:latin typeface="+mn-lt"/>
                <a:cs typeface="Trebuchet MS"/>
              </a:rPr>
              <a:t>образователни</a:t>
            </a:r>
            <a:r>
              <a:rPr lang="ru-RU" sz="2400" spc="-25" dirty="0" smtClean="0">
                <a:solidFill>
                  <a:srgbClr val="354F92"/>
                </a:solidFill>
                <a:latin typeface="+mn-lt"/>
                <a:cs typeface="Trebuchet MS"/>
              </a:rPr>
              <a:t> и </a:t>
            </a:r>
            <a:r>
              <a:rPr lang="ru-RU" sz="2400" spc="-25" dirty="0" err="1" smtClean="0">
                <a:solidFill>
                  <a:srgbClr val="354F92"/>
                </a:solidFill>
                <a:latin typeface="+mn-lt"/>
                <a:cs typeface="Trebuchet MS"/>
              </a:rPr>
              <a:t>информационни</a:t>
            </a:r>
            <a:r>
              <a:rPr lang="ru-RU" sz="2400" spc="-25" dirty="0" smtClean="0">
                <a:solidFill>
                  <a:srgbClr val="354F92"/>
                </a:solidFill>
                <a:latin typeface="+mn-lt"/>
                <a:cs typeface="Trebuchet MS"/>
              </a:rPr>
              <a:t> </a:t>
            </a:r>
            <a:r>
              <a:rPr lang="ru-RU" sz="2400" spc="-25" dirty="0" err="1" smtClean="0">
                <a:solidFill>
                  <a:srgbClr val="354F92"/>
                </a:solidFill>
                <a:latin typeface="+mn-lt"/>
                <a:cs typeface="Trebuchet MS"/>
              </a:rPr>
              <a:t>събития</a:t>
            </a:r>
            <a:r>
              <a:rPr lang="ru-RU" sz="2400" spc="-25" dirty="0" smtClean="0">
                <a:solidFill>
                  <a:srgbClr val="354F92"/>
                </a:solidFill>
                <a:latin typeface="+mn-lt"/>
                <a:cs typeface="Trebuchet MS"/>
              </a:rPr>
              <a:t> </a:t>
            </a:r>
            <a:endParaRPr lang="en-IE" sz="2400" dirty="0">
              <a:solidFill>
                <a:srgbClr val="354F92"/>
              </a:solidFill>
              <a:latin typeface="+mn-lt"/>
              <a:cs typeface="Times New Roman"/>
            </a:endParaRPr>
          </a:p>
          <a:p>
            <a:pPr marL="12700"/>
            <a:r>
              <a:rPr lang="en-IE" sz="2400" b="1" u="heavy" spc="-20" dirty="0">
                <a:solidFill>
                  <a:srgbClr val="354F92"/>
                </a:solidFill>
                <a:latin typeface="+mn-lt"/>
                <a:cs typeface="Trebuchet MS"/>
              </a:rPr>
              <a:t>6. </a:t>
            </a:r>
            <a:r>
              <a:rPr lang="ru-RU" sz="2400" b="1" u="heavy" spc="-20" dirty="0" err="1" smtClean="0">
                <a:solidFill>
                  <a:srgbClr val="354F92"/>
                </a:solidFill>
                <a:latin typeface="+mn-lt"/>
                <a:cs typeface="Trebuchet MS"/>
              </a:rPr>
              <a:t>Празници</a:t>
            </a:r>
            <a:r>
              <a:rPr lang="ru-RU" sz="2400" b="1" u="heavy" spc="-20" dirty="0" smtClean="0">
                <a:solidFill>
                  <a:srgbClr val="354F92"/>
                </a:solidFill>
                <a:latin typeface="+mn-lt"/>
                <a:cs typeface="Trebuchet MS"/>
              </a:rPr>
              <a:t> и </a:t>
            </a:r>
            <a:r>
              <a:rPr lang="ru-RU" sz="2400" b="1" u="heavy" spc="-20" dirty="0" err="1" smtClean="0">
                <a:solidFill>
                  <a:srgbClr val="354F92"/>
                </a:solidFill>
                <a:latin typeface="+mn-lt"/>
                <a:cs typeface="Trebuchet MS"/>
              </a:rPr>
              <a:t>забавления</a:t>
            </a:r>
            <a:endParaRPr lang="ru-RU" sz="2400" b="1" u="heavy" spc="-20" dirty="0" smtClean="0">
              <a:solidFill>
                <a:srgbClr val="354F92"/>
              </a:solidFill>
              <a:latin typeface="+mn-lt"/>
              <a:cs typeface="Trebuchet MS"/>
            </a:endParaRPr>
          </a:p>
          <a:p>
            <a:pPr marL="12700"/>
            <a:r>
              <a:rPr lang="ru-RU" sz="2400" spc="-20" dirty="0" err="1" smtClean="0">
                <a:solidFill>
                  <a:srgbClr val="354F92"/>
                </a:solidFill>
                <a:latin typeface="+mn-lt"/>
                <a:cs typeface="Trebuchet MS"/>
              </a:rPr>
              <a:t>Пътеки</a:t>
            </a:r>
            <a:r>
              <a:rPr lang="ru-RU" sz="2400" spc="-20" dirty="0">
                <a:solidFill>
                  <a:srgbClr val="354F92"/>
                </a:solidFill>
                <a:latin typeface="+mn-lt"/>
                <a:cs typeface="Trebuchet MS"/>
              </a:rPr>
              <a:t>, </a:t>
            </a:r>
            <a:r>
              <a:rPr lang="ru-RU" sz="2400" spc="-20" dirty="0" err="1">
                <a:solidFill>
                  <a:srgbClr val="354F92"/>
                </a:solidFill>
                <a:latin typeface="+mn-lt"/>
                <a:cs typeface="Trebuchet MS"/>
              </a:rPr>
              <a:t>паркове</a:t>
            </a:r>
            <a:r>
              <a:rPr lang="ru-RU" sz="2400" spc="-20" dirty="0">
                <a:solidFill>
                  <a:srgbClr val="354F92"/>
                </a:solidFill>
                <a:latin typeface="+mn-lt"/>
                <a:cs typeface="Trebuchet MS"/>
              </a:rPr>
              <a:t> за </a:t>
            </a:r>
            <a:r>
              <a:rPr lang="ru-RU" sz="2400" spc="-20" dirty="0" err="1">
                <a:solidFill>
                  <a:srgbClr val="354F92"/>
                </a:solidFill>
                <a:latin typeface="+mn-lt"/>
                <a:cs typeface="Trebuchet MS"/>
              </a:rPr>
              <a:t>биоразнообразие</a:t>
            </a:r>
            <a:r>
              <a:rPr lang="ru-RU" sz="2400" spc="-20" dirty="0">
                <a:solidFill>
                  <a:srgbClr val="354F92"/>
                </a:solidFill>
                <a:latin typeface="+mn-lt"/>
                <a:cs typeface="Trebuchet MS"/>
              </a:rPr>
              <a:t>, </a:t>
            </a:r>
            <a:r>
              <a:rPr lang="ru-RU" sz="2400" spc="-20" dirty="0" err="1">
                <a:solidFill>
                  <a:srgbClr val="354F92"/>
                </a:solidFill>
                <a:latin typeface="+mn-lt"/>
                <a:cs typeface="Trebuchet MS"/>
              </a:rPr>
              <a:t>разходки</a:t>
            </a:r>
            <a:r>
              <a:rPr lang="ru-RU" sz="2400" spc="-20" dirty="0">
                <a:solidFill>
                  <a:srgbClr val="354F92"/>
                </a:solidFill>
                <a:latin typeface="+mn-lt"/>
                <a:cs typeface="Trebuchet MS"/>
              </a:rPr>
              <a:t> с </a:t>
            </a:r>
            <a:r>
              <a:rPr lang="ru-RU" sz="2400" spc="-20" dirty="0" err="1">
                <a:solidFill>
                  <a:srgbClr val="354F92"/>
                </a:solidFill>
                <a:latin typeface="+mn-lt"/>
                <a:cs typeface="Trebuchet MS"/>
              </a:rPr>
              <a:t>водач</a:t>
            </a:r>
            <a:r>
              <a:rPr lang="ru-RU" sz="2400" spc="-20" dirty="0">
                <a:solidFill>
                  <a:srgbClr val="354F92"/>
                </a:solidFill>
                <a:latin typeface="+mn-lt"/>
                <a:cs typeface="Trebuchet MS"/>
              </a:rPr>
              <a:t>! </a:t>
            </a:r>
            <a:r>
              <a:rPr lang="ru-RU" sz="2400" spc="-20" dirty="0" err="1">
                <a:solidFill>
                  <a:srgbClr val="354F92"/>
                </a:solidFill>
                <a:latin typeface="+mn-lt"/>
                <a:cs typeface="Trebuchet MS"/>
              </a:rPr>
              <a:t>Забавлението</a:t>
            </a:r>
            <a:r>
              <a:rPr lang="ru-RU" sz="2400" spc="-20" dirty="0">
                <a:solidFill>
                  <a:srgbClr val="354F92"/>
                </a:solidFill>
                <a:latin typeface="+mn-lt"/>
                <a:cs typeface="Trebuchet MS"/>
              </a:rPr>
              <a:t> е силен </a:t>
            </a:r>
            <a:r>
              <a:rPr lang="ru-RU" sz="2400" spc="-20" dirty="0" err="1">
                <a:solidFill>
                  <a:srgbClr val="354F92"/>
                </a:solidFill>
                <a:latin typeface="+mn-lt"/>
                <a:cs typeface="Trebuchet MS"/>
              </a:rPr>
              <a:t>мотиватор</a:t>
            </a:r>
            <a:r>
              <a:rPr lang="ru-RU" sz="2400" spc="-20" dirty="0">
                <a:solidFill>
                  <a:srgbClr val="354F92"/>
                </a:solidFill>
                <a:latin typeface="+mn-lt"/>
                <a:cs typeface="Trebuchet MS"/>
              </a:rPr>
              <a:t>.</a:t>
            </a:r>
            <a:endParaRPr lang="en-IE" sz="2400" dirty="0">
              <a:solidFill>
                <a:srgbClr val="354F92"/>
              </a:solidFill>
              <a:latin typeface="+mn-lt"/>
              <a:cs typeface="Trebuchet MS"/>
            </a:endParaRPr>
          </a:p>
        </p:txBody>
      </p:sp>
    </p:spTree>
    <p:extLst>
      <p:ext uri="{BB962C8B-B14F-4D97-AF65-F5344CB8AC3E}">
        <p14:creationId xmlns:p14="http://schemas.microsoft.com/office/powerpoint/2010/main" xmlns="" val="264324109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E4EDAC37-C3BA-1249-8767-414D489BC914}"/>
              </a:ext>
            </a:extLst>
          </p:cNvPr>
          <p:cNvSpPr>
            <a:spLocks noGrp="1"/>
          </p:cNvSpPr>
          <p:nvPr>
            <p:ph type="body" sz="quarter" idx="18"/>
          </p:nvPr>
        </p:nvSpPr>
        <p:spPr>
          <a:xfrm>
            <a:off x="904856" y="2068945"/>
            <a:ext cx="6849615" cy="3924376"/>
          </a:xfrm>
          <a:prstGeom prst="rect">
            <a:avLst/>
          </a:prstGeom>
        </p:spPr>
        <p:txBody>
          <a:bodyPr/>
          <a:lstStyle/>
          <a:p>
            <a:pPr marL="12700" marR="181610">
              <a:lnSpc>
                <a:spcPct val="102699"/>
              </a:lnSpc>
              <a:tabLst>
                <a:tab pos="296545" algn="l"/>
              </a:tabLst>
            </a:pPr>
            <a:r>
              <a:rPr lang="ru-RU" spc="25" dirty="0" smtClean="0">
                <a:solidFill>
                  <a:srgbClr val="354F92"/>
                </a:solidFill>
                <a:cs typeface="Trebuchet MS"/>
              </a:rPr>
              <a:t>По </a:t>
            </a:r>
            <a:r>
              <a:rPr lang="ru-RU" spc="25" dirty="0" err="1" smtClean="0">
                <a:solidFill>
                  <a:srgbClr val="354F92"/>
                </a:solidFill>
                <a:cs typeface="Trebuchet MS"/>
              </a:rPr>
              <a:t>бреговете</a:t>
            </a:r>
            <a:r>
              <a:rPr lang="ru-RU" spc="25" dirty="0" smtClean="0">
                <a:solidFill>
                  <a:srgbClr val="354F92"/>
                </a:solidFill>
                <a:cs typeface="Trebuchet MS"/>
              </a:rPr>
              <a:t> на </a:t>
            </a:r>
            <a:r>
              <a:rPr lang="ru-RU" spc="25" dirty="0" err="1" smtClean="0">
                <a:solidFill>
                  <a:srgbClr val="354F92"/>
                </a:solidFill>
                <a:cs typeface="Trebuchet MS"/>
              </a:rPr>
              <a:t>езерото</a:t>
            </a:r>
            <a:r>
              <a:rPr lang="ru-RU" spc="25" dirty="0" smtClean="0">
                <a:solidFill>
                  <a:srgbClr val="354F92"/>
                </a:solidFill>
                <a:cs typeface="Trebuchet MS"/>
              </a:rPr>
              <a:t> Лох Дерг в Ирландия, графство </a:t>
            </a:r>
            <a:r>
              <a:rPr lang="ru-RU" spc="25" dirty="0" err="1" smtClean="0">
                <a:solidFill>
                  <a:srgbClr val="354F92"/>
                </a:solidFill>
                <a:cs typeface="Trebuchet MS"/>
              </a:rPr>
              <a:t>Донегал</a:t>
            </a:r>
            <a:r>
              <a:rPr lang="ru-RU" spc="25" dirty="0" smtClean="0">
                <a:solidFill>
                  <a:srgbClr val="354F92"/>
                </a:solidFill>
                <a:cs typeface="Trebuchet MS"/>
              </a:rPr>
              <a:t> се </a:t>
            </a:r>
            <a:r>
              <a:rPr lang="ru-RU" spc="25" dirty="0" err="1" smtClean="0">
                <a:solidFill>
                  <a:srgbClr val="354F92"/>
                </a:solidFill>
                <a:cs typeface="Trebuchet MS"/>
              </a:rPr>
              <a:t>намира</a:t>
            </a:r>
            <a:r>
              <a:rPr lang="ru-RU" spc="25" dirty="0" smtClean="0">
                <a:solidFill>
                  <a:srgbClr val="354F92"/>
                </a:solidFill>
                <a:cs typeface="Trebuchet MS"/>
              </a:rPr>
              <a:t> </a:t>
            </a:r>
            <a:r>
              <a:rPr lang="ru-RU" spc="25" dirty="0" err="1" smtClean="0">
                <a:solidFill>
                  <a:srgbClr val="354F92"/>
                </a:solidFill>
                <a:cs typeface="Trebuchet MS"/>
              </a:rPr>
              <a:t>последната</a:t>
            </a:r>
            <a:r>
              <a:rPr lang="ru-RU" spc="25" dirty="0" smtClean="0">
                <a:solidFill>
                  <a:srgbClr val="354F92"/>
                </a:solidFill>
                <a:cs typeface="Trebuchet MS"/>
              </a:rPr>
              <a:t> </a:t>
            </a:r>
            <a:r>
              <a:rPr lang="ru-RU" spc="25" dirty="0" err="1" smtClean="0">
                <a:solidFill>
                  <a:srgbClr val="354F92"/>
                </a:solidFill>
                <a:cs typeface="Trebuchet MS"/>
              </a:rPr>
              <a:t>популация</a:t>
            </a:r>
            <a:r>
              <a:rPr lang="ru-RU" spc="25" dirty="0" smtClean="0">
                <a:solidFill>
                  <a:srgbClr val="354F92"/>
                </a:solidFill>
                <a:cs typeface="Trebuchet MS"/>
              </a:rPr>
              <a:t> от </a:t>
            </a:r>
            <a:r>
              <a:rPr lang="ru-RU" spc="25" dirty="0" err="1" smtClean="0">
                <a:solidFill>
                  <a:srgbClr val="354F92"/>
                </a:solidFill>
                <a:cs typeface="Trebuchet MS"/>
              </a:rPr>
              <a:t>върболистен</a:t>
            </a:r>
            <a:r>
              <a:rPr lang="ru-RU" spc="25" dirty="0" smtClean="0">
                <a:solidFill>
                  <a:srgbClr val="354F92"/>
                </a:solidFill>
                <a:cs typeface="Trebuchet MS"/>
              </a:rPr>
              <a:t> </a:t>
            </a:r>
            <a:r>
              <a:rPr lang="ru-RU" spc="25" dirty="0" err="1" smtClean="0">
                <a:solidFill>
                  <a:srgbClr val="354F92"/>
                </a:solidFill>
                <a:cs typeface="Trebuchet MS"/>
              </a:rPr>
              <a:t>оман</a:t>
            </a:r>
            <a:r>
              <a:rPr lang="ru-RU" spc="25" dirty="0" smtClean="0">
                <a:solidFill>
                  <a:srgbClr val="354F92"/>
                </a:solidFill>
                <a:cs typeface="Trebuchet MS"/>
              </a:rPr>
              <a:t> в </a:t>
            </a:r>
            <a:r>
              <a:rPr lang="ru-RU" spc="25" dirty="0" err="1" smtClean="0">
                <a:solidFill>
                  <a:srgbClr val="354F92"/>
                </a:solidFill>
                <a:cs typeface="Trebuchet MS"/>
              </a:rPr>
              <a:t>страната</a:t>
            </a:r>
            <a:r>
              <a:rPr lang="ru-RU" spc="25" dirty="0" smtClean="0">
                <a:solidFill>
                  <a:srgbClr val="354F92"/>
                </a:solidFill>
                <a:cs typeface="Trebuchet MS"/>
              </a:rPr>
              <a:t>. </a:t>
            </a:r>
          </a:p>
          <a:p>
            <a:pPr marL="12700" marR="181610">
              <a:lnSpc>
                <a:spcPct val="102699"/>
              </a:lnSpc>
              <a:tabLst>
                <a:tab pos="296545" algn="l"/>
              </a:tabLst>
            </a:pPr>
            <a:r>
              <a:rPr lang="ru-RU" spc="25" dirty="0" err="1" smtClean="0">
                <a:solidFill>
                  <a:srgbClr val="354F92"/>
                </a:solidFill>
                <a:cs typeface="Trebuchet MS"/>
              </a:rPr>
              <a:t>Стартира</a:t>
            </a:r>
            <a:r>
              <a:rPr lang="ru-RU" spc="25" dirty="0" smtClean="0">
                <a:solidFill>
                  <a:srgbClr val="354F92"/>
                </a:solidFill>
                <a:cs typeface="Trebuchet MS"/>
              </a:rPr>
              <a:t> проект на </a:t>
            </a:r>
            <a:r>
              <a:rPr lang="ru-RU" spc="25" dirty="0" err="1" smtClean="0">
                <a:solidFill>
                  <a:srgbClr val="354F92"/>
                </a:solidFill>
                <a:cs typeface="Trebuchet MS"/>
              </a:rPr>
              <a:t>общността</a:t>
            </a:r>
            <a:r>
              <a:rPr lang="ru-RU" spc="25" dirty="0" smtClean="0">
                <a:solidFill>
                  <a:srgbClr val="354F92"/>
                </a:solidFill>
                <a:cs typeface="Trebuchet MS"/>
              </a:rPr>
              <a:t> </a:t>
            </a:r>
            <a:r>
              <a:rPr lang="ru-RU" spc="25" dirty="0" err="1" smtClean="0">
                <a:solidFill>
                  <a:srgbClr val="354F92"/>
                </a:solidFill>
                <a:cs typeface="Trebuchet MS"/>
              </a:rPr>
              <a:t>Terryglass</a:t>
            </a:r>
            <a:r>
              <a:rPr lang="ru-RU" spc="25" dirty="0" smtClean="0">
                <a:solidFill>
                  <a:srgbClr val="354F92"/>
                </a:solidFill>
                <a:cs typeface="Trebuchet MS"/>
              </a:rPr>
              <a:t> за </a:t>
            </a:r>
            <a:r>
              <a:rPr lang="ru-RU" spc="25" dirty="0" err="1" smtClean="0">
                <a:solidFill>
                  <a:srgbClr val="354F92"/>
                </a:solidFill>
                <a:cs typeface="Trebuchet MS"/>
              </a:rPr>
              <a:t>създаване</a:t>
            </a:r>
            <a:r>
              <a:rPr lang="ru-RU" spc="25" dirty="0" smtClean="0">
                <a:solidFill>
                  <a:srgbClr val="354F92"/>
                </a:solidFill>
                <a:cs typeface="Trebuchet MS"/>
              </a:rPr>
              <a:t> на нови </a:t>
            </a:r>
            <a:r>
              <a:rPr lang="ru-RU" spc="25" dirty="0" err="1" smtClean="0">
                <a:solidFill>
                  <a:srgbClr val="354F92"/>
                </a:solidFill>
                <a:cs typeface="Trebuchet MS"/>
              </a:rPr>
              <a:t>популации</a:t>
            </a:r>
            <a:r>
              <a:rPr lang="ru-RU" spc="25" dirty="0" smtClean="0">
                <a:solidFill>
                  <a:srgbClr val="354F92"/>
                </a:solidFill>
                <a:cs typeface="Trebuchet MS"/>
              </a:rPr>
              <a:t>.</a:t>
            </a:r>
          </a:p>
          <a:p>
            <a:pPr marL="12700" marR="181610">
              <a:lnSpc>
                <a:spcPct val="102699"/>
              </a:lnSpc>
              <a:tabLst>
                <a:tab pos="296545" algn="l"/>
              </a:tabLst>
            </a:pPr>
            <a:r>
              <a:rPr lang="ru-RU" spc="25" dirty="0" err="1" smtClean="0">
                <a:solidFill>
                  <a:srgbClr val="354F92"/>
                </a:solidFill>
                <a:cs typeface="Trebuchet MS"/>
              </a:rPr>
              <a:t>Националните</a:t>
            </a:r>
            <a:r>
              <a:rPr lang="ru-RU" spc="25" dirty="0" smtClean="0">
                <a:solidFill>
                  <a:srgbClr val="354F92"/>
                </a:solidFill>
                <a:cs typeface="Trebuchet MS"/>
              </a:rPr>
              <a:t> </a:t>
            </a:r>
            <a:r>
              <a:rPr lang="ru-RU" spc="25" dirty="0" err="1" smtClean="0">
                <a:solidFill>
                  <a:srgbClr val="354F92"/>
                </a:solidFill>
                <a:cs typeface="Trebuchet MS"/>
              </a:rPr>
              <a:t>ботанически</a:t>
            </a:r>
            <a:r>
              <a:rPr lang="ru-RU" spc="25" dirty="0" smtClean="0">
                <a:solidFill>
                  <a:srgbClr val="354F92"/>
                </a:solidFill>
                <a:cs typeface="Trebuchet MS"/>
              </a:rPr>
              <a:t> </a:t>
            </a:r>
            <a:r>
              <a:rPr lang="ru-RU" spc="25" dirty="0" err="1" smtClean="0">
                <a:solidFill>
                  <a:srgbClr val="354F92"/>
                </a:solidFill>
                <a:cs typeface="Trebuchet MS"/>
              </a:rPr>
              <a:t>градини</a:t>
            </a:r>
            <a:r>
              <a:rPr lang="ru-RU" spc="25" dirty="0" smtClean="0">
                <a:solidFill>
                  <a:srgbClr val="354F92"/>
                </a:solidFill>
                <a:cs typeface="Trebuchet MS"/>
              </a:rPr>
              <a:t> </a:t>
            </a:r>
            <a:r>
              <a:rPr lang="ru-RU" spc="25" dirty="0" err="1" smtClean="0">
                <a:solidFill>
                  <a:srgbClr val="354F92"/>
                </a:solidFill>
                <a:cs typeface="Trebuchet MS"/>
              </a:rPr>
              <a:t>отглеждат</a:t>
            </a:r>
            <a:r>
              <a:rPr lang="ru-RU" spc="25" dirty="0" smtClean="0">
                <a:solidFill>
                  <a:srgbClr val="354F92"/>
                </a:solidFill>
                <a:cs typeface="Trebuchet MS"/>
              </a:rPr>
              <a:t> </a:t>
            </a:r>
            <a:r>
              <a:rPr lang="ru-RU" spc="25" dirty="0" err="1" smtClean="0">
                <a:solidFill>
                  <a:srgbClr val="354F92"/>
                </a:solidFill>
                <a:cs typeface="Trebuchet MS"/>
              </a:rPr>
              <a:t>растението</a:t>
            </a:r>
            <a:r>
              <a:rPr lang="ru-RU" spc="25" dirty="0" smtClean="0">
                <a:solidFill>
                  <a:srgbClr val="354F92"/>
                </a:solidFill>
                <a:cs typeface="Trebuchet MS"/>
              </a:rPr>
              <a:t> - </a:t>
            </a:r>
            <a:r>
              <a:rPr lang="ru-RU" spc="25" dirty="0" err="1" smtClean="0">
                <a:solidFill>
                  <a:srgbClr val="354F92"/>
                </a:solidFill>
                <a:cs typeface="Trebuchet MS"/>
              </a:rPr>
              <a:t>трансплантирани</a:t>
            </a:r>
            <a:r>
              <a:rPr lang="ru-RU" spc="25" dirty="0" smtClean="0">
                <a:solidFill>
                  <a:srgbClr val="354F92"/>
                </a:solidFill>
                <a:cs typeface="Trebuchet MS"/>
              </a:rPr>
              <a:t> растения.</a:t>
            </a:r>
          </a:p>
          <a:p>
            <a:pPr marL="12700" marR="181610">
              <a:lnSpc>
                <a:spcPct val="102699"/>
              </a:lnSpc>
              <a:tabLst>
                <a:tab pos="296545" algn="l"/>
              </a:tabLst>
            </a:pPr>
            <a:r>
              <a:rPr lang="ru-RU" spc="25" dirty="0" err="1" smtClean="0">
                <a:solidFill>
                  <a:srgbClr val="354F92"/>
                </a:solidFill>
                <a:cs typeface="Trebuchet MS"/>
              </a:rPr>
              <a:t>Общността</a:t>
            </a:r>
            <a:r>
              <a:rPr lang="ru-RU" spc="25" dirty="0" smtClean="0">
                <a:solidFill>
                  <a:srgbClr val="354F92"/>
                </a:solidFill>
                <a:cs typeface="Trebuchet MS"/>
              </a:rPr>
              <a:t> </a:t>
            </a:r>
            <a:r>
              <a:rPr lang="ru-RU" spc="25" dirty="0" err="1" smtClean="0">
                <a:solidFill>
                  <a:srgbClr val="354F92"/>
                </a:solidFill>
                <a:cs typeface="Trebuchet MS"/>
              </a:rPr>
              <a:t>наблюдава</a:t>
            </a:r>
            <a:r>
              <a:rPr lang="ru-RU" spc="25" dirty="0" smtClean="0">
                <a:solidFill>
                  <a:srgbClr val="354F92"/>
                </a:solidFill>
                <a:cs typeface="Trebuchet MS"/>
              </a:rPr>
              <a:t> </a:t>
            </a:r>
            <a:r>
              <a:rPr lang="ru-RU" spc="25" dirty="0" err="1" smtClean="0">
                <a:solidFill>
                  <a:srgbClr val="354F92"/>
                </a:solidFill>
                <a:cs typeface="Trebuchet MS"/>
              </a:rPr>
              <a:t>растението</a:t>
            </a:r>
            <a:r>
              <a:rPr lang="ru-RU" spc="25" dirty="0" smtClean="0">
                <a:solidFill>
                  <a:srgbClr val="354F92"/>
                </a:solidFill>
                <a:cs typeface="Trebuchet MS"/>
              </a:rPr>
              <a:t>.</a:t>
            </a:r>
          </a:p>
          <a:p>
            <a:pPr marL="12700" marR="181610">
              <a:lnSpc>
                <a:spcPct val="102699"/>
              </a:lnSpc>
              <a:tabLst>
                <a:tab pos="296545" algn="l"/>
              </a:tabLst>
            </a:pPr>
            <a:r>
              <a:rPr lang="ru-RU" spc="25" dirty="0" err="1" smtClean="0">
                <a:solidFill>
                  <a:srgbClr val="354F92"/>
                </a:solidFill>
                <a:cs typeface="Trebuchet MS"/>
              </a:rPr>
              <a:t>Спонсориран</a:t>
            </a:r>
            <a:r>
              <a:rPr lang="ru-RU" spc="25" dirty="0" smtClean="0">
                <a:solidFill>
                  <a:srgbClr val="354F92"/>
                </a:solidFill>
                <a:cs typeface="Trebuchet MS"/>
              </a:rPr>
              <a:t> е от </a:t>
            </a:r>
            <a:r>
              <a:rPr lang="ru-RU" spc="25" dirty="0" err="1" smtClean="0">
                <a:solidFill>
                  <a:srgbClr val="354F92"/>
                </a:solidFill>
                <a:cs typeface="Trebuchet MS"/>
              </a:rPr>
              <a:t>Съвета</a:t>
            </a:r>
            <a:r>
              <a:rPr lang="ru-RU" spc="25" dirty="0" smtClean="0">
                <a:solidFill>
                  <a:srgbClr val="354F92"/>
                </a:solidFill>
                <a:cs typeface="Trebuchet MS"/>
              </a:rPr>
              <a:t> по наследство.</a:t>
            </a:r>
            <a:endParaRPr lang="en-IE" dirty="0">
              <a:latin typeface="Trebuchet MS"/>
              <a:cs typeface="Trebuchet MS"/>
            </a:endParaRPr>
          </a:p>
        </p:txBody>
      </p:sp>
      <p:sp>
        <p:nvSpPr>
          <p:cNvPr id="4" name="Text Placeholder 3">
            <a:extLst>
              <a:ext uri="{FF2B5EF4-FFF2-40B4-BE49-F238E27FC236}">
                <a16:creationId xmlns:a16="http://schemas.microsoft.com/office/drawing/2014/main" xmlns="" id="{40EDA134-70F1-C346-A124-7880EF1582DA}"/>
              </a:ext>
            </a:extLst>
          </p:cNvPr>
          <p:cNvSpPr>
            <a:spLocks noGrp="1"/>
          </p:cNvSpPr>
          <p:nvPr>
            <p:ph type="body" sz="quarter" idx="16"/>
          </p:nvPr>
        </p:nvSpPr>
        <p:spPr>
          <a:prstGeom prst="rect">
            <a:avLst/>
          </a:prstGeom>
        </p:spPr>
        <p:txBody>
          <a:bodyPr/>
          <a:lstStyle/>
          <a:p>
            <a:r>
              <a:rPr lang="bg-BG" dirty="0" smtClean="0"/>
              <a:t>Действия на общността</a:t>
            </a:r>
            <a:r>
              <a:rPr lang="en-US" dirty="0" smtClean="0"/>
              <a:t>: </a:t>
            </a:r>
            <a:r>
              <a:rPr lang="bg-BG" spc="-20" dirty="0" err="1" smtClean="0"/>
              <a:t>Върболистен</a:t>
            </a:r>
            <a:r>
              <a:rPr lang="bg-BG" spc="-20" dirty="0" smtClean="0"/>
              <a:t> оман </a:t>
            </a:r>
            <a:r>
              <a:rPr lang="en-IE" i="1" spc="-20" dirty="0" err="1" smtClean="0">
                <a:latin typeface="Trebuchet MS"/>
                <a:cs typeface="Trebuchet MS"/>
              </a:rPr>
              <a:t>I</a:t>
            </a:r>
            <a:r>
              <a:rPr lang="en-IE" i="1" spc="15" dirty="0" err="1" smtClean="0">
                <a:latin typeface="Trebuchet MS"/>
                <a:cs typeface="Trebuchet MS"/>
              </a:rPr>
              <a:t>n</a:t>
            </a:r>
            <a:r>
              <a:rPr lang="en-IE" i="1" spc="30" dirty="0" err="1" smtClean="0">
                <a:latin typeface="Trebuchet MS"/>
                <a:cs typeface="Trebuchet MS"/>
              </a:rPr>
              <a:t>u</a:t>
            </a:r>
            <a:r>
              <a:rPr lang="en-IE" i="1" dirty="0" err="1" smtClean="0">
                <a:latin typeface="Trebuchet MS"/>
                <a:cs typeface="Trebuchet MS"/>
              </a:rPr>
              <a:t>la</a:t>
            </a:r>
            <a:r>
              <a:rPr lang="en-IE" i="1" spc="50" dirty="0" smtClean="0">
                <a:latin typeface="Trebuchet MS"/>
                <a:cs typeface="Trebuchet MS"/>
              </a:rPr>
              <a:t> </a:t>
            </a:r>
            <a:r>
              <a:rPr lang="en-IE" i="1" spc="-20" dirty="0" err="1">
                <a:latin typeface="Trebuchet MS"/>
                <a:cs typeface="Trebuchet MS"/>
              </a:rPr>
              <a:t>s</a:t>
            </a:r>
            <a:r>
              <a:rPr lang="en-IE" i="1" spc="-10" dirty="0" err="1">
                <a:latin typeface="Trebuchet MS"/>
                <a:cs typeface="Trebuchet MS"/>
              </a:rPr>
              <a:t>a</a:t>
            </a:r>
            <a:r>
              <a:rPr lang="en-IE" i="1" dirty="0" err="1">
                <a:latin typeface="Trebuchet MS"/>
                <a:cs typeface="Trebuchet MS"/>
              </a:rPr>
              <a:t>l</a:t>
            </a:r>
            <a:r>
              <a:rPr lang="en-IE" i="1" spc="-40" dirty="0" err="1">
                <a:latin typeface="Trebuchet MS"/>
                <a:cs typeface="Trebuchet MS"/>
              </a:rPr>
              <a:t>i</a:t>
            </a:r>
            <a:r>
              <a:rPr lang="en-IE" i="1" spc="15" dirty="0" err="1">
                <a:latin typeface="Trebuchet MS"/>
                <a:cs typeface="Trebuchet MS"/>
              </a:rPr>
              <a:t>c</a:t>
            </a:r>
            <a:r>
              <a:rPr lang="en-IE" i="1" spc="-30" dirty="0" err="1">
                <a:latin typeface="Trebuchet MS"/>
                <a:cs typeface="Trebuchet MS"/>
              </a:rPr>
              <a:t>i</a:t>
            </a:r>
            <a:r>
              <a:rPr lang="en-IE" i="1" spc="10" dirty="0" err="1">
                <a:latin typeface="Trebuchet MS"/>
                <a:cs typeface="Trebuchet MS"/>
              </a:rPr>
              <a:t>n</a:t>
            </a:r>
            <a:r>
              <a:rPr lang="en-IE" i="1" dirty="0" err="1">
                <a:latin typeface="Trebuchet MS"/>
                <a:cs typeface="Trebuchet MS"/>
              </a:rPr>
              <a:t>a</a:t>
            </a:r>
            <a:endParaRPr lang="en-US" dirty="0"/>
          </a:p>
        </p:txBody>
      </p:sp>
      <p:sp>
        <p:nvSpPr>
          <p:cNvPr id="5" name="object 13"/>
          <p:cNvSpPr/>
          <p:nvPr/>
        </p:nvSpPr>
        <p:spPr>
          <a:xfrm>
            <a:off x="8131630" y="1491343"/>
            <a:ext cx="3361302" cy="4741207"/>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xmlns="" val="405735062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o Texto 1">
            <a:extLst>
              <a:ext uri="{FF2B5EF4-FFF2-40B4-BE49-F238E27FC236}">
                <a16:creationId xmlns:a16="http://schemas.microsoft.com/office/drawing/2014/main" xmlns="" id="{C3DBDB17-2CF4-45D7-8202-DE55E9AFC50F}"/>
              </a:ext>
            </a:extLst>
          </p:cNvPr>
          <p:cNvSpPr>
            <a:spLocks noGrp="1"/>
          </p:cNvSpPr>
          <p:nvPr>
            <p:ph type="body" sz="quarter" idx="10"/>
          </p:nvPr>
        </p:nvSpPr>
        <p:spPr>
          <a:xfrm>
            <a:off x="1111043" y="230499"/>
            <a:ext cx="10865804" cy="949373"/>
          </a:xfrm>
        </p:spPr>
        <p:txBody>
          <a:bodyPr/>
          <a:lstStyle/>
          <a:p>
            <a:r>
              <a:rPr lang="ru-RU" sz="2800" dirty="0" err="1" smtClean="0"/>
              <a:t>Опазване</a:t>
            </a:r>
            <a:r>
              <a:rPr lang="ru-RU" sz="2800" dirty="0" smtClean="0"/>
              <a:t> на </a:t>
            </a:r>
            <a:r>
              <a:rPr lang="ru-RU" sz="2800" dirty="0" err="1" smtClean="0"/>
              <a:t>биоразнообразието</a:t>
            </a:r>
            <a:r>
              <a:rPr lang="ru-RU" sz="2800" dirty="0" smtClean="0"/>
              <a:t> в </a:t>
            </a:r>
            <a:r>
              <a:rPr lang="ru-RU" sz="2800" dirty="0" err="1" smtClean="0"/>
              <a:t>крайпътни</a:t>
            </a:r>
            <a:r>
              <a:rPr lang="ru-RU" sz="2800" dirty="0" smtClean="0"/>
              <a:t> </a:t>
            </a:r>
            <a:r>
              <a:rPr lang="ru-RU" sz="2800" dirty="0" err="1" smtClean="0"/>
              <a:t>зони</a:t>
            </a:r>
            <a:r>
              <a:rPr lang="ru-RU" sz="2800" dirty="0" smtClean="0"/>
              <a:t> и живи </a:t>
            </a:r>
            <a:r>
              <a:rPr lang="ru-RU" sz="2800" dirty="0" err="1" smtClean="0"/>
              <a:t>плетове</a:t>
            </a:r>
            <a:endParaRPr lang="pt-PT" sz="2800" dirty="0"/>
          </a:p>
        </p:txBody>
      </p:sp>
      <p:sp>
        <p:nvSpPr>
          <p:cNvPr id="3" name="Text Placeholder 2">
            <a:extLst>
              <a:ext uri="{FF2B5EF4-FFF2-40B4-BE49-F238E27FC236}">
                <a16:creationId xmlns:a16="http://schemas.microsoft.com/office/drawing/2014/main" xmlns="" id="{062B34AE-A413-422C-8151-FE66D6426A28}"/>
              </a:ext>
            </a:extLst>
          </p:cNvPr>
          <p:cNvSpPr txBox="1">
            <a:spLocks/>
          </p:cNvSpPr>
          <p:nvPr/>
        </p:nvSpPr>
        <p:spPr>
          <a:xfrm>
            <a:off x="1272988" y="954636"/>
            <a:ext cx="5871883" cy="503868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ru-RU" sz="2400" dirty="0" smtClean="0">
                <a:solidFill>
                  <a:srgbClr val="354F92"/>
                </a:solidFill>
                <a:latin typeface="Calibri" panose="020F0502020204030204" pitchFamily="34" charset="0"/>
              </a:rPr>
              <a:t>Можете да </a:t>
            </a:r>
            <a:r>
              <a:rPr lang="ru-RU" sz="2400" dirty="0" err="1" smtClean="0">
                <a:solidFill>
                  <a:srgbClr val="354F92"/>
                </a:solidFill>
                <a:latin typeface="Calibri" panose="020F0502020204030204" pitchFamily="34" charset="0"/>
              </a:rPr>
              <a:t>помогнете</a:t>
            </a:r>
            <a:r>
              <a:rPr lang="ru-RU" sz="2400" dirty="0" smtClean="0">
                <a:solidFill>
                  <a:srgbClr val="354F92"/>
                </a:solidFill>
                <a:latin typeface="Calibri" panose="020F0502020204030204" pitchFamily="34" charset="0"/>
              </a:rPr>
              <a:t>, </a:t>
            </a:r>
            <a:r>
              <a:rPr lang="ru-RU" sz="2400" dirty="0" err="1" smtClean="0">
                <a:solidFill>
                  <a:srgbClr val="354F92"/>
                </a:solidFill>
                <a:latin typeface="Calibri" panose="020F0502020204030204" pitchFamily="34" charset="0"/>
              </a:rPr>
              <a:t>като</a:t>
            </a:r>
            <a:r>
              <a:rPr lang="ru-RU" sz="2400" dirty="0" smtClean="0">
                <a:solidFill>
                  <a:srgbClr val="354F92"/>
                </a:solidFill>
                <a:latin typeface="Calibri" panose="020F0502020204030204" pitchFamily="34" charset="0"/>
              </a:rPr>
              <a:t> правите </a:t>
            </a:r>
            <a:r>
              <a:rPr lang="ru-RU" sz="2400" dirty="0" err="1" smtClean="0">
                <a:solidFill>
                  <a:srgbClr val="354F92"/>
                </a:solidFill>
                <a:latin typeface="Calibri" panose="020F0502020204030204" pitchFamily="34" charset="0"/>
              </a:rPr>
              <a:t>по-малко</a:t>
            </a:r>
            <a:r>
              <a:rPr lang="ru-RU" sz="2400" dirty="0" smtClean="0">
                <a:solidFill>
                  <a:srgbClr val="354F92"/>
                </a:solidFill>
                <a:latin typeface="Calibri" panose="020F0502020204030204" pitchFamily="34" charset="0"/>
              </a:rPr>
              <a:t> </a:t>
            </a:r>
            <a:r>
              <a:rPr lang="ru-RU" sz="2400" dirty="0" err="1" smtClean="0">
                <a:solidFill>
                  <a:srgbClr val="354F92"/>
                </a:solidFill>
                <a:latin typeface="Calibri" panose="020F0502020204030204" pitchFamily="34" charset="0"/>
              </a:rPr>
              <a:t>рязане</a:t>
            </a:r>
            <a:r>
              <a:rPr lang="ru-RU" sz="2400" dirty="0" smtClean="0">
                <a:solidFill>
                  <a:srgbClr val="354F92"/>
                </a:solidFill>
                <a:latin typeface="Calibri" panose="020F0502020204030204" pitchFamily="34" charset="0"/>
              </a:rPr>
              <a:t> и </a:t>
            </a:r>
            <a:r>
              <a:rPr lang="ru-RU" sz="2400" dirty="0" err="1" smtClean="0">
                <a:solidFill>
                  <a:srgbClr val="354F92"/>
                </a:solidFill>
                <a:latin typeface="Calibri" panose="020F0502020204030204" pitchFamily="34" charset="0"/>
              </a:rPr>
              <a:t>пръскане</a:t>
            </a:r>
            <a:r>
              <a:rPr lang="ru-RU" sz="2400" dirty="0" smtClean="0">
                <a:solidFill>
                  <a:srgbClr val="354F92"/>
                </a:solidFill>
                <a:latin typeface="Calibri" panose="020F0502020204030204" pitchFamily="34" charset="0"/>
              </a:rPr>
              <a:t>.</a:t>
            </a:r>
          </a:p>
          <a:p>
            <a:pPr marL="0" indent="0">
              <a:buNone/>
            </a:pPr>
            <a:r>
              <a:rPr lang="ru-RU" sz="2400" dirty="0" err="1" smtClean="0">
                <a:solidFill>
                  <a:srgbClr val="354F92"/>
                </a:solidFill>
                <a:latin typeface="Calibri" panose="020F0502020204030204" pitchFamily="34" charset="0"/>
              </a:rPr>
              <a:t>Възможно</a:t>
            </a:r>
            <a:r>
              <a:rPr lang="ru-RU" sz="2400" dirty="0" smtClean="0">
                <a:solidFill>
                  <a:srgbClr val="354F92"/>
                </a:solidFill>
                <a:latin typeface="Calibri" panose="020F0502020204030204" pitchFamily="34" charset="0"/>
              </a:rPr>
              <a:t> е да </a:t>
            </a:r>
            <a:r>
              <a:rPr lang="ru-RU" sz="2400" dirty="0" err="1" smtClean="0">
                <a:solidFill>
                  <a:srgbClr val="354F92"/>
                </a:solidFill>
                <a:latin typeface="Calibri" panose="020F0502020204030204" pitchFamily="34" charset="0"/>
              </a:rPr>
              <a:t>има</a:t>
            </a:r>
            <a:r>
              <a:rPr lang="ru-RU" sz="2400" dirty="0" smtClean="0">
                <a:solidFill>
                  <a:srgbClr val="354F92"/>
                </a:solidFill>
                <a:latin typeface="Calibri" panose="020F0502020204030204" pitchFamily="34" charset="0"/>
              </a:rPr>
              <a:t> </a:t>
            </a:r>
            <a:r>
              <a:rPr lang="ru-RU" sz="2400" dirty="0" err="1" smtClean="0">
                <a:solidFill>
                  <a:srgbClr val="354F92"/>
                </a:solidFill>
                <a:latin typeface="Calibri" panose="020F0502020204030204" pitchFamily="34" charset="0"/>
              </a:rPr>
              <a:t>местни</a:t>
            </a:r>
            <a:r>
              <a:rPr lang="ru-RU" sz="2400" dirty="0" smtClean="0">
                <a:solidFill>
                  <a:srgbClr val="354F92"/>
                </a:solidFill>
                <a:latin typeface="Calibri" panose="020F0502020204030204" pitchFamily="34" charset="0"/>
              </a:rPr>
              <a:t> и </a:t>
            </a:r>
            <a:r>
              <a:rPr lang="ru-RU" sz="2400" dirty="0" err="1" smtClean="0">
                <a:solidFill>
                  <a:srgbClr val="354F92"/>
                </a:solidFill>
                <a:latin typeface="Calibri" panose="020F0502020204030204" pitchFamily="34" charset="0"/>
              </a:rPr>
              <a:t>регионални</a:t>
            </a:r>
            <a:r>
              <a:rPr lang="ru-RU" sz="2400" dirty="0" smtClean="0">
                <a:solidFill>
                  <a:srgbClr val="354F92"/>
                </a:solidFill>
                <a:latin typeface="Calibri" panose="020F0502020204030204" pitchFamily="34" charset="0"/>
              </a:rPr>
              <a:t> </a:t>
            </a:r>
            <a:r>
              <a:rPr lang="ru-RU" sz="2400" dirty="0" err="1" smtClean="0">
                <a:solidFill>
                  <a:srgbClr val="354F92"/>
                </a:solidFill>
                <a:latin typeface="Calibri" panose="020F0502020204030204" pitchFamily="34" charset="0"/>
              </a:rPr>
              <a:t>закони</a:t>
            </a:r>
            <a:r>
              <a:rPr lang="ru-RU" sz="2400" dirty="0" smtClean="0">
                <a:solidFill>
                  <a:srgbClr val="354F92"/>
                </a:solidFill>
                <a:latin typeface="Calibri" panose="020F0502020204030204" pitchFamily="34" charset="0"/>
              </a:rPr>
              <a:t> </a:t>
            </a:r>
            <a:r>
              <a:rPr lang="ru-RU" sz="2400" dirty="0" err="1" smtClean="0">
                <a:solidFill>
                  <a:srgbClr val="354F92"/>
                </a:solidFill>
                <a:latin typeface="Calibri" panose="020F0502020204030204" pitchFamily="34" charset="0"/>
              </a:rPr>
              <a:t>и</a:t>
            </a:r>
            <a:r>
              <a:rPr lang="ru-RU" sz="2400" dirty="0" smtClean="0">
                <a:solidFill>
                  <a:srgbClr val="354F92"/>
                </a:solidFill>
                <a:latin typeface="Calibri" panose="020F0502020204030204" pitchFamily="34" charset="0"/>
              </a:rPr>
              <a:t> кампании за защита на </a:t>
            </a:r>
            <a:r>
              <a:rPr lang="ru-RU" sz="2400" dirty="0" err="1" smtClean="0">
                <a:solidFill>
                  <a:srgbClr val="354F92"/>
                </a:solidFill>
                <a:latin typeface="Calibri" panose="020F0502020204030204" pitchFamily="34" charset="0"/>
              </a:rPr>
              <a:t>биоразнообразието</a:t>
            </a:r>
            <a:r>
              <a:rPr lang="ru-RU" sz="2400" dirty="0" smtClean="0">
                <a:solidFill>
                  <a:srgbClr val="354F92"/>
                </a:solidFill>
                <a:latin typeface="Calibri" panose="020F0502020204030204" pitchFamily="34" charset="0"/>
              </a:rPr>
              <a:t> в живите </a:t>
            </a:r>
            <a:r>
              <a:rPr lang="ru-RU" sz="2400" dirty="0" err="1" smtClean="0">
                <a:solidFill>
                  <a:srgbClr val="354F92"/>
                </a:solidFill>
                <a:latin typeface="Calibri" panose="020F0502020204030204" pitchFamily="34" charset="0"/>
              </a:rPr>
              <a:t>плетове</a:t>
            </a:r>
            <a:r>
              <a:rPr lang="ru-RU" sz="2400" dirty="0" smtClean="0">
                <a:solidFill>
                  <a:srgbClr val="354F92"/>
                </a:solidFill>
                <a:latin typeface="Calibri" panose="020F0502020204030204" pitchFamily="34" charset="0"/>
              </a:rPr>
              <a:t> и </a:t>
            </a:r>
            <a:r>
              <a:rPr lang="ru-RU" sz="2400" dirty="0" err="1" smtClean="0">
                <a:solidFill>
                  <a:srgbClr val="354F92"/>
                </a:solidFill>
                <a:latin typeface="Calibri" panose="020F0502020204030204" pitchFamily="34" charset="0"/>
              </a:rPr>
              <a:t>крайпътни</a:t>
            </a:r>
            <a:r>
              <a:rPr lang="ru-RU" sz="2400" dirty="0" smtClean="0">
                <a:solidFill>
                  <a:srgbClr val="354F92"/>
                </a:solidFill>
                <a:latin typeface="Calibri" panose="020F0502020204030204" pitchFamily="34" charset="0"/>
              </a:rPr>
              <a:t> </a:t>
            </a:r>
            <a:r>
              <a:rPr lang="ru-RU" sz="2400" dirty="0" err="1" smtClean="0">
                <a:solidFill>
                  <a:srgbClr val="354F92"/>
                </a:solidFill>
                <a:latin typeface="Calibri" panose="020F0502020204030204" pitchFamily="34" charset="0"/>
              </a:rPr>
              <a:t>зони</a:t>
            </a:r>
            <a:r>
              <a:rPr lang="ru-RU" sz="2400" dirty="0" smtClean="0">
                <a:solidFill>
                  <a:srgbClr val="354F92"/>
                </a:solidFill>
                <a:latin typeface="Calibri" panose="020F0502020204030204" pitchFamily="34" charset="0"/>
              </a:rPr>
              <a:t>. </a:t>
            </a:r>
          </a:p>
          <a:p>
            <a:pPr marL="0" indent="0">
              <a:buNone/>
            </a:pPr>
            <a:r>
              <a:rPr lang="ru-RU" sz="2400" dirty="0" smtClean="0">
                <a:solidFill>
                  <a:srgbClr val="354F92"/>
                </a:solidFill>
                <a:latin typeface="Calibri" panose="020F0502020204030204" pitchFamily="34" charset="0"/>
              </a:rPr>
              <a:t>Ирландия е забранила </a:t>
            </a:r>
            <a:r>
              <a:rPr lang="ru-RU" sz="2400" dirty="0" err="1" smtClean="0">
                <a:solidFill>
                  <a:srgbClr val="354F92"/>
                </a:solidFill>
                <a:latin typeface="Calibri" panose="020F0502020204030204" pitchFamily="34" charset="0"/>
              </a:rPr>
              <a:t>изрязването</a:t>
            </a:r>
            <a:r>
              <a:rPr lang="ru-RU" sz="2400" dirty="0" smtClean="0">
                <a:solidFill>
                  <a:srgbClr val="354F92"/>
                </a:solidFill>
                <a:latin typeface="Calibri" panose="020F0502020204030204" pitchFamily="34" charset="0"/>
              </a:rPr>
              <a:t>, </a:t>
            </a:r>
            <a:r>
              <a:rPr lang="ru-RU" sz="2400" dirty="0" err="1" smtClean="0">
                <a:solidFill>
                  <a:srgbClr val="354F92"/>
                </a:solidFill>
                <a:latin typeface="Calibri" panose="020F0502020204030204" pitchFamily="34" charset="0"/>
              </a:rPr>
              <a:t>изгарянето</a:t>
            </a:r>
            <a:r>
              <a:rPr lang="ru-RU" sz="2400" dirty="0" smtClean="0">
                <a:solidFill>
                  <a:srgbClr val="354F92"/>
                </a:solidFill>
                <a:latin typeface="Calibri" panose="020F0502020204030204" pitchFamily="34" charset="0"/>
              </a:rPr>
              <a:t> или </a:t>
            </a:r>
            <a:r>
              <a:rPr lang="ru-RU" sz="2400" dirty="0" err="1" smtClean="0">
                <a:solidFill>
                  <a:srgbClr val="354F92"/>
                </a:solidFill>
                <a:latin typeface="Calibri" panose="020F0502020204030204" pitchFamily="34" charset="0"/>
              </a:rPr>
              <a:t>друго</a:t>
            </a:r>
            <a:r>
              <a:rPr lang="ru-RU" sz="2400" dirty="0" smtClean="0">
                <a:solidFill>
                  <a:srgbClr val="354F92"/>
                </a:solidFill>
                <a:latin typeface="Calibri" panose="020F0502020204030204" pitchFamily="34" charset="0"/>
              </a:rPr>
              <a:t> </a:t>
            </a:r>
            <a:r>
              <a:rPr lang="ru-RU" sz="2400" dirty="0" err="1" smtClean="0">
                <a:solidFill>
                  <a:srgbClr val="354F92"/>
                </a:solidFill>
                <a:latin typeface="Calibri" panose="020F0502020204030204" pitchFamily="34" charset="0"/>
              </a:rPr>
              <a:t>унищожаване</a:t>
            </a:r>
            <a:r>
              <a:rPr lang="ru-RU" sz="2400" dirty="0" smtClean="0">
                <a:solidFill>
                  <a:srgbClr val="354F92"/>
                </a:solidFill>
                <a:latin typeface="Calibri" panose="020F0502020204030204" pitchFamily="34" charset="0"/>
              </a:rPr>
              <a:t> на жив </a:t>
            </a:r>
            <a:r>
              <a:rPr lang="ru-RU" sz="2400" dirty="0" err="1" smtClean="0">
                <a:solidFill>
                  <a:srgbClr val="354F92"/>
                </a:solidFill>
                <a:latin typeface="Calibri" panose="020F0502020204030204" pitchFamily="34" charset="0"/>
              </a:rPr>
              <a:t>плет</a:t>
            </a:r>
            <a:r>
              <a:rPr lang="ru-RU" sz="2400" dirty="0" smtClean="0">
                <a:solidFill>
                  <a:srgbClr val="354F92"/>
                </a:solidFill>
                <a:latin typeface="Calibri" panose="020F0502020204030204" pitchFamily="34" charset="0"/>
              </a:rPr>
              <a:t> по </a:t>
            </a:r>
            <a:r>
              <a:rPr lang="ru-RU" sz="2400" dirty="0" err="1" smtClean="0">
                <a:solidFill>
                  <a:srgbClr val="354F92"/>
                </a:solidFill>
                <a:latin typeface="Calibri" panose="020F0502020204030204" pitchFamily="34" charset="0"/>
              </a:rPr>
              <a:t>време</a:t>
            </a:r>
            <a:r>
              <a:rPr lang="ru-RU" sz="2400" dirty="0" smtClean="0">
                <a:solidFill>
                  <a:srgbClr val="354F92"/>
                </a:solidFill>
                <a:latin typeface="Calibri" panose="020F0502020204030204" pitchFamily="34" charset="0"/>
              </a:rPr>
              <a:t> на </a:t>
            </a:r>
            <a:r>
              <a:rPr lang="ru-RU" sz="2400" dirty="0" err="1" smtClean="0">
                <a:solidFill>
                  <a:srgbClr val="354F92"/>
                </a:solidFill>
                <a:latin typeface="Calibri" panose="020F0502020204030204" pitchFamily="34" charset="0"/>
              </a:rPr>
              <a:t>основния</a:t>
            </a:r>
            <a:r>
              <a:rPr lang="ru-RU" sz="2400" dirty="0" smtClean="0">
                <a:solidFill>
                  <a:srgbClr val="354F92"/>
                </a:solidFill>
                <a:latin typeface="Calibri" panose="020F0502020204030204" pitchFamily="34" charset="0"/>
              </a:rPr>
              <a:t> сезон на </a:t>
            </a:r>
            <a:r>
              <a:rPr lang="ru-RU" sz="2400" dirty="0" err="1" smtClean="0">
                <a:solidFill>
                  <a:srgbClr val="354F92"/>
                </a:solidFill>
                <a:latin typeface="Calibri" panose="020F0502020204030204" pitchFamily="34" charset="0"/>
              </a:rPr>
              <a:t>гнездене</a:t>
            </a:r>
            <a:r>
              <a:rPr lang="ru-RU" sz="2400" dirty="0" smtClean="0">
                <a:solidFill>
                  <a:srgbClr val="354F92"/>
                </a:solidFill>
                <a:latin typeface="Calibri" panose="020F0502020204030204" pitchFamily="34" charset="0"/>
              </a:rPr>
              <a:t> </a:t>
            </a:r>
            <a:r>
              <a:rPr lang="ru-RU" sz="2400" dirty="0" err="1" smtClean="0">
                <a:solidFill>
                  <a:srgbClr val="354F92"/>
                </a:solidFill>
                <a:latin typeface="Calibri" panose="020F0502020204030204" pitchFamily="34" charset="0"/>
              </a:rPr>
              <a:t>на</a:t>
            </a:r>
            <a:r>
              <a:rPr lang="ru-RU" sz="2400" dirty="0" smtClean="0">
                <a:solidFill>
                  <a:srgbClr val="354F92"/>
                </a:solidFill>
                <a:latin typeface="Calibri" panose="020F0502020204030204" pitchFamily="34" charset="0"/>
              </a:rPr>
              <a:t> </a:t>
            </a:r>
            <a:r>
              <a:rPr lang="ru-RU" sz="2400" dirty="0" err="1" smtClean="0">
                <a:solidFill>
                  <a:srgbClr val="354F92"/>
                </a:solidFill>
                <a:latin typeface="Calibri" panose="020F0502020204030204" pitchFamily="34" charset="0"/>
              </a:rPr>
              <a:t>птици</a:t>
            </a:r>
            <a:r>
              <a:rPr lang="ru-RU" sz="2400" dirty="0" smtClean="0">
                <a:solidFill>
                  <a:srgbClr val="354F92"/>
                </a:solidFill>
                <a:latin typeface="Calibri" panose="020F0502020204030204" pitchFamily="34" charset="0"/>
              </a:rPr>
              <a:t> – но </a:t>
            </a:r>
            <a:r>
              <a:rPr lang="ru-RU" sz="2400" dirty="0" err="1" smtClean="0">
                <a:solidFill>
                  <a:srgbClr val="354F92"/>
                </a:solidFill>
                <a:latin typeface="Calibri" panose="020F0502020204030204" pitchFamily="34" charset="0"/>
              </a:rPr>
              <a:t>незаконното</a:t>
            </a:r>
            <a:r>
              <a:rPr lang="ru-RU" sz="2400" dirty="0" smtClean="0">
                <a:solidFill>
                  <a:srgbClr val="354F92"/>
                </a:solidFill>
                <a:latin typeface="Calibri" panose="020F0502020204030204" pitchFamily="34" charset="0"/>
              </a:rPr>
              <a:t> </a:t>
            </a:r>
            <a:r>
              <a:rPr lang="ru-RU" sz="2400" dirty="0" err="1" smtClean="0">
                <a:solidFill>
                  <a:srgbClr val="354F92"/>
                </a:solidFill>
                <a:latin typeface="Calibri" panose="020F0502020204030204" pitchFamily="34" charset="0"/>
              </a:rPr>
              <a:t>изрязване</a:t>
            </a:r>
            <a:r>
              <a:rPr lang="ru-RU" sz="2400" dirty="0" smtClean="0">
                <a:solidFill>
                  <a:srgbClr val="354F92"/>
                </a:solidFill>
                <a:latin typeface="Calibri" panose="020F0502020204030204" pitchFamily="34" charset="0"/>
              </a:rPr>
              <a:t> </a:t>
            </a:r>
            <a:r>
              <a:rPr lang="ru-RU" sz="2400" dirty="0" err="1" smtClean="0">
                <a:solidFill>
                  <a:srgbClr val="354F92"/>
                </a:solidFill>
                <a:latin typeface="Calibri" panose="020F0502020204030204" pitchFamily="34" charset="0"/>
              </a:rPr>
              <a:t>продължава</a:t>
            </a:r>
            <a:r>
              <a:rPr lang="ru-RU" sz="2400" dirty="0" smtClean="0">
                <a:solidFill>
                  <a:srgbClr val="354F92"/>
                </a:solidFill>
                <a:latin typeface="Calibri" panose="020F0502020204030204" pitchFamily="34" charset="0"/>
              </a:rPr>
              <a:t>.</a:t>
            </a:r>
          </a:p>
          <a:p>
            <a:pPr marL="0" indent="0">
              <a:buNone/>
            </a:pPr>
            <a:r>
              <a:rPr lang="ru-RU" sz="2400" dirty="0" err="1" smtClean="0">
                <a:solidFill>
                  <a:srgbClr val="354F92"/>
                </a:solidFill>
                <a:latin typeface="Calibri" panose="020F0502020204030204" pitchFamily="34" charset="0"/>
              </a:rPr>
              <a:t>Говорете</a:t>
            </a:r>
            <a:r>
              <a:rPr lang="ru-RU" sz="2400" dirty="0" smtClean="0">
                <a:solidFill>
                  <a:srgbClr val="354F92"/>
                </a:solidFill>
                <a:latin typeface="Calibri" panose="020F0502020204030204" pitchFamily="34" charset="0"/>
              </a:rPr>
              <a:t> с </a:t>
            </a:r>
            <a:r>
              <a:rPr lang="ru-RU" sz="2400" dirty="0" err="1" smtClean="0">
                <a:solidFill>
                  <a:srgbClr val="354F92"/>
                </a:solidFill>
                <a:latin typeface="Calibri" panose="020F0502020204030204" pitchFamily="34" charset="0"/>
              </a:rPr>
              <a:t>местните</a:t>
            </a:r>
            <a:r>
              <a:rPr lang="ru-RU" sz="2400" dirty="0" smtClean="0">
                <a:solidFill>
                  <a:srgbClr val="354F92"/>
                </a:solidFill>
                <a:latin typeface="Calibri" panose="020F0502020204030204" pitchFamily="34" charset="0"/>
              </a:rPr>
              <a:t> </a:t>
            </a:r>
            <a:r>
              <a:rPr lang="ru-RU" sz="2400" dirty="0" err="1" smtClean="0">
                <a:solidFill>
                  <a:srgbClr val="354F92"/>
                </a:solidFill>
                <a:latin typeface="Calibri" panose="020F0502020204030204" pitchFamily="34" charset="0"/>
              </a:rPr>
              <a:t>собственици</a:t>
            </a:r>
            <a:r>
              <a:rPr lang="ru-RU" sz="2400" dirty="0" smtClean="0">
                <a:solidFill>
                  <a:srgbClr val="354F92"/>
                </a:solidFill>
                <a:latin typeface="Calibri" panose="020F0502020204030204" pitchFamily="34" charset="0"/>
              </a:rPr>
              <a:t> на </a:t>
            </a:r>
            <a:r>
              <a:rPr lang="ru-RU" sz="2400" dirty="0" err="1" smtClean="0">
                <a:solidFill>
                  <a:srgbClr val="354F92"/>
                </a:solidFill>
                <a:latin typeface="Calibri" panose="020F0502020204030204" pitchFamily="34" charset="0"/>
              </a:rPr>
              <a:t>земя</a:t>
            </a:r>
            <a:r>
              <a:rPr lang="ru-RU" sz="2400" dirty="0" smtClean="0">
                <a:solidFill>
                  <a:srgbClr val="354F92"/>
                </a:solidFill>
                <a:latin typeface="Calibri" panose="020F0502020204030204" pitchFamily="34" charset="0"/>
              </a:rPr>
              <a:t> и </a:t>
            </a:r>
            <a:r>
              <a:rPr lang="ru-RU" sz="2400" dirty="0" err="1" smtClean="0">
                <a:solidFill>
                  <a:srgbClr val="354F92"/>
                </a:solidFill>
                <a:latin typeface="Calibri" panose="020F0502020204030204" pitchFamily="34" charset="0"/>
              </a:rPr>
              <a:t>общински</a:t>
            </a:r>
            <a:r>
              <a:rPr lang="ru-RU" sz="2400" dirty="0" smtClean="0">
                <a:solidFill>
                  <a:srgbClr val="354F92"/>
                </a:solidFill>
                <a:latin typeface="Calibri" panose="020F0502020204030204" pitchFamily="34" charset="0"/>
              </a:rPr>
              <a:t> </a:t>
            </a:r>
            <a:r>
              <a:rPr lang="ru-RU" sz="2400" dirty="0" err="1" smtClean="0">
                <a:solidFill>
                  <a:srgbClr val="354F92"/>
                </a:solidFill>
                <a:latin typeface="Calibri" panose="020F0502020204030204" pitchFamily="34" charset="0"/>
              </a:rPr>
              <a:t>съвети</a:t>
            </a:r>
            <a:r>
              <a:rPr lang="ru-RU" sz="2400" dirty="0" smtClean="0">
                <a:solidFill>
                  <a:srgbClr val="354F92"/>
                </a:solidFill>
                <a:latin typeface="Calibri" panose="020F0502020204030204" pitchFamily="34" charset="0"/>
              </a:rPr>
              <a:t> за </a:t>
            </a:r>
            <a:r>
              <a:rPr lang="ru-RU" sz="2400" dirty="0" err="1" smtClean="0">
                <a:solidFill>
                  <a:srgbClr val="354F92"/>
                </a:solidFill>
                <a:latin typeface="Calibri" panose="020F0502020204030204" pitchFamily="34" charset="0"/>
              </a:rPr>
              <a:t>значението</a:t>
            </a:r>
            <a:r>
              <a:rPr lang="ru-RU" sz="2400" dirty="0" smtClean="0">
                <a:solidFill>
                  <a:srgbClr val="354F92"/>
                </a:solidFill>
                <a:latin typeface="Calibri" panose="020F0502020204030204" pitchFamily="34" charset="0"/>
              </a:rPr>
              <a:t> на </a:t>
            </a:r>
            <a:r>
              <a:rPr lang="ru-RU" sz="2400" dirty="0" err="1" smtClean="0">
                <a:solidFill>
                  <a:srgbClr val="354F92"/>
                </a:solidFill>
                <a:latin typeface="Calibri" panose="020F0502020204030204" pitchFamily="34" charset="0"/>
              </a:rPr>
              <a:t>защитата</a:t>
            </a:r>
            <a:r>
              <a:rPr lang="ru-RU" sz="2400" dirty="0" smtClean="0">
                <a:solidFill>
                  <a:srgbClr val="354F92"/>
                </a:solidFill>
                <a:latin typeface="Calibri" panose="020F0502020204030204" pitchFamily="34" charset="0"/>
              </a:rPr>
              <a:t> </a:t>
            </a:r>
            <a:r>
              <a:rPr lang="ru-RU" sz="2400" dirty="0" err="1" smtClean="0">
                <a:solidFill>
                  <a:srgbClr val="354F92"/>
                </a:solidFill>
                <a:latin typeface="Calibri" panose="020F0502020204030204" pitchFamily="34" charset="0"/>
              </a:rPr>
              <a:t>на</a:t>
            </a:r>
            <a:r>
              <a:rPr lang="ru-RU" sz="2400" dirty="0" smtClean="0">
                <a:solidFill>
                  <a:srgbClr val="354F92"/>
                </a:solidFill>
                <a:latin typeface="Calibri" panose="020F0502020204030204" pitchFamily="34" charset="0"/>
              </a:rPr>
              <a:t> </a:t>
            </a:r>
            <a:r>
              <a:rPr lang="ru-RU" sz="2400" dirty="0" err="1" smtClean="0">
                <a:solidFill>
                  <a:srgbClr val="354F92"/>
                </a:solidFill>
                <a:latin typeface="Calibri" panose="020F0502020204030204" pitchFamily="34" charset="0"/>
              </a:rPr>
              <a:t>тези</a:t>
            </a:r>
            <a:r>
              <a:rPr lang="ru-RU" sz="2400" dirty="0" smtClean="0">
                <a:solidFill>
                  <a:srgbClr val="354F92"/>
                </a:solidFill>
                <a:latin typeface="Calibri" panose="020F0502020204030204" pitchFamily="34" charset="0"/>
              </a:rPr>
              <a:t> местообитания.</a:t>
            </a:r>
            <a:endParaRPr lang="en-US" sz="2400" dirty="0">
              <a:solidFill>
                <a:srgbClr val="354F92"/>
              </a:solidFill>
            </a:endParaRPr>
          </a:p>
        </p:txBody>
      </p:sp>
      <p:sp>
        <p:nvSpPr>
          <p:cNvPr id="5" name="object 15"/>
          <p:cNvSpPr/>
          <p:nvPr/>
        </p:nvSpPr>
        <p:spPr>
          <a:xfrm>
            <a:off x="7358062" y="954635"/>
            <a:ext cx="4326636" cy="2735199"/>
          </a:xfrm>
          <a:prstGeom prst="rect">
            <a:avLst/>
          </a:prstGeom>
          <a:blipFill>
            <a:blip r:embed="rId2" cstate="print"/>
            <a:stretch>
              <a:fillRect/>
            </a:stretch>
          </a:blipFill>
        </p:spPr>
        <p:txBody>
          <a:bodyPr wrap="square" lIns="0" tIns="0" rIns="0" bIns="0" rtlCol="0"/>
          <a:lstStyle/>
          <a:p>
            <a:endParaRPr/>
          </a:p>
        </p:txBody>
      </p:sp>
      <p:sp>
        <p:nvSpPr>
          <p:cNvPr id="6" name="object 17"/>
          <p:cNvSpPr/>
          <p:nvPr/>
        </p:nvSpPr>
        <p:spPr>
          <a:xfrm>
            <a:off x="7984235" y="3957177"/>
            <a:ext cx="3074290" cy="2242620"/>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xmlns="" val="8397227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E4EDAC37-C3BA-1249-8767-414D489BC914}"/>
              </a:ext>
            </a:extLst>
          </p:cNvPr>
          <p:cNvSpPr>
            <a:spLocks noGrp="1"/>
          </p:cNvSpPr>
          <p:nvPr>
            <p:ph type="body" sz="quarter" idx="18"/>
          </p:nvPr>
        </p:nvSpPr>
        <p:spPr>
          <a:xfrm>
            <a:off x="904856" y="1470212"/>
            <a:ext cx="4705369" cy="4523109"/>
          </a:xfrm>
          <a:prstGeom prst="rect">
            <a:avLst/>
          </a:prstGeom>
        </p:spPr>
        <p:txBody>
          <a:bodyPr/>
          <a:lstStyle/>
          <a:p>
            <a:r>
              <a:rPr lang="ru-RU" dirty="0" err="1" smtClean="0">
                <a:solidFill>
                  <a:srgbClr val="354F92"/>
                </a:solidFill>
              </a:rPr>
              <a:t>Земеделието</a:t>
            </a:r>
            <a:r>
              <a:rPr lang="ru-RU" dirty="0" smtClean="0">
                <a:solidFill>
                  <a:srgbClr val="354F92"/>
                </a:solidFill>
              </a:rPr>
              <a:t> за </a:t>
            </a:r>
            <a:r>
              <a:rPr lang="ru-RU" dirty="0" err="1" smtClean="0">
                <a:solidFill>
                  <a:srgbClr val="354F92"/>
                </a:solidFill>
              </a:rPr>
              <a:t>природата</a:t>
            </a:r>
            <a:r>
              <a:rPr lang="ru-RU" dirty="0" smtClean="0">
                <a:solidFill>
                  <a:srgbClr val="354F92"/>
                </a:solidFill>
              </a:rPr>
              <a:t> </a:t>
            </a:r>
            <a:r>
              <a:rPr lang="ru-RU" dirty="0" err="1" smtClean="0">
                <a:solidFill>
                  <a:srgbClr val="354F92"/>
                </a:solidFill>
              </a:rPr>
              <a:t>разполага</a:t>
            </a:r>
            <a:r>
              <a:rPr lang="ru-RU" dirty="0" smtClean="0">
                <a:solidFill>
                  <a:srgbClr val="354F92"/>
                </a:solidFill>
              </a:rPr>
              <a:t> с </a:t>
            </a:r>
            <a:r>
              <a:rPr lang="ru-RU" dirty="0" err="1" smtClean="0">
                <a:solidFill>
                  <a:srgbClr val="354F92"/>
                </a:solidFill>
              </a:rPr>
              <a:t>някои</a:t>
            </a:r>
            <a:r>
              <a:rPr lang="ru-RU" dirty="0" smtClean="0">
                <a:solidFill>
                  <a:srgbClr val="354F92"/>
                </a:solidFill>
              </a:rPr>
              <a:t> </a:t>
            </a:r>
            <a:r>
              <a:rPr lang="ru-RU" dirty="0" err="1" smtClean="0">
                <a:solidFill>
                  <a:srgbClr val="354F92"/>
                </a:solidFill>
              </a:rPr>
              <a:t>отлични</a:t>
            </a:r>
            <a:r>
              <a:rPr lang="ru-RU" dirty="0" smtClean="0">
                <a:solidFill>
                  <a:srgbClr val="354F92"/>
                </a:solidFill>
              </a:rPr>
              <a:t> </a:t>
            </a:r>
            <a:r>
              <a:rPr lang="ru-RU" dirty="0" err="1" smtClean="0">
                <a:solidFill>
                  <a:srgbClr val="354F92"/>
                </a:solidFill>
              </a:rPr>
              <a:t>ресурси</a:t>
            </a:r>
            <a:r>
              <a:rPr lang="ru-RU" dirty="0" smtClean="0">
                <a:solidFill>
                  <a:srgbClr val="354F92"/>
                </a:solidFill>
              </a:rPr>
              <a:t> за </a:t>
            </a:r>
            <a:r>
              <a:rPr lang="ru-RU" dirty="0" err="1" smtClean="0">
                <a:solidFill>
                  <a:srgbClr val="354F92"/>
                </a:solidFill>
              </a:rPr>
              <a:t>фермери</a:t>
            </a:r>
            <a:r>
              <a:rPr lang="ru-RU" dirty="0" smtClean="0">
                <a:solidFill>
                  <a:srgbClr val="354F92"/>
                </a:solidFill>
              </a:rPr>
              <a:t>, </a:t>
            </a:r>
            <a:r>
              <a:rPr lang="ru-RU" dirty="0" err="1" smtClean="0">
                <a:solidFill>
                  <a:srgbClr val="354F92"/>
                </a:solidFill>
              </a:rPr>
              <a:t>които</a:t>
            </a:r>
            <a:r>
              <a:rPr lang="ru-RU" dirty="0" smtClean="0">
                <a:solidFill>
                  <a:srgbClr val="354F92"/>
                </a:solidFill>
              </a:rPr>
              <a:t> се </a:t>
            </a:r>
            <a:r>
              <a:rPr lang="ru-RU" dirty="0" err="1" smtClean="0">
                <a:solidFill>
                  <a:srgbClr val="354F92"/>
                </a:solidFill>
              </a:rPr>
              <a:t>интересуват</a:t>
            </a:r>
            <a:r>
              <a:rPr lang="ru-RU" dirty="0" smtClean="0">
                <a:solidFill>
                  <a:srgbClr val="354F92"/>
                </a:solidFill>
              </a:rPr>
              <a:t> от </a:t>
            </a:r>
            <a:r>
              <a:rPr lang="ru-RU" dirty="0" err="1" smtClean="0">
                <a:solidFill>
                  <a:srgbClr val="354F92"/>
                </a:solidFill>
              </a:rPr>
              <a:t>опазването</a:t>
            </a:r>
            <a:r>
              <a:rPr lang="ru-RU" dirty="0" smtClean="0">
                <a:solidFill>
                  <a:srgbClr val="354F92"/>
                </a:solidFill>
              </a:rPr>
              <a:t> на </a:t>
            </a:r>
            <a:r>
              <a:rPr lang="ru-RU" dirty="0" err="1" smtClean="0">
                <a:solidFill>
                  <a:srgbClr val="354F92"/>
                </a:solidFill>
              </a:rPr>
              <a:t>биоразнообразието</a:t>
            </a:r>
            <a:r>
              <a:rPr lang="ru-RU" dirty="0" smtClean="0">
                <a:solidFill>
                  <a:srgbClr val="354F92"/>
                </a:solidFill>
              </a:rPr>
              <a:t> </a:t>
            </a:r>
            <a:r>
              <a:rPr lang="ru-RU" dirty="0" err="1" smtClean="0">
                <a:solidFill>
                  <a:srgbClr val="354F92"/>
                </a:solidFill>
              </a:rPr>
              <a:t>на</a:t>
            </a:r>
            <a:r>
              <a:rPr lang="ru-RU" dirty="0" smtClean="0">
                <a:solidFill>
                  <a:srgbClr val="354F92"/>
                </a:solidFill>
              </a:rPr>
              <a:t> </a:t>
            </a:r>
            <a:r>
              <a:rPr lang="ru-RU" dirty="0" err="1" smtClean="0">
                <a:solidFill>
                  <a:srgbClr val="354F92"/>
                </a:solidFill>
              </a:rPr>
              <a:t>земята</a:t>
            </a:r>
            <a:r>
              <a:rPr lang="ru-RU" dirty="0" smtClean="0">
                <a:solidFill>
                  <a:srgbClr val="354F92"/>
                </a:solidFill>
              </a:rPr>
              <a:t> си.</a:t>
            </a:r>
          </a:p>
          <a:p>
            <a:r>
              <a:rPr lang="ru-RU" dirty="0" err="1" smtClean="0">
                <a:solidFill>
                  <a:srgbClr val="354F92"/>
                </a:solidFill>
              </a:rPr>
              <a:t>Тези</a:t>
            </a:r>
            <a:r>
              <a:rPr lang="ru-RU" dirty="0" smtClean="0">
                <a:solidFill>
                  <a:srgbClr val="354F92"/>
                </a:solidFill>
              </a:rPr>
              <a:t> </a:t>
            </a:r>
            <a:r>
              <a:rPr lang="ru-RU" dirty="0" err="1" smtClean="0">
                <a:solidFill>
                  <a:srgbClr val="354F92"/>
                </a:solidFill>
              </a:rPr>
              <a:t>слайдове</a:t>
            </a:r>
            <a:r>
              <a:rPr lang="ru-RU" dirty="0" smtClean="0">
                <a:solidFill>
                  <a:srgbClr val="354F92"/>
                </a:solidFill>
              </a:rPr>
              <a:t> </a:t>
            </a:r>
            <a:r>
              <a:rPr lang="ru-RU" dirty="0" err="1" smtClean="0">
                <a:solidFill>
                  <a:srgbClr val="354F92"/>
                </a:solidFill>
              </a:rPr>
              <a:t>споделят</a:t>
            </a:r>
            <a:r>
              <a:rPr lang="ru-RU" dirty="0" smtClean="0">
                <a:solidFill>
                  <a:srgbClr val="354F92"/>
                </a:solidFill>
              </a:rPr>
              <a:t> </a:t>
            </a:r>
            <a:r>
              <a:rPr lang="ru-RU" dirty="0" err="1" smtClean="0">
                <a:solidFill>
                  <a:srgbClr val="354F92"/>
                </a:solidFill>
              </a:rPr>
              <a:t>насоки</a:t>
            </a:r>
            <a:r>
              <a:rPr lang="ru-RU" dirty="0" smtClean="0">
                <a:solidFill>
                  <a:srgbClr val="354F92"/>
                </a:solidFill>
              </a:rPr>
              <a:t> за </a:t>
            </a:r>
            <a:r>
              <a:rPr lang="ru-RU" dirty="0" err="1" smtClean="0">
                <a:solidFill>
                  <a:srgbClr val="354F92"/>
                </a:solidFill>
              </a:rPr>
              <a:t>поддържане</a:t>
            </a:r>
            <a:r>
              <a:rPr lang="ru-RU" dirty="0" smtClean="0">
                <a:solidFill>
                  <a:srgbClr val="354F92"/>
                </a:solidFill>
              </a:rPr>
              <a:t> на жив </a:t>
            </a:r>
            <a:r>
              <a:rPr lang="ru-RU" dirty="0" err="1" smtClean="0">
                <a:solidFill>
                  <a:srgbClr val="354F92"/>
                </a:solidFill>
              </a:rPr>
              <a:t>плет</a:t>
            </a:r>
            <a:r>
              <a:rPr lang="ru-RU" dirty="0" smtClean="0">
                <a:solidFill>
                  <a:srgbClr val="354F92"/>
                </a:solidFill>
              </a:rPr>
              <a:t> за </a:t>
            </a:r>
            <a:r>
              <a:rPr lang="ru-RU" dirty="0" err="1" smtClean="0">
                <a:solidFill>
                  <a:srgbClr val="354F92"/>
                </a:solidFill>
              </a:rPr>
              <a:t>биоразнообразие</a:t>
            </a:r>
            <a:r>
              <a:rPr lang="ru-RU" dirty="0" smtClean="0">
                <a:solidFill>
                  <a:srgbClr val="354F92"/>
                </a:solidFill>
              </a:rPr>
              <a:t>!</a:t>
            </a:r>
          </a:p>
          <a:p>
            <a:r>
              <a:rPr lang="ru-RU" dirty="0" err="1" smtClean="0">
                <a:solidFill>
                  <a:srgbClr val="354F92"/>
                </a:solidFill>
              </a:rPr>
              <a:t>Повече</a:t>
            </a:r>
            <a:r>
              <a:rPr lang="ru-RU" dirty="0" smtClean="0">
                <a:solidFill>
                  <a:srgbClr val="354F92"/>
                </a:solidFill>
              </a:rPr>
              <a:t> информация можете да намерите на </a:t>
            </a:r>
            <a:r>
              <a:rPr lang="ru-RU" dirty="0" err="1" smtClean="0">
                <a:solidFill>
                  <a:srgbClr val="354F92"/>
                </a:solidFill>
              </a:rPr>
              <a:t>уебсайт</a:t>
            </a:r>
            <a:r>
              <a:rPr lang="ru-RU" dirty="0" smtClean="0">
                <a:solidFill>
                  <a:srgbClr val="354F92"/>
                </a:solidFill>
              </a:rPr>
              <a:t>: </a:t>
            </a:r>
            <a:r>
              <a:rPr lang="en-US" dirty="0" smtClean="0">
                <a:hlinkClick r:id="rId2"/>
              </a:rPr>
              <a:t>https</a:t>
            </a:r>
            <a:r>
              <a:rPr lang="en-US" dirty="0">
                <a:hlinkClick r:id="rId2"/>
              </a:rPr>
              <a:t>://www.farmingfornature.ie/resources/best-practice-guides/hedgerow-management/</a:t>
            </a:r>
            <a:r>
              <a:rPr lang="en-US" dirty="0"/>
              <a:t> </a:t>
            </a:r>
          </a:p>
        </p:txBody>
      </p:sp>
      <p:sp>
        <p:nvSpPr>
          <p:cNvPr id="4" name="Text Placeholder 3">
            <a:extLst>
              <a:ext uri="{FF2B5EF4-FFF2-40B4-BE49-F238E27FC236}">
                <a16:creationId xmlns:a16="http://schemas.microsoft.com/office/drawing/2014/main" xmlns="" id="{40EDA134-70F1-C346-A124-7880EF1582DA}"/>
              </a:ext>
            </a:extLst>
          </p:cNvPr>
          <p:cNvSpPr>
            <a:spLocks noGrp="1"/>
          </p:cNvSpPr>
          <p:nvPr>
            <p:ph type="body" sz="quarter" idx="16"/>
          </p:nvPr>
        </p:nvSpPr>
        <p:spPr>
          <a:prstGeom prst="rect">
            <a:avLst/>
          </a:prstGeom>
        </p:spPr>
        <p:txBody>
          <a:bodyPr/>
          <a:lstStyle/>
          <a:p>
            <a:r>
              <a:rPr lang="bg-BG" dirty="0" smtClean="0"/>
              <a:t>Управление на жив плет</a:t>
            </a: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7537982" y="657225"/>
            <a:ext cx="3882494" cy="2941444"/>
          </a:xfrm>
          <a:prstGeom prst="rect">
            <a:avLst/>
          </a:prstGeom>
        </p:spPr>
      </p:pic>
      <p:sp>
        <p:nvSpPr>
          <p:cNvPr id="2" name="TextBox 1">
            <a:extLst>
              <a:ext uri="{FF2B5EF4-FFF2-40B4-BE49-F238E27FC236}">
                <a16:creationId xmlns:a16="http://schemas.microsoft.com/office/drawing/2014/main" xmlns="" id="{592624E8-083B-1CB1-3B90-A1088CF42C04}"/>
              </a:ext>
            </a:extLst>
          </p:cNvPr>
          <p:cNvSpPr txBox="1"/>
          <p:nvPr/>
        </p:nvSpPr>
        <p:spPr>
          <a:xfrm>
            <a:off x="6337006" y="3598669"/>
            <a:ext cx="5083470"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ru-RU" sz="2000" b="1" dirty="0" smtClean="0">
                <a:solidFill>
                  <a:srgbClr val="354F92"/>
                </a:solidFill>
              </a:rPr>
              <a:t>Пример за нарушено </a:t>
            </a:r>
            <a:r>
              <a:rPr lang="ru-RU" sz="2000" b="1" dirty="0" err="1" smtClean="0">
                <a:solidFill>
                  <a:srgbClr val="354F92"/>
                </a:solidFill>
              </a:rPr>
              <a:t>биоразнообразие</a:t>
            </a:r>
            <a:r>
              <a:rPr lang="ru-RU" sz="2000" b="1" dirty="0" smtClean="0">
                <a:solidFill>
                  <a:srgbClr val="354F92"/>
                </a:solidFill>
              </a:rPr>
              <a:t>:</a:t>
            </a:r>
          </a:p>
          <a:p>
            <a:pPr marL="457200" indent="-457200">
              <a:buAutoNum type="arabicPeriod"/>
            </a:pPr>
            <a:r>
              <a:rPr lang="ru-RU" sz="2000" dirty="0" smtClean="0">
                <a:solidFill>
                  <a:srgbClr val="354F92"/>
                </a:solidFill>
              </a:rPr>
              <a:t>Жив </a:t>
            </a:r>
            <a:r>
              <a:rPr lang="ru-RU" sz="2000" dirty="0" err="1" smtClean="0">
                <a:solidFill>
                  <a:srgbClr val="354F92"/>
                </a:solidFill>
              </a:rPr>
              <a:t>плет</a:t>
            </a:r>
            <a:r>
              <a:rPr lang="ru-RU" sz="2000" dirty="0" smtClean="0">
                <a:solidFill>
                  <a:srgbClr val="354F92"/>
                </a:solidFill>
              </a:rPr>
              <a:t>, </a:t>
            </a:r>
            <a:r>
              <a:rPr lang="ru-RU" sz="2000" dirty="0" err="1" smtClean="0">
                <a:solidFill>
                  <a:srgbClr val="354F92"/>
                </a:solidFill>
              </a:rPr>
              <a:t>подрязан</a:t>
            </a:r>
            <a:r>
              <a:rPr lang="ru-RU" sz="2000" dirty="0" smtClean="0">
                <a:solidFill>
                  <a:srgbClr val="354F92"/>
                </a:solidFill>
              </a:rPr>
              <a:t> </a:t>
            </a:r>
            <a:r>
              <a:rPr lang="ru-RU" sz="2000" dirty="0" err="1" smtClean="0">
                <a:solidFill>
                  <a:srgbClr val="354F92"/>
                </a:solidFill>
              </a:rPr>
              <a:t>като</a:t>
            </a:r>
            <a:r>
              <a:rPr lang="ru-RU" sz="2000" dirty="0" smtClean="0">
                <a:solidFill>
                  <a:srgbClr val="354F92"/>
                </a:solidFill>
              </a:rPr>
              <a:t> </a:t>
            </a:r>
            <a:r>
              <a:rPr lang="ru-RU" sz="2000" dirty="0" err="1" smtClean="0">
                <a:solidFill>
                  <a:srgbClr val="354F92"/>
                </a:solidFill>
              </a:rPr>
              <a:t>кутия</a:t>
            </a:r>
            <a:endParaRPr lang="ru-RU" sz="2000" dirty="0" smtClean="0">
              <a:solidFill>
                <a:srgbClr val="354F92"/>
              </a:solidFill>
            </a:endParaRPr>
          </a:p>
          <a:p>
            <a:pPr marL="457200" indent="-457200">
              <a:buAutoNum type="arabicPeriod"/>
            </a:pPr>
            <a:r>
              <a:rPr lang="ru-RU" sz="2000" dirty="0" smtClean="0">
                <a:solidFill>
                  <a:srgbClr val="354F92"/>
                </a:solidFill>
              </a:rPr>
              <a:t>Моно вид</a:t>
            </a:r>
          </a:p>
          <a:p>
            <a:pPr marL="457200" indent="-457200">
              <a:buAutoNum type="arabicPeriod"/>
            </a:pPr>
            <a:r>
              <a:rPr lang="ru-RU" sz="2000" dirty="0" err="1" smtClean="0">
                <a:solidFill>
                  <a:srgbClr val="354F92"/>
                </a:solidFill>
              </a:rPr>
              <a:t>Празнини</a:t>
            </a:r>
            <a:r>
              <a:rPr lang="ru-RU" sz="2000" dirty="0" smtClean="0">
                <a:solidFill>
                  <a:srgbClr val="354F92"/>
                </a:solidFill>
              </a:rPr>
              <a:t> в </a:t>
            </a:r>
            <a:r>
              <a:rPr lang="ru-RU" sz="2000" dirty="0" err="1" smtClean="0">
                <a:solidFill>
                  <a:srgbClr val="354F92"/>
                </a:solidFill>
              </a:rPr>
              <a:t>живия</a:t>
            </a:r>
            <a:r>
              <a:rPr lang="ru-RU" sz="2000" dirty="0" smtClean="0">
                <a:solidFill>
                  <a:srgbClr val="354F92"/>
                </a:solidFill>
              </a:rPr>
              <a:t> </a:t>
            </a:r>
            <a:r>
              <a:rPr lang="ru-RU" sz="2000" dirty="0" err="1" smtClean="0">
                <a:solidFill>
                  <a:srgbClr val="354F92"/>
                </a:solidFill>
              </a:rPr>
              <a:t>плет</a:t>
            </a:r>
            <a:endParaRPr lang="ru-RU" sz="2000" dirty="0" smtClean="0">
              <a:solidFill>
                <a:srgbClr val="354F92"/>
              </a:solidFill>
            </a:endParaRPr>
          </a:p>
          <a:p>
            <a:pPr marL="457200" indent="-457200">
              <a:buAutoNum type="arabicPeriod"/>
            </a:pPr>
            <a:r>
              <a:rPr lang="ru-RU" sz="2000" dirty="0" smtClean="0">
                <a:solidFill>
                  <a:srgbClr val="354F92"/>
                </a:solidFill>
              </a:rPr>
              <a:t>Без цветя или </a:t>
            </a:r>
            <a:r>
              <a:rPr lang="ru-RU" sz="2000" dirty="0" err="1" smtClean="0">
                <a:solidFill>
                  <a:srgbClr val="354F92"/>
                </a:solidFill>
              </a:rPr>
              <a:t>горски</a:t>
            </a:r>
            <a:r>
              <a:rPr lang="ru-RU" sz="2000" dirty="0" smtClean="0">
                <a:solidFill>
                  <a:srgbClr val="354F92"/>
                </a:solidFill>
              </a:rPr>
              <a:t> </a:t>
            </a:r>
            <a:r>
              <a:rPr lang="ru-RU" sz="2000" dirty="0" err="1" smtClean="0">
                <a:solidFill>
                  <a:srgbClr val="354F92"/>
                </a:solidFill>
              </a:rPr>
              <a:t>плодове</a:t>
            </a:r>
            <a:endParaRPr lang="ru-RU" sz="2000" dirty="0" smtClean="0">
              <a:solidFill>
                <a:srgbClr val="354F92"/>
              </a:solidFill>
            </a:endParaRPr>
          </a:p>
          <a:p>
            <a:pPr marL="457200" indent="-457200">
              <a:buAutoNum type="arabicPeriod"/>
            </a:pPr>
            <a:r>
              <a:rPr lang="ru-RU" sz="2000" dirty="0" err="1" smtClean="0">
                <a:solidFill>
                  <a:srgbClr val="354F92"/>
                </a:solidFill>
              </a:rPr>
              <a:t>Няма</a:t>
            </a:r>
            <a:r>
              <a:rPr lang="ru-RU" sz="2000" dirty="0" smtClean="0">
                <a:solidFill>
                  <a:srgbClr val="354F92"/>
                </a:solidFill>
              </a:rPr>
              <a:t> местообитание за </a:t>
            </a:r>
            <a:r>
              <a:rPr lang="ru-RU" sz="2000" dirty="0" err="1" smtClean="0">
                <a:solidFill>
                  <a:srgbClr val="354F92"/>
                </a:solidFill>
              </a:rPr>
              <a:t>гнездене</a:t>
            </a:r>
            <a:r>
              <a:rPr lang="ru-RU" sz="2000" dirty="0" smtClean="0">
                <a:solidFill>
                  <a:srgbClr val="354F92"/>
                </a:solidFill>
              </a:rPr>
              <a:t> или </a:t>
            </a:r>
            <a:r>
              <a:rPr lang="ru-RU" sz="2000" dirty="0" err="1" smtClean="0">
                <a:solidFill>
                  <a:srgbClr val="354F92"/>
                </a:solidFill>
              </a:rPr>
              <a:t>подслон</a:t>
            </a:r>
            <a:endParaRPr lang="ru-RU" sz="2000" dirty="0" smtClean="0">
              <a:solidFill>
                <a:srgbClr val="354F92"/>
              </a:solidFill>
            </a:endParaRPr>
          </a:p>
          <a:p>
            <a:pPr marL="457200" indent="-457200">
              <a:buAutoNum type="arabicPeriod"/>
            </a:pPr>
            <a:r>
              <a:rPr lang="ru-RU" sz="2000" dirty="0" smtClean="0">
                <a:solidFill>
                  <a:srgbClr val="354F92"/>
                </a:solidFill>
              </a:rPr>
              <a:t>Без </a:t>
            </a:r>
            <a:r>
              <a:rPr lang="ru-RU" sz="2000" dirty="0" err="1" smtClean="0">
                <a:solidFill>
                  <a:srgbClr val="354F92"/>
                </a:solidFill>
              </a:rPr>
              <a:t>подслон</a:t>
            </a:r>
            <a:r>
              <a:rPr lang="ru-RU" sz="2000" dirty="0" smtClean="0">
                <a:solidFill>
                  <a:srgbClr val="354F92"/>
                </a:solidFill>
              </a:rPr>
              <a:t> или </a:t>
            </a:r>
            <a:r>
              <a:rPr lang="ru-RU" sz="2000" dirty="0" err="1" smtClean="0">
                <a:solidFill>
                  <a:srgbClr val="354F92"/>
                </a:solidFill>
              </a:rPr>
              <a:t>сянка</a:t>
            </a:r>
            <a:r>
              <a:rPr lang="ru-RU" sz="2000" dirty="0" smtClean="0">
                <a:solidFill>
                  <a:srgbClr val="354F92"/>
                </a:solidFill>
              </a:rPr>
              <a:t> за </a:t>
            </a:r>
            <a:r>
              <a:rPr lang="ru-RU" sz="2000" dirty="0" err="1" smtClean="0">
                <a:solidFill>
                  <a:srgbClr val="354F92"/>
                </a:solidFill>
              </a:rPr>
              <a:t>добитъка</a:t>
            </a:r>
            <a:endParaRPr lang="ru-RU" sz="2000" dirty="0" smtClean="0">
              <a:solidFill>
                <a:srgbClr val="354F92"/>
              </a:solidFill>
            </a:endParaRPr>
          </a:p>
          <a:p>
            <a:pPr marL="457200" indent="-457200">
              <a:buAutoNum type="arabicPeriod"/>
            </a:pPr>
            <a:r>
              <a:rPr lang="ru-RU" sz="2000" dirty="0" err="1" smtClean="0">
                <a:solidFill>
                  <a:srgbClr val="354F92"/>
                </a:solidFill>
              </a:rPr>
              <a:t>Пръскане</a:t>
            </a:r>
            <a:r>
              <a:rPr lang="ru-RU" sz="2000" dirty="0" smtClean="0">
                <a:solidFill>
                  <a:srgbClr val="354F92"/>
                </a:solidFill>
              </a:rPr>
              <a:t> край жив </a:t>
            </a:r>
            <a:r>
              <a:rPr lang="ru-RU" sz="2000" dirty="0" err="1" smtClean="0">
                <a:solidFill>
                  <a:srgbClr val="354F92"/>
                </a:solidFill>
              </a:rPr>
              <a:t>плет</a:t>
            </a:r>
            <a:endParaRPr lang="en-GB" dirty="0">
              <a:cs typeface="Calibri"/>
            </a:endParaRPr>
          </a:p>
        </p:txBody>
      </p:sp>
    </p:spTree>
    <p:extLst>
      <p:ext uri="{BB962C8B-B14F-4D97-AF65-F5344CB8AC3E}">
        <p14:creationId xmlns:p14="http://schemas.microsoft.com/office/powerpoint/2010/main" xmlns="" val="1983355260"/>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3732028" y="4102951"/>
            <a:ext cx="2828925" cy="2244506"/>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6395022" y="419986"/>
            <a:ext cx="4550042" cy="3428999"/>
          </a:xfrm>
          <a:prstGeom prst="rect">
            <a:avLst/>
          </a:prstGeom>
        </p:spPr>
      </p:pic>
      <p:sp>
        <p:nvSpPr>
          <p:cNvPr id="2" name="TextBox 1">
            <a:extLst>
              <a:ext uri="{FF2B5EF4-FFF2-40B4-BE49-F238E27FC236}">
                <a16:creationId xmlns:a16="http://schemas.microsoft.com/office/drawing/2014/main" xmlns="" id="{B834C925-95A7-789A-51C0-23F92CDA347B}"/>
              </a:ext>
            </a:extLst>
          </p:cNvPr>
          <p:cNvSpPr txBox="1"/>
          <p:nvPr/>
        </p:nvSpPr>
        <p:spPr>
          <a:xfrm>
            <a:off x="6560953" y="3981892"/>
            <a:ext cx="4486275"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ru-RU" b="1" dirty="0" smtClean="0"/>
              <a:t>Пример за умерено </a:t>
            </a:r>
            <a:r>
              <a:rPr lang="ru-RU" b="1" dirty="0" err="1" smtClean="0"/>
              <a:t>биоразнообразие</a:t>
            </a:r>
            <a:endParaRPr lang="ru-RU" b="1" dirty="0" smtClean="0"/>
          </a:p>
          <a:p>
            <a:pPr marL="342900" indent="-342900">
              <a:buAutoNum type="arabicPeriod"/>
            </a:pPr>
            <a:r>
              <a:rPr lang="ru-RU" dirty="0" smtClean="0"/>
              <a:t>Временен </a:t>
            </a:r>
            <a:r>
              <a:rPr lang="ru-RU" dirty="0" err="1" smtClean="0"/>
              <a:t>подслон</a:t>
            </a:r>
            <a:r>
              <a:rPr lang="ru-RU" dirty="0" smtClean="0"/>
              <a:t> и </a:t>
            </a:r>
            <a:r>
              <a:rPr lang="ru-RU" dirty="0" err="1" smtClean="0"/>
              <a:t>сянка</a:t>
            </a:r>
            <a:r>
              <a:rPr lang="ru-RU" dirty="0" smtClean="0"/>
              <a:t> за </a:t>
            </a:r>
            <a:r>
              <a:rPr lang="ru-RU" dirty="0" err="1" smtClean="0"/>
              <a:t>добитък</a:t>
            </a:r>
            <a:endParaRPr lang="ru-RU" dirty="0" smtClean="0"/>
          </a:p>
          <a:p>
            <a:pPr marL="342900" indent="-342900">
              <a:buAutoNum type="arabicPeriod"/>
            </a:pPr>
            <a:r>
              <a:rPr lang="ru-RU" dirty="0" smtClean="0"/>
              <a:t>Паша до жив </a:t>
            </a:r>
            <a:r>
              <a:rPr lang="ru-RU" dirty="0" err="1" smtClean="0"/>
              <a:t>плет</a:t>
            </a:r>
            <a:endParaRPr lang="ru-RU" dirty="0" smtClean="0"/>
          </a:p>
          <a:p>
            <a:pPr marL="342900" indent="-342900">
              <a:buAutoNum type="arabicPeriod"/>
            </a:pPr>
            <a:r>
              <a:rPr lang="ru-RU" dirty="0" err="1" smtClean="0"/>
              <a:t>Оставете</a:t>
            </a:r>
            <a:r>
              <a:rPr lang="ru-RU" dirty="0" smtClean="0"/>
              <a:t> </a:t>
            </a:r>
            <a:r>
              <a:rPr lang="ru-RU" dirty="0" err="1" smtClean="0"/>
              <a:t>малко</a:t>
            </a:r>
            <a:r>
              <a:rPr lang="ru-RU" dirty="0" smtClean="0"/>
              <a:t> диви цветя </a:t>
            </a:r>
            <a:r>
              <a:rPr lang="ru-RU" dirty="0" err="1" smtClean="0"/>
              <a:t>през</a:t>
            </a:r>
            <a:r>
              <a:rPr lang="ru-RU" dirty="0" smtClean="0"/>
              <a:t> </a:t>
            </a:r>
            <a:r>
              <a:rPr lang="ru-RU" dirty="0" err="1" smtClean="0"/>
              <a:t>пролетта</a:t>
            </a:r>
            <a:r>
              <a:rPr lang="ru-RU" dirty="0" smtClean="0"/>
              <a:t>, </a:t>
            </a:r>
            <a:r>
              <a:rPr lang="ru-RU" dirty="0" err="1" smtClean="0"/>
              <a:t>горски</a:t>
            </a:r>
            <a:r>
              <a:rPr lang="ru-RU" dirty="0" smtClean="0"/>
              <a:t> </a:t>
            </a:r>
            <a:r>
              <a:rPr lang="ru-RU" dirty="0" err="1" smtClean="0"/>
              <a:t>плодове</a:t>
            </a:r>
            <a:r>
              <a:rPr lang="ru-RU" dirty="0" smtClean="0"/>
              <a:t> </a:t>
            </a:r>
            <a:r>
              <a:rPr lang="ru-RU" dirty="0" err="1" smtClean="0"/>
              <a:t>през</a:t>
            </a:r>
            <a:r>
              <a:rPr lang="ru-RU" dirty="0" smtClean="0"/>
              <a:t> </a:t>
            </a:r>
            <a:r>
              <a:rPr lang="ru-RU" dirty="0" err="1" smtClean="0"/>
              <a:t>есента</a:t>
            </a:r>
            <a:endParaRPr lang="ru-RU" dirty="0" smtClean="0"/>
          </a:p>
          <a:p>
            <a:pPr marL="342900" indent="-342900">
              <a:buAutoNum type="arabicPeriod"/>
            </a:pPr>
            <a:r>
              <a:rPr lang="ru-RU" dirty="0" err="1" smtClean="0"/>
              <a:t>Подрязвайте</a:t>
            </a:r>
            <a:r>
              <a:rPr lang="ru-RU" dirty="0" smtClean="0"/>
              <a:t> на 2-3 </a:t>
            </a:r>
            <a:r>
              <a:rPr lang="ru-RU" dirty="0" err="1" smtClean="0"/>
              <a:t>години</a:t>
            </a:r>
            <a:r>
              <a:rPr lang="ru-RU" dirty="0" smtClean="0"/>
              <a:t> в A - форма, </a:t>
            </a:r>
            <a:r>
              <a:rPr lang="ru-RU" dirty="0" err="1" smtClean="0"/>
              <a:t>където</a:t>
            </a:r>
            <a:r>
              <a:rPr lang="ru-RU" dirty="0" smtClean="0"/>
              <a:t> е </a:t>
            </a:r>
            <a:r>
              <a:rPr lang="ru-RU" dirty="0" err="1" smtClean="0"/>
              <a:t>подходящо</a:t>
            </a:r>
            <a:r>
              <a:rPr lang="ru-RU" dirty="0" smtClean="0"/>
              <a:t>, за </a:t>
            </a:r>
            <a:r>
              <a:rPr lang="ru-RU" dirty="0" err="1" smtClean="0"/>
              <a:t>насърчаване</a:t>
            </a:r>
            <a:r>
              <a:rPr lang="ru-RU" dirty="0" smtClean="0"/>
              <a:t> на </a:t>
            </a:r>
            <a:r>
              <a:rPr lang="ru-RU" dirty="0" err="1" smtClean="0"/>
              <a:t>подраст</a:t>
            </a:r>
            <a:r>
              <a:rPr lang="ru-RU" dirty="0" smtClean="0"/>
              <a:t>.</a:t>
            </a:r>
            <a:endParaRPr lang="en-GB" dirty="0">
              <a:cs typeface="Calibri"/>
            </a:endParaRPr>
          </a:p>
        </p:txBody>
      </p:sp>
      <p:sp>
        <p:nvSpPr>
          <p:cNvPr id="3" name="TextBox 2">
            <a:extLst>
              <a:ext uri="{FF2B5EF4-FFF2-40B4-BE49-F238E27FC236}">
                <a16:creationId xmlns:a16="http://schemas.microsoft.com/office/drawing/2014/main" xmlns="" id="{F5C74265-3FD6-0AFE-FF78-6AAFA7E06235}"/>
              </a:ext>
            </a:extLst>
          </p:cNvPr>
          <p:cNvSpPr txBox="1"/>
          <p:nvPr/>
        </p:nvSpPr>
        <p:spPr>
          <a:xfrm>
            <a:off x="546847" y="419986"/>
            <a:ext cx="4701428"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ru-RU" b="1" dirty="0" smtClean="0">
                <a:solidFill>
                  <a:srgbClr val="354F92"/>
                </a:solidFill>
              </a:rPr>
              <a:t>Пример за добро </a:t>
            </a:r>
            <a:r>
              <a:rPr lang="ru-RU" b="1" dirty="0" err="1" smtClean="0">
                <a:solidFill>
                  <a:srgbClr val="354F92"/>
                </a:solidFill>
              </a:rPr>
              <a:t>биоразнообразие</a:t>
            </a:r>
            <a:endParaRPr lang="ru-RU" b="1" dirty="0" smtClean="0">
              <a:solidFill>
                <a:srgbClr val="354F92"/>
              </a:solidFill>
            </a:endParaRPr>
          </a:p>
          <a:p>
            <a:pPr marL="342900" indent="-342900">
              <a:buAutoNum type="arabicPeriod"/>
            </a:pPr>
            <a:r>
              <a:rPr lang="ru-RU" dirty="0" smtClean="0">
                <a:solidFill>
                  <a:srgbClr val="354F92"/>
                </a:solidFill>
              </a:rPr>
              <a:t>Временно </a:t>
            </a:r>
            <a:r>
              <a:rPr lang="ru-RU" dirty="0" err="1" smtClean="0">
                <a:solidFill>
                  <a:srgbClr val="354F92"/>
                </a:solidFill>
              </a:rPr>
              <a:t>ограждане</a:t>
            </a:r>
            <a:r>
              <a:rPr lang="ru-RU" dirty="0" smtClean="0">
                <a:solidFill>
                  <a:srgbClr val="354F92"/>
                </a:solidFill>
              </a:rPr>
              <a:t> </a:t>
            </a:r>
            <a:r>
              <a:rPr lang="ru-RU" dirty="0" err="1" smtClean="0">
                <a:solidFill>
                  <a:srgbClr val="354F92"/>
                </a:solidFill>
              </a:rPr>
              <a:t>през</a:t>
            </a:r>
            <a:r>
              <a:rPr lang="ru-RU" dirty="0" smtClean="0">
                <a:solidFill>
                  <a:srgbClr val="354F92"/>
                </a:solidFill>
              </a:rPr>
              <a:t> </a:t>
            </a:r>
            <a:r>
              <a:rPr lang="ru-RU" dirty="0" err="1" smtClean="0">
                <a:solidFill>
                  <a:srgbClr val="354F92"/>
                </a:solidFill>
              </a:rPr>
              <a:t>основния</a:t>
            </a:r>
            <a:r>
              <a:rPr lang="ru-RU" dirty="0" smtClean="0">
                <a:solidFill>
                  <a:srgbClr val="354F92"/>
                </a:solidFill>
              </a:rPr>
              <a:t> период на </a:t>
            </a:r>
            <a:r>
              <a:rPr lang="ru-RU" dirty="0" err="1" smtClean="0">
                <a:solidFill>
                  <a:srgbClr val="354F92"/>
                </a:solidFill>
              </a:rPr>
              <a:t>цъфтеж</a:t>
            </a:r>
            <a:r>
              <a:rPr lang="ru-RU" dirty="0" smtClean="0">
                <a:solidFill>
                  <a:srgbClr val="354F92"/>
                </a:solidFill>
              </a:rPr>
              <a:t> и паша </a:t>
            </a:r>
            <a:r>
              <a:rPr lang="ru-RU" dirty="0" err="1" smtClean="0">
                <a:solidFill>
                  <a:srgbClr val="354F92"/>
                </a:solidFill>
              </a:rPr>
              <a:t>по-късно</a:t>
            </a:r>
            <a:r>
              <a:rPr lang="ru-RU" dirty="0" smtClean="0">
                <a:solidFill>
                  <a:srgbClr val="354F92"/>
                </a:solidFill>
              </a:rPr>
              <a:t> </a:t>
            </a:r>
            <a:r>
              <a:rPr lang="ru-RU" dirty="0" err="1" smtClean="0">
                <a:solidFill>
                  <a:srgbClr val="354F92"/>
                </a:solidFill>
              </a:rPr>
              <a:t>през</a:t>
            </a:r>
            <a:r>
              <a:rPr lang="ru-RU" dirty="0" smtClean="0">
                <a:solidFill>
                  <a:srgbClr val="354F92"/>
                </a:solidFill>
              </a:rPr>
              <a:t> </a:t>
            </a:r>
            <a:r>
              <a:rPr lang="ru-RU" dirty="0" err="1" smtClean="0">
                <a:solidFill>
                  <a:srgbClr val="354F92"/>
                </a:solidFill>
              </a:rPr>
              <a:t>лятото</a:t>
            </a:r>
            <a:r>
              <a:rPr lang="ru-RU" dirty="0" smtClean="0">
                <a:solidFill>
                  <a:srgbClr val="354F92"/>
                </a:solidFill>
              </a:rPr>
              <a:t> при ротация.</a:t>
            </a:r>
          </a:p>
          <a:p>
            <a:pPr marL="342900" indent="-342900">
              <a:buAutoNum type="arabicPeriod"/>
            </a:pPr>
            <a:r>
              <a:rPr lang="ru-RU" dirty="0" smtClean="0">
                <a:solidFill>
                  <a:srgbClr val="354F92"/>
                </a:solidFill>
              </a:rPr>
              <a:t>Когато живият плет е напълно израснал, оставете добитъка да пасе, за да елеминират израстъците</a:t>
            </a:r>
          </a:p>
          <a:p>
            <a:pPr marL="342900" indent="-342900">
              <a:buAutoNum type="arabicPeriod"/>
            </a:pPr>
            <a:r>
              <a:rPr lang="ru-RU" dirty="0" smtClean="0">
                <a:solidFill>
                  <a:srgbClr val="354F92"/>
                </a:solidFill>
              </a:rPr>
              <a:t>Цветя </a:t>
            </a:r>
            <a:r>
              <a:rPr lang="ru-RU" dirty="0" err="1" smtClean="0">
                <a:solidFill>
                  <a:srgbClr val="354F92"/>
                </a:solidFill>
              </a:rPr>
              <a:t>през</a:t>
            </a:r>
            <a:r>
              <a:rPr lang="ru-RU" dirty="0" smtClean="0">
                <a:solidFill>
                  <a:srgbClr val="354F92"/>
                </a:solidFill>
              </a:rPr>
              <a:t> </a:t>
            </a:r>
            <a:r>
              <a:rPr lang="ru-RU" dirty="0" err="1" smtClean="0">
                <a:solidFill>
                  <a:srgbClr val="354F92"/>
                </a:solidFill>
              </a:rPr>
              <a:t>пролетта</a:t>
            </a:r>
            <a:r>
              <a:rPr lang="ru-RU" dirty="0" smtClean="0">
                <a:solidFill>
                  <a:srgbClr val="354F92"/>
                </a:solidFill>
              </a:rPr>
              <a:t>, </a:t>
            </a:r>
            <a:r>
              <a:rPr lang="ru-RU" dirty="0" err="1" smtClean="0">
                <a:solidFill>
                  <a:srgbClr val="354F92"/>
                </a:solidFill>
              </a:rPr>
              <a:t>плодове</a:t>
            </a:r>
            <a:r>
              <a:rPr lang="ru-RU" dirty="0" smtClean="0">
                <a:solidFill>
                  <a:srgbClr val="354F92"/>
                </a:solidFill>
              </a:rPr>
              <a:t> </a:t>
            </a:r>
            <a:r>
              <a:rPr lang="ru-RU" dirty="0" err="1" smtClean="0">
                <a:solidFill>
                  <a:srgbClr val="354F92"/>
                </a:solidFill>
              </a:rPr>
              <a:t>през</a:t>
            </a:r>
            <a:r>
              <a:rPr lang="ru-RU" dirty="0" smtClean="0">
                <a:solidFill>
                  <a:srgbClr val="354F92"/>
                </a:solidFill>
              </a:rPr>
              <a:t> </a:t>
            </a:r>
            <a:r>
              <a:rPr lang="ru-RU" dirty="0" err="1" smtClean="0">
                <a:solidFill>
                  <a:srgbClr val="354F92"/>
                </a:solidFill>
              </a:rPr>
              <a:t>есента</a:t>
            </a:r>
            <a:endParaRPr lang="ru-RU" dirty="0" smtClean="0">
              <a:solidFill>
                <a:srgbClr val="354F92"/>
              </a:solidFill>
            </a:endParaRPr>
          </a:p>
          <a:p>
            <a:pPr marL="342900" indent="-342900">
              <a:buAutoNum type="arabicPeriod"/>
            </a:pPr>
            <a:r>
              <a:rPr lang="ru-RU" dirty="0" err="1" smtClean="0">
                <a:solidFill>
                  <a:srgbClr val="354F92"/>
                </a:solidFill>
              </a:rPr>
              <a:t>Достатъчна</a:t>
            </a:r>
            <a:r>
              <a:rPr lang="ru-RU" dirty="0" smtClean="0">
                <a:solidFill>
                  <a:srgbClr val="354F92"/>
                </a:solidFill>
              </a:rPr>
              <a:t> </a:t>
            </a:r>
            <a:r>
              <a:rPr lang="ru-RU" dirty="0" err="1" smtClean="0">
                <a:solidFill>
                  <a:srgbClr val="354F92"/>
                </a:solidFill>
              </a:rPr>
              <a:t>сянка</a:t>
            </a:r>
            <a:r>
              <a:rPr lang="ru-RU" dirty="0" smtClean="0">
                <a:solidFill>
                  <a:srgbClr val="354F92"/>
                </a:solidFill>
              </a:rPr>
              <a:t> и </a:t>
            </a:r>
            <a:r>
              <a:rPr lang="ru-RU" dirty="0" err="1" smtClean="0">
                <a:solidFill>
                  <a:srgbClr val="354F92"/>
                </a:solidFill>
              </a:rPr>
              <a:t>подслон</a:t>
            </a:r>
            <a:r>
              <a:rPr lang="ru-RU" dirty="0" smtClean="0">
                <a:solidFill>
                  <a:srgbClr val="354F92"/>
                </a:solidFill>
              </a:rPr>
              <a:t> за </a:t>
            </a:r>
            <a:r>
              <a:rPr lang="ru-RU" dirty="0" err="1" smtClean="0">
                <a:solidFill>
                  <a:srgbClr val="354F92"/>
                </a:solidFill>
              </a:rPr>
              <a:t>добитъка</a:t>
            </a:r>
            <a:endParaRPr lang="ru-RU" dirty="0" smtClean="0">
              <a:solidFill>
                <a:srgbClr val="354F92"/>
              </a:solidFill>
            </a:endParaRPr>
          </a:p>
          <a:p>
            <a:pPr marL="342900" indent="-342900">
              <a:buAutoNum type="arabicPeriod"/>
            </a:pPr>
            <a:r>
              <a:rPr lang="ru-RU" dirty="0" smtClean="0">
                <a:solidFill>
                  <a:srgbClr val="354F92"/>
                </a:solidFill>
              </a:rPr>
              <a:t>Оставете го да израсте</a:t>
            </a:r>
          </a:p>
          <a:p>
            <a:pPr marL="342900" indent="-342900">
              <a:buAutoNum type="arabicPeriod"/>
            </a:pPr>
            <a:r>
              <a:rPr lang="ru-RU" dirty="0" smtClean="0">
                <a:solidFill>
                  <a:srgbClr val="354F92"/>
                </a:solidFill>
              </a:rPr>
              <a:t>Добро разнообразие от </a:t>
            </a:r>
            <a:r>
              <a:rPr lang="ru-RU" dirty="0" err="1" smtClean="0">
                <a:solidFill>
                  <a:srgbClr val="354F92"/>
                </a:solidFill>
              </a:rPr>
              <a:t>дървесни</a:t>
            </a:r>
            <a:r>
              <a:rPr lang="ru-RU" dirty="0" smtClean="0">
                <a:solidFill>
                  <a:srgbClr val="354F92"/>
                </a:solidFill>
              </a:rPr>
              <a:t> </a:t>
            </a:r>
            <a:r>
              <a:rPr lang="ru-RU" dirty="0" err="1" smtClean="0">
                <a:solidFill>
                  <a:srgbClr val="354F92"/>
                </a:solidFill>
              </a:rPr>
              <a:t>видове</a:t>
            </a:r>
            <a:endParaRPr lang="ru-RU" dirty="0" smtClean="0">
              <a:solidFill>
                <a:srgbClr val="354F92"/>
              </a:solidFill>
            </a:endParaRPr>
          </a:p>
          <a:p>
            <a:pPr marL="342900" indent="-342900">
              <a:buAutoNum type="arabicPeriod"/>
            </a:pPr>
            <a:r>
              <a:rPr lang="ru-RU" dirty="0" err="1" smtClean="0">
                <a:solidFill>
                  <a:srgbClr val="354F92"/>
                </a:solidFill>
              </a:rPr>
              <a:t>Подстригване</a:t>
            </a:r>
            <a:r>
              <a:rPr lang="ru-RU" dirty="0" smtClean="0">
                <a:solidFill>
                  <a:srgbClr val="354F92"/>
                </a:solidFill>
              </a:rPr>
              <a:t> на части само за </a:t>
            </a:r>
            <a:r>
              <a:rPr lang="ru-RU" dirty="0" err="1" smtClean="0">
                <a:solidFill>
                  <a:srgbClr val="354F92"/>
                </a:solidFill>
              </a:rPr>
              <a:t>продължителен</a:t>
            </a:r>
            <a:r>
              <a:rPr lang="ru-RU" dirty="0" smtClean="0">
                <a:solidFill>
                  <a:srgbClr val="354F92"/>
                </a:solidFill>
              </a:rPr>
              <a:t> период от </a:t>
            </a:r>
            <a:r>
              <a:rPr lang="ru-RU" dirty="0" err="1" smtClean="0">
                <a:solidFill>
                  <a:srgbClr val="354F92"/>
                </a:solidFill>
              </a:rPr>
              <a:t>време</a:t>
            </a:r>
            <a:endParaRPr lang="ru-RU" dirty="0" smtClean="0">
              <a:solidFill>
                <a:srgbClr val="354F92"/>
              </a:solidFill>
            </a:endParaRPr>
          </a:p>
          <a:p>
            <a:pPr marL="342900" indent="-342900">
              <a:buAutoNum type="arabicPeriod"/>
            </a:pPr>
            <a:r>
              <a:rPr lang="ru-RU" dirty="0" err="1" smtClean="0">
                <a:solidFill>
                  <a:srgbClr val="354F92"/>
                </a:solidFill>
              </a:rPr>
              <a:t>Полагане</a:t>
            </a:r>
            <a:r>
              <a:rPr lang="ru-RU" dirty="0" smtClean="0">
                <a:solidFill>
                  <a:srgbClr val="354F92"/>
                </a:solidFill>
              </a:rPr>
              <a:t> на жив </a:t>
            </a:r>
            <a:r>
              <a:rPr lang="ru-RU" dirty="0" err="1" smtClean="0">
                <a:solidFill>
                  <a:srgbClr val="354F92"/>
                </a:solidFill>
              </a:rPr>
              <a:t>плет</a:t>
            </a:r>
            <a:endParaRPr lang="en-GB" dirty="0">
              <a:solidFill>
                <a:srgbClr val="354F92"/>
              </a:solidFill>
              <a:cs typeface="Calibri"/>
            </a:endParaRPr>
          </a:p>
        </p:txBody>
      </p:sp>
    </p:spTree>
    <p:extLst>
      <p:ext uri="{BB962C8B-B14F-4D97-AF65-F5344CB8AC3E}">
        <p14:creationId xmlns:p14="http://schemas.microsoft.com/office/powerpoint/2010/main" xmlns="" val="1977198864"/>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xmlns="" id="{2DA40B15-9ED2-9949-818C-BA825C703A62}"/>
              </a:ext>
            </a:extLst>
          </p:cNvPr>
          <p:cNvSpPr>
            <a:spLocks noGrp="1"/>
          </p:cNvSpPr>
          <p:nvPr>
            <p:ph type="body" sz="quarter" idx="19"/>
          </p:nvPr>
        </p:nvSpPr>
        <p:spPr>
          <a:xfrm>
            <a:off x="2468879" y="2432504"/>
            <a:ext cx="7254240" cy="1985691"/>
          </a:xfrm>
        </p:spPr>
        <p:txBody>
          <a:bodyPr/>
          <a:lstStyle/>
          <a:p>
            <a:r>
              <a:rPr lang="en-US" dirty="0"/>
              <a:t>‘Citizen Science is research carried out by members of the public who volunteer to collect scientific data’</a:t>
            </a:r>
          </a:p>
        </p:txBody>
      </p:sp>
      <p:pic>
        <p:nvPicPr>
          <p:cNvPr id="23" name="Picture Placeholder 22">
            <a:extLst>
              <a:ext uri="{FF2B5EF4-FFF2-40B4-BE49-F238E27FC236}">
                <a16:creationId xmlns:a16="http://schemas.microsoft.com/office/drawing/2014/main" xmlns="" id="{867D59D7-723D-1948-BC77-49C2183C8269}"/>
              </a:ext>
            </a:extLst>
          </p:cNvPr>
          <p:cNvPicPr>
            <a:picLocks noGrp="1" noChangeAspect="1"/>
          </p:cNvPicPr>
          <p:nvPr>
            <p:ph type="pic" sz="quarter" idx="20"/>
          </p:nvPr>
        </p:nvPicPr>
        <p:blipFill>
          <a:blip r:embed="rId2"/>
          <a:srcRect t="7748" b="7748"/>
          <a:stretch>
            <a:fillRect/>
          </a:stretch>
        </p:blipFill>
        <p:spPr/>
      </p:pic>
    </p:spTree>
    <p:extLst>
      <p:ext uri="{BB962C8B-B14F-4D97-AF65-F5344CB8AC3E}">
        <p14:creationId xmlns:p14="http://schemas.microsoft.com/office/powerpoint/2010/main" xmlns="" val="14130993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xmlns="" id="{EAFC9547-BC1D-5F47-98EB-8A249D7ACBAD}"/>
              </a:ext>
            </a:extLst>
          </p:cNvPr>
          <p:cNvGrpSpPr/>
          <p:nvPr/>
        </p:nvGrpSpPr>
        <p:grpSpPr>
          <a:xfrm>
            <a:off x="5107779" y="748833"/>
            <a:ext cx="1487826" cy="1083162"/>
            <a:chOff x="3400450" y="986392"/>
            <a:chExt cx="1487826" cy="1083162"/>
          </a:xfrm>
        </p:grpSpPr>
        <p:sp>
          <p:nvSpPr>
            <p:cNvPr id="10" name="Freeform 9">
              <a:extLst>
                <a:ext uri="{FF2B5EF4-FFF2-40B4-BE49-F238E27FC236}">
                  <a16:creationId xmlns:a16="http://schemas.microsoft.com/office/drawing/2014/main" xmlns="" id="{DB167537-6E6E-0142-B8E2-59ADA27C33D3}"/>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E5650"/>
            </a:solidFill>
            <a:ln w="8971"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xmlns="" id="{777B076C-30AD-5146-87E5-27FE130D848E}"/>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w="8971" cap="flat">
              <a:noFill/>
              <a:prstDash val="solid"/>
              <a:miter/>
            </a:ln>
          </p:spPr>
          <p:txBody>
            <a:bodyPr rtlCol="0" anchor="ctr"/>
            <a:lstStyle/>
            <a:p>
              <a:endParaRPr lang="en-US"/>
            </a:p>
          </p:txBody>
        </p:sp>
      </p:grpSp>
      <p:sp>
        <p:nvSpPr>
          <p:cNvPr id="12" name="Text Placeholder 6">
            <a:extLst>
              <a:ext uri="{FF2B5EF4-FFF2-40B4-BE49-F238E27FC236}">
                <a16:creationId xmlns:a16="http://schemas.microsoft.com/office/drawing/2014/main" xmlns="" id="{11C90A48-BE47-6E44-8B5D-EADE2FB0D0FA}"/>
              </a:ext>
            </a:extLst>
          </p:cNvPr>
          <p:cNvSpPr txBox="1">
            <a:spLocks/>
          </p:cNvSpPr>
          <p:nvPr/>
        </p:nvSpPr>
        <p:spPr>
          <a:xfrm>
            <a:off x="1029993" y="3176111"/>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200" b="1" i="0" dirty="0">
                <a:solidFill>
                  <a:schemeClr val="bg1"/>
                </a:solidFill>
              </a:rPr>
              <a:t>Abraham Lincoln </a:t>
            </a:r>
            <a:endParaRPr lang="en-US" sz="2200" b="1" dirty="0">
              <a:solidFill>
                <a:schemeClr val="bg1"/>
              </a:solidFill>
            </a:endParaRPr>
          </a:p>
        </p:txBody>
      </p:sp>
      <p:pic>
        <p:nvPicPr>
          <p:cNvPr id="7" name="Picture Placeholder 6">
            <a:extLst>
              <a:ext uri="{FF2B5EF4-FFF2-40B4-BE49-F238E27FC236}">
                <a16:creationId xmlns:a16="http://schemas.microsoft.com/office/drawing/2014/main" xmlns="" id="{D8142738-C0AA-2A4B-8562-0F30663BAD47}"/>
              </a:ext>
            </a:extLst>
          </p:cNvPr>
          <p:cNvPicPr>
            <a:picLocks noGrp="1" noChangeAspect="1"/>
          </p:cNvPicPr>
          <p:nvPr>
            <p:ph type="pic" sz="quarter" idx="11"/>
          </p:nvPr>
        </p:nvPicPr>
        <p:blipFill rotWithShape="1">
          <a:blip r:embed="rId2"/>
          <a:srcRect l="15668" t="18801" r="2487" b="18801"/>
          <a:stretch/>
        </p:blipFill>
        <p:spPr>
          <a:xfrm>
            <a:off x="817789" y="746272"/>
            <a:ext cx="10556422" cy="5365455"/>
          </a:xfrm>
        </p:spPr>
      </p:pic>
      <p:sp>
        <p:nvSpPr>
          <p:cNvPr id="13" name="TextBox 12">
            <a:extLst>
              <a:ext uri="{FF2B5EF4-FFF2-40B4-BE49-F238E27FC236}">
                <a16:creationId xmlns:a16="http://schemas.microsoft.com/office/drawing/2014/main" xmlns="" id="{3875B9C3-7921-364B-95C1-7200313E6D07}"/>
              </a:ext>
            </a:extLst>
          </p:cNvPr>
          <p:cNvSpPr txBox="1"/>
          <p:nvPr/>
        </p:nvSpPr>
        <p:spPr>
          <a:xfrm>
            <a:off x="817789" y="748833"/>
            <a:ext cx="10556422" cy="5816977"/>
          </a:xfrm>
          <a:prstGeom prst="rect">
            <a:avLst/>
          </a:prstGeom>
          <a:noFill/>
        </p:spPr>
        <p:txBody>
          <a:bodyPr wrap="square" rtlCol="0">
            <a:spAutoFit/>
          </a:bodyPr>
          <a:lstStyle/>
          <a:p>
            <a:pPr algn="ctr"/>
            <a:endParaRPr lang="bg-BG" sz="2400" b="1" spc="162" dirty="0" smtClean="0">
              <a:solidFill>
                <a:schemeClr val="bg1"/>
              </a:solidFill>
              <a:latin typeface="Calibri" panose="020F0502020204030204" pitchFamily="34" charset="0"/>
              <a:cs typeface="Calibri" panose="020F0502020204030204" pitchFamily="34" charset="0"/>
            </a:endParaRPr>
          </a:p>
          <a:p>
            <a:pPr algn="ctr"/>
            <a:r>
              <a:rPr lang="bg-BG" sz="2400" b="1" spc="162" dirty="0" smtClean="0">
                <a:solidFill>
                  <a:schemeClr val="bg1"/>
                </a:solidFill>
                <a:latin typeface="Calibri" panose="020F0502020204030204" pitchFamily="34" charset="0"/>
                <a:cs typeface="Calibri" panose="020F0502020204030204" pitchFamily="34" charset="0"/>
              </a:rPr>
              <a:t>БИОРАЗНООБРАЗИЕТО </a:t>
            </a:r>
            <a:r>
              <a:rPr lang="bg-BG" sz="2400" b="1" i="1" spc="162" dirty="0" smtClean="0">
                <a:solidFill>
                  <a:schemeClr val="bg1"/>
                </a:solidFill>
                <a:latin typeface="Calibri" panose="020F0502020204030204" pitchFamily="34" charset="0"/>
                <a:cs typeface="Calibri" panose="020F0502020204030204" pitchFamily="34" charset="0"/>
              </a:rPr>
              <a:t>е п</a:t>
            </a:r>
            <a:r>
              <a:rPr lang="ru-RU" sz="2400" b="1" i="1" spc="162" dirty="0" smtClean="0">
                <a:solidFill>
                  <a:schemeClr val="bg1"/>
                </a:solidFill>
                <a:latin typeface="Calibri" panose="020F0502020204030204" pitchFamily="34" charset="0"/>
                <a:cs typeface="Calibri" panose="020F0502020204030204" pitchFamily="34" charset="0"/>
              </a:rPr>
              <a:t>лод на милиарди години еволюция, оформено от естествени процеси и все повече под влиянието на хората. То е комплексна, взаимосвързана мрежа, в която всеки член има важна роля и допринася към системата по начини, които понякога са невидими за нас.  Обхваща многообразието между живите организми от всички източници, включително сухоземни, морски и други водни екосистеми и екологичните комплекси, към които принадлежат. Това включва разнообразие в рамките на отделния вид, между видовете и в екосистемите. Във всяка екосистема живите същества, включително хората, образуват общност, взаимодействайки помежду си и с въздуха, водата и почвата около тях.</a:t>
            </a:r>
            <a:endParaRPr lang="bg-BG" sz="2400" b="1" spc="162" dirty="0" smtClean="0">
              <a:solidFill>
                <a:srgbClr val="488420"/>
              </a:solidFill>
              <a:latin typeface="Calibri" panose="020F0502020204030204" pitchFamily="34" charset="0"/>
              <a:cs typeface="Calibri" panose="020F0502020204030204" pitchFamily="34" charset="0"/>
            </a:endParaRPr>
          </a:p>
          <a:p>
            <a:pPr algn="ctr"/>
            <a:r>
              <a:rPr lang="en-US" sz="800" b="1" spc="162" dirty="0" smtClean="0">
                <a:solidFill>
                  <a:srgbClr val="488420"/>
                </a:solidFill>
                <a:latin typeface="Calibri" panose="020F0502020204030204" pitchFamily="34" charset="0"/>
                <a:cs typeface="Calibri" panose="020F0502020204030204" pitchFamily="34" charset="0"/>
              </a:rPr>
              <a:t> </a:t>
            </a:r>
            <a:endParaRPr lang="bg-BG" sz="800" b="1" spc="162" dirty="0" smtClean="0">
              <a:solidFill>
                <a:srgbClr val="488420"/>
              </a:solidFill>
              <a:latin typeface="Calibri" panose="020F0502020204030204" pitchFamily="34" charset="0"/>
              <a:cs typeface="Calibri" panose="020F0502020204030204" pitchFamily="34" charset="0"/>
            </a:endParaRPr>
          </a:p>
          <a:p>
            <a:pPr algn="ctr"/>
            <a:endParaRPr lang="bg-BG" sz="2600" b="1" spc="162" dirty="0" smtClean="0">
              <a:solidFill>
                <a:srgbClr val="488420"/>
              </a:solidFill>
              <a:latin typeface="Calibri" panose="020F0502020204030204" pitchFamily="34" charset="0"/>
              <a:cs typeface="Calibri" panose="020F0502020204030204" pitchFamily="34" charset="0"/>
            </a:endParaRPr>
          </a:p>
          <a:p>
            <a:pPr algn="ctr"/>
            <a:r>
              <a:rPr lang="bg-BG" sz="2600" b="1" spc="162" dirty="0" smtClean="0">
                <a:solidFill>
                  <a:srgbClr val="488420"/>
                </a:solidFill>
                <a:latin typeface="Calibri" panose="020F0502020204030204" pitchFamily="34" charset="0"/>
                <a:cs typeface="Calibri" panose="020F0502020204030204" pitchFamily="34" charset="0"/>
              </a:rPr>
              <a:t>Конвенция за биологичното разнообразие (2</a:t>
            </a:r>
            <a:r>
              <a:rPr lang="en-US" sz="2600" b="1" spc="162" dirty="0" smtClean="0">
                <a:solidFill>
                  <a:srgbClr val="488420"/>
                </a:solidFill>
                <a:latin typeface="Calibri" panose="020F0502020204030204" pitchFamily="34" charset="0"/>
                <a:cs typeface="Calibri" panose="020F0502020204030204" pitchFamily="34" charset="0"/>
              </a:rPr>
              <a:t>020)</a:t>
            </a:r>
            <a:endParaRPr lang="en-US" sz="3000" b="1" i="1" spc="162"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xmlns="" val="221857158"/>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o Texto 1">
            <a:extLst>
              <a:ext uri="{FF2B5EF4-FFF2-40B4-BE49-F238E27FC236}">
                <a16:creationId xmlns:a16="http://schemas.microsoft.com/office/drawing/2014/main" xmlns="" id="{C3DBDB17-2CF4-45D7-8202-DE55E9AFC50F}"/>
              </a:ext>
            </a:extLst>
          </p:cNvPr>
          <p:cNvSpPr>
            <a:spLocks noGrp="1"/>
          </p:cNvSpPr>
          <p:nvPr>
            <p:ph type="body" sz="quarter" idx="10"/>
          </p:nvPr>
        </p:nvSpPr>
        <p:spPr>
          <a:xfrm>
            <a:off x="1111044" y="230499"/>
            <a:ext cx="8563898" cy="949373"/>
          </a:xfrm>
        </p:spPr>
        <p:txBody>
          <a:bodyPr/>
          <a:lstStyle/>
          <a:p>
            <a:r>
              <a:rPr lang="bg-BG" sz="2800" dirty="0" smtClean="0"/>
              <a:t>Стартирайте </a:t>
            </a:r>
            <a:endParaRPr lang="pt-PT" sz="2800" dirty="0"/>
          </a:p>
        </p:txBody>
      </p:sp>
      <p:sp>
        <p:nvSpPr>
          <p:cNvPr id="3" name="Text Placeholder 2">
            <a:extLst>
              <a:ext uri="{FF2B5EF4-FFF2-40B4-BE49-F238E27FC236}">
                <a16:creationId xmlns:a16="http://schemas.microsoft.com/office/drawing/2014/main" xmlns="" id="{062B34AE-A413-422C-8151-FE66D6426A28}"/>
              </a:ext>
            </a:extLst>
          </p:cNvPr>
          <p:cNvSpPr txBox="1">
            <a:spLocks/>
          </p:cNvSpPr>
          <p:nvPr/>
        </p:nvSpPr>
        <p:spPr>
          <a:xfrm>
            <a:off x="1111044" y="1386348"/>
            <a:ext cx="10273029" cy="460697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400" dirty="0">
              <a:solidFill>
                <a:srgbClr val="000000"/>
              </a:solidFill>
              <a:latin typeface="Calibri" panose="020F0502020204030204" pitchFamily="34" charset="0"/>
            </a:endParaRPr>
          </a:p>
        </p:txBody>
      </p:sp>
      <p:sp>
        <p:nvSpPr>
          <p:cNvPr id="5" name="TextBox 4"/>
          <p:cNvSpPr txBox="1"/>
          <p:nvPr/>
        </p:nvSpPr>
        <p:spPr>
          <a:xfrm>
            <a:off x="1783079" y="735106"/>
            <a:ext cx="9781391" cy="5632311"/>
          </a:xfrm>
          <a:prstGeom prst="rect">
            <a:avLst/>
          </a:prstGeom>
          <a:noFill/>
        </p:spPr>
        <p:txBody>
          <a:bodyPr wrap="square" rtlCol="0">
            <a:spAutoFit/>
          </a:bodyPr>
          <a:lstStyle/>
          <a:p>
            <a:pPr>
              <a:buFont typeface="Arial" pitchFamily="34" charset="0"/>
              <a:buChar char="•"/>
            </a:pPr>
            <a:r>
              <a:rPr lang="ru-RU" sz="2400" dirty="0" smtClean="0">
                <a:solidFill>
                  <a:srgbClr val="354F92"/>
                </a:solidFill>
                <a:latin typeface="Calibri" panose="020F0502020204030204" pitchFamily="34" charset="0"/>
              </a:rPr>
              <a:t> Огледайте се във вашето населено място, говорете с вашата общност.</a:t>
            </a:r>
          </a:p>
          <a:p>
            <a:pPr>
              <a:buFont typeface="Arial" pitchFamily="34" charset="0"/>
              <a:buChar char="•"/>
            </a:pPr>
            <a:endParaRPr lang="ru-RU" sz="2400" dirty="0" smtClean="0">
              <a:solidFill>
                <a:srgbClr val="354F92"/>
              </a:solidFill>
              <a:latin typeface="Calibri" panose="020F0502020204030204" pitchFamily="34" charset="0"/>
            </a:endParaRPr>
          </a:p>
          <a:p>
            <a:pPr>
              <a:buFont typeface="Arial" pitchFamily="34" charset="0"/>
              <a:buChar char="•"/>
            </a:pPr>
            <a:r>
              <a:rPr lang="ru-RU" sz="2400" dirty="0" smtClean="0">
                <a:solidFill>
                  <a:srgbClr val="354F92"/>
                </a:solidFill>
                <a:latin typeface="Calibri" panose="020F0502020204030204" pitchFamily="34" charset="0"/>
              </a:rPr>
              <a:t> Решете какви местни видове или местообитания искате да защитите.</a:t>
            </a:r>
          </a:p>
          <a:p>
            <a:pPr>
              <a:buFont typeface="Arial" pitchFamily="34" charset="0"/>
              <a:buChar char="•"/>
            </a:pPr>
            <a:endParaRPr lang="ru-RU" sz="2400" dirty="0" smtClean="0">
              <a:solidFill>
                <a:srgbClr val="354F92"/>
              </a:solidFill>
              <a:latin typeface="Calibri" panose="020F0502020204030204" pitchFamily="34" charset="0"/>
            </a:endParaRPr>
          </a:p>
          <a:p>
            <a:pPr>
              <a:buFont typeface="Arial" pitchFamily="34" charset="0"/>
              <a:buChar char="•"/>
            </a:pPr>
            <a:r>
              <a:rPr lang="ru-RU" sz="2400" dirty="0" smtClean="0">
                <a:solidFill>
                  <a:srgbClr val="354F92"/>
                </a:solidFill>
                <a:latin typeface="Calibri" panose="020F0502020204030204" pitchFamily="34" charset="0"/>
              </a:rPr>
              <a:t> Разберете до каква поддръжка или насоки имате достъп.</a:t>
            </a:r>
          </a:p>
          <a:p>
            <a:pPr>
              <a:buFont typeface="Arial" pitchFamily="34" charset="0"/>
              <a:buChar char="•"/>
            </a:pPr>
            <a:endParaRPr lang="ru-RU" sz="2400" dirty="0" smtClean="0">
              <a:solidFill>
                <a:srgbClr val="354F92"/>
              </a:solidFill>
              <a:latin typeface="Calibri" panose="020F0502020204030204" pitchFamily="34" charset="0"/>
            </a:endParaRPr>
          </a:p>
          <a:p>
            <a:pPr>
              <a:buFont typeface="Arial" pitchFamily="34" charset="0"/>
              <a:buChar char="•"/>
            </a:pPr>
            <a:r>
              <a:rPr lang="ru-RU" sz="2400" dirty="0" smtClean="0">
                <a:solidFill>
                  <a:srgbClr val="354F92"/>
                </a:solidFill>
                <a:latin typeface="Calibri" panose="020F0502020204030204" pitchFamily="34" charset="0"/>
              </a:rPr>
              <a:t> Много организации подкрепят гражданските сдружения с обучение и</a:t>
            </a:r>
          </a:p>
          <a:p>
            <a:r>
              <a:rPr lang="ru-RU" sz="2400" dirty="0" smtClean="0">
                <a:solidFill>
                  <a:srgbClr val="354F92"/>
                </a:solidFill>
                <a:latin typeface="Calibri" panose="020F0502020204030204" pitchFamily="34" charset="0"/>
              </a:rPr>
              <a:t>  </a:t>
            </a:r>
            <a:r>
              <a:rPr lang="ru-RU" sz="2400" dirty="0" err="1" smtClean="0">
                <a:solidFill>
                  <a:srgbClr val="354F92"/>
                </a:solidFill>
                <a:latin typeface="Calibri" panose="020F0502020204030204" pitchFamily="34" charset="0"/>
              </a:rPr>
              <a:t>ресурси</a:t>
            </a:r>
            <a:r>
              <a:rPr lang="ru-RU" sz="2400" dirty="0" smtClean="0">
                <a:solidFill>
                  <a:srgbClr val="354F92"/>
                </a:solidFill>
                <a:latin typeface="Calibri" panose="020F0502020204030204" pitchFamily="34" charset="0"/>
              </a:rPr>
              <a:t>!</a:t>
            </a:r>
          </a:p>
          <a:p>
            <a:endParaRPr lang="ru-RU" sz="2400" dirty="0" smtClean="0">
              <a:solidFill>
                <a:srgbClr val="354F92"/>
              </a:solidFill>
              <a:latin typeface="Calibri" panose="020F0502020204030204" pitchFamily="34" charset="0"/>
            </a:endParaRPr>
          </a:p>
          <a:p>
            <a:pPr>
              <a:buFont typeface="Arial" pitchFamily="34" charset="0"/>
              <a:buChar char="•"/>
            </a:pPr>
            <a:r>
              <a:rPr lang="ru-RU" sz="2400" dirty="0" smtClean="0">
                <a:solidFill>
                  <a:srgbClr val="354F92"/>
                </a:solidFill>
                <a:latin typeface="Calibri" panose="020F0502020204030204" pitchFamily="34" charset="0"/>
              </a:rPr>
              <a:t> Организирайте се – изберете вашите цели, вашите роли, изберете </a:t>
            </a:r>
          </a:p>
          <a:p>
            <a:r>
              <a:rPr lang="ru-RU" sz="2400" dirty="0" smtClean="0">
                <a:solidFill>
                  <a:srgbClr val="354F92"/>
                </a:solidFill>
                <a:latin typeface="Calibri" panose="020F0502020204030204" pitchFamily="34" charset="0"/>
              </a:rPr>
              <a:t>  </a:t>
            </a:r>
            <a:r>
              <a:rPr lang="ru-RU" sz="2400" dirty="0" err="1" smtClean="0">
                <a:solidFill>
                  <a:srgbClr val="354F92"/>
                </a:solidFill>
                <a:latin typeface="Calibri" panose="020F0502020204030204" pitchFamily="34" charset="0"/>
              </a:rPr>
              <a:t>вашите</a:t>
            </a:r>
            <a:r>
              <a:rPr lang="ru-RU" sz="2400" dirty="0" smtClean="0">
                <a:solidFill>
                  <a:srgbClr val="354F92"/>
                </a:solidFill>
                <a:latin typeface="Calibri" panose="020F0502020204030204" pitchFamily="34" charset="0"/>
              </a:rPr>
              <a:t> </a:t>
            </a:r>
            <a:r>
              <a:rPr lang="ru-RU" sz="2400" dirty="0" err="1" smtClean="0">
                <a:solidFill>
                  <a:srgbClr val="354F92"/>
                </a:solidFill>
                <a:latin typeface="Calibri" panose="020F0502020204030204" pitchFamily="34" charset="0"/>
              </a:rPr>
              <a:t>срокове</a:t>
            </a:r>
            <a:r>
              <a:rPr lang="ru-RU" sz="2400" dirty="0" smtClean="0">
                <a:solidFill>
                  <a:srgbClr val="354F92"/>
                </a:solidFill>
                <a:latin typeface="Calibri" panose="020F0502020204030204" pitchFamily="34" charset="0"/>
              </a:rPr>
              <a:t> и </a:t>
            </a:r>
            <a:r>
              <a:rPr lang="ru-RU" sz="2400" dirty="0" err="1" smtClean="0">
                <a:solidFill>
                  <a:srgbClr val="354F92"/>
                </a:solidFill>
                <a:latin typeface="Calibri" panose="020F0502020204030204" pitchFamily="34" charset="0"/>
              </a:rPr>
              <a:t>методи</a:t>
            </a:r>
            <a:r>
              <a:rPr lang="ru-RU" sz="2400" dirty="0" smtClean="0">
                <a:solidFill>
                  <a:srgbClr val="354F92"/>
                </a:solidFill>
                <a:latin typeface="Calibri" panose="020F0502020204030204" pitchFamily="34" charset="0"/>
              </a:rPr>
              <a:t>.</a:t>
            </a:r>
          </a:p>
          <a:p>
            <a:pPr>
              <a:buFont typeface="Arial" pitchFamily="34" charset="0"/>
              <a:buChar char="•"/>
            </a:pPr>
            <a:endParaRPr lang="ru-RU" sz="2400" dirty="0" smtClean="0">
              <a:solidFill>
                <a:srgbClr val="354F92"/>
              </a:solidFill>
              <a:latin typeface="Calibri" panose="020F0502020204030204" pitchFamily="34" charset="0"/>
            </a:endParaRPr>
          </a:p>
          <a:p>
            <a:pPr>
              <a:buFont typeface="Arial" pitchFamily="34" charset="0"/>
              <a:buChar char="•"/>
            </a:pPr>
            <a:r>
              <a:rPr lang="ru-RU" sz="2400" dirty="0" smtClean="0">
                <a:solidFill>
                  <a:srgbClr val="354F92"/>
                </a:solidFill>
                <a:latin typeface="Calibri" panose="020F0502020204030204" pitchFamily="34" charset="0"/>
              </a:rPr>
              <a:t> Научете как правилно да правите запис и да споделяте вашите данни.</a:t>
            </a:r>
          </a:p>
          <a:p>
            <a:pPr>
              <a:buFont typeface="Arial" pitchFamily="34" charset="0"/>
              <a:buChar char="•"/>
            </a:pPr>
            <a:endParaRPr lang="ru-RU" sz="2400" dirty="0" smtClean="0">
              <a:solidFill>
                <a:srgbClr val="354F92"/>
              </a:solidFill>
              <a:latin typeface="Calibri" panose="020F0502020204030204" pitchFamily="34" charset="0"/>
            </a:endParaRPr>
          </a:p>
          <a:p>
            <a:pPr>
              <a:buFont typeface="Arial" pitchFamily="34" charset="0"/>
              <a:buChar char="•"/>
            </a:pPr>
            <a:r>
              <a:rPr lang="ru-RU" sz="2400" dirty="0" smtClean="0">
                <a:solidFill>
                  <a:srgbClr val="354F92"/>
                </a:solidFill>
                <a:latin typeface="Calibri" panose="020F0502020204030204" pitchFamily="34" charset="0"/>
              </a:rPr>
              <a:t> Присъединете се към НПО.</a:t>
            </a:r>
            <a:endParaRPr lang="en-US" sz="2400" dirty="0">
              <a:solidFill>
                <a:srgbClr val="354F92"/>
              </a:solidFill>
              <a:latin typeface="Calibri" panose="020F0502020204030204" pitchFamily="34" charset="0"/>
            </a:endParaRPr>
          </a:p>
        </p:txBody>
      </p:sp>
    </p:spTree>
    <p:extLst>
      <p:ext uri="{BB962C8B-B14F-4D97-AF65-F5344CB8AC3E}">
        <p14:creationId xmlns:p14="http://schemas.microsoft.com/office/powerpoint/2010/main" xmlns="" val="2302900692"/>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087289" y="3507017"/>
            <a:ext cx="4608954" cy="461665"/>
          </a:xfrm>
          <a:prstGeom prst="rect">
            <a:avLst/>
          </a:prstGeom>
        </p:spPr>
        <p:txBody>
          <a:bodyPr wrap="none">
            <a:spAutoFit/>
          </a:bodyPr>
          <a:lstStyle/>
          <a:p>
            <a:r>
              <a:rPr lang="en-US" sz="2400" dirty="0" smtClean="0">
                <a:hlinkClick r:id="rId2"/>
              </a:rPr>
              <a:t>https://eea.government.bg/bg/bio</a:t>
            </a:r>
            <a:r>
              <a:rPr lang="bg-BG" sz="2400" dirty="0" smtClean="0"/>
              <a:t> </a:t>
            </a:r>
            <a:endParaRPr lang="bg-BG" sz="2400" dirty="0"/>
          </a:p>
        </p:txBody>
      </p:sp>
      <p:pic>
        <p:nvPicPr>
          <p:cNvPr id="1026" name="Picture 2" descr="АСУОС"/>
          <p:cNvPicPr>
            <a:picLocks noChangeAspect="1" noChangeArrowheads="1"/>
          </p:cNvPicPr>
          <p:nvPr/>
        </p:nvPicPr>
        <p:blipFill>
          <a:blip r:embed="rId3"/>
          <a:srcRect/>
          <a:stretch>
            <a:fillRect/>
          </a:stretch>
        </p:blipFill>
        <p:spPr bwMode="auto">
          <a:xfrm>
            <a:off x="8799022" y="1438035"/>
            <a:ext cx="2105025" cy="1771651"/>
          </a:xfrm>
          <a:prstGeom prst="rect">
            <a:avLst/>
          </a:prstGeom>
          <a:noFill/>
        </p:spPr>
      </p:pic>
      <p:sp>
        <p:nvSpPr>
          <p:cNvPr id="7" name="TextBox 6"/>
          <p:cNvSpPr txBox="1"/>
          <p:nvPr/>
        </p:nvSpPr>
        <p:spPr>
          <a:xfrm>
            <a:off x="475351" y="387277"/>
            <a:ext cx="11207454" cy="646331"/>
          </a:xfrm>
          <a:prstGeom prst="rect">
            <a:avLst/>
          </a:prstGeom>
          <a:noFill/>
        </p:spPr>
        <p:txBody>
          <a:bodyPr wrap="square" rtlCol="0">
            <a:spAutoFit/>
          </a:bodyPr>
          <a:lstStyle/>
          <a:p>
            <a:pPr algn="ctr"/>
            <a:r>
              <a:rPr lang="bg-BG" sz="3600" b="1" dirty="0" smtClean="0">
                <a:solidFill>
                  <a:srgbClr val="EB7339"/>
                </a:solidFill>
              </a:rPr>
              <a:t>ИЗПЪЛНИТЕЛНА АГЕНЦИЯ ПО ОКОЛНА СРЕДА - ИАОС</a:t>
            </a:r>
            <a:endParaRPr lang="bg-BG" sz="3600" b="1" dirty="0">
              <a:solidFill>
                <a:srgbClr val="EB7339"/>
              </a:solidFill>
            </a:endParaRPr>
          </a:p>
        </p:txBody>
      </p:sp>
      <p:sp>
        <p:nvSpPr>
          <p:cNvPr id="8" name="Rectangle 7"/>
          <p:cNvSpPr/>
          <p:nvPr/>
        </p:nvSpPr>
        <p:spPr>
          <a:xfrm>
            <a:off x="767379" y="1195533"/>
            <a:ext cx="7472979" cy="2677656"/>
          </a:xfrm>
          <a:prstGeom prst="rect">
            <a:avLst/>
          </a:prstGeom>
        </p:spPr>
        <p:txBody>
          <a:bodyPr wrap="square">
            <a:spAutoFit/>
          </a:bodyPr>
          <a:lstStyle/>
          <a:p>
            <a:pPr algn="just"/>
            <a:r>
              <a:rPr lang="ru-RU" sz="2400" dirty="0" smtClean="0">
                <a:solidFill>
                  <a:srgbClr val="002060"/>
                </a:solidFill>
              </a:rPr>
              <a:t>ИАОС е администрация към Министъра на околната среда и водите за осъществяване на ръководни, координиращи и информационни функции по отношение на контрола и опазването на околната среда в България. Агенцията е Национален координационен център към Европейската агенция по околна среда (ЕАОС).</a:t>
            </a:r>
            <a:endParaRPr lang="bg-BG" sz="2400" dirty="0">
              <a:solidFill>
                <a:srgbClr val="002060"/>
              </a:solidFill>
            </a:endParaRPr>
          </a:p>
        </p:txBody>
      </p:sp>
      <p:sp>
        <p:nvSpPr>
          <p:cNvPr id="9" name="Rectangle 8"/>
          <p:cNvSpPr/>
          <p:nvPr/>
        </p:nvSpPr>
        <p:spPr>
          <a:xfrm>
            <a:off x="7073851" y="5066852"/>
            <a:ext cx="4608954" cy="461665"/>
          </a:xfrm>
          <a:prstGeom prst="rect">
            <a:avLst/>
          </a:prstGeom>
        </p:spPr>
        <p:txBody>
          <a:bodyPr wrap="none">
            <a:spAutoFit/>
          </a:bodyPr>
          <a:lstStyle/>
          <a:p>
            <a:r>
              <a:rPr lang="en-US" sz="2400" dirty="0" smtClean="0">
                <a:hlinkClick r:id="rId2"/>
              </a:rPr>
              <a:t>https://eea.government.bg/bg/bio</a:t>
            </a:r>
            <a:r>
              <a:rPr lang="bg-BG" sz="2400" dirty="0" smtClean="0"/>
              <a:t> </a:t>
            </a:r>
            <a:endParaRPr lang="bg-BG" sz="2400" dirty="0"/>
          </a:p>
        </p:txBody>
      </p:sp>
      <p:sp>
        <p:nvSpPr>
          <p:cNvPr id="10" name="TextBox 9"/>
          <p:cNvSpPr txBox="1"/>
          <p:nvPr/>
        </p:nvSpPr>
        <p:spPr>
          <a:xfrm>
            <a:off x="1133140" y="4045353"/>
            <a:ext cx="8688592" cy="830997"/>
          </a:xfrm>
          <a:prstGeom prst="rect">
            <a:avLst/>
          </a:prstGeom>
          <a:noFill/>
        </p:spPr>
        <p:txBody>
          <a:bodyPr wrap="square" rtlCol="0">
            <a:spAutoFit/>
          </a:bodyPr>
          <a:lstStyle/>
          <a:p>
            <a:r>
              <a:rPr lang="bg-BG" sz="2400" dirty="0" smtClean="0">
                <a:solidFill>
                  <a:srgbClr val="002060"/>
                </a:solidFill>
              </a:rPr>
              <a:t>Национална система за мониторинг на околната среда (НСМОС) – мониторинг и опазване на биологичното разнообразие.</a:t>
            </a:r>
            <a:endParaRPr lang="bg-BG" sz="2400" dirty="0">
              <a:solidFill>
                <a:srgbClr val="002060"/>
              </a:solidFill>
            </a:endParaRPr>
          </a:p>
        </p:txBody>
      </p:sp>
    </p:spTree>
    <p:extLst>
      <p:ext uri="{BB962C8B-B14F-4D97-AF65-F5344CB8AC3E}">
        <p14:creationId xmlns:p14="http://schemas.microsoft.com/office/powerpoint/2010/main" xmlns="" val="1641384825"/>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E4EDAC37-C3BA-1249-8767-414D489BC914}"/>
              </a:ext>
            </a:extLst>
          </p:cNvPr>
          <p:cNvSpPr>
            <a:spLocks noGrp="1"/>
          </p:cNvSpPr>
          <p:nvPr>
            <p:ph type="body" sz="quarter" idx="18"/>
          </p:nvPr>
        </p:nvSpPr>
        <p:spPr>
          <a:xfrm>
            <a:off x="771505" y="1171574"/>
            <a:ext cx="10915669" cy="5362576"/>
          </a:xfrm>
          <a:prstGeom prst="rect">
            <a:avLst/>
          </a:prstGeom>
        </p:spPr>
        <p:txBody>
          <a:bodyPr lIns="91440" tIns="45720" rIns="91440" bIns="45720" numCol="2" anchor="t"/>
          <a:lstStyle/>
          <a:p>
            <a:pPr marL="12700">
              <a:lnSpc>
                <a:spcPct val="100000"/>
              </a:lnSpc>
              <a:tabLst>
                <a:tab pos="360045" algn="l"/>
              </a:tabLst>
            </a:pPr>
            <a:r>
              <a:rPr lang="bg-BG" b="1" u="sng" dirty="0" smtClean="0">
                <a:solidFill>
                  <a:srgbClr val="354F92"/>
                </a:solidFill>
                <a:latin typeface="Calibri" pitchFamily="34" charset="0"/>
                <a:cs typeface="Calibri" pitchFamily="34" charset="0"/>
              </a:rPr>
              <a:t>На национално/регионално ниво</a:t>
            </a:r>
            <a:r>
              <a:rPr lang="en-IE" b="1" u="sng" spc="5" dirty="0" smtClean="0">
                <a:solidFill>
                  <a:srgbClr val="354F92"/>
                </a:solidFill>
                <a:latin typeface="Calibri" pitchFamily="34" charset="0"/>
                <a:cs typeface="Calibri" pitchFamily="34" charset="0"/>
              </a:rPr>
              <a:t>:</a:t>
            </a:r>
            <a:endParaRPr lang="en-IE" b="1" u="sng" spc="5" dirty="0">
              <a:solidFill>
                <a:srgbClr val="354F92"/>
              </a:solidFill>
              <a:latin typeface="Calibri" pitchFamily="34" charset="0"/>
              <a:cs typeface="Calibri" pitchFamily="34" charset="0"/>
            </a:endParaRPr>
          </a:p>
          <a:p>
            <a:pPr marL="127000" indent="-342900">
              <a:lnSpc>
                <a:spcPct val="100000"/>
              </a:lnSpc>
              <a:buFont typeface="Arial" panose="020B0604020202020204" pitchFamily="34" charset="0"/>
              <a:buChar char="•"/>
              <a:tabLst>
                <a:tab pos="360045" algn="l"/>
              </a:tabLst>
            </a:pPr>
            <a:r>
              <a:rPr lang="bg-BG" spc="-10" dirty="0" smtClean="0">
                <a:solidFill>
                  <a:srgbClr val="354F92"/>
                </a:solidFill>
                <a:latin typeface="Calibri" pitchFamily="34" charset="0"/>
                <a:cs typeface="Calibri" pitchFamily="34" charset="0"/>
              </a:rPr>
              <a:t>Министерство на околната среда и водите</a:t>
            </a:r>
            <a:endParaRPr lang="en-IE" dirty="0">
              <a:solidFill>
                <a:srgbClr val="354F92"/>
              </a:solidFill>
              <a:latin typeface="Calibri" pitchFamily="34" charset="0"/>
              <a:cs typeface="Calibri" pitchFamily="34" charset="0"/>
            </a:endParaRPr>
          </a:p>
          <a:p>
            <a:pPr marL="127000" indent="-342900">
              <a:lnSpc>
                <a:spcPct val="100000"/>
              </a:lnSpc>
              <a:spcBef>
                <a:spcPts val="1019"/>
              </a:spcBef>
              <a:buFont typeface="Arial" panose="020B0604020202020204" pitchFamily="34" charset="0"/>
              <a:buChar char="•"/>
              <a:tabLst>
                <a:tab pos="360045" algn="l"/>
              </a:tabLst>
            </a:pPr>
            <a:r>
              <a:rPr lang="bg-BG" dirty="0" smtClean="0">
                <a:solidFill>
                  <a:srgbClr val="354F92"/>
                </a:solidFill>
                <a:latin typeface="Calibri" pitchFamily="34" charset="0"/>
                <a:cs typeface="Calibri" pitchFamily="34" charset="0"/>
              </a:rPr>
              <a:t>Изпълнителна агенция по околна среда</a:t>
            </a:r>
          </a:p>
          <a:p>
            <a:pPr marL="127000" indent="-342900">
              <a:lnSpc>
                <a:spcPct val="100000"/>
              </a:lnSpc>
              <a:spcBef>
                <a:spcPts val="1019"/>
              </a:spcBef>
              <a:buFont typeface="Arial" panose="020B0604020202020204" pitchFamily="34" charset="0"/>
              <a:buChar char="•"/>
              <a:tabLst>
                <a:tab pos="360045" algn="l"/>
              </a:tabLst>
            </a:pPr>
            <a:r>
              <a:rPr lang="bg-BG" dirty="0" smtClean="0">
                <a:solidFill>
                  <a:srgbClr val="354F92"/>
                </a:solidFill>
                <a:latin typeface="Calibri" pitchFamily="34" charset="0"/>
                <a:cs typeface="Calibri" pitchFamily="34" charset="0"/>
              </a:rPr>
              <a:t>Регионални инспекции по околна среда и води</a:t>
            </a:r>
          </a:p>
          <a:p>
            <a:pPr marL="127000" indent="-342900">
              <a:lnSpc>
                <a:spcPct val="100000"/>
              </a:lnSpc>
              <a:spcBef>
                <a:spcPts val="1019"/>
              </a:spcBef>
              <a:buFont typeface="Arial" panose="020B0604020202020204" pitchFamily="34" charset="0"/>
              <a:buChar char="•"/>
              <a:tabLst>
                <a:tab pos="360045" algn="l"/>
              </a:tabLst>
            </a:pPr>
            <a:r>
              <a:rPr lang="bg-BG" dirty="0" smtClean="0">
                <a:solidFill>
                  <a:srgbClr val="354F92"/>
                </a:solidFill>
                <a:latin typeface="Calibri" pitchFamily="34" charset="0"/>
                <a:cs typeface="Calibri" pitchFamily="34" charset="0"/>
              </a:rPr>
              <a:t>Басейнови дирекции</a:t>
            </a:r>
            <a:endParaRPr lang="en-IE" dirty="0">
              <a:solidFill>
                <a:srgbClr val="354F92"/>
              </a:solidFill>
              <a:latin typeface="Calibri" pitchFamily="34" charset="0"/>
              <a:cs typeface="Calibri" pitchFamily="34" charset="0"/>
            </a:endParaRPr>
          </a:p>
          <a:p>
            <a:pPr marL="12700">
              <a:lnSpc>
                <a:spcPct val="100000"/>
              </a:lnSpc>
              <a:spcBef>
                <a:spcPts val="1095"/>
              </a:spcBef>
              <a:tabLst>
                <a:tab pos="360045" algn="l"/>
              </a:tabLst>
            </a:pPr>
            <a:r>
              <a:rPr lang="bg-BG" b="1" u="sng" spc="-45" dirty="0" smtClean="0">
                <a:solidFill>
                  <a:srgbClr val="354F92"/>
                </a:solidFill>
                <a:latin typeface="Calibri" pitchFamily="34" charset="0"/>
                <a:cs typeface="Calibri" pitchFamily="34" charset="0"/>
              </a:rPr>
              <a:t>Неправителствени органицазии</a:t>
            </a:r>
            <a:endParaRPr lang="en-IE" b="1" u="sng" dirty="0" smtClean="0">
              <a:solidFill>
                <a:srgbClr val="354F92"/>
              </a:solidFill>
              <a:latin typeface="Calibri" pitchFamily="34" charset="0"/>
              <a:cs typeface="Calibri" pitchFamily="34" charset="0"/>
            </a:endParaRPr>
          </a:p>
          <a:p>
            <a:pPr marL="527050" indent="-285750">
              <a:lnSpc>
                <a:spcPct val="100000"/>
              </a:lnSpc>
              <a:spcBef>
                <a:spcPts val="1019"/>
              </a:spcBef>
              <a:buFont typeface="Arial" panose="020B0604020202020204" pitchFamily="34" charset="0"/>
              <a:buChar char="•"/>
              <a:tabLst>
                <a:tab pos="753745" algn="l"/>
              </a:tabLst>
            </a:pPr>
            <a:r>
              <a:rPr lang="en-IE" spc="-15" dirty="0">
                <a:solidFill>
                  <a:srgbClr val="354F92"/>
                </a:solidFill>
                <a:latin typeface="Calibri" pitchFamily="34" charset="0"/>
                <a:cs typeface="Calibri" pitchFamily="34" charset="0"/>
              </a:rPr>
              <a:t>	</a:t>
            </a:r>
            <a:r>
              <a:rPr lang="ru-RU" spc="-20" dirty="0" smtClean="0">
                <a:solidFill>
                  <a:srgbClr val="354F92"/>
                </a:solidFill>
                <a:latin typeface="Calibri" pitchFamily="34" charset="0"/>
                <a:cs typeface="Calibri" pitchFamily="34" charset="0"/>
              </a:rPr>
              <a:t>Българско дружество за защита на птиците (БДЗП) - представител на България в BirdLife International</a:t>
            </a:r>
            <a:endParaRPr lang="en-IE" dirty="0">
              <a:solidFill>
                <a:srgbClr val="354F92"/>
              </a:solidFill>
              <a:latin typeface="Calibri" pitchFamily="34" charset="0"/>
              <a:cs typeface="Calibri" pitchFamily="34" charset="0"/>
            </a:endParaRPr>
          </a:p>
          <a:p>
            <a:pPr marL="527050" indent="-285750">
              <a:lnSpc>
                <a:spcPct val="100000"/>
              </a:lnSpc>
              <a:spcBef>
                <a:spcPts val="1095"/>
              </a:spcBef>
              <a:buFont typeface="Arial" panose="020B0604020202020204" pitchFamily="34" charset="0"/>
              <a:buChar char="•"/>
              <a:tabLst>
                <a:tab pos="753745" algn="l"/>
              </a:tabLst>
            </a:pPr>
            <a:r>
              <a:rPr lang="bg-BG" spc="-20" dirty="0" smtClean="0">
                <a:solidFill>
                  <a:srgbClr val="354F92"/>
                </a:solidFill>
                <a:latin typeface="Calibri" pitchFamily="34" charset="0"/>
                <a:cs typeface="Calibri" pitchFamily="34" charset="0"/>
              </a:rPr>
              <a:t>Българска Фондация Биоразнообразие</a:t>
            </a:r>
          </a:p>
          <a:p>
            <a:pPr marL="527050" indent="-285750">
              <a:lnSpc>
                <a:spcPct val="100000"/>
              </a:lnSpc>
              <a:spcBef>
                <a:spcPts val="1095"/>
              </a:spcBef>
              <a:buFont typeface="Arial" panose="020B0604020202020204" pitchFamily="34" charset="0"/>
              <a:buChar char="•"/>
              <a:tabLst>
                <a:tab pos="753745" algn="l"/>
              </a:tabLst>
            </a:pPr>
            <a:r>
              <a:rPr lang="bg-BG" dirty="0" smtClean="0">
                <a:solidFill>
                  <a:srgbClr val="354F92"/>
                </a:solidFill>
                <a:latin typeface="Calibri" pitchFamily="34" charset="0"/>
                <a:cs typeface="Calibri" pitchFamily="34" charset="0"/>
              </a:rPr>
              <a:t>Обществен център за околна среда и устойчиво развитие, Варна</a:t>
            </a:r>
          </a:p>
          <a:p>
            <a:pPr marL="527050" indent="-285750">
              <a:lnSpc>
                <a:spcPct val="100000"/>
              </a:lnSpc>
              <a:spcBef>
                <a:spcPts val="1095"/>
              </a:spcBef>
              <a:buFont typeface="Arial" panose="020B0604020202020204" pitchFamily="34" charset="0"/>
              <a:buChar char="•"/>
              <a:tabLst>
                <a:tab pos="753745" algn="l"/>
              </a:tabLst>
            </a:pPr>
            <a:r>
              <a:rPr lang="bg-BG" dirty="0" smtClean="0">
                <a:solidFill>
                  <a:srgbClr val="354F92"/>
                </a:solidFill>
                <a:latin typeface="Calibri" pitchFamily="34" charset="0"/>
                <a:cs typeface="Calibri" pitchFamily="34" charset="0"/>
              </a:rPr>
              <a:t>ЕС За Земята</a:t>
            </a:r>
          </a:p>
          <a:p>
            <a:pPr marL="527050" indent="-285750">
              <a:lnSpc>
                <a:spcPct val="100000"/>
              </a:lnSpc>
              <a:spcBef>
                <a:spcPts val="1095"/>
              </a:spcBef>
              <a:buFont typeface="Arial" panose="020B0604020202020204" pitchFamily="34" charset="0"/>
              <a:buChar char="•"/>
              <a:tabLst>
                <a:tab pos="753745" algn="l"/>
              </a:tabLst>
            </a:pPr>
            <a:r>
              <a:rPr lang="ru-RU" dirty="0" smtClean="0">
                <a:solidFill>
                  <a:srgbClr val="354F92"/>
                </a:solidFill>
                <a:latin typeface="Calibri" pitchFamily="34" charset="0"/>
                <a:cs typeface="Calibri" pitchFamily="34" charset="0"/>
              </a:rPr>
              <a:t>Грийнпийс – България (ЮЛНЦ ЕС За Земята)</a:t>
            </a:r>
          </a:p>
          <a:p>
            <a:pPr marL="527050" indent="-285750">
              <a:lnSpc>
                <a:spcPct val="100000"/>
              </a:lnSpc>
              <a:spcBef>
                <a:spcPts val="1095"/>
              </a:spcBef>
              <a:buFont typeface="Arial" panose="020B0604020202020204" pitchFamily="34" charset="0"/>
              <a:buChar char="•"/>
              <a:tabLst>
                <a:tab pos="753745" algn="l"/>
              </a:tabLst>
            </a:pPr>
            <a:r>
              <a:rPr lang="ru-RU" dirty="0" smtClean="0">
                <a:solidFill>
                  <a:srgbClr val="354F92"/>
                </a:solidFill>
                <a:latin typeface="Calibri" pitchFamily="34" charset="0"/>
                <a:cs typeface="Calibri" pitchFamily="34" charset="0"/>
              </a:rPr>
              <a:t>ВВФ - Световен фонд за дивата природа, България</a:t>
            </a:r>
          </a:p>
          <a:p>
            <a:pPr marL="527050" indent="-285750">
              <a:lnSpc>
                <a:spcPct val="100000"/>
              </a:lnSpc>
              <a:spcBef>
                <a:spcPts val="1095"/>
              </a:spcBef>
              <a:buFont typeface="Arial" panose="020B0604020202020204" pitchFamily="34" charset="0"/>
              <a:buChar char="•"/>
              <a:tabLst>
                <a:tab pos="753745" algn="l"/>
              </a:tabLst>
            </a:pPr>
            <a:endParaRPr lang="ru-RU" dirty="0" smtClean="0">
              <a:solidFill>
                <a:srgbClr val="354F92"/>
              </a:solidFill>
              <a:latin typeface="Calibri" pitchFamily="34" charset="0"/>
              <a:cs typeface="Calibri" pitchFamily="34" charset="0"/>
            </a:endParaRPr>
          </a:p>
          <a:p>
            <a:pPr marL="527050" indent="-285750">
              <a:lnSpc>
                <a:spcPct val="100000"/>
              </a:lnSpc>
              <a:spcBef>
                <a:spcPts val="1095"/>
              </a:spcBef>
              <a:buFont typeface="Arial" panose="020B0604020202020204" pitchFamily="34" charset="0"/>
              <a:buChar char="•"/>
              <a:tabLst>
                <a:tab pos="753745" algn="l"/>
              </a:tabLst>
            </a:pPr>
            <a:endParaRPr lang="ru-RU" dirty="0" smtClean="0">
              <a:solidFill>
                <a:srgbClr val="354F92"/>
              </a:solidFill>
              <a:latin typeface="Calibri" pitchFamily="34" charset="0"/>
              <a:cs typeface="Calibri" pitchFamily="34" charset="0"/>
            </a:endParaRPr>
          </a:p>
        </p:txBody>
      </p:sp>
      <p:sp>
        <p:nvSpPr>
          <p:cNvPr id="4" name="Text Placeholder 3">
            <a:extLst>
              <a:ext uri="{FF2B5EF4-FFF2-40B4-BE49-F238E27FC236}">
                <a16:creationId xmlns:a16="http://schemas.microsoft.com/office/drawing/2014/main" xmlns="" id="{40EDA134-70F1-C346-A124-7880EF1582DA}"/>
              </a:ext>
            </a:extLst>
          </p:cNvPr>
          <p:cNvSpPr>
            <a:spLocks noGrp="1"/>
          </p:cNvSpPr>
          <p:nvPr>
            <p:ph type="body" sz="quarter" idx="16"/>
          </p:nvPr>
        </p:nvSpPr>
        <p:spPr>
          <a:xfrm>
            <a:off x="495281" y="367916"/>
            <a:ext cx="11191894" cy="498859"/>
          </a:xfrm>
          <a:prstGeom prst="rect">
            <a:avLst/>
          </a:prstGeom>
        </p:spPr>
        <p:txBody>
          <a:bodyPr/>
          <a:lstStyle/>
          <a:p>
            <a:r>
              <a:rPr lang="ru-RU" dirty="0" smtClean="0"/>
              <a:t>Организации, предоставящи подкрепа, България</a:t>
            </a:r>
            <a:endParaRPr lang="en-US" dirty="0"/>
          </a:p>
        </p:txBody>
      </p:sp>
    </p:spTree>
    <p:extLst>
      <p:ext uri="{BB962C8B-B14F-4D97-AF65-F5344CB8AC3E}">
        <p14:creationId xmlns:p14="http://schemas.microsoft.com/office/powerpoint/2010/main" xmlns="" val="542373576"/>
      </p:ext>
    </p:extLst>
  </p:cSld>
  <p:clrMapOvr>
    <a:masterClrMapping/>
  </p:clrMapOvr>
  <p:timing>
    <p:tnLst>
      <p:par>
        <p:cTn id="1" dur="indefinite" restart="never" nodeType="tmRoot"/>
      </p:par>
    </p:tnLst>
  </p:timing>
  <p:extLst mod="1">
    <p:ext uri="{6950BFC3-D8DA-4A85-94F7-54DA5524770B}">
      <p188:commentRel xmlns:p188="http://schemas.microsoft.com/office/powerpoint/2018/8/main" xmlns="" r:id="rId2"/>
    </p:ext>
  </p:extLs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E4EDAC37-C3BA-1249-8767-414D489BC914}"/>
              </a:ext>
            </a:extLst>
          </p:cNvPr>
          <p:cNvSpPr>
            <a:spLocks noGrp="1"/>
          </p:cNvSpPr>
          <p:nvPr>
            <p:ph type="body" sz="quarter" idx="18"/>
          </p:nvPr>
        </p:nvSpPr>
        <p:spPr>
          <a:xfrm>
            <a:off x="552431" y="942976"/>
            <a:ext cx="11039493" cy="5400674"/>
          </a:xfrm>
          <a:prstGeom prst="rect">
            <a:avLst/>
          </a:prstGeom>
        </p:spPr>
        <p:txBody>
          <a:bodyPr lIns="91440" tIns="45720" rIns="91440" bIns="45720" numCol="2" anchor="t"/>
          <a:lstStyle/>
          <a:p>
            <a:pPr marL="12700">
              <a:lnSpc>
                <a:spcPct val="100000"/>
              </a:lnSpc>
              <a:spcBef>
                <a:spcPts val="1095"/>
              </a:spcBef>
              <a:tabLst>
                <a:tab pos="360045" algn="l"/>
              </a:tabLst>
            </a:pPr>
            <a:r>
              <a:rPr lang="bg-BG" b="1" u="sng" spc="-15" dirty="0" smtClean="0">
                <a:solidFill>
                  <a:srgbClr val="354F92"/>
                </a:solidFill>
                <a:latin typeface="Calibri" pitchFamily="34" charset="0"/>
                <a:cs typeface="Calibri" pitchFamily="34" charset="0"/>
              </a:rPr>
              <a:t>В помощ на биоразнообразието</a:t>
            </a:r>
            <a:endParaRPr lang="bg-BG" b="1" u="sng" dirty="0" smtClean="0">
              <a:solidFill>
                <a:srgbClr val="354F92"/>
              </a:solidFill>
              <a:latin typeface="Calibri" pitchFamily="34" charset="0"/>
              <a:cs typeface="Calibri" pitchFamily="34" charset="0"/>
            </a:endParaRPr>
          </a:p>
          <a:p>
            <a:pPr marL="12700">
              <a:lnSpc>
                <a:spcPct val="100000"/>
              </a:lnSpc>
              <a:spcBef>
                <a:spcPts val="1095"/>
              </a:spcBef>
              <a:tabLst>
                <a:tab pos="360045" algn="l"/>
              </a:tabLst>
            </a:pPr>
            <a:r>
              <a:rPr lang="ru-RU" b="1" dirty="0" smtClean="0">
                <a:solidFill>
                  <a:srgbClr val="354F92"/>
                </a:solidFill>
                <a:latin typeface="Calibri" pitchFamily="34" charset="0"/>
                <a:cs typeface="Calibri" pitchFamily="34" charset="0"/>
              </a:rPr>
              <a:t>Спасителен център за диви животни - Стара Загора</a:t>
            </a:r>
          </a:p>
          <a:p>
            <a:pPr marL="584200" indent="-342900">
              <a:lnSpc>
                <a:spcPct val="100000"/>
              </a:lnSpc>
              <a:spcBef>
                <a:spcPts val="1095"/>
              </a:spcBef>
              <a:buFont typeface="Arial" pitchFamily="34" charset="0"/>
              <a:buChar char="•"/>
              <a:tabLst>
                <a:tab pos="753745" algn="l"/>
              </a:tabLst>
            </a:pPr>
            <a:r>
              <a:rPr lang="ru-RU" dirty="0" smtClean="0">
                <a:solidFill>
                  <a:srgbClr val="354F92"/>
                </a:solidFill>
                <a:latin typeface="Calibri" pitchFamily="34" charset="0"/>
                <a:cs typeface="Calibri" pitchFamily="34" charset="0"/>
              </a:rPr>
              <a:t>За животни в беда</a:t>
            </a:r>
          </a:p>
          <a:p>
            <a:pPr marL="584200" indent="-342900">
              <a:lnSpc>
                <a:spcPct val="100000"/>
              </a:lnSpc>
              <a:spcBef>
                <a:spcPts val="1095"/>
              </a:spcBef>
              <a:buFont typeface="Arial" pitchFamily="34" charset="0"/>
              <a:buChar char="•"/>
              <a:tabLst>
                <a:tab pos="753745" algn="l"/>
              </a:tabLst>
            </a:pPr>
            <a:r>
              <a:rPr lang="ru-RU" dirty="0" smtClean="0">
                <a:solidFill>
                  <a:srgbClr val="354F92"/>
                </a:solidFill>
                <a:latin typeface="Calibri" pitchFamily="34" charset="0"/>
                <a:cs typeface="Calibri" pitchFamily="34" charset="0"/>
              </a:rPr>
              <a:t>Какво да направим, когато намерим БЕДСТВАЩО животно?</a:t>
            </a:r>
          </a:p>
          <a:p>
            <a:pPr marL="584200" indent="-342900">
              <a:lnSpc>
                <a:spcPct val="100000"/>
              </a:lnSpc>
              <a:spcBef>
                <a:spcPts val="1095"/>
              </a:spcBef>
              <a:buFont typeface="Arial" pitchFamily="34" charset="0"/>
              <a:buChar char="•"/>
              <a:tabLst>
                <a:tab pos="753745" algn="l"/>
              </a:tabLst>
            </a:pPr>
            <a:r>
              <a:rPr lang="ru-RU" dirty="0" smtClean="0">
                <a:solidFill>
                  <a:srgbClr val="354F92"/>
                </a:solidFill>
                <a:latin typeface="Calibri" pitchFamily="34" charset="0"/>
                <a:cs typeface="Calibri" pitchFamily="34" charset="0"/>
              </a:rPr>
              <a:t>Оказване на първа помощ</a:t>
            </a:r>
          </a:p>
          <a:p>
            <a:pPr marL="584200" indent="-342900">
              <a:lnSpc>
                <a:spcPct val="100000"/>
              </a:lnSpc>
              <a:spcBef>
                <a:spcPts val="1095"/>
              </a:spcBef>
              <a:buFont typeface="Arial" pitchFamily="34" charset="0"/>
              <a:buChar char="•"/>
              <a:tabLst>
                <a:tab pos="753745" algn="l"/>
              </a:tabLst>
            </a:pPr>
            <a:r>
              <a:rPr lang="ru-RU" dirty="0" smtClean="0">
                <a:solidFill>
                  <a:srgbClr val="354F92"/>
                </a:solidFill>
                <a:latin typeface="Calibri" pitchFamily="34" charset="0"/>
                <a:cs typeface="Calibri" pitchFamily="34" charset="0"/>
              </a:rPr>
              <a:t>Наръчник за оказване на първа помощ на бедстващи диви животни</a:t>
            </a:r>
          </a:p>
          <a:p>
            <a:pPr marL="584200" indent="-342900">
              <a:lnSpc>
                <a:spcPct val="100000"/>
              </a:lnSpc>
              <a:spcBef>
                <a:spcPts val="1095"/>
              </a:spcBef>
              <a:buFont typeface="Arial" pitchFamily="34" charset="0"/>
              <a:buChar char="•"/>
              <a:tabLst>
                <a:tab pos="753745" algn="l"/>
              </a:tabLst>
            </a:pPr>
            <a:endParaRPr lang="en-IE" dirty="0" smtClean="0">
              <a:solidFill>
                <a:srgbClr val="354F92"/>
              </a:solidFill>
              <a:latin typeface="Calibri" pitchFamily="34" charset="0"/>
              <a:cs typeface="Calibri" pitchFamily="34" charset="0"/>
            </a:endParaRPr>
          </a:p>
          <a:p>
            <a:pPr marL="584200" indent="-342900">
              <a:lnSpc>
                <a:spcPct val="100000"/>
              </a:lnSpc>
              <a:spcBef>
                <a:spcPts val="1019"/>
              </a:spcBef>
              <a:tabLst>
                <a:tab pos="753745" algn="l"/>
              </a:tabLst>
            </a:pPr>
            <a:r>
              <a:rPr lang="bg-BG" b="1" dirty="0" smtClean="0">
                <a:solidFill>
                  <a:srgbClr val="354F92"/>
                </a:solidFill>
                <a:latin typeface="Calibri" pitchFamily="34" charset="0"/>
                <a:cs typeface="Calibri" pitchFamily="34" charset="0"/>
              </a:rPr>
              <a:t>			</a:t>
            </a:r>
          </a:p>
          <a:p>
            <a:pPr marL="584200" indent="-342900">
              <a:lnSpc>
                <a:spcPct val="100000"/>
              </a:lnSpc>
              <a:spcBef>
                <a:spcPts val="1019"/>
              </a:spcBef>
              <a:tabLst>
                <a:tab pos="753745" algn="l"/>
              </a:tabLst>
            </a:pPr>
            <a:r>
              <a:rPr lang="bg-BG" b="1" dirty="0" smtClean="0">
                <a:solidFill>
                  <a:srgbClr val="354F92"/>
                </a:solidFill>
                <a:latin typeface="Calibri" pitchFamily="34" charset="0"/>
                <a:cs typeface="Calibri" pitchFamily="34" charset="0"/>
              </a:rPr>
              <a:t>Зоологически градини</a:t>
            </a:r>
          </a:p>
          <a:p>
            <a:pPr marL="584200" indent="-342900">
              <a:lnSpc>
                <a:spcPct val="100000"/>
              </a:lnSpc>
              <a:spcBef>
                <a:spcPts val="1019"/>
              </a:spcBef>
              <a:buFont typeface="Arial" pitchFamily="34" charset="0"/>
              <a:buChar char="•"/>
              <a:tabLst>
                <a:tab pos="753745" algn="l"/>
              </a:tabLst>
            </a:pPr>
            <a:r>
              <a:rPr lang="ru-RU" dirty="0" smtClean="0">
                <a:solidFill>
                  <a:srgbClr val="354F92"/>
                </a:solidFill>
                <a:latin typeface="Calibri" pitchFamily="34" charset="0"/>
                <a:cs typeface="Calibri" pitchFamily="34" charset="0"/>
              </a:rPr>
              <a:t>Развиват образователни и</a:t>
            </a:r>
          </a:p>
          <a:p>
            <a:pPr marL="584200" indent="-342900">
              <a:lnSpc>
                <a:spcPct val="100000"/>
              </a:lnSpc>
              <a:spcBef>
                <a:spcPts val="1019"/>
              </a:spcBef>
              <a:tabLst>
                <a:tab pos="753745" algn="l"/>
              </a:tabLst>
            </a:pPr>
            <a:r>
              <a:rPr lang="ru-RU" dirty="0" smtClean="0">
                <a:solidFill>
                  <a:srgbClr val="354F92"/>
                </a:solidFill>
                <a:latin typeface="Calibri" pitchFamily="34" charset="0"/>
                <a:cs typeface="Calibri" pitchFamily="34" charset="0"/>
              </a:rPr>
              <a:t>изследователски проекти, както и</a:t>
            </a:r>
          </a:p>
          <a:p>
            <a:pPr marL="584200" indent="-342900">
              <a:lnSpc>
                <a:spcPct val="100000"/>
              </a:lnSpc>
              <a:spcBef>
                <a:spcPts val="1019"/>
              </a:spcBef>
              <a:tabLst>
                <a:tab pos="753745" algn="l"/>
              </a:tabLst>
            </a:pPr>
            <a:r>
              <a:rPr lang="ru-RU" dirty="0" smtClean="0">
                <a:solidFill>
                  <a:srgbClr val="354F92"/>
                </a:solidFill>
                <a:latin typeface="Calibri" pitchFamily="34" charset="0"/>
                <a:cs typeface="Calibri" pitchFamily="34" charset="0"/>
              </a:rPr>
              <a:t>програми, свързани със запазване</a:t>
            </a:r>
          </a:p>
          <a:p>
            <a:pPr marL="584200" indent="-342900">
              <a:lnSpc>
                <a:spcPct val="100000"/>
              </a:lnSpc>
              <a:spcBef>
                <a:spcPts val="1019"/>
              </a:spcBef>
              <a:tabLst>
                <a:tab pos="753745" algn="l"/>
              </a:tabLst>
            </a:pPr>
            <a:r>
              <a:rPr lang="ru-RU" dirty="0" smtClean="0">
                <a:solidFill>
                  <a:srgbClr val="354F92"/>
                </a:solidFill>
                <a:latin typeface="Calibri" pitchFamily="34" charset="0"/>
                <a:cs typeface="Calibri" pitchFamily="34" charset="0"/>
              </a:rPr>
              <a:t>биоразнообразието, като например</a:t>
            </a:r>
          </a:p>
          <a:p>
            <a:pPr marL="584200" indent="-342900">
              <a:lnSpc>
                <a:spcPct val="100000"/>
              </a:lnSpc>
              <a:spcBef>
                <a:spcPts val="1019"/>
              </a:spcBef>
              <a:tabLst>
                <a:tab pos="753745" algn="l"/>
              </a:tabLst>
            </a:pPr>
            <a:r>
              <a:rPr lang="ru-RU" dirty="0" smtClean="0">
                <a:solidFill>
                  <a:srgbClr val="354F92"/>
                </a:solidFill>
                <a:latin typeface="Calibri" pitchFamily="34" charset="0"/>
                <a:cs typeface="Calibri" pitchFamily="34" charset="0"/>
              </a:rPr>
              <a:t>размножаване на застрашени от</a:t>
            </a:r>
          </a:p>
          <a:p>
            <a:pPr marL="584200" indent="-342900">
              <a:lnSpc>
                <a:spcPct val="100000"/>
              </a:lnSpc>
              <a:spcBef>
                <a:spcPts val="1019"/>
              </a:spcBef>
              <a:tabLst>
                <a:tab pos="753745" algn="l"/>
              </a:tabLst>
            </a:pPr>
            <a:r>
              <a:rPr lang="ru-RU" dirty="0" smtClean="0">
                <a:solidFill>
                  <a:srgbClr val="354F92"/>
                </a:solidFill>
                <a:latin typeface="Calibri" pitchFamily="34" charset="0"/>
                <a:cs typeface="Calibri" pitchFamily="34" charset="0"/>
              </a:rPr>
              <a:t>изчезване видове.</a:t>
            </a:r>
            <a:endParaRPr lang="en-IE" dirty="0">
              <a:solidFill>
                <a:srgbClr val="354F92"/>
              </a:solidFill>
              <a:latin typeface="Calibri" pitchFamily="34" charset="0"/>
              <a:cs typeface="Calibri" pitchFamily="34" charset="0"/>
            </a:endParaRPr>
          </a:p>
        </p:txBody>
      </p:sp>
      <p:sp>
        <p:nvSpPr>
          <p:cNvPr id="4" name="Text Placeholder 3">
            <a:extLst>
              <a:ext uri="{FF2B5EF4-FFF2-40B4-BE49-F238E27FC236}">
                <a16:creationId xmlns:a16="http://schemas.microsoft.com/office/drawing/2014/main" xmlns="" id="{40EDA134-70F1-C346-A124-7880EF1582DA}"/>
              </a:ext>
            </a:extLst>
          </p:cNvPr>
          <p:cNvSpPr>
            <a:spLocks noGrp="1"/>
          </p:cNvSpPr>
          <p:nvPr>
            <p:ph type="body" sz="quarter" idx="16"/>
          </p:nvPr>
        </p:nvSpPr>
        <p:spPr>
          <a:xfrm>
            <a:off x="495281" y="367916"/>
            <a:ext cx="11191894" cy="498859"/>
          </a:xfrm>
          <a:prstGeom prst="rect">
            <a:avLst/>
          </a:prstGeom>
        </p:spPr>
        <p:txBody>
          <a:bodyPr/>
          <a:lstStyle/>
          <a:p>
            <a:r>
              <a:rPr lang="ru-RU" dirty="0" smtClean="0"/>
              <a:t>Организации, предоставящи подкрепа, България</a:t>
            </a:r>
            <a:endParaRPr lang="en-US" dirty="0"/>
          </a:p>
        </p:txBody>
      </p:sp>
    </p:spTree>
    <p:extLst>
      <p:ext uri="{BB962C8B-B14F-4D97-AF65-F5344CB8AC3E}">
        <p14:creationId xmlns:p14="http://schemas.microsoft.com/office/powerpoint/2010/main" xmlns="" val="542373576"/>
      </p:ext>
    </p:extLst>
  </p:cSld>
  <p:clrMapOvr>
    <a:masterClrMapping/>
  </p:clrMapOvr>
  <p:timing>
    <p:tnLst>
      <p:par>
        <p:cTn id="1" dur="indefinite" restart="never" nodeType="tmRoot"/>
      </p:par>
    </p:tnLst>
  </p:timing>
  <p:extLst mod="1">
    <p:ext uri="{6950BFC3-D8DA-4A85-94F7-54DA5524770B}">
      <p188:commentRel xmlns:p188="http://schemas.microsoft.com/office/powerpoint/2018/8/main" xmlns="" r:id="rId2"/>
    </p:ext>
  </p:extLs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xmlns="" id="{EAFC9547-BC1D-5F47-98EB-8A249D7ACBAD}"/>
              </a:ext>
            </a:extLst>
          </p:cNvPr>
          <p:cNvGrpSpPr/>
          <p:nvPr/>
        </p:nvGrpSpPr>
        <p:grpSpPr>
          <a:xfrm>
            <a:off x="5107779" y="748833"/>
            <a:ext cx="1487826" cy="1083162"/>
            <a:chOff x="3400450" y="986392"/>
            <a:chExt cx="1487826" cy="1083162"/>
          </a:xfrm>
        </p:grpSpPr>
        <p:sp>
          <p:nvSpPr>
            <p:cNvPr id="10" name="Freeform 9">
              <a:extLst>
                <a:ext uri="{FF2B5EF4-FFF2-40B4-BE49-F238E27FC236}">
                  <a16:creationId xmlns:a16="http://schemas.microsoft.com/office/drawing/2014/main" xmlns="" id="{DB167537-6E6E-0142-B8E2-59ADA27C33D3}"/>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E5650"/>
            </a:solidFill>
            <a:ln w="8971"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xmlns="" id="{777B076C-30AD-5146-87E5-27FE130D848E}"/>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w="8971" cap="flat">
              <a:noFill/>
              <a:prstDash val="solid"/>
              <a:miter/>
            </a:ln>
          </p:spPr>
          <p:txBody>
            <a:bodyPr rtlCol="0" anchor="ctr"/>
            <a:lstStyle/>
            <a:p>
              <a:endParaRPr lang="en-US"/>
            </a:p>
          </p:txBody>
        </p:sp>
      </p:grpSp>
      <p:sp>
        <p:nvSpPr>
          <p:cNvPr id="12" name="Text Placeholder 6">
            <a:extLst>
              <a:ext uri="{FF2B5EF4-FFF2-40B4-BE49-F238E27FC236}">
                <a16:creationId xmlns:a16="http://schemas.microsoft.com/office/drawing/2014/main" xmlns="" id="{11C90A48-BE47-6E44-8B5D-EADE2FB0D0FA}"/>
              </a:ext>
            </a:extLst>
          </p:cNvPr>
          <p:cNvSpPr txBox="1">
            <a:spLocks/>
          </p:cNvSpPr>
          <p:nvPr/>
        </p:nvSpPr>
        <p:spPr>
          <a:xfrm>
            <a:off x="1029993" y="3176111"/>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200" b="1" i="0" dirty="0">
                <a:solidFill>
                  <a:schemeClr val="bg1"/>
                </a:solidFill>
              </a:rPr>
              <a:t>Abraham Lincoln </a:t>
            </a:r>
            <a:endParaRPr lang="en-US" sz="2200" b="1" dirty="0">
              <a:solidFill>
                <a:schemeClr val="bg1"/>
              </a:solidFill>
            </a:endParaRPr>
          </a:p>
        </p:txBody>
      </p:sp>
      <p:pic>
        <p:nvPicPr>
          <p:cNvPr id="7" name="Picture Placeholder 6">
            <a:extLst>
              <a:ext uri="{FF2B5EF4-FFF2-40B4-BE49-F238E27FC236}">
                <a16:creationId xmlns:a16="http://schemas.microsoft.com/office/drawing/2014/main" xmlns="" id="{D8142738-C0AA-2A4B-8562-0F30663BAD47}"/>
              </a:ext>
            </a:extLst>
          </p:cNvPr>
          <p:cNvPicPr>
            <a:picLocks noGrp="1" noChangeAspect="1"/>
          </p:cNvPicPr>
          <p:nvPr>
            <p:ph type="pic" sz="quarter" idx="11"/>
          </p:nvPr>
        </p:nvPicPr>
        <p:blipFill rotWithShape="1">
          <a:blip r:embed="rId2"/>
          <a:srcRect l="15668" t="18801" r="2487" b="18801"/>
          <a:stretch/>
        </p:blipFill>
        <p:spPr>
          <a:xfrm>
            <a:off x="817789" y="746272"/>
            <a:ext cx="10556422" cy="5365455"/>
          </a:xfrm>
        </p:spPr>
      </p:pic>
      <p:sp>
        <p:nvSpPr>
          <p:cNvPr id="13" name="TextBox 12">
            <a:extLst>
              <a:ext uri="{FF2B5EF4-FFF2-40B4-BE49-F238E27FC236}">
                <a16:creationId xmlns:a16="http://schemas.microsoft.com/office/drawing/2014/main" xmlns="" id="{3875B9C3-7921-364B-95C1-7200313E6D07}"/>
              </a:ext>
            </a:extLst>
          </p:cNvPr>
          <p:cNvSpPr txBox="1"/>
          <p:nvPr/>
        </p:nvSpPr>
        <p:spPr>
          <a:xfrm>
            <a:off x="827280" y="959224"/>
            <a:ext cx="10556422" cy="5293757"/>
          </a:xfrm>
          <a:prstGeom prst="rect">
            <a:avLst/>
          </a:prstGeom>
          <a:noFill/>
        </p:spPr>
        <p:txBody>
          <a:bodyPr wrap="square" rtlCol="0">
            <a:spAutoFit/>
          </a:bodyPr>
          <a:lstStyle/>
          <a:p>
            <a:pPr algn="ctr"/>
            <a:r>
              <a:rPr lang="en-US" sz="4400" b="1" spc="162" dirty="0" smtClean="0">
                <a:solidFill>
                  <a:schemeClr val="bg1"/>
                </a:solidFill>
                <a:latin typeface="Calibri" panose="020F0502020204030204" pitchFamily="34" charset="0"/>
                <a:cs typeface="Calibri" panose="020F0502020204030204" pitchFamily="34" charset="0"/>
              </a:rPr>
              <a:t>“</a:t>
            </a:r>
            <a:r>
              <a:rPr lang="ru-RU" sz="4400" b="1" spc="162" dirty="0" err="1" smtClean="0">
                <a:solidFill>
                  <a:schemeClr val="bg1"/>
                </a:solidFill>
                <a:latin typeface="Calibri" panose="020F0502020204030204" pitchFamily="34" charset="0"/>
                <a:cs typeface="Calibri" panose="020F0502020204030204" pitchFamily="34" charset="0"/>
              </a:rPr>
              <a:t>Бях</a:t>
            </a:r>
            <a:r>
              <a:rPr lang="ru-RU" sz="4400" b="1" spc="162" dirty="0" smtClean="0">
                <a:solidFill>
                  <a:schemeClr val="bg1"/>
                </a:solidFill>
                <a:latin typeface="Calibri" panose="020F0502020204030204" pitchFamily="34" charset="0"/>
                <a:cs typeface="Calibri" panose="020F0502020204030204" pitchFamily="34" charset="0"/>
              </a:rPr>
              <a:t> </a:t>
            </a:r>
            <a:r>
              <a:rPr lang="ru-RU" sz="4400" b="1" spc="162" dirty="0" err="1" smtClean="0">
                <a:solidFill>
                  <a:schemeClr val="bg1"/>
                </a:solidFill>
                <a:latin typeface="Calibri" panose="020F0502020204030204" pitchFamily="34" charset="0"/>
                <a:cs typeface="Calibri" panose="020F0502020204030204" pitchFamily="34" charset="0"/>
              </a:rPr>
              <a:t>вдъхновен</a:t>
            </a:r>
            <a:r>
              <a:rPr lang="ru-RU" sz="4400" b="1" spc="162" dirty="0" smtClean="0">
                <a:solidFill>
                  <a:schemeClr val="bg1"/>
                </a:solidFill>
                <a:latin typeface="Calibri" panose="020F0502020204030204" pitchFamily="34" charset="0"/>
                <a:cs typeface="Calibri" panose="020F0502020204030204" pitchFamily="34" charset="0"/>
              </a:rPr>
              <a:t> от </a:t>
            </a:r>
            <a:r>
              <a:rPr lang="ru-RU" sz="4400" b="1" spc="162" dirty="0" err="1" smtClean="0">
                <a:solidFill>
                  <a:schemeClr val="bg1"/>
                </a:solidFill>
                <a:latin typeface="Calibri" panose="020F0502020204030204" pitchFamily="34" charset="0"/>
                <a:cs typeface="Calibri" panose="020F0502020204030204" pitchFamily="34" charset="0"/>
              </a:rPr>
              <a:t>работата</a:t>
            </a:r>
            <a:r>
              <a:rPr lang="ru-RU" sz="4400" b="1" spc="162" dirty="0" smtClean="0">
                <a:solidFill>
                  <a:schemeClr val="bg1"/>
                </a:solidFill>
                <a:latin typeface="Calibri" panose="020F0502020204030204" pitchFamily="34" charset="0"/>
                <a:cs typeface="Calibri" panose="020F0502020204030204" pitchFamily="34" charset="0"/>
              </a:rPr>
              <a:t> на общности, </a:t>
            </a:r>
            <a:r>
              <a:rPr lang="ru-RU" sz="4400" b="1" spc="162" dirty="0" err="1" smtClean="0">
                <a:solidFill>
                  <a:schemeClr val="bg1"/>
                </a:solidFill>
                <a:latin typeface="Calibri" panose="020F0502020204030204" pitchFamily="34" charset="0"/>
                <a:cs typeface="Calibri" panose="020F0502020204030204" pitchFamily="34" charset="0"/>
              </a:rPr>
              <a:t>които</a:t>
            </a:r>
            <a:r>
              <a:rPr lang="ru-RU" sz="4400" b="1" spc="162" dirty="0" smtClean="0">
                <a:solidFill>
                  <a:schemeClr val="bg1"/>
                </a:solidFill>
                <a:latin typeface="Calibri" panose="020F0502020204030204" pitchFamily="34" charset="0"/>
                <a:cs typeface="Calibri" panose="020F0502020204030204" pitchFamily="34" charset="0"/>
              </a:rPr>
              <a:t> </a:t>
            </a:r>
            <a:r>
              <a:rPr lang="ru-RU" sz="4400" b="1" spc="162" dirty="0" err="1" smtClean="0">
                <a:solidFill>
                  <a:schemeClr val="bg1"/>
                </a:solidFill>
                <a:latin typeface="Calibri" panose="020F0502020204030204" pitchFamily="34" charset="0"/>
                <a:cs typeface="Calibri" panose="020F0502020204030204" pitchFamily="34" charset="0"/>
              </a:rPr>
              <a:t>наистина</a:t>
            </a:r>
            <a:r>
              <a:rPr lang="ru-RU" sz="4400" b="1" spc="162" dirty="0" smtClean="0">
                <a:solidFill>
                  <a:schemeClr val="bg1"/>
                </a:solidFill>
                <a:latin typeface="Calibri" panose="020F0502020204030204" pitchFamily="34" charset="0"/>
                <a:cs typeface="Calibri" panose="020F0502020204030204" pitchFamily="34" charset="0"/>
              </a:rPr>
              <a:t> </a:t>
            </a:r>
            <a:r>
              <a:rPr lang="ru-RU" sz="4400" b="1" spc="162" dirty="0" err="1" smtClean="0">
                <a:solidFill>
                  <a:schemeClr val="bg1"/>
                </a:solidFill>
                <a:latin typeface="Calibri" panose="020F0502020204030204" pitchFamily="34" charset="0"/>
                <a:cs typeface="Calibri" panose="020F0502020204030204" pitchFamily="34" charset="0"/>
              </a:rPr>
              <a:t>са</a:t>
            </a:r>
            <a:r>
              <a:rPr lang="ru-RU" sz="4400" b="1" spc="162" dirty="0" smtClean="0">
                <a:solidFill>
                  <a:schemeClr val="bg1"/>
                </a:solidFill>
                <a:latin typeface="Calibri" panose="020F0502020204030204" pitchFamily="34" charset="0"/>
                <a:cs typeface="Calibri" panose="020F0502020204030204" pitchFamily="34" charset="0"/>
              </a:rPr>
              <a:t> </a:t>
            </a:r>
            <a:r>
              <a:rPr lang="ru-RU" sz="4400" b="1" spc="162" dirty="0" err="1" smtClean="0">
                <a:solidFill>
                  <a:schemeClr val="bg1"/>
                </a:solidFill>
                <a:latin typeface="Calibri" panose="020F0502020204030204" pitchFamily="34" charset="0"/>
                <a:cs typeface="Calibri" panose="020F0502020204030204" pitchFamily="34" charset="0"/>
              </a:rPr>
              <a:t>далновидни</a:t>
            </a:r>
            <a:r>
              <a:rPr lang="ru-RU" sz="4400" b="1" spc="162" dirty="0" smtClean="0">
                <a:solidFill>
                  <a:schemeClr val="bg1"/>
                </a:solidFill>
                <a:latin typeface="Calibri" panose="020F0502020204030204" pitchFamily="34" charset="0"/>
                <a:cs typeface="Calibri" panose="020F0502020204030204" pitchFamily="34" charset="0"/>
              </a:rPr>
              <a:t>, […]От </a:t>
            </a:r>
            <a:r>
              <a:rPr lang="ru-RU" sz="4400" b="1" spc="162" dirty="0" err="1" smtClean="0">
                <a:solidFill>
                  <a:schemeClr val="bg1"/>
                </a:solidFill>
                <a:latin typeface="Calibri" panose="020F0502020204030204" pitchFamily="34" charset="0"/>
                <a:cs typeface="Calibri" panose="020F0502020204030204" pitchFamily="34" charset="0"/>
              </a:rPr>
              <a:t>решаващо</a:t>
            </a:r>
            <a:r>
              <a:rPr lang="ru-RU" sz="4400" b="1" spc="162" dirty="0" smtClean="0">
                <a:solidFill>
                  <a:schemeClr val="bg1"/>
                </a:solidFill>
                <a:latin typeface="Calibri" panose="020F0502020204030204" pitchFamily="34" charset="0"/>
                <a:cs typeface="Calibri" panose="020F0502020204030204" pitchFamily="34" charset="0"/>
              </a:rPr>
              <a:t> значение за </a:t>
            </a:r>
            <a:r>
              <a:rPr lang="ru-RU" sz="4400" b="1" spc="162" dirty="0" err="1" smtClean="0">
                <a:solidFill>
                  <a:schemeClr val="bg1"/>
                </a:solidFill>
                <a:latin typeface="Calibri" panose="020F0502020204030204" pitchFamily="34" charset="0"/>
                <a:cs typeface="Calibri" panose="020F0502020204030204" pitchFamily="34" charset="0"/>
              </a:rPr>
              <a:t>нашата</a:t>
            </a:r>
            <a:r>
              <a:rPr lang="ru-RU" sz="4400" b="1" spc="162" dirty="0" smtClean="0">
                <a:solidFill>
                  <a:schemeClr val="bg1"/>
                </a:solidFill>
                <a:latin typeface="Calibri" panose="020F0502020204030204" pitchFamily="34" charset="0"/>
                <a:cs typeface="Calibri" panose="020F0502020204030204" pitchFamily="34" charset="0"/>
              </a:rPr>
              <a:t> </a:t>
            </a:r>
            <a:r>
              <a:rPr lang="ru-RU" sz="4400" b="1" spc="162" dirty="0" err="1" smtClean="0">
                <a:solidFill>
                  <a:schemeClr val="bg1"/>
                </a:solidFill>
                <a:latin typeface="Calibri" panose="020F0502020204030204" pitchFamily="34" charset="0"/>
                <a:cs typeface="Calibri" panose="020F0502020204030204" pitchFamily="34" charset="0"/>
              </a:rPr>
              <a:t>демокрация</a:t>
            </a:r>
            <a:r>
              <a:rPr lang="ru-RU" sz="4400" b="1" spc="162" dirty="0" smtClean="0">
                <a:solidFill>
                  <a:schemeClr val="bg1"/>
                </a:solidFill>
                <a:latin typeface="Calibri" panose="020F0502020204030204" pitchFamily="34" charset="0"/>
                <a:cs typeface="Calibri" panose="020F0502020204030204" pitchFamily="34" charset="0"/>
              </a:rPr>
              <a:t> е </a:t>
            </a:r>
            <a:r>
              <a:rPr lang="ru-RU" sz="4400" b="1" spc="162" dirty="0" err="1" smtClean="0">
                <a:solidFill>
                  <a:schemeClr val="bg1"/>
                </a:solidFill>
                <a:latin typeface="Calibri" panose="020F0502020204030204" pitchFamily="34" charset="0"/>
                <a:cs typeface="Calibri" panose="020F0502020204030204" pitchFamily="34" charset="0"/>
              </a:rPr>
              <a:t>групите</a:t>
            </a:r>
            <a:r>
              <a:rPr lang="ru-RU" sz="4400" b="1" spc="162" dirty="0" smtClean="0">
                <a:solidFill>
                  <a:schemeClr val="bg1"/>
                </a:solidFill>
                <a:latin typeface="Calibri" panose="020F0502020204030204" pitchFamily="34" charset="0"/>
                <a:cs typeface="Calibri" panose="020F0502020204030204" pitchFamily="34" charset="0"/>
              </a:rPr>
              <a:t> да </a:t>
            </a:r>
            <a:r>
              <a:rPr lang="ru-RU" sz="4400" b="1" spc="162" dirty="0" err="1" smtClean="0">
                <a:solidFill>
                  <a:schemeClr val="bg1"/>
                </a:solidFill>
                <a:latin typeface="Calibri" panose="020F0502020204030204" pitchFamily="34" charset="0"/>
                <a:cs typeface="Calibri" panose="020F0502020204030204" pitchFamily="34" charset="0"/>
              </a:rPr>
              <a:t>могат</a:t>
            </a:r>
            <a:r>
              <a:rPr lang="ru-RU" sz="4400" b="1" spc="162" dirty="0" smtClean="0">
                <a:solidFill>
                  <a:schemeClr val="bg1"/>
                </a:solidFill>
                <a:latin typeface="Calibri" panose="020F0502020204030204" pitchFamily="34" charset="0"/>
                <a:cs typeface="Calibri" panose="020F0502020204030204" pitchFamily="34" charset="0"/>
              </a:rPr>
              <a:t> и </a:t>
            </a:r>
            <a:r>
              <a:rPr lang="ru-RU" sz="4400" b="1" spc="162" dirty="0" err="1" smtClean="0">
                <a:solidFill>
                  <a:schemeClr val="bg1"/>
                </a:solidFill>
                <a:latin typeface="Calibri" panose="020F0502020204030204" pitchFamily="34" charset="0"/>
                <a:cs typeface="Calibri" panose="020F0502020204030204" pitchFamily="34" charset="0"/>
              </a:rPr>
              <a:t>действат</a:t>
            </a:r>
            <a:r>
              <a:rPr lang="ru-RU" sz="4400" b="1" spc="162" dirty="0" smtClean="0">
                <a:solidFill>
                  <a:schemeClr val="bg1"/>
                </a:solidFill>
                <a:latin typeface="Calibri" panose="020F0502020204030204" pitchFamily="34" charset="0"/>
                <a:cs typeface="Calibri" panose="020F0502020204030204" pitchFamily="34" charset="0"/>
              </a:rPr>
              <a:t> там, </a:t>
            </a:r>
            <a:r>
              <a:rPr lang="ru-RU" sz="4400" b="1" spc="162" dirty="0" err="1" smtClean="0">
                <a:solidFill>
                  <a:schemeClr val="bg1"/>
                </a:solidFill>
                <a:latin typeface="Calibri" panose="020F0502020204030204" pitchFamily="34" charset="0"/>
                <a:cs typeface="Calibri" panose="020F0502020204030204" pitchFamily="34" charset="0"/>
              </a:rPr>
              <a:t>където</a:t>
            </a:r>
            <a:r>
              <a:rPr lang="ru-RU" sz="4400" b="1" spc="162" dirty="0" smtClean="0">
                <a:solidFill>
                  <a:schemeClr val="bg1"/>
                </a:solidFill>
                <a:latin typeface="Calibri" panose="020F0502020204030204" pitchFamily="34" charset="0"/>
                <a:cs typeface="Calibri" panose="020F0502020204030204" pitchFamily="34" charset="0"/>
              </a:rPr>
              <a:t> </a:t>
            </a:r>
            <a:r>
              <a:rPr lang="ru-RU" sz="4400" b="1" spc="162" dirty="0" err="1" smtClean="0">
                <a:solidFill>
                  <a:schemeClr val="bg1"/>
                </a:solidFill>
                <a:latin typeface="Calibri" panose="020F0502020204030204" pitchFamily="34" charset="0"/>
                <a:cs typeface="Calibri" panose="020F0502020204030204" pitchFamily="34" charset="0"/>
              </a:rPr>
              <a:t>осъзнават</a:t>
            </a:r>
            <a:r>
              <a:rPr lang="ru-RU" sz="4400" b="1" spc="162" dirty="0" smtClean="0">
                <a:solidFill>
                  <a:schemeClr val="bg1"/>
                </a:solidFill>
                <a:latin typeface="Calibri" panose="020F0502020204030204" pitchFamily="34" charset="0"/>
                <a:cs typeface="Calibri" panose="020F0502020204030204" pitchFamily="34" charset="0"/>
              </a:rPr>
              <a:t> </a:t>
            </a:r>
            <a:r>
              <a:rPr lang="ru-RU" sz="4400" b="1" spc="162" dirty="0" err="1" smtClean="0">
                <a:solidFill>
                  <a:schemeClr val="bg1"/>
                </a:solidFill>
                <a:latin typeface="Calibri" panose="020F0502020204030204" pitchFamily="34" charset="0"/>
                <a:cs typeface="Calibri" panose="020F0502020204030204" pitchFamily="34" charset="0"/>
              </a:rPr>
              <a:t>заплаха</a:t>
            </a:r>
            <a:r>
              <a:rPr lang="ru-RU" sz="4400" b="1" spc="162" dirty="0" smtClean="0">
                <a:solidFill>
                  <a:schemeClr val="bg1"/>
                </a:solidFill>
                <a:latin typeface="Calibri" panose="020F0502020204030204" pitchFamily="34" charset="0"/>
                <a:cs typeface="Calibri" panose="020F0502020204030204" pitchFamily="34" charset="0"/>
              </a:rPr>
              <a:t> за </a:t>
            </a:r>
            <a:r>
              <a:rPr lang="ru-RU" sz="4400" b="1" spc="162" dirty="0" err="1" smtClean="0">
                <a:solidFill>
                  <a:schemeClr val="bg1"/>
                </a:solidFill>
                <a:latin typeface="Calibri" panose="020F0502020204030204" pitchFamily="34" charset="0"/>
                <a:cs typeface="Calibri" panose="020F0502020204030204" pitchFamily="34" charset="0"/>
              </a:rPr>
              <a:t>общото</a:t>
            </a:r>
            <a:r>
              <a:rPr lang="ru-RU" sz="4400" b="1" spc="162" dirty="0" smtClean="0">
                <a:solidFill>
                  <a:schemeClr val="bg1"/>
                </a:solidFill>
                <a:latin typeface="Calibri" panose="020F0502020204030204" pitchFamily="34" charset="0"/>
                <a:cs typeface="Calibri" panose="020F0502020204030204" pitchFamily="34" charset="0"/>
              </a:rPr>
              <a:t> благо</a:t>
            </a:r>
            <a:r>
              <a:rPr lang="en-US" sz="4400" b="1" spc="162" dirty="0" smtClean="0">
                <a:solidFill>
                  <a:schemeClr val="bg1"/>
                </a:solidFill>
                <a:latin typeface="Calibri" panose="020F0502020204030204" pitchFamily="34" charset="0"/>
                <a:cs typeface="Calibri" panose="020F0502020204030204" pitchFamily="34" charset="0"/>
              </a:rPr>
              <a:t>.”</a:t>
            </a:r>
            <a:endParaRPr lang="en-US" sz="4400" b="1" spc="162" dirty="0">
              <a:solidFill>
                <a:schemeClr val="bg1"/>
              </a:solidFill>
              <a:latin typeface="Calibri" panose="020F0502020204030204" pitchFamily="34" charset="0"/>
              <a:cs typeface="Calibri" panose="020F0502020204030204" pitchFamily="34" charset="0"/>
            </a:endParaRPr>
          </a:p>
          <a:p>
            <a:pPr algn="ctr"/>
            <a:r>
              <a:rPr lang="en-US" sz="3000" b="1" spc="162" dirty="0">
                <a:solidFill>
                  <a:schemeClr val="bg1"/>
                </a:solidFill>
                <a:latin typeface="Calibri" panose="020F0502020204030204" pitchFamily="34" charset="0"/>
                <a:cs typeface="Calibri" panose="020F0502020204030204" pitchFamily="34" charset="0"/>
              </a:rPr>
              <a:t>- </a:t>
            </a:r>
            <a:r>
              <a:rPr lang="bg-BG" sz="3000" b="1" spc="162" dirty="0" smtClean="0">
                <a:solidFill>
                  <a:schemeClr val="bg1"/>
                </a:solidFill>
                <a:latin typeface="Calibri" panose="020F0502020204030204" pitchFamily="34" charset="0"/>
                <a:cs typeface="Calibri" panose="020F0502020204030204" pitchFamily="34" charset="0"/>
              </a:rPr>
              <a:t>Майкъл </a:t>
            </a:r>
            <a:r>
              <a:rPr lang="bg-BG" sz="3000" b="1" spc="162" dirty="0" err="1" smtClean="0">
                <a:solidFill>
                  <a:schemeClr val="bg1"/>
                </a:solidFill>
                <a:latin typeface="Calibri" panose="020F0502020204030204" pitchFamily="34" charset="0"/>
                <a:cs typeface="Calibri" panose="020F0502020204030204" pitchFamily="34" charset="0"/>
              </a:rPr>
              <a:t>Хигинс</a:t>
            </a:r>
            <a:r>
              <a:rPr lang="bg-BG" sz="3000" b="1" spc="162" dirty="0" smtClean="0">
                <a:solidFill>
                  <a:schemeClr val="bg1"/>
                </a:solidFill>
                <a:latin typeface="Calibri" panose="020F0502020204030204" pitchFamily="34" charset="0"/>
                <a:cs typeface="Calibri" panose="020F0502020204030204" pitchFamily="34" charset="0"/>
              </a:rPr>
              <a:t>, Президент на Ирландия</a:t>
            </a:r>
            <a:endParaRPr lang="en-US" sz="3000" b="1" i="1" spc="162"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xmlns="" val="2858653946"/>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xmlns="" id="{95D61C34-AF95-5448-B715-90AADC57BC48}"/>
              </a:ext>
            </a:extLst>
          </p:cNvPr>
          <p:cNvPicPr>
            <a:picLocks noGrp="1" noChangeAspect="1"/>
          </p:cNvPicPr>
          <p:nvPr>
            <p:ph type="pic" sz="quarter" idx="10"/>
          </p:nvPr>
        </p:nvPicPr>
        <p:blipFill>
          <a:blip r:embed="rId3"/>
          <a:srcRect t="5628" b="5628"/>
          <a:stretch>
            <a:fillRect/>
          </a:stretch>
        </p:blipFill>
        <p:spPr/>
      </p:pic>
      <p:sp>
        <p:nvSpPr>
          <p:cNvPr id="5" name="Text Placeholder 4">
            <a:extLst>
              <a:ext uri="{FF2B5EF4-FFF2-40B4-BE49-F238E27FC236}">
                <a16:creationId xmlns:a16="http://schemas.microsoft.com/office/drawing/2014/main" xmlns="" id="{F53E186E-EEE8-784F-BE9F-48BF925F13E9}"/>
              </a:ext>
            </a:extLst>
          </p:cNvPr>
          <p:cNvSpPr>
            <a:spLocks noGrp="1"/>
          </p:cNvSpPr>
          <p:nvPr>
            <p:ph type="body" sz="quarter" idx="17"/>
          </p:nvPr>
        </p:nvSpPr>
        <p:spPr/>
        <p:txBody>
          <a:bodyPr/>
          <a:lstStyle/>
          <a:p>
            <a:r>
              <a:rPr lang="en-US" dirty="0"/>
              <a:t>05</a:t>
            </a:r>
          </a:p>
        </p:txBody>
      </p:sp>
      <p:sp>
        <p:nvSpPr>
          <p:cNvPr id="6" name="Rectangle 5">
            <a:extLst>
              <a:ext uri="{FF2B5EF4-FFF2-40B4-BE49-F238E27FC236}">
                <a16:creationId xmlns:a16="http://schemas.microsoft.com/office/drawing/2014/main" xmlns="" id="{1DF2049A-9A6D-0A49-9CEA-AEAEB81268B2}"/>
              </a:ext>
            </a:extLst>
          </p:cNvPr>
          <p:cNvSpPr/>
          <p:nvPr/>
        </p:nvSpPr>
        <p:spPr>
          <a:xfrm>
            <a:off x="5722297" y="3429000"/>
            <a:ext cx="5496309" cy="12003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7" name="TextBox 6">
            <a:extLst>
              <a:ext uri="{FF2B5EF4-FFF2-40B4-BE49-F238E27FC236}">
                <a16:creationId xmlns:a16="http://schemas.microsoft.com/office/drawing/2014/main" xmlns="" id="{9664755C-D94B-2A4C-946A-2A124785D8C0}"/>
              </a:ext>
            </a:extLst>
          </p:cNvPr>
          <p:cNvSpPr txBox="1"/>
          <p:nvPr/>
        </p:nvSpPr>
        <p:spPr>
          <a:xfrm>
            <a:off x="5906320" y="3481298"/>
            <a:ext cx="5400777" cy="646331"/>
          </a:xfrm>
          <a:prstGeom prst="rect">
            <a:avLst/>
          </a:prstGeom>
          <a:noFill/>
        </p:spPr>
        <p:txBody>
          <a:bodyPr wrap="square" rtlCol="0">
            <a:spAutoFit/>
          </a:bodyPr>
          <a:lstStyle/>
          <a:p>
            <a:r>
              <a:rPr lang="bg-BG" sz="3600" b="1" spc="324" dirty="0" smtClean="0">
                <a:solidFill>
                  <a:srgbClr val="EB7339"/>
                </a:solidFill>
                <a:latin typeface="Calibri" panose="020F0502020204030204" pitchFamily="34" charset="0"/>
                <a:cs typeface="Calibri" panose="020F0502020204030204" pitchFamily="34" charset="0"/>
              </a:rPr>
              <a:t>Обобщение</a:t>
            </a:r>
            <a:endParaRPr lang="en-US" sz="3600" b="1" spc="324" dirty="0">
              <a:solidFill>
                <a:srgbClr val="EB7339"/>
              </a:solidFill>
              <a:latin typeface="Calibri" panose="020F0502020204030204" pitchFamily="34" charset="0"/>
              <a:cs typeface="Calibri" panose="020F0502020204030204" pitchFamily="34" charset="0"/>
            </a:endParaRPr>
          </a:p>
        </p:txBody>
      </p:sp>
      <p:grpSp>
        <p:nvGrpSpPr>
          <p:cNvPr id="9" name="Graphic 2">
            <a:extLst>
              <a:ext uri="{FF2B5EF4-FFF2-40B4-BE49-F238E27FC236}">
                <a16:creationId xmlns:a16="http://schemas.microsoft.com/office/drawing/2014/main" xmlns="" id="{6285D392-116B-5249-8268-8EA084DD11E1}"/>
              </a:ext>
            </a:extLst>
          </p:cNvPr>
          <p:cNvGrpSpPr/>
          <p:nvPr/>
        </p:nvGrpSpPr>
        <p:grpSpPr>
          <a:xfrm rot="16200000">
            <a:off x="-1080012" y="1373752"/>
            <a:ext cx="3833889" cy="1673865"/>
            <a:chOff x="3357879" y="5072538"/>
            <a:chExt cx="593407" cy="259080"/>
          </a:xfrm>
          <a:solidFill>
            <a:srgbClr val="EB7339"/>
          </a:solidFill>
        </p:grpSpPr>
        <p:sp>
          <p:nvSpPr>
            <p:cNvPr id="10" name="Freeform 9">
              <a:extLst>
                <a:ext uri="{FF2B5EF4-FFF2-40B4-BE49-F238E27FC236}">
                  <a16:creationId xmlns:a16="http://schemas.microsoft.com/office/drawing/2014/main" xmlns="" id="{470E5AA0-13F3-7046-97B9-B4D70885B4A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xmlns="" id="{59BABA38-F111-FD47-B780-A81442F31F5A}"/>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xmlns="" id="{F0607F26-EF08-D444-B0FE-E46E0BA21E65}"/>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xmlns="" val="3223563543"/>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E4EDAC37-C3BA-1249-8767-414D489BC914}"/>
              </a:ext>
            </a:extLst>
          </p:cNvPr>
          <p:cNvSpPr>
            <a:spLocks noGrp="1"/>
          </p:cNvSpPr>
          <p:nvPr>
            <p:ph type="body" sz="quarter" idx="18"/>
          </p:nvPr>
        </p:nvSpPr>
        <p:spPr>
          <a:xfrm>
            <a:off x="904856" y="2169459"/>
            <a:ext cx="10479218" cy="4401462"/>
          </a:xfrm>
          <a:prstGeom prst="rect">
            <a:avLst/>
          </a:prstGeom>
        </p:spPr>
        <p:txBody>
          <a:bodyPr/>
          <a:lstStyle/>
          <a:p>
            <a:pPr marL="342900" indent="-342900">
              <a:lnSpc>
                <a:spcPct val="150000"/>
              </a:lnSpc>
              <a:buFont typeface="Arial" panose="020B0604020202020204" pitchFamily="34" charset="0"/>
              <a:buChar char="•"/>
            </a:pPr>
            <a:r>
              <a:rPr lang="bg-BG" dirty="0" smtClean="0"/>
              <a:t>Какво е биоразнообразие</a:t>
            </a:r>
            <a:r>
              <a:rPr lang="en-US" dirty="0" smtClean="0"/>
              <a:t>? </a:t>
            </a:r>
            <a:r>
              <a:rPr lang="bg-BG" dirty="0" smtClean="0"/>
              <a:t>Кои са трите вида</a:t>
            </a:r>
            <a:r>
              <a:rPr lang="en-US" dirty="0" smtClean="0"/>
              <a:t>? </a:t>
            </a:r>
            <a:endParaRPr lang="en-US" dirty="0"/>
          </a:p>
          <a:p>
            <a:pPr marL="342900" indent="-342900">
              <a:lnSpc>
                <a:spcPct val="150000"/>
              </a:lnSpc>
              <a:buFont typeface="Arial" panose="020B0604020202020204" pitchFamily="34" charset="0"/>
              <a:buChar char="•"/>
            </a:pPr>
            <a:r>
              <a:rPr lang="bg-BG" dirty="0" smtClean="0"/>
              <a:t>Кои са 5те основни заплахи за биоразнообразието</a:t>
            </a:r>
            <a:r>
              <a:rPr lang="en-US" dirty="0" smtClean="0"/>
              <a:t>? </a:t>
            </a:r>
            <a:endParaRPr lang="en-US" dirty="0"/>
          </a:p>
          <a:p>
            <a:pPr marL="342900" indent="-342900">
              <a:lnSpc>
                <a:spcPct val="150000"/>
              </a:lnSpc>
              <a:buFont typeface="Arial" panose="020B0604020202020204" pitchFamily="34" charset="0"/>
              <a:buChar char="•"/>
            </a:pPr>
            <a:r>
              <a:rPr lang="bg-BG" dirty="0" smtClean="0"/>
              <a:t>Какви видове </a:t>
            </a:r>
            <a:r>
              <a:rPr lang="bg-BG" dirty="0" err="1" smtClean="0"/>
              <a:t>екосистемни</a:t>
            </a:r>
            <a:r>
              <a:rPr lang="bg-BG" dirty="0" smtClean="0"/>
              <a:t> услуги съществуват</a:t>
            </a:r>
            <a:r>
              <a:rPr lang="en-US" dirty="0" smtClean="0"/>
              <a:t>? </a:t>
            </a:r>
            <a:endParaRPr lang="en-US" dirty="0"/>
          </a:p>
          <a:p>
            <a:pPr marL="342900" indent="-342900">
              <a:lnSpc>
                <a:spcPct val="150000"/>
              </a:lnSpc>
              <a:buFont typeface="Arial" panose="020B0604020202020204" pitchFamily="34" charset="0"/>
              <a:buChar char="•"/>
            </a:pPr>
            <a:r>
              <a:rPr lang="bg-BG" dirty="0" smtClean="0"/>
              <a:t>Колко вида са застрашени от изчезване, ако не предприемем нещо в следващите няколко години</a:t>
            </a:r>
            <a:r>
              <a:rPr lang="en-US" dirty="0" smtClean="0"/>
              <a:t>? </a:t>
            </a:r>
            <a:endParaRPr lang="en-US" dirty="0"/>
          </a:p>
          <a:p>
            <a:pPr marL="342900" indent="-342900">
              <a:lnSpc>
                <a:spcPct val="150000"/>
              </a:lnSpc>
              <a:buFont typeface="Arial" panose="020B0604020202020204" pitchFamily="34" charset="0"/>
              <a:buChar char="•"/>
            </a:pPr>
            <a:r>
              <a:rPr lang="bg-BG" dirty="0" smtClean="0"/>
              <a:t>Какви са ползите от действия в местната общност</a:t>
            </a:r>
            <a:r>
              <a:rPr lang="en-US" dirty="0" smtClean="0"/>
              <a:t>?</a:t>
            </a:r>
            <a:endParaRPr lang="en-US" dirty="0"/>
          </a:p>
          <a:p>
            <a:pPr marL="342900" indent="-342900">
              <a:lnSpc>
                <a:spcPct val="150000"/>
              </a:lnSpc>
              <a:buFont typeface="Arial" panose="020B0604020202020204" pitchFamily="34" charset="0"/>
              <a:buChar char="•"/>
            </a:pPr>
            <a:r>
              <a:rPr lang="bg-BG" dirty="0" smtClean="0"/>
              <a:t>Какви са ползите от действия в екип/група?</a:t>
            </a:r>
            <a:r>
              <a:rPr lang="en-US" dirty="0" smtClean="0"/>
              <a:t> </a:t>
            </a:r>
            <a:endParaRPr lang="en-US" dirty="0"/>
          </a:p>
        </p:txBody>
      </p:sp>
      <p:sp>
        <p:nvSpPr>
          <p:cNvPr id="4" name="Text Placeholder 3">
            <a:extLst>
              <a:ext uri="{FF2B5EF4-FFF2-40B4-BE49-F238E27FC236}">
                <a16:creationId xmlns:a16="http://schemas.microsoft.com/office/drawing/2014/main" xmlns="" id="{40EDA134-70F1-C346-A124-7880EF1582DA}"/>
              </a:ext>
            </a:extLst>
          </p:cNvPr>
          <p:cNvSpPr>
            <a:spLocks noGrp="1"/>
          </p:cNvSpPr>
          <p:nvPr>
            <p:ph type="body" sz="quarter" idx="16"/>
          </p:nvPr>
        </p:nvSpPr>
        <p:spPr>
          <a:xfrm>
            <a:off x="-1" y="817372"/>
            <a:ext cx="12068175" cy="1049527"/>
          </a:xfrm>
          <a:prstGeom prst="rect">
            <a:avLst/>
          </a:prstGeom>
        </p:spPr>
        <p:txBody>
          <a:bodyPr/>
          <a:lstStyle/>
          <a:p>
            <a:pPr algn="ctr">
              <a:spcBef>
                <a:spcPts val="0"/>
              </a:spcBef>
            </a:pPr>
            <a:r>
              <a:rPr lang="bg-BG" dirty="0" smtClean="0"/>
              <a:t>Спомняте ли си отговорите на зададените по-долу въпроси</a:t>
            </a:r>
            <a:r>
              <a:rPr lang="en-US" dirty="0" smtClean="0"/>
              <a:t>?</a:t>
            </a:r>
            <a:endParaRPr lang="pt-BR" dirty="0"/>
          </a:p>
        </p:txBody>
      </p:sp>
    </p:spTree>
    <p:extLst>
      <p:ext uri="{BB962C8B-B14F-4D97-AF65-F5344CB8AC3E}">
        <p14:creationId xmlns:p14="http://schemas.microsoft.com/office/powerpoint/2010/main" xmlns="" val="2089543265"/>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85926" y="97779"/>
            <a:ext cx="8334374" cy="7232749"/>
          </a:xfrm>
          <a:prstGeom prst="rect">
            <a:avLst/>
          </a:prstGeom>
        </p:spPr>
        <p:txBody>
          <a:bodyPr wrap="square">
            <a:spAutoFit/>
          </a:bodyPr>
          <a:lstStyle/>
          <a:p>
            <a:r>
              <a:rPr lang="ru-RU" sz="2400" dirty="0" smtClean="0">
                <a:hlinkClick r:id="rId2"/>
              </a:rPr>
              <a:t>Министерство на околната среда и водите</a:t>
            </a:r>
            <a:endParaRPr lang="ru-RU" sz="2400" dirty="0" smtClean="0"/>
          </a:p>
          <a:p>
            <a:r>
              <a:rPr lang="ru-RU" sz="2400" dirty="0" smtClean="0">
                <a:hlinkClick r:id="rId3"/>
              </a:rPr>
              <a:t>Регионална инспекция по околна среда и води – София</a:t>
            </a:r>
            <a:endParaRPr lang="ru-RU" sz="2400" dirty="0" smtClean="0"/>
          </a:p>
          <a:p>
            <a:r>
              <a:rPr lang="ru-RU" sz="2400" dirty="0" smtClean="0">
                <a:hlinkClick r:id="rId4"/>
              </a:rPr>
              <a:t>Регионална инспекция по околна среда и води – Благоевград</a:t>
            </a:r>
            <a:endParaRPr lang="ru-RU" sz="2400" dirty="0" smtClean="0"/>
          </a:p>
          <a:p>
            <a:r>
              <a:rPr lang="ru-RU" sz="2400" dirty="0" smtClean="0">
                <a:hlinkClick r:id="rId5"/>
              </a:rPr>
              <a:t>Регионална инспекция по околна среда и води – Бургас</a:t>
            </a:r>
            <a:endParaRPr lang="ru-RU" sz="2400" dirty="0" smtClean="0"/>
          </a:p>
          <a:p>
            <a:r>
              <a:rPr lang="ru-RU" sz="2400" dirty="0" smtClean="0">
                <a:hlinkClick r:id="rId6"/>
              </a:rPr>
              <a:t>Регионална инспекция по околна среда и води – Варна</a:t>
            </a:r>
            <a:endParaRPr lang="ru-RU" sz="2400" dirty="0" smtClean="0"/>
          </a:p>
          <a:p>
            <a:r>
              <a:rPr lang="ru-RU" sz="2400" dirty="0" smtClean="0">
                <a:hlinkClick r:id="rId7"/>
              </a:rPr>
              <a:t>Регионална инспекция по околна среда и води – Враца</a:t>
            </a:r>
            <a:endParaRPr lang="ru-RU" sz="2400" dirty="0" smtClean="0"/>
          </a:p>
          <a:p>
            <a:r>
              <a:rPr lang="ru-RU" sz="2400" dirty="0" smtClean="0">
                <a:hlinkClick r:id="rId8"/>
              </a:rPr>
              <a:t>Регионална инспекция по околна среда и води – Велико Търново</a:t>
            </a:r>
            <a:endParaRPr lang="ru-RU" sz="2400" dirty="0" smtClean="0"/>
          </a:p>
          <a:p>
            <a:r>
              <a:rPr lang="ru-RU" sz="2400" dirty="0" smtClean="0">
                <a:hlinkClick r:id="rId9"/>
              </a:rPr>
              <a:t>Регионална инспекция по околна среда и води – Монтана</a:t>
            </a:r>
            <a:endParaRPr lang="ru-RU" sz="2400" dirty="0" smtClean="0"/>
          </a:p>
          <a:p>
            <a:r>
              <a:rPr lang="ru-RU" sz="2400" dirty="0" smtClean="0">
                <a:hlinkClick r:id="rId10"/>
              </a:rPr>
              <a:t>Регионална инспекция по околна среда и води – Пазарджик</a:t>
            </a:r>
            <a:endParaRPr lang="ru-RU" sz="2400" dirty="0" smtClean="0"/>
          </a:p>
          <a:p>
            <a:r>
              <a:rPr lang="ru-RU" sz="2400" dirty="0" smtClean="0">
                <a:hlinkClick r:id="rId11"/>
              </a:rPr>
              <a:t>Регионална инспекция по околна среда и води – Плевен</a:t>
            </a:r>
            <a:endParaRPr lang="ru-RU" sz="2400" dirty="0" smtClean="0"/>
          </a:p>
          <a:p>
            <a:r>
              <a:rPr lang="ru-RU" sz="2400" dirty="0" smtClean="0">
                <a:hlinkClick r:id="rId12"/>
              </a:rPr>
              <a:t>Регионална инспекция по околна среда и води – Перник</a:t>
            </a:r>
            <a:endParaRPr lang="ru-RU" sz="2400" dirty="0" smtClean="0"/>
          </a:p>
          <a:p>
            <a:r>
              <a:rPr lang="ru-RU" sz="2400" dirty="0" smtClean="0">
                <a:hlinkClick r:id="rId13"/>
              </a:rPr>
              <a:t>Регионална инспекция по околна среда и води – Пловдив</a:t>
            </a:r>
            <a:endParaRPr lang="ru-RU" sz="2400" dirty="0" smtClean="0"/>
          </a:p>
          <a:p>
            <a:r>
              <a:rPr lang="ru-RU" sz="2400" dirty="0" smtClean="0">
                <a:hlinkClick r:id="rId14"/>
              </a:rPr>
              <a:t>Регионална инспекция по околна среда и води – Русе</a:t>
            </a:r>
            <a:endParaRPr lang="ru-RU" sz="2400" dirty="0" smtClean="0"/>
          </a:p>
          <a:p>
            <a:r>
              <a:rPr lang="ru-RU" sz="2400" dirty="0" smtClean="0">
                <a:hlinkClick r:id="rId15"/>
              </a:rPr>
              <a:t>Регионална инспекция по околна среда и води – Смолян</a:t>
            </a:r>
            <a:endParaRPr lang="ru-RU" sz="2400" dirty="0" smtClean="0"/>
          </a:p>
          <a:p>
            <a:r>
              <a:rPr lang="ru-RU" sz="2400" dirty="0" smtClean="0">
                <a:hlinkClick r:id="rId16"/>
              </a:rPr>
              <a:t>Регионална инспекция по околна среда и води – Стара Загора</a:t>
            </a:r>
            <a:endParaRPr lang="ru-RU" sz="2400" dirty="0" smtClean="0"/>
          </a:p>
          <a:p>
            <a:r>
              <a:rPr lang="ru-RU" sz="2400" dirty="0" smtClean="0">
                <a:hlinkClick r:id="rId17"/>
              </a:rPr>
              <a:t>Регионална инспекция по околна среда и води – Хасково</a:t>
            </a:r>
            <a:endParaRPr lang="ru-RU" sz="2400" dirty="0" smtClean="0"/>
          </a:p>
          <a:p>
            <a:r>
              <a:rPr lang="ru-RU" sz="2400" dirty="0" smtClean="0">
                <a:hlinkClick r:id="rId18"/>
              </a:rPr>
              <a:t>Регионална инспекция по околна среда и води – Шумен</a:t>
            </a:r>
            <a:r>
              <a:rPr lang="ru-RU" sz="1600" dirty="0" smtClean="0"/>
              <a:t/>
            </a:r>
            <a:br>
              <a:rPr lang="ru-RU" sz="1600" dirty="0" smtClean="0"/>
            </a:br>
            <a:r>
              <a:rPr lang="ru-RU" sz="1600" dirty="0" smtClean="0"/>
              <a:t/>
            </a:r>
            <a:br>
              <a:rPr lang="ru-RU" sz="1600" dirty="0" smtClean="0"/>
            </a:br>
            <a:endParaRPr lang="ru-RU" sz="1600" dirty="0" smtClean="0"/>
          </a:p>
        </p:txBody>
      </p:sp>
      <p:sp>
        <p:nvSpPr>
          <p:cNvPr id="5" name="TextBox 4"/>
          <p:cNvSpPr txBox="1"/>
          <p:nvPr/>
        </p:nvSpPr>
        <p:spPr>
          <a:xfrm rot="5400000">
            <a:off x="-1466853" y="1491347"/>
            <a:ext cx="3629025" cy="646331"/>
          </a:xfrm>
          <a:prstGeom prst="rect">
            <a:avLst/>
          </a:prstGeom>
          <a:noFill/>
        </p:spPr>
        <p:txBody>
          <a:bodyPr wrap="square" rtlCol="0">
            <a:spAutoFit/>
          </a:bodyPr>
          <a:lstStyle/>
          <a:p>
            <a:r>
              <a:rPr lang="bg-BG" sz="3600" b="1" dirty="0" smtClean="0">
                <a:solidFill>
                  <a:schemeClr val="bg1"/>
                </a:solidFill>
              </a:rPr>
              <a:t>Полезни връзки</a:t>
            </a:r>
            <a:endParaRPr lang="en-GB" sz="3600" b="1" dirty="0">
              <a:solidFill>
                <a:schemeClr val="bg1"/>
              </a:solidFill>
            </a:endParaRPr>
          </a:p>
        </p:txBody>
      </p:sp>
    </p:spTree>
    <p:extLst>
      <p:ext uri="{BB962C8B-B14F-4D97-AF65-F5344CB8AC3E}">
        <p14:creationId xmlns:p14="http://schemas.microsoft.com/office/powerpoint/2010/main" xmlns="" val="59049956"/>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rot="5400000">
            <a:off x="-1466853" y="1491347"/>
            <a:ext cx="3629025" cy="646331"/>
          </a:xfrm>
          <a:prstGeom prst="rect">
            <a:avLst/>
          </a:prstGeom>
          <a:noFill/>
        </p:spPr>
        <p:txBody>
          <a:bodyPr wrap="square" rtlCol="0">
            <a:spAutoFit/>
          </a:bodyPr>
          <a:lstStyle/>
          <a:p>
            <a:r>
              <a:rPr lang="bg-BG" sz="3600" b="1" dirty="0" smtClean="0">
                <a:solidFill>
                  <a:schemeClr val="bg1"/>
                </a:solidFill>
              </a:rPr>
              <a:t>Полезни връзки</a:t>
            </a:r>
            <a:endParaRPr lang="en-GB" sz="3600" b="1" dirty="0">
              <a:solidFill>
                <a:schemeClr val="bg1"/>
              </a:solidFill>
            </a:endParaRPr>
          </a:p>
        </p:txBody>
      </p:sp>
      <p:sp>
        <p:nvSpPr>
          <p:cNvPr id="7" name="Rectangle 6"/>
          <p:cNvSpPr/>
          <p:nvPr/>
        </p:nvSpPr>
        <p:spPr>
          <a:xfrm>
            <a:off x="809625" y="152400"/>
            <a:ext cx="6591300" cy="2677656"/>
          </a:xfrm>
          <a:prstGeom prst="rect">
            <a:avLst/>
          </a:prstGeom>
        </p:spPr>
        <p:txBody>
          <a:bodyPr wrap="square">
            <a:spAutoFit/>
          </a:bodyPr>
          <a:lstStyle/>
          <a:p>
            <a:r>
              <a:rPr lang="ru-RU" sz="2400" dirty="0" smtClean="0">
                <a:hlinkClick r:id="rId2"/>
              </a:rPr>
              <a:t>Басейнова дирекция Източнобеломорски район</a:t>
            </a:r>
            <a:endParaRPr lang="ru-RU" sz="2400" dirty="0" smtClean="0"/>
          </a:p>
          <a:p>
            <a:endParaRPr lang="ru-RU" sz="2400" dirty="0" smtClean="0"/>
          </a:p>
          <a:p>
            <a:r>
              <a:rPr lang="ru-RU" sz="2400" dirty="0" smtClean="0">
                <a:hlinkClick r:id="rId3"/>
              </a:rPr>
              <a:t>Басейнова дирекция Западнобеломорски район</a:t>
            </a:r>
            <a:endParaRPr lang="ru-RU" sz="2400" dirty="0" smtClean="0"/>
          </a:p>
          <a:p>
            <a:endParaRPr lang="ru-RU" sz="2400" dirty="0" smtClean="0"/>
          </a:p>
          <a:p>
            <a:r>
              <a:rPr lang="ru-RU" sz="2400" dirty="0" smtClean="0">
                <a:hlinkClick r:id="rId4"/>
              </a:rPr>
              <a:t>Басейнова дирекция Дунавски район</a:t>
            </a:r>
            <a:endParaRPr lang="ru-RU" sz="2400" dirty="0" smtClean="0"/>
          </a:p>
          <a:p>
            <a:endParaRPr lang="ru-RU" sz="2400" dirty="0" smtClean="0"/>
          </a:p>
          <a:p>
            <a:r>
              <a:rPr lang="ru-RU" sz="2400" dirty="0" smtClean="0">
                <a:hlinkClick r:id="rId5"/>
              </a:rPr>
              <a:t>Басейнова дирекция Черноморски район</a:t>
            </a:r>
            <a:endParaRPr lang="ru-RU" sz="2400" dirty="0"/>
          </a:p>
        </p:txBody>
      </p:sp>
      <p:sp>
        <p:nvSpPr>
          <p:cNvPr id="8" name="Rectangle 7"/>
          <p:cNvSpPr/>
          <p:nvPr/>
        </p:nvSpPr>
        <p:spPr>
          <a:xfrm>
            <a:off x="5324475" y="3885178"/>
            <a:ext cx="5276850" cy="2677656"/>
          </a:xfrm>
          <a:prstGeom prst="rect">
            <a:avLst/>
          </a:prstGeom>
        </p:spPr>
        <p:txBody>
          <a:bodyPr wrap="square">
            <a:spAutoFit/>
          </a:bodyPr>
          <a:lstStyle/>
          <a:p>
            <a:r>
              <a:rPr lang="ru-RU" sz="2400" dirty="0" smtClean="0">
                <a:latin typeface="Calibri" pitchFamily="34" charset="0"/>
                <a:cs typeface="Calibri" pitchFamily="34" charset="0"/>
                <a:hlinkClick r:id="rId6"/>
              </a:rPr>
              <a:t>Национален парк „Пирин”</a:t>
            </a:r>
            <a:endParaRPr lang="ru-RU" sz="2400" dirty="0" smtClean="0">
              <a:latin typeface="Calibri" pitchFamily="34" charset="0"/>
              <a:cs typeface="Calibri" pitchFamily="34" charset="0"/>
            </a:endParaRPr>
          </a:p>
          <a:p>
            <a:endParaRPr lang="ru-RU" sz="2400" dirty="0" smtClean="0">
              <a:latin typeface="Calibri" pitchFamily="34" charset="0"/>
              <a:cs typeface="Calibri" pitchFamily="34" charset="0"/>
              <a:hlinkClick r:id="rId7"/>
            </a:endParaRPr>
          </a:p>
          <a:p>
            <a:endParaRPr lang="ru-RU" sz="2400" dirty="0" smtClean="0">
              <a:latin typeface="Calibri" pitchFamily="34" charset="0"/>
              <a:cs typeface="Calibri" pitchFamily="34" charset="0"/>
              <a:hlinkClick r:id="rId7"/>
            </a:endParaRPr>
          </a:p>
          <a:p>
            <a:r>
              <a:rPr lang="ru-RU" sz="2400" dirty="0" smtClean="0">
                <a:latin typeface="Calibri" pitchFamily="34" charset="0"/>
                <a:cs typeface="Calibri" pitchFamily="34" charset="0"/>
                <a:hlinkClick r:id="rId7"/>
              </a:rPr>
              <a:t>Национален парк „Рила”</a:t>
            </a:r>
            <a:endParaRPr lang="ru-RU" sz="2400" dirty="0" smtClean="0">
              <a:latin typeface="Calibri" pitchFamily="34" charset="0"/>
              <a:cs typeface="Calibri" pitchFamily="34" charset="0"/>
            </a:endParaRPr>
          </a:p>
          <a:p>
            <a:endParaRPr lang="ru-RU" sz="2400" dirty="0" smtClean="0">
              <a:latin typeface="Calibri" pitchFamily="34" charset="0"/>
              <a:cs typeface="Calibri" pitchFamily="34" charset="0"/>
              <a:hlinkClick r:id="rId8"/>
            </a:endParaRPr>
          </a:p>
          <a:p>
            <a:endParaRPr lang="ru-RU" sz="2400" dirty="0" smtClean="0">
              <a:latin typeface="Calibri" pitchFamily="34" charset="0"/>
              <a:cs typeface="Calibri" pitchFamily="34" charset="0"/>
              <a:hlinkClick r:id="rId8"/>
            </a:endParaRPr>
          </a:p>
          <a:p>
            <a:r>
              <a:rPr lang="ru-RU" sz="2400" dirty="0" smtClean="0">
                <a:latin typeface="Calibri" pitchFamily="34" charset="0"/>
                <a:cs typeface="Calibri" pitchFamily="34" charset="0"/>
                <a:hlinkClick r:id="rId8"/>
              </a:rPr>
              <a:t>Национален парк „Централен Балкан”</a:t>
            </a:r>
            <a:endParaRPr lang="bg-BG" sz="2400" dirty="0"/>
          </a:p>
        </p:txBody>
      </p:sp>
      <p:pic>
        <p:nvPicPr>
          <p:cNvPr id="145410" name="Picture 2" descr="Рила - Национални паркове в България"/>
          <p:cNvPicPr>
            <a:picLocks noChangeAspect="1" noChangeArrowheads="1"/>
          </p:cNvPicPr>
          <p:nvPr/>
        </p:nvPicPr>
        <p:blipFill>
          <a:blip r:embed="rId9"/>
          <a:srcRect/>
          <a:stretch>
            <a:fillRect/>
          </a:stretch>
        </p:blipFill>
        <p:spPr bwMode="auto">
          <a:xfrm>
            <a:off x="9029700" y="4543047"/>
            <a:ext cx="1039947" cy="1227138"/>
          </a:xfrm>
          <a:prstGeom prst="rect">
            <a:avLst/>
          </a:prstGeom>
          <a:noFill/>
        </p:spPr>
      </p:pic>
      <p:pic>
        <p:nvPicPr>
          <p:cNvPr id="145412" name="Picture 4" descr="Д&quot;НП Пирин&quot; | Bansko"/>
          <p:cNvPicPr>
            <a:picLocks noChangeAspect="1" noChangeArrowheads="1"/>
          </p:cNvPicPr>
          <p:nvPr/>
        </p:nvPicPr>
        <p:blipFill>
          <a:blip r:embed="rId10"/>
          <a:srcRect/>
          <a:stretch>
            <a:fillRect/>
          </a:stretch>
        </p:blipFill>
        <p:spPr bwMode="auto">
          <a:xfrm>
            <a:off x="4041775" y="3343840"/>
            <a:ext cx="1082675" cy="1082675"/>
          </a:xfrm>
          <a:prstGeom prst="rect">
            <a:avLst/>
          </a:prstGeom>
          <a:noFill/>
        </p:spPr>
      </p:pic>
      <p:pic>
        <p:nvPicPr>
          <p:cNvPr id="145414" name="Picture 6" descr="Ще маркирaт границите на Национален парк „Централен Балкан&quot;"/>
          <p:cNvPicPr>
            <a:picLocks noChangeAspect="1" noChangeArrowheads="1"/>
          </p:cNvPicPr>
          <p:nvPr/>
        </p:nvPicPr>
        <p:blipFill>
          <a:blip r:embed="rId11"/>
          <a:srcRect/>
          <a:stretch>
            <a:fillRect/>
          </a:stretch>
        </p:blipFill>
        <p:spPr bwMode="auto">
          <a:xfrm>
            <a:off x="3349625" y="5633581"/>
            <a:ext cx="1362075" cy="989007"/>
          </a:xfrm>
          <a:prstGeom prst="rect">
            <a:avLst/>
          </a:prstGeom>
          <a:noFill/>
        </p:spPr>
      </p:pic>
      <p:pic>
        <p:nvPicPr>
          <p:cNvPr id="145416" name="Picture 8" descr="Поливането все още тъне в неизвестност | Български Фермер"/>
          <p:cNvPicPr>
            <a:picLocks noChangeAspect="1" noChangeArrowheads="1"/>
          </p:cNvPicPr>
          <p:nvPr/>
        </p:nvPicPr>
        <p:blipFill>
          <a:blip r:embed="rId12"/>
          <a:srcRect/>
          <a:stretch>
            <a:fillRect/>
          </a:stretch>
        </p:blipFill>
        <p:spPr bwMode="auto">
          <a:xfrm>
            <a:off x="7515225" y="316499"/>
            <a:ext cx="3743325" cy="2418307"/>
          </a:xfrm>
          <a:prstGeom prst="rect">
            <a:avLst/>
          </a:prstGeom>
          <a:noFill/>
        </p:spPr>
      </p:pic>
    </p:spTree>
    <p:extLst>
      <p:ext uri="{BB962C8B-B14F-4D97-AF65-F5344CB8AC3E}">
        <p14:creationId xmlns:p14="http://schemas.microsoft.com/office/powerpoint/2010/main" xmlns="" val="59049956"/>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rot="5400000">
            <a:off x="-1466853" y="1491347"/>
            <a:ext cx="3629025" cy="646331"/>
          </a:xfrm>
          <a:prstGeom prst="rect">
            <a:avLst/>
          </a:prstGeom>
          <a:noFill/>
        </p:spPr>
        <p:txBody>
          <a:bodyPr wrap="square" rtlCol="0">
            <a:spAutoFit/>
          </a:bodyPr>
          <a:lstStyle/>
          <a:p>
            <a:r>
              <a:rPr lang="bg-BG" sz="3600" b="1" dirty="0" smtClean="0">
                <a:solidFill>
                  <a:schemeClr val="bg1"/>
                </a:solidFill>
              </a:rPr>
              <a:t>Полезни връзки</a:t>
            </a:r>
            <a:endParaRPr lang="en-GB" sz="3600" b="1" dirty="0">
              <a:solidFill>
                <a:schemeClr val="bg1"/>
              </a:solidFill>
            </a:endParaRPr>
          </a:p>
        </p:txBody>
      </p:sp>
      <p:sp>
        <p:nvSpPr>
          <p:cNvPr id="6" name="Rectangle 5"/>
          <p:cNvSpPr/>
          <p:nvPr/>
        </p:nvSpPr>
        <p:spPr>
          <a:xfrm>
            <a:off x="1771650" y="152400"/>
            <a:ext cx="9324975" cy="6370975"/>
          </a:xfrm>
          <a:prstGeom prst="rect">
            <a:avLst/>
          </a:prstGeom>
        </p:spPr>
        <p:txBody>
          <a:bodyPr wrap="square">
            <a:spAutoFit/>
          </a:bodyPr>
          <a:lstStyle/>
          <a:p>
            <a:r>
              <a:rPr lang="ru-RU" sz="2400" dirty="0" smtClean="0">
                <a:latin typeface="Calibri" pitchFamily="34" charset="0"/>
                <a:cs typeface="Calibri" pitchFamily="34" charset="0"/>
                <a:hlinkClick r:id="rId2"/>
              </a:rPr>
              <a:t>Национален статистически институт</a:t>
            </a:r>
            <a:endParaRPr lang="ru-RU" sz="2400" dirty="0" smtClean="0">
              <a:latin typeface="Calibri" pitchFamily="34" charset="0"/>
              <a:cs typeface="Calibri" pitchFamily="34" charset="0"/>
            </a:endParaRPr>
          </a:p>
          <a:p>
            <a:r>
              <a:rPr lang="ru-RU" sz="2400" dirty="0" smtClean="0">
                <a:latin typeface="Calibri" pitchFamily="34" charset="0"/>
                <a:cs typeface="Calibri" pitchFamily="34" charset="0"/>
                <a:hlinkClick r:id="rId3"/>
              </a:rPr>
              <a:t>Изпълнителна агенция по горите</a:t>
            </a:r>
            <a:endParaRPr lang="ru-RU" sz="2400" dirty="0" smtClean="0">
              <a:latin typeface="Calibri" pitchFamily="34" charset="0"/>
              <a:cs typeface="Calibri" pitchFamily="34" charset="0"/>
            </a:endParaRPr>
          </a:p>
          <a:p>
            <a:r>
              <a:rPr lang="ru-RU" sz="2400" dirty="0" smtClean="0">
                <a:latin typeface="Calibri" pitchFamily="34" charset="0"/>
                <a:cs typeface="Calibri" pitchFamily="34" charset="0"/>
                <a:hlinkClick r:id="rId4"/>
              </a:rPr>
              <a:t>Европейска агенция по околна среда</a:t>
            </a:r>
            <a:endParaRPr lang="ru-RU" sz="2400" dirty="0" smtClean="0">
              <a:latin typeface="Calibri" pitchFamily="34" charset="0"/>
              <a:cs typeface="Calibri" pitchFamily="34" charset="0"/>
            </a:endParaRPr>
          </a:p>
          <a:p>
            <a:r>
              <a:rPr lang="ru-RU" sz="2400" dirty="0" smtClean="0">
                <a:latin typeface="Calibri" pitchFamily="34" charset="0"/>
                <a:cs typeface="Calibri" pitchFamily="34" charset="0"/>
                <a:hlinkClick r:id="rId5"/>
              </a:rPr>
              <a:t>Европейска комисия</a:t>
            </a:r>
            <a:endParaRPr lang="ru-RU" sz="2400" dirty="0" smtClean="0">
              <a:latin typeface="Calibri" pitchFamily="34" charset="0"/>
              <a:cs typeface="Calibri" pitchFamily="34" charset="0"/>
            </a:endParaRPr>
          </a:p>
          <a:p>
            <a:r>
              <a:rPr lang="ru-RU" sz="2400" dirty="0" smtClean="0">
                <a:latin typeface="Calibri" pitchFamily="34" charset="0"/>
                <a:cs typeface="Calibri" pitchFamily="34" charset="0"/>
                <a:hlinkClick r:id="rId6"/>
              </a:rPr>
              <a:t>Конвенция за защита на река Дунав</a:t>
            </a:r>
            <a:endParaRPr lang="ru-RU" sz="2400" dirty="0" smtClean="0">
              <a:latin typeface="Calibri" pitchFamily="34" charset="0"/>
              <a:cs typeface="Calibri" pitchFamily="34" charset="0"/>
            </a:endParaRPr>
          </a:p>
          <a:p>
            <a:r>
              <a:rPr lang="ru-RU" sz="2400" dirty="0" smtClean="0">
                <a:latin typeface="Calibri" pitchFamily="34" charset="0"/>
                <a:cs typeface="Calibri" pitchFamily="34" charset="0"/>
                <a:hlinkClick r:id="rId7"/>
              </a:rPr>
              <a:t>Български портал за биоразнообразието</a:t>
            </a:r>
            <a:endParaRPr lang="ru-RU" sz="2400" dirty="0" smtClean="0">
              <a:latin typeface="Calibri" pitchFamily="34" charset="0"/>
              <a:cs typeface="Calibri" pitchFamily="34" charset="0"/>
            </a:endParaRPr>
          </a:p>
          <a:p>
            <a:r>
              <a:rPr lang="ru-RU" sz="2400" dirty="0" smtClean="0">
                <a:latin typeface="Calibri" pitchFamily="34" charset="0"/>
                <a:cs typeface="Calibri" pitchFamily="34" charset="0"/>
                <a:hlinkClick r:id="rId8"/>
              </a:rPr>
              <a:t>UNEP</a:t>
            </a:r>
            <a:endParaRPr lang="ru-RU" sz="2400" dirty="0" smtClean="0">
              <a:latin typeface="Calibri" pitchFamily="34" charset="0"/>
              <a:cs typeface="Calibri" pitchFamily="34" charset="0"/>
            </a:endParaRPr>
          </a:p>
          <a:p>
            <a:r>
              <a:rPr lang="ru-RU" sz="2400" dirty="0" smtClean="0">
                <a:latin typeface="Calibri" pitchFamily="34" charset="0"/>
                <a:cs typeface="Calibri" pitchFamily="34" charset="0"/>
                <a:hlinkClick r:id="rId9"/>
              </a:rPr>
              <a:t>GRID - Arendal</a:t>
            </a:r>
            <a:endParaRPr lang="ru-RU" sz="2400" dirty="0" smtClean="0">
              <a:latin typeface="Calibri" pitchFamily="34" charset="0"/>
              <a:cs typeface="Calibri" pitchFamily="34" charset="0"/>
            </a:endParaRPr>
          </a:p>
          <a:p>
            <a:r>
              <a:rPr lang="ru-RU" sz="2400" dirty="0" smtClean="0">
                <a:latin typeface="Calibri" pitchFamily="34" charset="0"/>
                <a:cs typeface="Calibri" pitchFamily="34" charset="0"/>
                <a:hlinkClick r:id="rId10"/>
              </a:rPr>
              <a:t>EIONET</a:t>
            </a:r>
            <a:endParaRPr lang="ru-RU" sz="2400" dirty="0" smtClean="0">
              <a:latin typeface="Calibri" pitchFamily="34" charset="0"/>
              <a:cs typeface="Calibri" pitchFamily="34" charset="0"/>
            </a:endParaRPr>
          </a:p>
          <a:p>
            <a:r>
              <a:rPr lang="ru-RU" sz="2400" dirty="0" smtClean="0">
                <a:latin typeface="Calibri" pitchFamily="34" charset="0"/>
                <a:cs typeface="Calibri" pitchFamily="34" charset="0"/>
                <a:hlinkClick r:id="rId11"/>
              </a:rPr>
              <a:t>Reportnet 3.0</a:t>
            </a:r>
            <a:endParaRPr lang="ru-RU" sz="2400" dirty="0" smtClean="0">
              <a:latin typeface="Calibri" pitchFamily="34" charset="0"/>
              <a:cs typeface="Calibri" pitchFamily="34" charset="0"/>
            </a:endParaRPr>
          </a:p>
          <a:p>
            <a:r>
              <a:rPr lang="ru-RU" sz="2400" dirty="0" smtClean="0">
                <a:latin typeface="Calibri" pitchFamily="34" charset="0"/>
                <a:cs typeface="Calibri" pitchFamily="34" charset="0"/>
                <a:hlinkClick r:id="rId12"/>
              </a:rPr>
              <a:t>FISE - Информационна система за горите в Европа</a:t>
            </a:r>
            <a:endParaRPr lang="ru-RU" sz="2400" dirty="0" smtClean="0">
              <a:latin typeface="Calibri" pitchFamily="34" charset="0"/>
              <a:cs typeface="Calibri" pitchFamily="34" charset="0"/>
            </a:endParaRPr>
          </a:p>
          <a:p>
            <a:r>
              <a:rPr lang="ru-RU" sz="2400" dirty="0" smtClean="0">
                <a:latin typeface="Calibri" pitchFamily="34" charset="0"/>
                <a:cs typeface="Calibri" pitchFamily="34" charset="0"/>
                <a:hlinkClick r:id="rId13"/>
              </a:rPr>
              <a:t>BISE - Информационна система за биоразнообразието в Европа</a:t>
            </a:r>
            <a:endParaRPr lang="ru-RU" sz="2400" dirty="0" smtClean="0">
              <a:latin typeface="Calibri" pitchFamily="34" charset="0"/>
              <a:cs typeface="Calibri" pitchFamily="34" charset="0"/>
            </a:endParaRPr>
          </a:p>
          <a:p>
            <a:r>
              <a:rPr lang="ru-RU" sz="2400" dirty="0" smtClean="0">
                <a:latin typeface="Calibri" pitchFamily="34" charset="0"/>
                <a:cs typeface="Calibri" pitchFamily="34" charset="0"/>
                <a:hlinkClick r:id="rId14"/>
              </a:rPr>
              <a:t>Copernicus</a:t>
            </a:r>
            <a:endParaRPr lang="ru-RU" sz="2400" dirty="0" smtClean="0">
              <a:latin typeface="Calibri" pitchFamily="34" charset="0"/>
              <a:cs typeface="Calibri" pitchFamily="34" charset="0"/>
            </a:endParaRPr>
          </a:p>
          <a:p>
            <a:r>
              <a:rPr lang="ru-RU" sz="2400" dirty="0" smtClean="0">
                <a:latin typeface="Calibri" pitchFamily="34" charset="0"/>
                <a:cs typeface="Calibri" pitchFamily="34" charset="0"/>
                <a:hlinkClick r:id="rId15"/>
              </a:rPr>
              <a:t>Water Resource Institute</a:t>
            </a:r>
            <a:endParaRPr lang="ru-RU" sz="2400" dirty="0" smtClean="0">
              <a:latin typeface="Calibri" pitchFamily="34" charset="0"/>
              <a:cs typeface="Calibri" pitchFamily="34" charset="0"/>
            </a:endParaRPr>
          </a:p>
          <a:p>
            <a:r>
              <a:rPr lang="ru-RU" sz="2400" dirty="0" smtClean="0">
                <a:latin typeface="Calibri" pitchFamily="34" charset="0"/>
                <a:cs typeface="Calibri" pitchFamily="34" charset="0"/>
                <a:hlinkClick r:id="rId16"/>
              </a:rPr>
              <a:t>Environment and Natural Resource Network</a:t>
            </a:r>
            <a:endParaRPr lang="ru-RU" sz="2400" dirty="0" smtClean="0">
              <a:latin typeface="Calibri" pitchFamily="34" charset="0"/>
              <a:cs typeface="Calibri" pitchFamily="34" charset="0"/>
            </a:endParaRPr>
          </a:p>
          <a:p>
            <a:r>
              <a:rPr lang="ru-RU" sz="2400" dirty="0" smtClean="0">
                <a:latin typeface="Calibri" pitchFamily="34" charset="0"/>
                <a:cs typeface="Calibri" pitchFamily="34" charset="0"/>
                <a:hlinkClick r:id="rId17"/>
              </a:rPr>
              <a:t>ICP Forests</a:t>
            </a:r>
            <a:endParaRPr lang="ru-RU" sz="2400" dirty="0" smtClean="0">
              <a:latin typeface="Calibri" pitchFamily="34" charset="0"/>
              <a:cs typeface="Calibri" pitchFamily="34" charset="0"/>
            </a:endParaRPr>
          </a:p>
          <a:p>
            <a:r>
              <a:rPr lang="ru-RU" sz="2400" dirty="0" smtClean="0">
                <a:latin typeface="Calibri" pitchFamily="34" charset="0"/>
                <a:cs typeface="Calibri" pitchFamily="34" charset="0"/>
                <a:hlinkClick r:id="rId18"/>
              </a:rPr>
              <a:t>WWF</a:t>
            </a:r>
            <a:endParaRPr lang="ru-RU" sz="2400" dirty="0">
              <a:latin typeface="Calibri" pitchFamily="34" charset="0"/>
              <a:cs typeface="Calibri" pitchFamily="34" charset="0"/>
            </a:endParaRPr>
          </a:p>
        </p:txBody>
      </p:sp>
    </p:spTree>
    <p:extLst>
      <p:ext uri="{BB962C8B-B14F-4D97-AF65-F5344CB8AC3E}">
        <p14:creationId xmlns:p14="http://schemas.microsoft.com/office/powerpoint/2010/main" xmlns="" val="590499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o Texto 1">
            <a:extLst>
              <a:ext uri="{FF2B5EF4-FFF2-40B4-BE49-F238E27FC236}">
                <a16:creationId xmlns:a16="http://schemas.microsoft.com/office/drawing/2014/main" xmlns="" id="{C3DBDB17-2CF4-45D7-8202-DE55E9AFC50F}"/>
              </a:ext>
            </a:extLst>
          </p:cNvPr>
          <p:cNvSpPr>
            <a:spLocks noGrp="1"/>
          </p:cNvSpPr>
          <p:nvPr>
            <p:ph type="body" sz="quarter" idx="10"/>
          </p:nvPr>
        </p:nvSpPr>
        <p:spPr>
          <a:xfrm>
            <a:off x="709395" y="0"/>
            <a:ext cx="8563898" cy="581025"/>
          </a:xfrm>
        </p:spPr>
        <p:txBody>
          <a:bodyPr/>
          <a:lstStyle/>
          <a:p>
            <a:r>
              <a:rPr lang="pt-PT" dirty="0"/>
              <a:t>1. </a:t>
            </a:r>
            <a:r>
              <a:rPr lang="bg-BG" dirty="0" smtClean="0"/>
              <a:t>Що е то биоразнообразие</a:t>
            </a:r>
            <a:r>
              <a:rPr lang="pt-PT" dirty="0" smtClean="0"/>
              <a:t>? </a:t>
            </a:r>
            <a:endParaRPr lang="pt-PT" dirty="0"/>
          </a:p>
        </p:txBody>
      </p:sp>
      <p:sp>
        <p:nvSpPr>
          <p:cNvPr id="3" name="Text Placeholder 2">
            <a:extLst>
              <a:ext uri="{FF2B5EF4-FFF2-40B4-BE49-F238E27FC236}">
                <a16:creationId xmlns:a16="http://schemas.microsoft.com/office/drawing/2014/main" xmlns="" id="{062B34AE-A413-422C-8151-FE66D6426A28}"/>
              </a:ext>
            </a:extLst>
          </p:cNvPr>
          <p:cNvSpPr txBox="1">
            <a:spLocks/>
          </p:cNvSpPr>
          <p:nvPr/>
        </p:nvSpPr>
        <p:spPr>
          <a:xfrm>
            <a:off x="1219988" y="903739"/>
            <a:ext cx="10050718" cy="4833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bg-BG" sz="2400" b="1" u="sng" dirty="0" smtClean="0">
                <a:solidFill>
                  <a:srgbClr val="000000"/>
                </a:solidFill>
                <a:latin typeface="Calibri" panose="020F0502020204030204" pitchFamily="34" charset="0"/>
              </a:rPr>
              <a:t>Биоранообразие </a:t>
            </a:r>
            <a:r>
              <a:rPr lang="bg-BG" sz="2400" b="1" dirty="0" smtClean="0">
                <a:solidFill>
                  <a:srgbClr val="000000"/>
                </a:solidFill>
                <a:latin typeface="Calibri" panose="020F0502020204030204" pitchFamily="34" charset="0"/>
              </a:rPr>
              <a:t>означава </a:t>
            </a:r>
            <a:r>
              <a:rPr lang="bg-BG" sz="2400" dirty="0" smtClean="0">
                <a:solidFill>
                  <a:srgbClr val="000000"/>
                </a:solidFill>
                <a:latin typeface="Calibri" panose="020F0502020204030204" pitchFamily="34" charset="0"/>
              </a:rPr>
              <a:t>разнообразие на живота на Земята и включва:</a:t>
            </a:r>
            <a:r>
              <a:rPr lang="en-US" sz="2400" dirty="0" smtClean="0">
                <a:solidFill>
                  <a:srgbClr val="000000"/>
                </a:solidFill>
                <a:latin typeface="Calibri" panose="020F0502020204030204" pitchFamily="34" charset="0"/>
              </a:rPr>
              <a:t> </a:t>
            </a:r>
            <a:endParaRPr lang="en-US" sz="2400" dirty="0">
              <a:solidFill>
                <a:srgbClr val="000000"/>
              </a:solidFill>
              <a:latin typeface="Calibri" panose="020F0502020204030204" pitchFamily="34" charset="0"/>
            </a:endParaRPr>
          </a:p>
        </p:txBody>
      </p:sp>
      <p:sp>
        <p:nvSpPr>
          <p:cNvPr id="5" name="Freeform 278">
            <a:extLst>
              <a:ext uri="{FF2B5EF4-FFF2-40B4-BE49-F238E27FC236}">
                <a16:creationId xmlns:a16="http://schemas.microsoft.com/office/drawing/2014/main" xmlns="" id="{0D8DF0C5-BD79-BAEE-092F-E614945EAC39}"/>
              </a:ext>
            </a:extLst>
          </p:cNvPr>
          <p:cNvSpPr>
            <a:spLocks noChangeArrowheads="1"/>
          </p:cNvSpPr>
          <p:nvPr/>
        </p:nvSpPr>
        <p:spPr bwMode="auto">
          <a:xfrm>
            <a:off x="7003873" y="5046169"/>
            <a:ext cx="1391"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solidFill>
            <a:srgbClr val="5F953F"/>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es-MX"/>
          </a:p>
        </p:txBody>
      </p:sp>
      <p:sp>
        <p:nvSpPr>
          <p:cNvPr id="6" name="Freeform 279">
            <a:extLst>
              <a:ext uri="{FF2B5EF4-FFF2-40B4-BE49-F238E27FC236}">
                <a16:creationId xmlns:a16="http://schemas.microsoft.com/office/drawing/2014/main" xmlns="" id="{5800164B-97FB-6968-D4C7-6A9C8687E94B}"/>
              </a:ext>
            </a:extLst>
          </p:cNvPr>
          <p:cNvSpPr>
            <a:spLocks noChangeArrowheads="1"/>
          </p:cNvSpPr>
          <p:nvPr/>
        </p:nvSpPr>
        <p:spPr bwMode="auto">
          <a:xfrm>
            <a:off x="7003873" y="5046169"/>
            <a:ext cx="1391"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solidFill>
            <a:srgbClr val="5F953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es-MX"/>
          </a:p>
        </p:txBody>
      </p:sp>
      <p:sp>
        <p:nvSpPr>
          <p:cNvPr id="7" name="Freeform 280">
            <a:extLst>
              <a:ext uri="{FF2B5EF4-FFF2-40B4-BE49-F238E27FC236}">
                <a16:creationId xmlns:a16="http://schemas.microsoft.com/office/drawing/2014/main" xmlns="" id="{B8CDF989-9DD3-12D9-3265-369AACBFE236}"/>
              </a:ext>
            </a:extLst>
          </p:cNvPr>
          <p:cNvSpPr>
            <a:spLocks noChangeArrowheads="1"/>
          </p:cNvSpPr>
          <p:nvPr/>
        </p:nvSpPr>
        <p:spPr bwMode="auto">
          <a:xfrm>
            <a:off x="6541798" y="3573458"/>
            <a:ext cx="932500" cy="1394951"/>
          </a:xfrm>
          <a:custGeom>
            <a:avLst/>
            <a:gdLst>
              <a:gd name="T0" fmla="*/ 1697 w 2954"/>
              <a:gd name="T1" fmla="*/ 3841 h 3878"/>
              <a:gd name="T2" fmla="*/ 1697 w 2954"/>
              <a:gd name="T3" fmla="*/ 3841 h 3878"/>
              <a:gd name="T4" fmla="*/ 2549 w 2954"/>
              <a:gd name="T5" fmla="*/ 3330 h 3878"/>
              <a:gd name="T6" fmla="*/ 2755 w 2954"/>
              <a:gd name="T7" fmla="*/ 1857 h 3878"/>
              <a:gd name="T8" fmla="*/ 1374 w 2954"/>
              <a:gd name="T9" fmla="*/ 36 h 3878"/>
              <a:gd name="T10" fmla="*/ 1248 w 2954"/>
              <a:gd name="T11" fmla="*/ 45 h 3878"/>
              <a:gd name="T12" fmla="*/ 1158 w 2954"/>
              <a:gd name="T13" fmla="*/ 152 h 3878"/>
              <a:gd name="T14" fmla="*/ 180 w 2954"/>
              <a:gd name="T15" fmla="*/ 1741 h 3878"/>
              <a:gd name="T16" fmla="*/ 81 w 2954"/>
              <a:gd name="T17" fmla="*/ 2737 h 3878"/>
              <a:gd name="T18" fmla="*/ 1248 w 2954"/>
              <a:gd name="T19" fmla="*/ 3850 h 3878"/>
              <a:gd name="T20" fmla="*/ 1697 w 2954"/>
              <a:gd name="T21" fmla="*/ 3841 h 38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54" h="3878">
                <a:moveTo>
                  <a:pt x="1697" y="3841"/>
                </a:moveTo>
                <a:lnTo>
                  <a:pt x="1697" y="3841"/>
                </a:lnTo>
                <a:cubicBezTo>
                  <a:pt x="2047" y="3761"/>
                  <a:pt x="2333" y="3608"/>
                  <a:pt x="2549" y="3330"/>
                </a:cubicBezTo>
                <a:cubicBezTo>
                  <a:pt x="2890" y="2881"/>
                  <a:pt x="2953" y="2378"/>
                  <a:pt x="2755" y="1857"/>
                </a:cubicBezTo>
                <a:cubicBezTo>
                  <a:pt x="2477" y="1113"/>
                  <a:pt x="1948" y="557"/>
                  <a:pt x="1374" y="36"/>
                </a:cubicBezTo>
                <a:cubicBezTo>
                  <a:pt x="1329" y="0"/>
                  <a:pt x="1284" y="9"/>
                  <a:pt x="1248" y="45"/>
                </a:cubicBezTo>
                <a:cubicBezTo>
                  <a:pt x="1212" y="81"/>
                  <a:pt x="1185" y="116"/>
                  <a:pt x="1158" y="152"/>
                </a:cubicBezTo>
                <a:cubicBezTo>
                  <a:pt x="754" y="637"/>
                  <a:pt x="395" y="1149"/>
                  <a:pt x="180" y="1741"/>
                </a:cubicBezTo>
                <a:cubicBezTo>
                  <a:pt x="54" y="2064"/>
                  <a:pt x="0" y="2396"/>
                  <a:pt x="81" y="2737"/>
                </a:cubicBezTo>
                <a:cubicBezTo>
                  <a:pt x="198" y="3303"/>
                  <a:pt x="682" y="3769"/>
                  <a:pt x="1248" y="3850"/>
                </a:cubicBezTo>
                <a:cubicBezTo>
                  <a:pt x="1248" y="3850"/>
                  <a:pt x="1553" y="3877"/>
                  <a:pt x="1697" y="3841"/>
                </a:cubicBezTo>
              </a:path>
            </a:pathLst>
          </a:custGeom>
          <a:solidFill>
            <a:srgbClr val="FDBD38"/>
          </a:solidFill>
          <a:ln>
            <a:noFill/>
          </a:ln>
          <a:effectLst/>
        </p:spPr>
        <p:txBody>
          <a:bodyPr wrap="none" anchor="ctr"/>
          <a:lstStyle/>
          <a:p>
            <a:endParaRPr lang="es-MX"/>
          </a:p>
        </p:txBody>
      </p:sp>
      <p:sp>
        <p:nvSpPr>
          <p:cNvPr id="8" name="Freeform 281">
            <a:extLst>
              <a:ext uri="{FF2B5EF4-FFF2-40B4-BE49-F238E27FC236}">
                <a16:creationId xmlns:a16="http://schemas.microsoft.com/office/drawing/2014/main" xmlns="" id="{DF21C862-5EE1-6F4A-4F7C-F3392759C6BA}"/>
              </a:ext>
            </a:extLst>
          </p:cNvPr>
          <p:cNvSpPr>
            <a:spLocks noChangeArrowheads="1"/>
          </p:cNvSpPr>
          <p:nvPr/>
        </p:nvSpPr>
        <p:spPr bwMode="auto">
          <a:xfrm>
            <a:off x="6402619" y="3995593"/>
            <a:ext cx="796104" cy="1521909"/>
          </a:xfrm>
          <a:custGeom>
            <a:avLst/>
            <a:gdLst>
              <a:gd name="T0" fmla="*/ 81 w 2524"/>
              <a:gd name="T1" fmla="*/ 4218 h 4229"/>
              <a:gd name="T2" fmla="*/ 81 w 2524"/>
              <a:gd name="T3" fmla="*/ 4218 h 4229"/>
              <a:gd name="T4" fmla="*/ 9 w 2524"/>
              <a:gd name="T5" fmla="*/ 4182 h 4229"/>
              <a:gd name="T6" fmla="*/ 54 w 2524"/>
              <a:gd name="T7" fmla="*/ 4102 h 4229"/>
              <a:gd name="T8" fmla="*/ 1930 w 2524"/>
              <a:gd name="T9" fmla="*/ 2531 h 4229"/>
              <a:gd name="T10" fmla="*/ 2146 w 2524"/>
              <a:gd name="T11" fmla="*/ 90 h 4229"/>
              <a:gd name="T12" fmla="*/ 2182 w 2524"/>
              <a:gd name="T13" fmla="*/ 9 h 4229"/>
              <a:gd name="T14" fmla="*/ 2254 w 2524"/>
              <a:gd name="T15" fmla="*/ 54 h 4229"/>
              <a:gd name="T16" fmla="*/ 2038 w 2524"/>
              <a:gd name="T17" fmla="*/ 2585 h 4229"/>
              <a:gd name="T18" fmla="*/ 90 w 2524"/>
              <a:gd name="T19" fmla="*/ 4218 h 4229"/>
              <a:gd name="T20" fmla="*/ 81 w 2524"/>
              <a:gd name="T21" fmla="*/ 4218 h 4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24" h="4229">
                <a:moveTo>
                  <a:pt x="81" y="4218"/>
                </a:moveTo>
                <a:lnTo>
                  <a:pt x="81" y="4218"/>
                </a:lnTo>
                <a:cubicBezTo>
                  <a:pt x="54" y="4228"/>
                  <a:pt x="18" y="4209"/>
                  <a:pt x="9" y="4182"/>
                </a:cubicBezTo>
                <a:cubicBezTo>
                  <a:pt x="0" y="4146"/>
                  <a:pt x="18" y="4111"/>
                  <a:pt x="54" y="4102"/>
                </a:cubicBezTo>
                <a:cubicBezTo>
                  <a:pt x="862" y="3850"/>
                  <a:pt x="1535" y="3285"/>
                  <a:pt x="1930" y="2531"/>
                </a:cubicBezTo>
                <a:cubicBezTo>
                  <a:pt x="2326" y="1768"/>
                  <a:pt x="2397" y="906"/>
                  <a:pt x="2146" y="90"/>
                </a:cubicBezTo>
                <a:cubicBezTo>
                  <a:pt x="2128" y="54"/>
                  <a:pt x="2146" y="18"/>
                  <a:pt x="2182" y="9"/>
                </a:cubicBezTo>
                <a:cubicBezTo>
                  <a:pt x="2209" y="0"/>
                  <a:pt x="2245" y="18"/>
                  <a:pt x="2254" y="54"/>
                </a:cubicBezTo>
                <a:cubicBezTo>
                  <a:pt x="2523" y="897"/>
                  <a:pt x="2442" y="1795"/>
                  <a:pt x="2038" y="2585"/>
                </a:cubicBezTo>
                <a:cubicBezTo>
                  <a:pt x="1625" y="3366"/>
                  <a:pt x="934" y="3949"/>
                  <a:pt x="90" y="4218"/>
                </a:cubicBezTo>
                <a:cubicBezTo>
                  <a:pt x="81" y="4218"/>
                  <a:pt x="81" y="4218"/>
                  <a:pt x="81" y="4218"/>
                </a:cubicBezTo>
              </a:path>
            </a:pathLst>
          </a:custGeom>
          <a:solidFill>
            <a:srgbClr val="FDBD38"/>
          </a:solidFill>
          <a:ln>
            <a:noFill/>
          </a:ln>
          <a:effectLst/>
        </p:spPr>
        <p:txBody>
          <a:bodyPr wrap="none" anchor="ctr"/>
          <a:lstStyle/>
          <a:p>
            <a:endParaRPr lang="es-MX"/>
          </a:p>
        </p:txBody>
      </p:sp>
      <p:sp>
        <p:nvSpPr>
          <p:cNvPr id="9" name="Freeform 282">
            <a:extLst>
              <a:ext uri="{FF2B5EF4-FFF2-40B4-BE49-F238E27FC236}">
                <a16:creationId xmlns:a16="http://schemas.microsoft.com/office/drawing/2014/main" xmlns="" id="{CD6A5270-CEA7-2F75-E6FC-6FA72A065B79}"/>
              </a:ext>
            </a:extLst>
          </p:cNvPr>
          <p:cNvSpPr>
            <a:spLocks noChangeArrowheads="1"/>
          </p:cNvSpPr>
          <p:nvPr/>
        </p:nvSpPr>
        <p:spPr bwMode="auto">
          <a:xfrm>
            <a:off x="5997608" y="3011668"/>
            <a:ext cx="1392"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solidFill>
            <a:srgbClr val="3A668A"/>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es-MX"/>
          </a:p>
        </p:txBody>
      </p:sp>
      <p:sp>
        <p:nvSpPr>
          <p:cNvPr id="10" name="Freeform 283">
            <a:extLst>
              <a:ext uri="{FF2B5EF4-FFF2-40B4-BE49-F238E27FC236}">
                <a16:creationId xmlns:a16="http://schemas.microsoft.com/office/drawing/2014/main" xmlns="" id="{862980FE-8CBD-B5B4-645C-2AC75E0C8C99}"/>
              </a:ext>
            </a:extLst>
          </p:cNvPr>
          <p:cNvSpPr>
            <a:spLocks noChangeArrowheads="1"/>
          </p:cNvSpPr>
          <p:nvPr/>
        </p:nvSpPr>
        <p:spPr bwMode="auto">
          <a:xfrm>
            <a:off x="5997608" y="3011668"/>
            <a:ext cx="1392"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solidFill>
            <a:srgbClr val="3A668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es-MX"/>
          </a:p>
        </p:txBody>
      </p:sp>
      <p:sp>
        <p:nvSpPr>
          <p:cNvPr id="11" name="Freeform 284">
            <a:extLst>
              <a:ext uri="{FF2B5EF4-FFF2-40B4-BE49-F238E27FC236}">
                <a16:creationId xmlns:a16="http://schemas.microsoft.com/office/drawing/2014/main" xmlns="" id="{94772311-E460-8445-B7F4-CF7DEED6DF43}"/>
              </a:ext>
            </a:extLst>
          </p:cNvPr>
          <p:cNvSpPr>
            <a:spLocks noChangeArrowheads="1"/>
          </p:cNvSpPr>
          <p:nvPr/>
        </p:nvSpPr>
        <p:spPr bwMode="auto">
          <a:xfrm>
            <a:off x="4991344" y="2862493"/>
            <a:ext cx="1074462" cy="1101360"/>
          </a:xfrm>
          <a:custGeom>
            <a:avLst/>
            <a:gdLst>
              <a:gd name="T0" fmla="*/ 2846 w 3404"/>
              <a:gd name="T1" fmla="*/ 377 h 3062"/>
              <a:gd name="T2" fmla="*/ 2846 w 3404"/>
              <a:gd name="T3" fmla="*/ 377 h 3062"/>
              <a:gd name="T4" fmla="*/ 1930 w 3404"/>
              <a:gd name="T5" fmla="*/ 9 h 3062"/>
              <a:gd name="T6" fmla="*/ 629 w 3404"/>
              <a:gd name="T7" fmla="*/ 727 h 3062"/>
              <a:gd name="T8" fmla="*/ 9 w 3404"/>
              <a:gd name="T9" fmla="*/ 2936 h 3062"/>
              <a:gd name="T10" fmla="*/ 90 w 3404"/>
              <a:gd name="T11" fmla="*/ 3025 h 3062"/>
              <a:gd name="T12" fmla="*/ 234 w 3404"/>
              <a:gd name="T13" fmla="*/ 3034 h 3062"/>
              <a:gd name="T14" fmla="*/ 2092 w 3404"/>
              <a:gd name="T15" fmla="*/ 2855 h 3062"/>
              <a:gd name="T16" fmla="*/ 2945 w 3404"/>
              <a:gd name="T17" fmla="*/ 2334 h 3062"/>
              <a:gd name="T18" fmla="*/ 3125 w 3404"/>
              <a:gd name="T19" fmla="*/ 727 h 3062"/>
              <a:gd name="T20" fmla="*/ 2846 w 3404"/>
              <a:gd name="T21" fmla="*/ 377 h 30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04" h="3062">
                <a:moveTo>
                  <a:pt x="2846" y="377"/>
                </a:moveTo>
                <a:lnTo>
                  <a:pt x="2846" y="377"/>
                </a:lnTo>
                <a:cubicBezTo>
                  <a:pt x="2577" y="143"/>
                  <a:pt x="2281" y="9"/>
                  <a:pt x="1930" y="9"/>
                </a:cubicBezTo>
                <a:cubicBezTo>
                  <a:pt x="1356" y="0"/>
                  <a:pt x="925" y="251"/>
                  <a:pt x="629" y="727"/>
                </a:cubicBezTo>
                <a:cubicBezTo>
                  <a:pt x="198" y="1391"/>
                  <a:pt x="72" y="2154"/>
                  <a:pt x="9" y="2936"/>
                </a:cubicBezTo>
                <a:cubicBezTo>
                  <a:pt x="0" y="2989"/>
                  <a:pt x="36" y="3016"/>
                  <a:pt x="90" y="3025"/>
                </a:cubicBezTo>
                <a:cubicBezTo>
                  <a:pt x="135" y="3034"/>
                  <a:pt x="189" y="3034"/>
                  <a:pt x="234" y="3034"/>
                </a:cubicBezTo>
                <a:cubicBezTo>
                  <a:pt x="862" y="3061"/>
                  <a:pt x="1482" y="3034"/>
                  <a:pt x="2092" y="2855"/>
                </a:cubicBezTo>
                <a:cubicBezTo>
                  <a:pt x="2415" y="2765"/>
                  <a:pt x="2711" y="2603"/>
                  <a:pt x="2945" y="2334"/>
                </a:cubicBezTo>
                <a:cubicBezTo>
                  <a:pt x="3322" y="1903"/>
                  <a:pt x="3403" y="1230"/>
                  <a:pt x="3125" y="727"/>
                </a:cubicBezTo>
                <a:cubicBezTo>
                  <a:pt x="3125" y="727"/>
                  <a:pt x="2963" y="476"/>
                  <a:pt x="2846" y="377"/>
                </a:cubicBezTo>
              </a:path>
            </a:pathLst>
          </a:custGeom>
          <a:solidFill>
            <a:srgbClr val="354F92"/>
          </a:solidFill>
          <a:ln>
            <a:noFill/>
          </a:ln>
          <a:effectLst/>
        </p:spPr>
        <p:txBody>
          <a:bodyPr wrap="none" anchor="ctr"/>
          <a:lstStyle/>
          <a:p>
            <a:endParaRPr lang="es-MX" dirty="0"/>
          </a:p>
        </p:txBody>
      </p:sp>
      <p:sp>
        <p:nvSpPr>
          <p:cNvPr id="12" name="Freeform 285">
            <a:extLst>
              <a:ext uri="{FF2B5EF4-FFF2-40B4-BE49-F238E27FC236}">
                <a16:creationId xmlns:a16="http://schemas.microsoft.com/office/drawing/2014/main" xmlns="" id="{E1371B55-4711-75CD-0F95-EA2B075FF2F9}"/>
              </a:ext>
            </a:extLst>
          </p:cNvPr>
          <p:cNvSpPr>
            <a:spLocks noChangeArrowheads="1"/>
          </p:cNvSpPr>
          <p:nvPr/>
        </p:nvSpPr>
        <p:spPr bwMode="auto">
          <a:xfrm>
            <a:off x="5255784" y="2987864"/>
            <a:ext cx="1479473" cy="576071"/>
          </a:xfrm>
          <a:custGeom>
            <a:avLst/>
            <a:gdLst>
              <a:gd name="T0" fmla="*/ 72 w 4688"/>
              <a:gd name="T1" fmla="*/ 1598 h 1599"/>
              <a:gd name="T2" fmla="*/ 72 w 4688"/>
              <a:gd name="T3" fmla="*/ 1598 h 1599"/>
              <a:gd name="T4" fmla="*/ 36 w 4688"/>
              <a:gd name="T5" fmla="*/ 1580 h 1599"/>
              <a:gd name="T6" fmla="*/ 27 w 4688"/>
              <a:gd name="T7" fmla="*/ 1499 h 1599"/>
              <a:gd name="T8" fmla="*/ 2173 w 4688"/>
              <a:gd name="T9" fmla="*/ 153 h 1599"/>
              <a:gd name="T10" fmla="*/ 4660 w 4688"/>
              <a:gd name="T11" fmla="*/ 718 h 1599"/>
              <a:gd name="T12" fmla="*/ 4669 w 4688"/>
              <a:gd name="T13" fmla="*/ 799 h 1599"/>
              <a:gd name="T14" fmla="*/ 4588 w 4688"/>
              <a:gd name="T15" fmla="*/ 817 h 1599"/>
              <a:gd name="T16" fmla="*/ 2200 w 4688"/>
              <a:gd name="T17" fmla="*/ 269 h 1599"/>
              <a:gd name="T18" fmla="*/ 117 w 4688"/>
              <a:gd name="T19" fmla="*/ 1571 h 1599"/>
              <a:gd name="T20" fmla="*/ 72 w 4688"/>
              <a:gd name="T21" fmla="*/ 1598 h 15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88" h="1599">
                <a:moveTo>
                  <a:pt x="72" y="1598"/>
                </a:moveTo>
                <a:lnTo>
                  <a:pt x="72" y="1598"/>
                </a:lnTo>
                <a:cubicBezTo>
                  <a:pt x="63" y="1598"/>
                  <a:pt x="45" y="1589"/>
                  <a:pt x="36" y="1580"/>
                </a:cubicBezTo>
                <a:cubicBezTo>
                  <a:pt x="9" y="1562"/>
                  <a:pt x="0" y="1526"/>
                  <a:pt x="27" y="1499"/>
                </a:cubicBezTo>
                <a:cubicBezTo>
                  <a:pt x="539" y="781"/>
                  <a:pt x="1302" y="296"/>
                  <a:pt x="2173" y="153"/>
                </a:cubicBezTo>
                <a:cubicBezTo>
                  <a:pt x="3053" y="0"/>
                  <a:pt x="3932" y="207"/>
                  <a:pt x="4660" y="718"/>
                </a:cubicBezTo>
                <a:cubicBezTo>
                  <a:pt x="4687" y="736"/>
                  <a:pt x="4687" y="772"/>
                  <a:pt x="4669" y="799"/>
                </a:cubicBezTo>
                <a:cubicBezTo>
                  <a:pt x="4651" y="826"/>
                  <a:pt x="4615" y="835"/>
                  <a:pt x="4588" y="817"/>
                </a:cubicBezTo>
                <a:cubicBezTo>
                  <a:pt x="3888" y="323"/>
                  <a:pt x="3044" y="126"/>
                  <a:pt x="2200" y="269"/>
                </a:cubicBezTo>
                <a:cubicBezTo>
                  <a:pt x="1356" y="413"/>
                  <a:pt x="620" y="871"/>
                  <a:pt x="117" y="1571"/>
                </a:cubicBezTo>
                <a:cubicBezTo>
                  <a:pt x="108" y="1589"/>
                  <a:pt x="90" y="1598"/>
                  <a:pt x="72" y="1598"/>
                </a:cubicBezTo>
              </a:path>
            </a:pathLst>
          </a:custGeom>
          <a:solidFill>
            <a:srgbClr val="354F92"/>
          </a:solidFill>
          <a:ln>
            <a:noFill/>
          </a:ln>
          <a:effectLst/>
        </p:spPr>
        <p:txBody>
          <a:bodyPr wrap="none" anchor="ctr"/>
          <a:lstStyle/>
          <a:p>
            <a:endParaRPr lang="es-MX"/>
          </a:p>
        </p:txBody>
      </p:sp>
      <p:sp>
        <p:nvSpPr>
          <p:cNvPr id="13" name="Freeform 288">
            <a:extLst>
              <a:ext uri="{FF2B5EF4-FFF2-40B4-BE49-F238E27FC236}">
                <a16:creationId xmlns:a16="http://schemas.microsoft.com/office/drawing/2014/main" xmlns="" id="{08DA9884-D0CF-FE2D-8D99-272F379B50B7}"/>
              </a:ext>
            </a:extLst>
          </p:cNvPr>
          <p:cNvSpPr>
            <a:spLocks noChangeArrowheads="1"/>
          </p:cNvSpPr>
          <p:nvPr/>
        </p:nvSpPr>
        <p:spPr bwMode="auto">
          <a:xfrm>
            <a:off x="5072068" y="4839863"/>
            <a:ext cx="1173279" cy="1082316"/>
          </a:xfrm>
          <a:custGeom>
            <a:avLst/>
            <a:gdLst>
              <a:gd name="T0" fmla="*/ 80 w 3717"/>
              <a:gd name="T1" fmla="*/ 1122 h 3009"/>
              <a:gd name="T2" fmla="*/ 80 w 3717"/>
              <a:gd name="T3" fmla="*/ 1122 h 3009"/>
              <a:gd name="T4" fmla="*/ 179 w 3717"/>
              <a:gd name="T5" fmla="*/ 2110 h 3009"/>
              <a:gd name="T6" fmla="*/ 1409 w 3717"/>
              <a:gd name="T7" fmla="*/ 2936 h 3009"/>
              <a:gd name="T8" fmla="*/ 3653 w 3717"/>
              <a:gd name="T9" fmla="*/ 2469 h 3009"/>
              <a:gd name="T10" fmla="*/ 3699 w 3717"/>
              <a:gd name="T11" fmla="*/ 2352 h 3009"/>
              <a:gd name="T12" fmla="*/ 3645 w 3717"/>
              <a:gd name="T13" fmla="*/ 2227 h 3009"/>
              <a:gd name="T14" fmla="*/ 2639 w 3717"/>
              <a:gd name="T15" fmla="*/ 655 h 3009"/>
              <a:gd name="T16" fmla="*/ 1786 w 3717"/>
              <a:gd name="T17" fmla="*/ 135 h 3009"/>
              <a:gd name="T18" fmla="*/ 269 w 3717"/>
              <a:gd name="T19" fmla="*/ 709 h 3009"/>
              <a:gd name="T20" fmla="*/ 80 w 3717"/>
              <a:gd name="T21" fmla="*/ 1122 h 30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17" h="3009">
                <a:moveTo>
                  <a:pt x="80" y="1122"/>
                </a:moveTo>
                <a:lnTo>
                  <a:pt x="80" y="1122"/>
                </a:lnTo>
                <a:cubicBezTo>
                  <a:pt x="0" y="1463"/>
                  <a:pt x="17" y="1796"/>
                  <a:pt x="179" y="2110"/>
                </a:cubicBezTo>
                <a:cubicBezTo>
                  <a:pt x="431" y="2613"/>
                  <a:pt x="852" y="2882"/>
                  <a:pt x="1409" y="2936"/>
                </a:cubicBezTo>
                <a:cubicBezTo>
                  <a:pt x="2199" y="3008"/>
                  <a:pt x="2935" y="2774"/>
                  <a:pt x="3653" y="2469"/>
                </a:cubicBezTo>
                <a:cubicBezTo>
                  <a:pt x="3707" y="2451"/>
                  <a:pt x="3716" y="2406"/>
                  <a:pt x="3699" y="2352"/>
                </a:cubicBezTo>
                <a:cubicBezTo>
                  <a:pt x="3680" y="2307"/>
                  <a:pt x="3663" y="2271"/>
                  <a:pt x="3645" y="2227"/>
                </a:cubicBezTo>
                <a:cubicBezTo>
                  <a:pt x="3384" y="1652"/>
                  <a:pt x="3070" y="1113"/>
                  <a:pt x="2639" y="655"/>
                </a:cubicBezTo>
                <a:cubicBezTo>
                  <a:pt x="2397" y="404"/>
                  <a:pt x="2118" y="224"/>
                  <a:pt x="1786" y="135"/>
                </a:cubicBezTo>
                <a:cubicBezTo>
                  <a:pt x="1221" y="0"/>
                  <a:pt x="592" y="234"/>
                  <a:pt x="269" y="709"/>
                </a:cubicBezTo>
                <a:cubicBezTo>
                  <a:pt x="269" y="709"/>
                  <a:pt x="116" y="970"/>
                  <a:pt x="80" y="1122"/>
                </a:cubicBezTo>
              </a:path>
            </a:pathLst>
          </a:custGeom>
          <a:solidFill>
            <a:srgbClr val="EB7339"/>
          </a:solidFill>
          <a:ln>
            <a:noFill/>
          </a:ln>
          <a:effectLst/>
        </p:spPr>
        <p:txBody>
          <a:bodyPr wrap="none" anchor="ctr"/>
          <a:lstStyle/>
          <a:p>
            <a:endParaRPr lang="es-MX"/>
          </a:p>
        </p:txBody>
      </p:sp>
      <p:sp>
        <p:nvSpPr>
          <p:cNvPr id="14" name="Freeform 289">
            <a:extLst>
              <a:ext uri="{FF2B5EF4-FFF2-40B4-BE49-F238E27FC236}">
                <a16:creationId xmlns:a16="http://schemas.microsoft.com/office/drawing/2014/main" xmlns="" id="{EAE63CBA-5D5C-77F9-280A-375D2AC7346E}"/>
              </a:ext>
            </a:extLst>
          </p:cNvPr>
          <p:cNvSpPr>
            <a:spLocks noChangeArrowheads="1"/>
          </p:cNvSpPr>
          <p:nvPr/>
        </p:nvSpPr>
        <p:spPr bwMode="auto">
          <a:xfrm>
            <a:off x="4870258" y="4260618"/>
            <a:ext cx="951984" cy="1374320"/>
          </a:xfrm>
          <a:custGeom>
            <a:avLst/>
            <a:gdLst>
              <a:gd name="T0" fmla="*/ 2954 w 3018"/>
              <a:gd name="T1" fmla="*/ 3816 h 3817"/>
              <a:gd name="T2" fmla="*/ 2954 w 3018"/>
              <a:gd name="T3" fmla="*/ 3816 h 3817"/>
              <a:gd name="T4" fmla="*/ 2945 w 3018"/>
              <a:gd name="T5" fmla="*/ 3816 h 3817"/>
              <a:gd name="T6" fmla="*/ 754 w 3018"/>
              <a:gd name="T7" fmla="*/ 2523 h 3817"/>
              <a:gd name="T8" fmla="*/ 126 w 3018"/>
              <a:gd name="T9" fmla="*/ 63 h 3817"/>
              <a:gd name="T10" fmla="*/ 189 w 3018"/>
              <a:gd name="T11" fmla="*/ 9 h 3817"/>
              <a:gd name="T12" fmla="*/ 243 w 3018"/>
              <a:gd name="T13" fmla="*/ 72 h 3817"/>
              <a:gd name="T14" fmla="*/ 853 w 3018"/>
              <a:gd name="T15" fmla="*/ 2451 h 3817"/>
              <a:gd name="T16" fmla="*/ 2963 w 3018"/>
              <a:gd name="T17" fmla="*/ 3699 h 3817"/>
              <a:gd name="T18" fmla="*/ 3008 w 3018"/>
              <a:gd name="T19" fmla="*/ 3771 h 3817"/>
              <a:gd name="T20" fmla="*/ 2954 w 3018"/>
              <a:gd name="T21" fmla="*/ 3816 h 3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18" h="3817">
                <a:moveTo>
                  <a:pt x="2954" y="3816"/>
                </a:moveTo>
                <a:lnTo>
                  <a:pt x="2954" y="3816"/>
                </a:lnTo>
                <a:cubicBezTo>
                  <a:pt x="2945" y="3816"/>
                  <a:pt x="2945" y="3816"/>
                  <a:pt x="2945" y="3816"/>
                </a:cubicBezTo>
                <a:cubicBezTo>
                  <a:pt x="2065" y="3690"/>
                  <a:pt x="1284" y="3232"/>
                  <a:pt x="754" y="2523"/>
                </a:cubicBezTo>
                <a:cubicBezTo>
                  <a:pt x="225" y="1814"/>
                  <a:pt x="0" y="934"/>
                  <a:pt x="126" y="63"/>
                </a:cubicBezTo>
                <a:cubicBezTo>
                  <a:pt x="126" y="27"/>
                  <a:pt x="162" y="0"/>
                  <a:pt x="189" y="9"/>
                </a:cubicBezTo>
                <a:cubicBezTo>
                  <a:pt x="225" y="9"/>
                  <a:pt x="252" y="45"/>
                  <a:pt x="243" y="72"/>
                </a:cubicBezTo>
                <a:cubicBezTo>
                  <a:pt x="126" y="925"/>
                  <a:pt x="341" y="1769"/>
                  <a:pt x="853" y="2451"/>
                </a:cubicBezTo>
                <a:cubicBezTo>
                  <a:pt x="1365" y="3133"/>
                  <a:pt x="2110" y="3582"/>
                  <a:pt x="2963" y="3699"/>
                </a:cubicBezTo>
                <a:cubicBezTo>
                  <a:pt x="2990" y="3708"/>
                  <a:pt x="3017" y="3735"/>
                  <a:pt x="3008" y="3771"/>
                </a:cubicBezTo>
                <a:cubicBezTo>
                  <a:pt x="3008" y="3798"/>
                  <a:pt x="2981" y="3816"/>
                  <a:pt x="2954" y="3816"/>
                </a:cubicBezTo>
              </a:path>
            </a:pathLst>
          </a:custGeom>
          <a:solidFill>
            <a:srgbClr val="EB7339"/>
          </a:solidFill>
          <a:ln>
            <a:noFill/>
          </a:ln>
          <a:effectLst/>
        </p:spPr>
        <p:txBody>
          <a:bodyPr wrap="none" anchor="ctr"/>
          <a:lstStyle/>
          <a:p>
            <a:endParaRPr lang="es-MX"/>
          </a:p>
        </p:txBody>
      </p:sp>
      <p:sp>
        <p:nvSpPr>
          <p:cNvPr id="15" name="Freeform 292">
            <a:extLst>
              <a:ext uri="{FF2B5EF4-FFF2-40B4-BE49-F238E27FC236}">
                <a16:creationId xmlns:a16="http://schemas.microsoft.com/office/drawing/2014/main" xmlns="" id="{38A06832-FBDC-76CD-6298-3D70928B972C}"/>
              </a:ext>
            </a:extLst>
          </p:cNvPr>
          <p:cNvSpPr>
            <a:spLocks noChangeArrowheads="1"/>
          </p:cNvSpPr>
          <p:nvPr/>
        </p:nvSpPr>
        <p:spPr bwMode="auto">
          <a:xfrm>
            <a:off x="6740824" y="4154290"/>
            <a:ext cx="523313" cy="598290"/>
          </a:xfrm>
          <a:custGeom>
            <a:avLst/>
            <a:gdLst>
              <a:gd name="T0" fmla="*/ 978 w 1660"/>
              <a:gd name="T1" fmla="*/ 1616 h 1662"/>
              <a:gd name="T2" fmla="*/ 978 w 1660"/>
              <a:gd name="T3" fmla="*/ 1616 h 1662"/>
              <a:gd name="T4" fmla="*/ 377 w 1660"/>
              <a:gd name="T5" fmla="*/ 1490 h 1662"/>
              <a:gd name="T6" fmla="*/ 44 w 1660"/>
              <a:gd name="T7" fmla="*/ 978 h 1662"/>
              <a:gd name="T8" fmla="*/ 170 w 1660"/>
              <a:gd name="T9" fmla="*/ 377 h 1662"/>
              <a:gd name="T10" fmla="*/ 682 w 1660"/>
              <a:gd name="T11" fmla="*/ 45 h 1662"/>
              <a:gd name="T12" fmla="*/ 1284 w 1660"/>
              <a:gd name="T13" fmla="*/ 162 h 1662"/>
              <a:gd name="T14" fmla="*/ 1615 w 1660"/>
              <a:gd name="T15" fmla="*/ 682 h 1662"/>
              <a:gd name="T16" fmla="*/ 1490 w 1660"/>
              <a:gd name="T17" fmla="*/ 1284 h 1662"/>
              <a:gd name="T18" fmla="*/ 978 w 1660"/>
              <a:gd name="T19" fmla="*/ 1616 h 1662"/>
              <a:gd name="T20" fmla="*/ 700 w 1660"/>
              <a:gd name="T21" fmla="*/ 143 h 1662"/>
              <a:gd name="T22" fmla="*/ 700 w 1660"/>
              <a:gd name="T23" fmla="*/ 143 h 1662"/>
              <a:gd name="T24" fmla="*/ 251 w 1660"/>
              <a:gd name="T25" fmla="*/ 440 h 1662"/>
              <a:gd name="T26" fmla="*/ 143 w 1660"/>
              <a:gd name="T27" fmla="*/ 960 h 1662"/>
              <a:gd name="T28" fmla="*/ 439 w 1660"/>
              <a:gd name="T29" fmla="*/ 1409 h 1662"/>
              <a:gd name="T30" fmla="*/ 960 w 1660"/>
              <a:gd name="T31" fmla="*/ 1517 h 1662"/>
              <a:gd name="T32" fmla="*/ 1409 w 1660"/>
              <a:gd name="T33" fmla="*/ 1221 h 1662"/>
              <a:gd name="T34" fmla="*/ 1516 w 1660"/>
              <a:gd name="T35" fmla="*/ 700 h 1662"/>
              <a:gd name="T36" fmla="*/ 1221 w 1660"/>
              <a:gd name="T37" fmla="*/ 251 h 1662"/>
              <a:gd name="T38" fmla="*/ 700 w 1660"/>
              <a:gd name="T39" fmla="*/ 143 h 16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60" h="1662">
                <a:moveTo>
                  <a:pt x="978" y="1616"/>
                </a:moveTo>
                <a:lnTo>
                  <a:pt x="978" y="1616"/>
                </a:lnTo>
                <a:cubicBezTo>
                  <a:pt x="772" y="1661"/>
                  <a:pt x="556" y="1616"/>
                  <a:pt x="377" y="1490"/>
                </a:cubicBezTo>
                <a:cubicBezTo>
                  <a:pt x="206" y="1373"/>
                  <a:pt x="80" y="1194"/>
                  <a:pt x="44" y="978"/>
                </a:cubicBezTo>
                <a:cubicBezTo>
                  <a:pt x="0" y="772"/>
                  <a:pt x="44" y="557"/>
                  <a:pt x="170" y="377"/>
                </a:cubicBezTo>
                <a:cubicBezTo>
                  <a:pt x="287" y="197"/>
                  <a:pt x="466" y="81"/>
                  <a:pt x="682" y="45"/>
                </a:cubicBezTo>
                <a:cubicBezTo>
                  <a:pt x="889" y="0"/>
                  <a:pt x="1104" y="45"/>
                  <a:pt x="1284" y="162"/>
                </a:cubicBezTo>
                <a:cubicBezTo>
                  <a:pt x="1463" y="287"/>
                  <a:pt x="1579" y="467"/>
                  <a:pt x="1615" y="682"/>
                </a:cubicBezTo>
                <a:cubicBezTo>
                  <a:pt x="1659" y="889"/>
                  <a:pt x="1615" y="1104"/>
                  <a:pt x="1490" y="1284"/>
                </a:cubicBezTo>
                <a:cubicBezTo>
                  <a:pt x="1373" y="1454"/>
                  <a:pt x="1194" y="1580"/>
                  <a:pt x="978" y="1616"/>
                </a:cubicBezTo>
                <a:close/>
                <a:moveTo>
                  <a:pt x="700" y="143"/>
                </a:moveTo>
                <a:lnTo>
                  <a:pt x="700" y="143"/>
                </a:lnTo>
                <a:cubicBezTo>
                  <a:pt x="520" y="179"/>
                  <a:pt x="359" y="278"/>
                  <a:pt x="251" y="440"/>
                </a:cubicBezTo>
                <a:cubicBezTo>
                  <a:pt x="152" y="592"/>
                  <a:pt x="107" y="772"/>
                  <a:pt x="143" y="960"/>
                </a:cubicBezTo>
                <a:cubicBezTo>
                  <a:pt x="179" y="1140"/>
                  <a:pt x="287" y="1301"/>
                  <a:pt x="439" y="1409"/>
                </a:cubicBezTo>
                <a:cubicBezTo>
                  <a:pt x="592" y="1508"/>
                  <a:pt x="781" y="1553"/>
                  <a:pt x="960" y="1517"/>
                </a:cubicBezTo>
                <a:cubicBezTo>
                  <a:pt x="1149" y="1481"/>
                  <a:pt x="1301" y="1373"/>
                  <a:pt x="1409" y="1221"/>
                </a:cubicBezTo>
                <a:cubicBezTo>
                  <a:pt x="1516" y="1068"/>
                  <a:pt x="1552" y="880"/>
                  <a:pt x="1516" y="700"/>
                </a:cubicBezTo>
                <a:cubicBezTo>
                  <a:pt x="1481" y="511"/>
                  <a:pt x="1373" y="359"/>
                  <a:pt x="1221" y="251"/>
                </a:cubicBezTo>
                <a:cubicBezTo>
                  <a:pt x="1068" y="143"/>
                  <a:pt x="879" y="108"/>
                  <a:pt x="700" y="143"/>
                </a:cubicBezTo>
                <a:close/>
              </a:path>
            </a:pathLst>
          </a:custGeom>
          <a:solidFill>
            <a:schemeClr val="bg1"/>
          </a:solidFill>
          <a:ln>
            <a:noFill/>
          </a:ln>
          <a:effectLst/>
        </p:spPr>
        <p:txBody>
          <a:bodyPr wrap="none" anchor="ctr"/>
          <a:lstStyle/>
          <a:p>
            <a:endParaRPr lang="es-MX"/>
          </a:p>
        </p:txBody>
      </p:sp>
      <p:sp>
        <p:nvSpPr>
          <p:cNvPr id="16" name="Freeform 294">
            <a:extLst>
              <a:ext uri="{FF2B5EF4-FFF2-40B4-BE49-F238E27FC236}">
                <a16:creationId xmlns:a16="http://schemas.microsoft.com/office/drawing/2014/main" xmlns="" id="{C77C46F4-A3C8-ABDD-723F-F9D265B3719C}"/>
              </a:ext>
            </a:extLst>
          </p:cNvPr>
          <p:cNvSpPr>
            <a:spLocks noChangeArrowheads="1"/>
          </p:cNvSpPr>
          <p:nvPr/>
        </p:nvSpPr>
        <p:spPr bwMode="auto">
          <a:xfrm>
            <a:off x="5346250" y="3066094"/>
            <a:ext cx="508003" cy="579246"/>
          </a:xfrm>
          <a:custGeom>
            <a:avLst/>
            <a:gdLst>
              <a:gd name="T0" fmla="*/ 800 w 1609"/>
              <a:gd name="T1" fmla="*/ 1607 h 1608"/>
              <a:gd name="T2" fmla="*/ 800 w 1609"/>
              <a:gd name="T3" fmla="*/ 1607 h 1608"/>
              <a:gd name="T4" fmla="*/ 234 w 1609"/>
              <a:gd name="T5" fmla="*/ 1374 h 1608"/>
              <a:gd name="T6" fmla="*/ 0 w 1609"/>
              <a:gd name="T7" fmla="*/ 808 h 1608"/>
              <a:gd name="T8" fmla="*/ 234 w 1609"/>
              <a:gd name="T9" fmla="*/ 243 h 1608"/>
              <a:gd name="T10" fmla="*/ 800 w 1609"/>
              <a:gd name="T11" fmla="*/ 0 h 1608"/>
              <a:gd name="T12" fmla="*/ 1374 w 1609"/>
              <a:gd name="T13" fmla="*/ 243 h 1608"/>
              <a:gd name="T14" fmla="*/ 1608 w 1609"/>
              <a:gd name="T15" fmla="*/ 808 h 1608"/>
              <a:gd name="T16" fmla="*/ 1374 w 1609"/>
              <a:gd name="T17" fmla="*/ 1374 h 1608"/>
              <a:gd name="T18" fmla="*/ 800 w 1609"/>
              <a:gd name="T19" fmla="*/ 1607 h 1608"/>
              <a:gd name="T20" fmla="*/ 800 w 1609"/>
              <a:gd name="T21" fmla="*/ 108 h 1608"/>
              <a:gd name="T22" fmla="*/ 800 w 1609"/>
              <a:gd name="T23" fmla="*/ 108 h 1608"/>
              <a:gd name="T24" fmla="*/ 306 w 1609"/>
              <a:gd name="T25" fmla="*/ 315 h 1608"/>
              <a:gd name="T26" fmla="*/ 108 w 1609"/>
              <a:gd name="T27" fmla="*/ 808 h 1608"/>
              <a:gd name="T28" fmla="*/ 306 w 1609"/>
              <a:gd name="T29" fmla="*/ 1302 h 1608"/>
              <a:gd name="T30" fmla="*/ 800 w 1609"/>
              <a:gd name="T31" fmla="*/ 1508 h 1608"/>
              <a:gd name="T32" fmla="*/ 1293 w 1609"/>
              <a:gd name="T33" fmla="*/ 1302 h 1608"/>
              <a:gd name="T34" fmla="*/ 1500 w 1609"/>
              <a:gd name="T35" fmla="*/ 808 h 1608"/>
              <a:gd name="T36" fmla="*/ 1293 w 1609"/>
              <a:gd name="T37" fmla="*/ 315 h 1608"/>
              <a:gd name="T38" fmla="*/ 800 w 1609"/>
              <a:gd name="T39" fmla="*/ 108 h 1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09" h="1608">
                <a:moveTo>
                  <a:pt x="800" y="1607"/>
                </a:moveTo>
                <a:lnTo>
                  <a:pt x="800" y="1607"/>
                </a:lnTo>
                <a:cubicBezTo>
                  <a:pt x="593" y="1607"/>
                  <a:pt x="387" y="1527"/>
                  <a:pt x="234" y="1374"/>
                </a:cubicBezTo>
                <a:cubicBezTo>
                  <a:pt x="81" y="1221"/>
                  <a:pt x="0" y="1024"/>
                  <a:pt x="0" y="808"/>
                </a:cubicBezTo>
                <a:cubicBezTo>
                  <a:pt x="0" y="593"/>
                  <a:pt x="81" y="386"/>
                  <a:pt x="234" y="243"/>
                </a:cubicBezTo>
                <a:cubicBezTo>
                  <a:pt x="387" y="90"/>
                  <a:pt x="593" y="0"/>
                  <a:pt x="800" y="0"/>
                </a:cubicBezTo>
                <a:cubicBezTo>
                  <a:pt x="1015" y="0"/>
                  <a:pt x="1221" y="90"/>
                  <a:pt x="1374" y="243"/>
                </a:cubicBezTo>
                <a:cubicBezTo>
                  <a:pt x="1527" y="386"/>
                  <a:pt x="1608" y="593"/>
                  <a:pt x="1608" y="808"/>
                </a:cubicBezTo>
                <a:cubicBezTo>
                  <a:pt x="1608" y="1024"/>
                  <a:pt x="1527" y="1221"/>
                  <a:pt x="1374" y="1374"/>
                </a:cubicBezTo>
                <a:cubicBezTo>
                  <a:pt x="1221" y="1527"/>
                  <a:pt x="1015" y="1607"/>
                  <a:pt x="800" y="1607"/>
                </a:cubicBezTo>
                <a:close/>
                <a:moveTo>
                  <a:pt x="800" y="108"/>
                </a:moveTo>
                <a:lnTo>
                  <a:pt x="800" y="108"/>
                </a:lnTo>
                <a:cubicBezTo>
                  <a:pt x="620" y="108"/>
                  <a:pt x="441" y="180"/>
                  <a:pt x="306" y="315"/>
                </a:cubicBezTo>
                <a:cubicBezTo>
                  <a:pt x="180" y="449"/>
                  <a:pt x="108" y="620"/>
                  <a:pt x="108" y="808"/>
                </a:cubicBezTo>
                <a:cubicBezTo>
                  <a:pt x="108" y="997"/>
                  <a:pt x="180" y="1167"/>
                  <a:pt x="306" y="1302"/>
                </a:cubicBezTo>
                <a:cubicBezTo>
                  <a:pt x="441" y="1437"/>
                  <a:pt x="620" y="1508"/>
                  <a:pt x="800" y="1508"/>
                </a:cubicBezTo>
                <a:cubicBezTo>
                  <a:pt x="988" y="1508"/>
                  <a:pt x="1168" y="1437"/>
                  <a:pt x="1293" y="1302"/>
                </a:cubicBezTo>
                <a:cubicBezTo>
                  <a:pt x="1428" y="1167"/>
                  <a:pt x="1500" y="997"/>
                  <a:pt x="1500" y="808"/>
                </a:cubicBezTo>
                <a:cubicBezTo>
                  <a:pt x="1500" y="620"/>
                  <a:pt x="1428" y="449"/>
                  <a:pt x="1293" y="315"/>
                </a:cubicBezTo>
                <a:cubicBezTo>
                  <a:pt x="1168" y="180"/>
                  <a:pt x="988" y="108"/>
                  <a:pt x="800" y="108"/>
                </a:cubicBezTo>
                <a:close/>
              </a:path>
            </a:pathLst>
          </a:custGeom>
          <a:solidFill>
            <a:schemeClr val="bg1"/>
          </a:solidFill>
          <a:ln>
            <a:noFill/>
          </a:ln>
          <a:effectLst/>
        </p:spPr>
        <p:txBody>
          <a:bodyPr wrap="none" anchor="ctr"/>
          <a:lstStyle/>
          <a:p>
            <a:endParaRPr lang="es-MX"/>
          </a:p>
        </p:txBody>
      </p:sp>
      <p:sp>
        <p:nvSpPr>
          <p:cNvPr id="17" name="Google Shape;103;p4">
            <a:extLst>
              <a:ext uri="{FF2B5EF4-FFF2-40B4-BE49-F238E27FC236}">
                <a16:creationId xmlns:a16="http://schemas.microsoft.com/office/drawing/2014/main" xmlns="" id="{E775659A-BD2D-9DFD-6366-C416213C1EB0}"/>
              </a:ext>
            </a:extLst>
          </p:cNvPr>
          <p:cNvSpPr txBox="1"/>
          <p:nvPr/>
        </p:nvSpPr>
        <p:spPr>
          <a:xfrm>
            <a:off x="3355478" y="5349740"/>
            <a:ext cx="1635866" cy="82886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3600"/>
              <a:buFont typeface="Arial"/>
              <a:buNone/>
            </a:pPr>
            <a:r>
              <a:rPr lang="en-US" sz="1600" b="1" i="0" u="none" strike="noStrike" cap="none" dirty="0">
                <a:solidFill>
                  <a:schemeClr val="tx1"/>
                </a:solidFill>
                <a:latin typeface="Lato"/>
                <a:ea typeface="Lato"/>
                <a:cs typeface="Lato"/>
                <a:sym typeface="Lato"/>
              </a:rPr>
              <a:t>3) </a:t>
            </a:r>
            <a:r>
              <a:rPr lang="bg-BG" sz="1600" b="1" i="0" u="none" strike="noStrike" cap="none" dirty="0" smtClean="0">
                <a:solidFill>
                  <a:schemeClr val="tx1"/>
                </a:solidFill>
                <a:latin typeface="Lato"/>
                <a:ea typeface="Lato"/>
                <a:cs typeface="Lato"/>
                <a:sym typeface="Lato"/>
              </a:rPr>
              <a:t>Генетично разнообразие</a:t>
            </a:r>
            <a:endParaRPr sz="1600" b="1" i="0" u="none" strike="noStrike" cap="none" dirty="0">
              <a:solidFill>
                <a:schemeClr val="tx1"/>
              </a:solidFill>
              <a:latin typeface="Lato"/>
              <a:ea typeface="Lato"/>
              <a:cs typeface="Lato"/>
              <a:sym typeface="Lato"/>
            </a:endParaRPr>
          </a:p>
        </p:txBody>
      </p:sp>
      <p:sp>
        <p:nvSpPr>
          <p:cNvPr id="18" name="Google Shape;103;p4">
            <a:extLst>
              <a:ext uri="{FF2B5EF4-FFF2-40B4-BE49-F238E27FC236}">
                <a16:creationId xmlns:a16="http://schemas.microsoft.com/office/drawing/2014/main" xmlns="" id="{A1C4E313-406D-90A5-06ED-5C121D094C69}"/>
              </a:ext>
            </a:extLst>
          </p:cNvPr>
          <p:cNvSpPr txBox="1"/>
          <p:nvPr/>
        </p:nvSpPr>
        <p:spPr>
          <a:xfrm>
            <a:off x="7294379" y="3963854"/>
            <a:ext cx="2050588" cy="639184"/>
          </a:xfrm>
          <a:prstGeom prst="rect">
            <a:avLst/>
          </a:prstGeom>
          <a:noFill/>
          <a:ln>
            <a:noFill/>
          </a:ln>
        </p:spPr>
        <p:txBody>
          <a:bodyPr spcFirstLastPara="1" wrap="square" lIns="91425" tIns="45700" rIns="91425" bIns="45700" anchor="t" anchorCtr="0">
            <a:noAutofit/>
          </a:bodyPr>
          <a:lstStyle/>
          <a:p>
            <a:pPr lvl="0" algn="ctr">
              <a:buClr>
                <a:srgbClr val="000000"/>
              </a:buClr>
              <a:buSzPts val="3600"/>
            </a:pPr>
            <a:r>
              <a:rPr lang="en-US" sz="1600" b="1" i="0" u="none" strike="noStrike" cap="none" dirty="0">
                <a:solidFill>
                  <a:schemeClr val="tx1"/>
                </a:solidFill>
                <a:latin typeface="Lato"/>
                <a:ea typeface="Lato"/>
                <a:cs typeface="Lato"/>
                <a:sym typeface="Lato"/>
              </a:rPr>
              <a:t>2) </a:t>
            </a:r>
            <a:r>
              <a:rPr lang="bg-BG" sz="1600" b="1" dirty="0" smtClean="0">
                <a:latin typeface="Lato"/>
                <a:ea typeface="Lato"/>
                <a:cs typeface="Lato"/>
                <a:sym typeface="Lato"/>
              </a:rPr>
              <a:t>Разнообразие на видовете</a:t>
            </a:r>
            <a:r>
              <a:rPr lang="en-US" sz="1600" b="1" i="0" u="none" strike="noStrike" cap="none" dirty="0" smtClean="0">
                <a:solidFill>
                  <a:schemeClr val="tx1"/>
                </a:solidFill>
                <a:latin typeface="Lato"/>
                <a:ea typeface="Lato"/>
                <a:cs typeface="Lato"/>
                <a:sym typeface="Lato"/>
              </a:rPr>
              <a:t> </a:t>
            </a:r>
            <a:endParaRPr sz="1600" b="1" i="0" u="none" strike="noStrike" cap="none" dirty="0">
              <a:solidFill>
                <a:schemeClr val="tx1"/>
              </a:solidFill>
              <a:latin typeface="Lato"/>
              <a:ea typeface="Lato"/>
              <a:cs typeface="Lato"/>
              <a:sym typeface="Lato"/>
            </a:endParaRPr>
          </a:p>
        </p:txBody>
      </p:sp>
      <p:sp>
        <p:nvSpPr>
          <p:cNvPr id="19" name="Google Shape;103;p4">
            <a:extLst>
              <a:ext uri="{FF2B5EF4-FFF2-40B4-BE49-F238E27FC236}">
                <a16:creationId xmlns:a16="http://schemas.microsoft.com/office/drawing/2014/main" xmlns="" id="{1FDD5F01-E1FF-0A19-0074-A8F7C6E9A51A}"/>
              </a:ext>
            </a:extLst>
          </p:cNvPr>
          <p:cNvSpPr txBox="1"/>
          <p:nvPr/>
        </p:nvSpPr>
        <p:spPr>
          <a:xfrm>
            <a:off x="4847642" y="1905318"/>
            <a:ext cx="1976451" cy="63785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3600"/>
              <a:buFont typeface="Arial"/>
              <a:buNone/>
            </a:pPr>
            <a:r>
              <a:rPr lang="en-US" sz="1600" b="1" i="0" u="none" strike="noStrike" cap="none" dirty="0">
                <a:solidFill>
                  <a:schemeClr val="tx1"/>
                </a:solidFill>
                <a:latin typeface="Lato"/>
                <a:ea typeface="Lato"/>
                <a:cs typeface="Lato"/>
                <a:sym typeface="Lato"/>
              </a:rPr>
              <a:t>1) </a:t>
            </a:r>
            <a:r>
              <a:rPr lang="bg-BG" sz="1600" b="1" i="0" u="none" strike="noStrike" cap="none" dirty="0" smtClean="0">
                <a:solidFill>
                  <a:schemeClr val="tx1"/>
                </a:solidFill>
                <a:latin typeface="Lato"/>
                <a:ea typeface="Lato"/>
                <a:cs typeface="Lato"/>
                <a:sym typeface="Lato"/>
              </a:rPr>
              <a:t>Разнообразие на екосистемите</a:t>
            </a:r>
            <a:endParaRPr sz="1600" b="1" i="0" u="none" strike="noStrike" cap="none" dirty="0">
              <a:solidFill>
                <a:schemeClr val="tx1"/>
              </a:solidFill>
              <a:latin typeface="Lato"/>
              <a:ea typeface="Lato"/>
              <a:cs typeface="Lato"/>
              <a:sym typeface="Lato"/>
            </a:endParaRPr>
          </a:p>
        </p:txBody>
      </p:sp>
      <p:grpSp>
        <p:nvGrpSpPr>
          <p:cNvPr id="20" name="Google Shape;729;p39">
            <a:extLst>
              <a:ext uri="{FF2B5EF4-FFF2-40B4-BE49-F238E27FC236}">
                <a16:creationId xmlns:a16="http://schemas.microsoft.com/office/drawing/2014/main" xmlns="" id="{253F644C-3992-9A3D-828D-4F6F85E67B30}"/>
              </a:ext>
            </a:extLst>
          </p:cNvPr>
          <p:cNvGrpSpPr/>
          <p:nvPr/>
        </p:nvGrpSpPr>
        <p:grpSpPr>
          <a:xfrm>
            <a:off x="5469381" y="5257187"/>
            <a:ext cx="205043" cy="246311"/>
            <a:chOff x="6673500" y="5031175"/>
            <a:chExt cx="345250" cy="397000"/>
          </a:xfrm>
          <a:solidFill>
            <a:schemeClr val="bg1"/>
          </a:solidFill>
        </p:grpSpPr>
        <p:sp>
          <p:nvSpPr>
            <p:cNvPr id="34" name="Google Shape;730;p39">
              <a:extLst>
                <a:ext uri="{FF2B5EF4-FFF2-40B4-BE49-F238E27FC236}">
                  <a16:creationId xmlns:a16="http://schemas.microsoft.com/office/drawing/2014/main" xmlns="" id="{66130FD3-2C72-E456-6F7C-3285F28BBBDC}"/>
                </a:ext>
              </a:extLst>
            </p:cNvPr>
            <p:cNvSpPr/>
            <p:nvPr/>
          </p:nvSpPr>
          <p:spPr>
            <a:xfrm>
              <a:off x="6731950" y="5031175"/>
              <a:ext cx="105375" cy="147375"/>
            </a:xfrm>
            <a:custGeom>
              <a:avLst/>
              <a:gdLst/>
              <a:ahLst/>
              <a:cxnLst/>
              <a:rect l="l" t="t" r="r" b="b"/>
              <a:pathLst>
                <a:path w="4215" h="5895" fill="none" extrusionOk="0">
                  <a:moveTo>
                    <a:pt x="2436" y="5894"/>
                  </a:moveTo>
                  <a:lnTo>
                    <a:pt x="2436" y="5894"/>
                  </a:lnTo>
                  <a:lnTo>
                    <a:pt x="2656" y="5845"/>
                  </a:lnTo>
                  <a:lnTo>
                    <a:pt x="2850" y="5772"/>
                  </a:lnTo>
                  <a:lnTo>
                    <a:pt x="3045" y="5699"/>
                  </a:lnTo>
                  <a:lnTo>
                    <a:pt x="3216" y="5577"/>
                  </a:lnTo>
                  <a:lnTo>
                    <a:pt x="3386" y="5456"/>
                  </a:lnTo>
                  <a:lnTo>
                    <a:pt x="3532" y="5285"/>
                  </a:lnTo>
                  <a:lnTo>
                    <a:pt x="3678" y="5115"/>
                  </a:lnTo>
                  <a:lnTo>
                    <a:pt x="3800" y="4920"/>
                  </a:lnTo>
                  <a:lnTo>
                    <a:pt x="3922" y="4725"/>
                  </a:lnTo>
                  <a:lnTo>
                    <a:pt x="4019" y="4506"/>
                  </a:lnTo>
                  <a:lnTo>
                    <a:pt x="4092" y="4262"/>
                  </a:lnTo>
                  <a:lnTo>
                    <a:pt x="4141" y="4019"/>
                  </a:lnTo>
                  <a:lnTo>
                    <a:pt x="4190" y="3775"/>
                  </a:lnTo>
                  <a:lnTo>
                    <a:pt x="4214" y="3507"/>
                  </a:lnTo>
                  <a:lnTo>
                    <a:pt x="4190" y="3239"/>
                  </a:lnTo>
                  <a:lnTo>
                    <a:pt x="4166" y="2971"/>
                  </a:lnTo>
                  <a:lnTo>
                    <a:pt x="4166" y="2971"/>
                  </a:lnTo>
                  <a:lnTo>
                    <a:pt x="4044" y="1876"/>
                  </a:lnTo>
                  <a:lnTo>
                    <a:pt x="3946" y="1364"/>
                  </a:lnTo>
                  <a:lnTo>
                    <a:pt x="3825" y="901"/>
                  </a:lnTo>
                  <a:lnTo>
                    <a:pt x="3727" y="682"/>
                  </a:lnTo>
                  <a:lnTo>
                    <a:pt x="3654" y="512"/>
                  </a:lnTo>
                  <a:lnTo>
                    <a:pt x="3532" y="341"/>
                  </a:lnTo>
                  <a:lnTo>
                    <a:pt x="3411" y="219"/>
                  </a:lnTo>
                  <a:lnTo>
                    <a:pt x="3264" y="122"/>
                  </a:lnTo>
                  <a:lnTo>
                    <a:pt x="3118" y="49"/>
                  </a:lnTo>
                  <a:lnTo>
                    <a:pt x="2923" y="0"/>
                  </a:lnTo>
                  <a:lnTo>
                    <a:pt x="2729" y="25"/>
                  </a:lnTo>
                  <a:lnTo>
                    <a:pt x="2729" y="25"/>
                  </a:lnTo>
                  <a:lnTo>
                    <a:pt x="2509" y="73"/>
                  </a:lnTo>
                  <a:lnTo>
                    <a:pt x="2266" y="146"/>
                  </a:lnTo>
                  <a:lnTo>
                    <a:pt x="2022" y="268"/>
                  </a:lnTo>
                  <a:lnTo>
                    <a:pt x="1779" y="414"/>
                  </a:lnTo>
                  <a:lnTo>
                    <a:pt x="1535" y="609"/>
                  </a:lnTo>
                  <a:lnTo>
                    <a:pt x="1316" y="804"/>
                  </a:lnTo>
                  <a:lnTo>
                    <a:pt x="1072" y="1023"/>
                  </a:lnTo>
                  <a:lnTo>
                    <a:pt x="853" y="1267"/>
                  </a:lnTo>
                  <a:lnTo>
                    <a:pt x="658" y="1535"/>
                  </a:lnTo>
                  <a:lnTo>
                    <a:pt x="488" y="1802"/>
                  </a:lnTo>
                  <a:lnTo>
                    <a:pt x="317" y="2095"/>
                  </a:lnTo>
                  <a:lnTo>
                    <a:pt x="196" y="2363"/>
                  </a:lnTo>
                  <a:lnTo>
                    <a:pt x="98" y="2655"/>
                  </a:lnTo>
                  <a:lnTo>
                    <a:pt x="25" y="2947"/>
                  </a:lnTo>
                  <a:lnTo>
                    <a:pt x="1" y="3239"/>
                  </a:lnTo>
                  <a:lnTo>
                    <a:pt x="1" y="3507"/>
                  </a:lnTo>
                  <a:lnTo>
                    <a:pt x="1" y="3507"/>
                  </a:lnTo>
                  <a:lnTo>
                    <a:pt x="50" y="3775"/>
                  </a:lnTo>
                  <a:lnTo>
                    <a:pt x="123" y="4043"/>
                  </a:lnTo>
                  <a:lnTo>
                    <a:pt x="196" y="4287"/>
                  </a:lnTo>
                  <a:lnTo>
                    <a:pt x="293" y="4530"/>
                  </a:lnTo>
                  <a:lnTo>
                    <a:pt x="415" y="4749"/>
                  </a:lnTo>
                  <a:lnTo>
                    <a:pt x="561" y="4944"/>
                  </a:lnTo>
                  <a:lnTo>
                    <a:pt x="707" y="5139"/>
                  </a:lnTo>
                  <a:lnTo>
                    <a:pt x="853" y="5310"/>
                  </a:lnTo>
                  <a:lnTo>
                    <a:pt x="1024" y="5456"/>
                  </a:lnTo>
                  <a:lnTo>
                    <a:pt x="1219" y="5602"/>
                  </a:lnTo>
                  <a:lnTo>
                    <a:pt x="1389" y="5699"/>
                  </a:lnTo>
                  <a:lnTo>
                    <a:pt x="1584" y="5797"/>
                  </a:lnTo>
                  <a:lnTo>
                    <a:pt x="1803" y="5845"/>
                  </a:lnTo>
                  <a:lnTo>
                    <a:pt x="1998" y="5894"/>
                  </a:lnTo>
                  <a:lnTo>
                    <a:pt x="2217" y="5894"/>
                  </a:lnTo>
                  <a:lnTo>
                    <a:pt x="2436" y="5894"/>
                  </a:lnTo>
                  <a:lnTo>
                    <a:pt x="2436" y="5894"/>
                  </a:lnTo>
                  <a:close/>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731;p39">
              <a:extLst>
                <a:ext uri="{FF2B5EF4-FFF2-40B4-BE49-F238E27FC236}">
                  <a16:creationId xmlns:a16="http://schemas.microsoft.com/office/drawing/2014/main" xmlns="" id="{798AF940-0724-1627-B59F-DA72224F04FC}"/>
                </a:ext>
              </a:extLst>
            </p:cNvPr>
            <p:cNvSpPr/>
            <p:nvPr/>
          </p:nvSpPr>
          <p:spPr>
            <a:xfrm>
              <a:off x="6673500" y="5146850"/>
              <a:ext cx="84050" cy="116925"/>
            </a:xfrm>
            <a:custGeom>
              <a:avLst/>
              <a:gdLst/>
              <a:ahLst/>
              <a:cxnLst/>
              <a:rect l="l" t="t" r="r" b="b"/>
              <a:pathLst>
                <a:path w="3362" h="4677" fill="none" extrusionOk="0">
                  <a:moveTo>
                    <a:pt x="2875" y="4579"/>
                  </a:moveTo>
                  <a:lnTo>
                    <a:pt x="2875" y="4579"/>
                  </a:lnTo>
                  <a:lnTo>
                    <a:pt x="3021" y="4482"/>
                  </a:lnTo>
                  <a:lnTo>
                    <a:pt x="3143" y="4385"/>
                  </a:lnTo>
                  <a:lnTo>
                    <a:pt x="3240" y="4287"/>
                  </a:lnTo>
                  <a:lnTo>
                    <a:pt x="3313" y="4141"/>
                  </a:lnTo>
                  <a:lnTo>
                    <a:pt x="3362" y="3995"/>
                  </a:lnTo>
                  <a:lnTo>
                    <a:pt x="3362" y="3849"/>
                  </a:lnTo>
                  <a:lnTo>
                    <a:pt x="3362" y="3678"/>
                  </a:lnTo>
                  <a:lnTo>
                    <a:pt x="3337" y="3508"/>
                  </a:lnTo>
                  <a:lnTo>
                    <a:pt x="3240" y="3118"/>
                  </a:lnTo>
                  <a:lnTo>
                    <a:pt x="3069" y="2704"/>
                  </a:lnTo>
                  <a:lnTo>
                    <a:pt x="2704" y="1803"/>
                  </a:lnTo>
                  <a:lnTo>
                    <a:pt x="2704" y="1803"/>
                  </a:lnTo>
                  <a:lnTo>
                    <a:pt x="2363" y="950"/>
                  </a:lnTo>
                  <a:lnTo>
                    <a:pt x="2193" y="609"/>
                  </a:lnTo>
                  <a:lnTo>
                    <a:pt x="2022" y="342"/>
                  </a:lnTo>
                  <a:lnTo>
                    <a:pt x="1949" y="220"/>
                  </a:lnTo>
                  <a:lnTo>
                    <a:pt x="1852" y="122"/>
                  </a:lnTo>
                  <a:lnTo>
                    <a:pt x="1730" y="74"/>
                  </a:lnTo>
                  <a:lnTo>
                    <a:pt x="1633" y="25"/>
                  </a:lnTo>
                  <a:lnTo>
                    <a:pt x="1486" y="1"/>
                  </a:lnTo>
                  <a:lnTo>
                    <a:pt x="1365" y="1"/>
                  </a:lnTo>
                  <a:lnTo>
                    <a:pt x="1194" y="25"/>
                  </a:lnTo>
                  <a:lnTo>
                    <a:pt x="1024" y="98"/>
                  </a:lnTo>
                  <a:lnTo>
                    <a:pt x="1024" y="98"/>
                  </a:lnTo>
                  <a:lnTo>
                    <a:pt x="853" y="171"/>
                  </a:lnTo>
                  <a:lnTo>
                    <a:pt x="707" y="269"/>
                  </a:lnTo>
                  <a:lnTo>
                    <a:pt x="561" y="390"/>
                  </a:lnTo>
                  <a:lnTo>
                    <a:pt x="439" y="536"/>
                  </a:lnTo>
                  <a:lnTo>
                    <a:pt x="317" y="683"/>
                  </a:lnTo>
                  <a:lnTo>
                    <a:pt x="220" y="853"/>
                  </a:lnTo>
                  <a:lnTo>
                    <a:pt x="147" y="1048"/>
                  </a:lnTo>
                  <a:lnTo>
                    <a:pt x="74" y="1243"/>
                  </a:lnTo>
                  <a:lnTo>
                    <a:pt x="49" y="1438"/>
                  </a:lnTo>
                  <a:lnTo>
                    <a:pt x="1" y="1657"/>
                  </a:lnTo>
                  <a:lnTo>
                    <a:pt x="1" y="1876"/>
                  </a:lnTo>
                  <a:lnTo>
                    <a:pt x="1" y="2095"/>
                  </a:lnTo>
                  <a:lnTo>
                    <a:pt x="25" y="2339"/>
                  </a:lnTo>
                  <a:lnTo>
                    <a:pt x="74" y="2558"/>
                  </a:lnTo>
                  <a:lnTo>
                    <a:pt x="147" y="2801"/>
                  </a:lnTo>
                  <a:lnTo>
                    <a:pt x="220" y="3045"/>
                  </a:lnTo>
                  <a:lnTo>
                    <a:pt x="220" y="3045"/>
                  </a:lnTo>
                  <a:lnTo>
                    <a:pt x="342" y="3264"/>
                  </a:lnTo>
                  <a:lnTo>
                    <a:pt x="439" y="3483"/>
                  </a:lnTo>
                  <a:lnTo>
                    <a:pt x="585" y="3678"/>
                  </a:lnTo>
                  <a:lnTo>
                    <a:pt x="731" y="3849"/>
                  </a:lnTo>
                  <a:lnTo>
                    <a:pt x="878" y="4019"/>
                  </a:lnTo>
                  <a:lnTo>
                    <a:pt x="1048" y="4165"/>
                  </a:lnTo>
                  <a:lnTo>
                    <a:pt x="1219" y="4311"/>
                  </a:lnTo>
                  <a:lnTo>
                    <a:pt x="1389" y="4409"/>
                  </a:lnTo>
                  <a:lnTo>
                    <a:pt x="1559" y="4506"/>
                  </a:lnTo>
                  <a:lnTo>
                    <a:pt x="1754" y="4579"/>
                  </a:lnTo>
                  <a:lnTo>
                    <a:pt x="1949" y="4628"/>
                  </a:lnTo>
                  <a:lnTo>
                    <a:pt x="2120" y="4677"/>
                  </a:lnTo>
                  <a:lnTo>
                    <a:pt x="2314" y="4677"/>
                  </a:lnTo>
                  <a:lnTo>
                    <a:pt x="2509" y="4677"/>
                  </a:lnTo>
                  <a:lnTo>
                    <a:pt x="2680" y="4628"/>
                  </a:lnTo>
                  <a:lnTo>
                    <a:pt x="2875" y="4579"/>
                  </a:lnTo>
                  <a:lnTo>
                    <a:pt x="2875" y="4579"/>
                  </a:lnTo>
                  <a:close/>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732;p39">
              <a:extLst>
                <a:ext uri="{FF2B5EF4-FFF2-40B4-BE49-F238E27FC236}">
                  <a16:creationId xmlns:a16="http://schemas.microsoft.com/office/drawing/2014/main" xmlns="" id="{08211A0F-04B3-776E-527C-AA49FC4CDBB5}"/>
                </a:ext>
              </a:extLst>
            </p:cNvPr>
            <p:cNvSpPr/>
            <p:nvPr/>
          </p:nvSpPr>
          <p:spPr>
            <a:xfrm>
              <a:off x="6859225" y="5033600"/>
              <a:ext cx="105350" cy="144950"/>
            </a:xfrm>
            <a:custGeom>
              <a:avLst/>
              <a:gdLst/>
              <a:ahLst/>
              <a:cxnLst/>
              <a:rect l="l" t="t" r="r" b="b"/>
              <a:pathLst>
                <a:path w="4214" h="5798" fill="none" extrusionOk="0">
                  <a:moveTo>
                    <a:pt x="1778" y="5797"/>
                  </a:moveTo>
                  <a:lnTo>
                    <a:pt x="1778" y="5797"/>
                  </a:lnTo>
                  <a:lnTo>
                    <a:pt x="1997" y="5797"/>
                  </a:lnTo>
                  <a:lnTo>
                    <a:pt x="2216" y="5797"/>
                  </a:lnTo>
                  <a:lnTo>
                    <a:pt x="2411" y="5748"/>
                  </a:lnTo>
                  <a:lnTo>
                    <a:pt x="2630" y="5700"/>
                  </a:lnTo>
                  <a:lnTo>
                    <a:pt x="2825" y="5602"/>
                  </a:lnTo>
                  <a:lnTo>
                    <a:pt x="2996" y="5505"/>
                  </a:lnTo>
                  <a:lnTo>
                    <a:pt x="3191" y="5359"/>
                  </a:lnTo>
                  <a:lnTo>
                    <a:pt x="3361" y="5213"/>
                  </a:lnTo>
                  <a:lnTo>
                    <a:pt x="3507" y="5042"/>
                  </a:lnTo>
                  <a:lnTo>
                    <a:pt x="3653" y="4847"/>
                  </a:lnTo>
                  <a:lnTo>
                    <a:pt x="3799" y="4652"/>
                  </a:lnTo>
                  <a:lnTo>
                    <a:pt x="3921" y="4433"/>
                  </a:lnTo>
                  <a:lnTo>
                    <a:pt x="4019" y="4190"/>
                  </a:lnTo>
                  <a:lnTo>
                    <a:pt x="4092" y="3946"/>
                  </a:lnTo>
                  <a:lnTo>
                    <a:pt x="4165" y="3678"/>
                  </a:lnTo>
                  <a:lnTo>
                    <a:pt x="4213" y="3410"/>
                  </a:lnTo>
                  <a:lnTo>
                    <a:pt x="4213" y="3410"/>
                  </a:lnTo>
                  <a:lnTo>
                    <a:pt x="4213" y="3142"/>
                  </a:lnTo>
                  <a:lnTo>
                    <a:pt x="4189" y="2850"/>
                  </a:lnTo>
                  <a:lnTo>
                    <a:pt x="4116" y="2582"/>
                  </a:lnTo>
                  <a:lnTo>
                    <a:pt x="4019" y="2290"/>
                  </a:lnTo>
                  <a:lnTo>
                    <a:pt x="3897" y="2022"/>
                  </a:lnTo>
                  <a:lnTo>
                    <a:pt x="3726" y="1730"/>
                  </a:lnTo>
                  <a:lnTo>
                    <a:pt x="3556" y="1486"/>
                  </a:lnTo>
                  <a:lnTo>
                    <a:pt x="3361" y="1218"/>
                  </a:lnTo>
                  <a:lnTo>
                    <a:pt x="3142" y="999"/>
                  </a:lnTo>
                  <a:lnTo>
                    <a:pt x="2898" y="780"/>
                  </a:lnTo>
                  <a:lnTo>
                    <a:pt x="2679" y="585"/>
                  </a:lnTo>
                  <a:lnTo>
                    <a:pt x="2436" y="415"/>
                  </a:lnTo>
                  <a:lnTo>
                    <a:pt x="2192" y="269"/>
                  </a:lnTo>
                  <a:lnTo>
                    <a:pt x="1948" y="147"/>
                  </a:lnTo>
                  <a:lnTo>
                    <a:pt x="1705" y="74"/>
                  </a:lnTo>
                  <a:lnTo>
                    <a:pt x="1486" y="25"/>
                  </a:lnTo>
                  <a:lnTo>
                    <a:pt x="1486" y="25"/>
                  </a:lnTo>
                  <a:lnTo>
                    <a:pt x="1291" y="1"/>
                  </a:lnTo>
                  <a:lnTo>
                    <a:pt x="1096" y="49"/>
                  </a:lnTo>
                  <a:lnTo>
                    <a:pt x="950" y="98"/>
                  </a:lnTo>
                  <a:lnTo>
                    <a:pt x="804" y="195"/>
                  </a:lnTo>
                  <a:lnTo>
                    <a:pt x="682" y="317"/>
                  </a:lnTo>
                  <a:lnTo>
                    <a:pt x="585" y="463"/>
                  </a:lnTo>
                  <a:lnTo>
                    <a:pt x="487" y="658"/>
                  </a:lnTo>
                  <a:lnTo>
                    <a:pt x="390" y="853"/>
                  </a:lnTo>
                  <a:lnTo>
                    <a:pt x="268" y="1291"/>
                  </a:lnTo>
                  <a:lnTo>
                    <a:pt x="170" y="1803"/>
                  </a:lnTo>
                  <a:lnTo>
                    <a:pt x="49" y="2874"/>
                  </a:lnTo>
                  <a:lnTo>
                    <a:pt x="49" y="2874"/>
                  </a:lnTo>
                  <a:lnTo>
                    <a:pt x="0" y="3142"/>
                  </a:lnTo>
                  <a:lnTo>
                    <a:pt x="0" y="3410"/>
                  </a:lnTo>
                  <a:lnTo>
                    <a:pt x="24" y="3678"/>
                  </a:lnTo>
                  <a:lnTo>
                    <a:pt x="73" y="3922"/>
                  </a:lnTo>
                  <a:lnTo>
                    <a:pt x="122" y="4165"/>
                  </a:lnTo>
                  <a:lnTo>
                    <a:pt x="195" y="4409"/>
                  </a:lnTo>
                  <a:lnTo>
                    <a:pt x="292" y="4628"/>
                  </a:lnTo>
                  <a:lnTo>
                    <a:pt x="414" y="4823"/>
                  </a:lnTo>
                  <a:lnTo>
                    <a:pt x="536" y="5018"/>
                  </a:lnTo>
                  <a:lnTo>
                    <a:pt x="682" y="5188"/>
                  </a:lnTo>
                  <a:lnTo>
                    <a:pt x="828" y="5359"/>
                  </a:lnTo>
                  <a:lnTo>
                    <a:pt x="999" y="5480"/>
                  </a:lnTo>
                  <a:lnTo>
                    <a:pt x="1169" y="5602"/>
                  </a:lnTo>
                  <a:lnTo>
                    <a:pt x="1364" y="5675"/>
                  </a:lnTo>
                  <a:lnTo>
                    <a:pt x="1583" y="5748"/>
                  </a:lnTo>
                  <a:lnTo>
                    <a:pt x="1778" y="5797"/>
                  </a:lnTo>
                  <a:lnTo>
                    <a:pt x="1778" y="5797"/>
                  </a:lnTo>
                  <a:close/>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733;p39">
              <a:extLst>
                <a:ext uri="{FF2B5EF4-FFF2-40B4-BE49-F238E27FC236}">
                  <a16:creationId xmlns:a16="http://schemas.microsoft.com/office/drawing/2014/main" xmlns="" id="{DEE1B263-D1D5-7C20-3538-0E951F85A8CF}"/>
                </a:ext>
              </a:extLst>
            </p:cNvPr>
            <p:cNvSpPr/>
            <p:nvPr/>
          </p:nvSpPr>
          <p:spPr>
            <a:xfrm>
              <a:off x="6931675" y="5150500"/>
              <a:ext cx="87075" cy="115725"/>
            </a:xfrm>
            <a:custGeom>
              <a:avLst/>
              <a:gdLst/>
              <a:ahLst/>
              <a:cxnLst/>
              <a:rect l="l" t="t" r="r" b="b"/>
              <a:pathLst>
                <a:path w="3483" h="4629" fill="none" extrusionOk="0">
                  <a:moveTo>
                    <a:pt x="2558" y="98"/>
                  </a:moveTo>
                  <a:lnTo>
                    <a:pt x="2558" y="98"/>
                  </a:lnTo>
                  <a:lnTo>
                    <a:pt x="2387" y="49"/>
                  </a:lnTo>
                  <a:lnTo>
                    <a:pt x="2241" y="1"/>
                  </a:lnTo>
                  <a:lnTo>
                    <a:pt x="2095" y="1"/>
                  </a:lnTo>
                  <a:lnTo>
                    <a:pt x="1973" y="1"/>
                  </a:lnTo>
                  <a:lnTo>
                    <a:pt x="1851" y="49"/>
                  </a:lnTo>
                  <a:lnTo>
                    <a:pt x="1729" y="98"/>
                  </a:lnTo>
                  <a:lnTo>
                    <a:pt x="1632" y="196"/>
                  </a:lnTo>
                  <a:lnTo>
                    <a:pt x="1535" y="293"/>
                  </a:lnTo>
                  <a:lnTo>
                    <a:pt x="1364" y="561"/>
                  </a:lnTo>
                  <a:lnTo>
                    <a:pt x="1169" y="902"/>
                  </a:lnTo>
                  <a:lnTo>
                    <a:pt x="780" y="1730"/>
                  </a:lnTo>
                  <a:lnTo>
                    <a:pt x="780" y="1730"/>
                  </a:lnTo>
                  <a:lnTo>
                    <a:pt x="366" y="2607"/>
                  </a:lnTo>
                  <a:lnTo>
                    <a:pt x="195" y="2996"/>
                  </a:lnTo>
                  <a:lnTo>
                    <a:pt x="73" y="3386"/>
                  </a:lnTo>
                  <a:lnTo>
                    <a:pt x="25" y="3557"/>
                  </a:lnTo>
                  <a:lnTo>
                    <a:pt x="0" y="3727"/>
                  </a:lnTo>
                  <a:lnTo>
                    <a:pt x="25" y="3898"/>
                  </a:lnTo>
                  <a:lnTo>
                    <a:pt x="49" y="4044"/>
                  </a:lnTo>
                  <a:lnTo>
                    <a:pt x="98" y="4165"/>
                  </a:lnTo>
                  <a:lnTo>
                    <a:pt x="195" y="4287"/>
                  </a:lnTo>
                  <a:lnTo>
                    <a:pt x="317" y="4385"/>
                  </a:lnTo>
                  <a:lnTo>
                    <a:pt x="463" y="4482"/>
                  </a:lnTo>
                  <a:lnTo>
                    <a:pt x="463" y="4482"/>
                  </a:lnTo>
                  <a:lnTo>
                    <a:pt x="633" y="4555"/>
                  </a:lnTo>
                  <a:lnTo>
                    <a:pt x="828" y="4604"/>
                  </a:lnTo>
                  <a:lnTo>
                    <a:pt x="1023" y="4628"/>
                  </a:lnTo>
                  <a:lnTo>
                    <a:pt x="1194" y="4628"/>
                  </a:lnTo>
                  <a:lnTo>
                    <a:pt x="1388" y="4604"/>
                  </a:lnTo>
                  <a:lnTo>
                    <a:pt x="1583" y="4555"/>
                  </a:lnTo>
                  <a:lnTo>
                    <a:pt x="1778" y="4482"/>
                  </a:lnTo>
                  <a:lnTo>
                    <a:pt x="1949" y="4409"/>
                  </a:lnTo>
                  <a:lnTo>
                    <a:pt x="2143" y="4312"/>
                  </a:lnTo>
                  <a:lnTo>
                    <a:pt x="2314" y="4190"/>
                  </a:lnTo>
                  <a:lnTo>
                    <a:pt x="2484" y="4044"/>
                  </a:lnTo>
                  <a:lnTo>
                    <a:pt x="2655" y="3873"/>
                  </a:lnTo>
                  <a:lnTo>
                    <a:pt x="2801" y="3703"/>
                  </a:lnTo>
                  <a:lnTo>
                    <a:pt x="2947" y="3508"/>
                  </a:lnTo>
                  <a:lnTo>
                    <a:pt x="3069" y="3313"/>
                  </a:lnTo>
                  <a:lnTo>
                    <a:pt x="3191" y="3094"/>
                  </a:lnTo>
                  <a:lnTo>
                    <a:pt x="3191" y="3094"/>
                  </a:lnTo>
                  <a:lnTo>
                    <a:pt x="3288" y="2875"/>
                  </a:lnTo>
                  <a:lnTo>
                    <a:pt x="3361" y="2631"/>
                  </a:lnTo>
                  <a:lnTo>
                    <a:pt x="3410" y="2412"/>
                  </a:lnTo>
                  <a:lnTo>
                    <a:pt x="3459" y="2168"/>
                  </a:lnTo>
                  <a:lnTo>
                    <a:pt x="3483" y="1949"/>
                  </a:lnTo>
                  <a:lnTo>
                    <a:pt x="3483" y="1730"/>
                  </a:lnTo>
                  <a:lnTo>
                    <a:pt x="3459" y="1511"/>
                  </a:lnTo>
                  <a:lnTo>
                    <a:pt x="3434" y="1316"/>
                  </a:lnTo>
                  <a:lnTo>
                    <a:pt x="3386" y="1121"/>
                  </a:lnTo>
                  <a:lnTo>
                    <a:pt x="3313" y="926"/>
                  </a:lnTo>
                  <a:lnTo>
                    <a:pt x="3239" y="756"/>
                  </a:lnTo>
                  <a:lnTo>
                    <a:pt x="3118" y="585"/>
                  </a:lnTo>
                  <a:lnTo>
                    <a:pt x="2996" y="439"/>
                  </a:lnTo>
                  <a:lnTo>
                    <a:pt x="2874" y="317"/>
                  </a:lnTo>
                  <a:lnTo>
                    <a:pt x="2728" y="196"/>
                  </a:lnTo>
                  <a:lnTo>
                    <a:pt x="2558" y="98"/>
                  </a:lnTo>
                  <a:lnTo>
                    <a:pt x="2558" y="98"/>
                  </a:lnTo>
                  <a:close/>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734;p39">
              <a:extLst>
                <a:ext uri="{FF2B5EF4-FFF2-40B4-BE49-F238E27FC236}">
                  <a16:creationId xmlns:a16="http://schemas.microsoft.com/office/drawing/2014/main" xmlns="" id="{116B6D66-D712-8F80-B180-F224EAF3EF2B}"/>
                </a:ext>
              </a:extLst>
            </p:cNvPr>
            <p:cNvSpPr/>
            <p:nvPr/>
          </p:nvSpPr>
          <p:spPr>
            <a:xfrm>
              <a:off x="6715525" y="5180350"/>
              <a:ext cx="263050" cy="247825"/>
            </a:xfrm>
            <a:custGeom>
              <a:avLst/>
              <a:gdLst/>
              <a:ahLst/>
              <a:cxnLst/>
              <a:rect l="l" t="t" r="r" b="b"/>
              <a:pathLst>
                <a:path w="10522" h="9913" fill="none" extrusionOk="0">
                  <a:moveTo>
                    <a:pt x="8135" y="3191"/>
                  </a:moveTo>
                  <a:lnTo>
                    <a:pt x="8135" y="3191"/>
                  </a:lnTo>
                  <a:lnTo>
                    <a:pt x="8037" y="2923"/>
                  </a:lnTo>
                  <a:lnTo>
                    <a:pt x="7940" y="2655"/>
                  </a:lnTo>
                  <a:lnTo>
                    <a:pt x="7794" y="2119"/>
                  </a:lnTo>
                  <a:lnTo>
                    <a:pt x="7721" y="1851"/>
                  </a:lnTo>
                  <a:lnTo>
                    <a:pt x="7623" y="1608"/>
                  </a:lnTo>
                  <a:lnTo>
                    <a:pt x="7502" y="1340"/>
                  </a:lnTo>
                  <a:lnTo>
                    <a:pt x="7355" y="1120"/>
                  </a:lnTo>
                  <a:lnTo>
                    <a:pt x="7355" y="1120"/>
                  </a:lnTo>
                  <a:lnTo>
                    <a:pt x="7161" y="853"/>
                  </a:lnTo>
                  <a:lnTo>
                    <a:pt x="6941" y="633"/>
                  </a:lnTo>
                  <a:lnTo>
                    <a:pt x="6698" y="463"/>
                  </a:lnTo>
                  <a:lnTo>
                    <a:pt x="6430" y="292"/>
                  </a:lnTo>
                  <a:lnTo>
                    <a:pt x="6162" y="171"/>
                  </a:lnTo>
                  <a:lnTo>
                    <a:pt x="5870" y="73"/>
                  </a:lnTo>
                  <a:lnTo>
                    <a:pt x="5578" y="25"/>
                  </a:lnTo>
                  <a:lnTo>
                    <a:pt x="5285" y="0"/>
                  </a:lnTo>
                  <a:lnTo>
                    <a:pt x="5285" y="0"/>
                  </a:lnTo>
                  <a:lnTo>
                    <a:pt x="5261" y="0"/>
                  </a:lnTo>
                  <a:lnTo>
                    <a:pt x="5261" y="0"/>
                  </a:lnTo>
                  <a:lnTo>
                    <a:pt x="5237" y="0"/>
                  </a:lnTo>
                  <a:lnTo>
                    <a:pt x="5237" y="0"/>
                  </a:lnTo>
                  <a:lnTo>
                    <a:pt x="4944" y="25"/>
                  </a:lnTo>
                  <a:lnTo>
                    <a:pt x="4652" y="73"/>
                  </a:lnTo>
                  <a:lnTo>
                    <a:pt x="4360" y="171"/>
                  </a:lnTo>
                  <a:lnTo>
                    <a:pt x="4092" y="292"/>
                  </a:lnTo>
                  <a:lnTo>
                    <a:pt x="3824" y="463"/>
                  </a:lnTo>
                  <a:lnTo>
                    <a:pt x="3580" y="633"/>
                  </a:lnTo>
                  <a:lnTo>
                    <a:pt x="3361" y="853"/>
                  </a:lnTo>
                  <a:lnTo>
                    <a:pt x="3166" y="1120"/>
                  </a:lnTo>
                  <a:lnTo>
                    <a:pt x="3166" y="1120"/>
                  </a:lnTo>
                  <a:lnTo>
                    <a:pt x="3020" y="1340"/>
                  </a:lnTo>
                  <a:lnTo>
                    <a:pt x="2898" y="1608"/>
                  </a:lnTo>
                  <a:lnTo>
                    <a:pt x="2801" y="1851"/>
                  </a:lnTo>
                  <a:lnTo>
                    <a:pt x="2728" y="2119"/>
                  </a:lnTo>
                  <a:lnTo>
                    <a:pt x="2558" y="2655"/>
                  </a:lnTo>
                  <a:lnTo>
                    <a:pt x="2484" y="2923"/>
                  </a:lnTo>
                  <a:lnTo>
                    <a:pt x="2387" y="3191"/>
                  </a:lnTo>
                  <a:lnTo>
                    <a:pt x="2387" y="3191"/>
                  </a:lnTo>
                  <a:lnTo>
                    <a:pt x="2241" y="3434"/>
                  </a:lnTo>
                  <a:lnTo>
                    <a:pt x="2095" y="3678"/>
                  </a:lnTo>
                  <a:lnTo>
                    <a:pt x="1900" y="3897"/>
                  </a:lnTo>
                  <a:lnTo>
                    <a:pt x="1729" y="4092"/>
                  </a:lnTo>
                  <a:lnTo>
                    <a:pt x="1315" y="4457"/>
                  </a:lnTo>
                  <a:lnTo>
                    <a:pt x="901" y="4847"/>
                  </a:lnTo>
                  <a:lnTo>
                    <a:pt x="901" y="4847"/>
                  </a:lnTo>
                  <a:lnTo>
                    <a:pt x="707" y="5066"/>
                  </a:lnTo>
                  <a:lnTo>
                    <a:pt x="512" y="5310"/>
                  </a:lnTo>
                  <a:lnTo>
                    <a:pt x="366" y="5553"/>
                  </a:lnTo>
                  <a:lnTo>
                    <a:pt x="244" y="5821"/>
                  </a:lnTo>
                  <a:lnTo>
                    <a:pt x="146" y="6113"/>
                  </a:lnTo>
                  <a:lnTo>
                    <a:pt x="73" y="6405"/>
                  </a:lnTo>
                  <a:lnTo>
                    <a:pt x="25" y="6722"/>
                  </a:lnTo>
                  <a:lnTo>
                    <a:pt x="0" y="7014"/>
                  </a:lnTo>
                  <a:lnTo>
                    <a:pt x="0" y="7014"/>
                  </a:lnTo>
                  <a:lnTo>
                    <a:pt x="25" y="7307"/>
                  </a:lnTo>
                  <a:lnTo>
                    <a:pt x="49" y="7599"/>
                  </a:lnTo>
                  <a:lnTo>
                    <a:pt x="122" y="7867"/>
                  </a:lnTo>
                  <a:lnTo>
                    <a:pt x="219" y="8135"/>
                  </a:lnTo>
                  <a:lnTo>
                    <a:pt x="317" y="8403"/>
                  </a:lnTo>
                  <a:lnTo>
                    <a:pt x="439" y="8622"/>
                  </a:lnTo>
                  <a:lnTo>
                    <a:pt x="609" y="8865"/>
                  </a:lnTo>
                  <a:lnTo>
                    <a:pt x="780" y="9060"/>
                  </a:lnTo>
                  <a:lnTo>
                    <a:pt x="950" y="9255"/>
                  </a:lnTo>
                  <a:lnTo>
                    <a:pt x="1145" y="9401"/>
                  </a:lnTo>
                  <a:lnTo>
                    <a:pt x="1364" y="9547"/>
                  </a:lnTo>
                  <a:lnTo>
                    <a:pt x="1608" y="9669"/>
                  </a:lnTo>
                  <a:lnTo>
                    <a:pt x="1851" y="9766"/>
                  </a:lnTo>
                  <a:lnTo>
                    <a:pt x="2095" y="9840"/>
                  </a:lnTo>
                  <a:lnTo>
                    <a:pt x="2363" y="9888"/>
                  </a:lnTo>
                  <a:lnTo>
                    <a:pt x="2606" y="9913"/>
                  </a:lnTo>
                  <a:lnTo>
                    <a:pt x="2606" y="9913"/>
                  </a:lnTo>
                  <a:lnTo>
                    <a:pt x="2972" y="9888"/>
                  </a:lnTo>
                  <a:lnTo>
                    <a:pt x="3337" y="9791"/>
                  </a:lnTo>
                  <a:lnTo>
                    <a:pt x="3678" y="9669"/>
                  </a:lnTo>
                  <a:lnTo>
                    <a:pt x="3994" y="9474"/>
                  </a:lnTo>
                  <a:lnTo>
                    <a:pt x="3994" y="9474"/>
                  </a:lnTo>
                  <a:lnTo>
                    <a:pt x="4141" y="9377"/>
                  </a:lnTo>
                  <a:lnTo>
                    <a:pt x="4287" y="9304"/>
                  </a:lnTo>
                  <a:lnTo>
                    <a:pt x="4433" y="9279"/>
                  </a:lnTo>
                  <a:lnTo>
                    <a:pt x="4579" y="9231"/>
                  </a:lnTo>
                  <a:lnTo>
                    <a:pt x="4896" y="9206"/>
                  </a:lnTo>
                  <a:lnTo>
                    <a:pt x="5261" y="9206"/>
                  </a:lnTo>
                  <a:lnTo>
                    <a:pt x="5261" y="9206"/>
                  </a:lnTo>
                  <a:lnTo>
                    <a:pt x="5626" y="9206"/>
                  </a:lnTo>
                  <a:lnTo>
                    <a:pt x="5943" y="9231"/>
                  </a:lnTo>
                  <a:lnTo>
                    <a:pt x="6089" y="9279"/>
                  </a:lnTo>
                  <a:lnTo>
                    <a:pt x="6235" y="9304"/>
                  </a:lnTo>
                  <a:lnTo>
                    <a:pt x="6381" y="9377"/>
                  </a:lnTo>
                  <a:lnTo>
                    <a:pt x="6527" y="9474"/>
                  </a:lnTo>
                  <a:lnTo>
                    <a:pt x="6527" y="9474"/>
                  </a:lnTo>
                  <a:lnTo>
                    <a:pt x="6844" y="9669"/>
                  </a:lnTo>
                  <a:lnTo>
                    <a:pt x="7185" y="9791"/>
                  </a:lnTo>
                  <a:lnTo>
                    <a:pt x="7550" y="9888"/>
                  </a:lnTo>
                  <a:lnTo>
                    <a:pt x="7916" y="9913"/>
                  </a:lnTo>
                  <a:lnTo>
                    <a:pt x="7916" y="9913"/>
                  </a:lnTo>
                  <a:lnTo>
                    <a:pt x="8184" y="9888"/>
                  </a:lnTo>
                  <a:lnTo>
                    <a:pt x="8427" y="9840"/>
                  </a:lnTo>
                  <a:lnTo>
                    <a:pt x="8671" y="9766"/>
                  </a:lnTo>
                  <a:lnTo>
                    <a:pt x="8914" y="9669"/>
                  </a:lnTo>
                  <a:lnTo>
                    <a:pt x="9158" y="9547"/>
                  </a:lnTo>
                  <a:lnTo>
                    <a:pt x="9377" y="9401"/>
                  </a:lnTo>
                  <a:lnTo>
                    <a:pt x="9572" y="9255"/>
                  </a:lnTo>
                  <a:lnTo>
                    <a:pt x="9742" y="9060"/>
                  </a:lnTo>
                  <a:lnTo>
                    <a:pt x="9913" y="8865"/>
                  </a:lnTo>
                  <a:lnTo>
                    <a:pt x="10083" y="8622"/>
                  </a:lnTo>
                  <a:lnTo>
                    <a:pt x="10205" y="8403"/>
                  </a:lnTo>
                  <a:lnTo>
                    <a:pt x="10302" y="8135"/>
                  </a:lnTo>
                  <a:lnTo>
                    <a:pt x="10400" y="7867"/>
                  </a:lnTo>
                  <a:lnTo>
                    <a:pt x="10473" y="7599"/>
                  </a:lnTo>
                  <a:lnTo>
                    <a:pt x="10497" y="7307"/>
                  </a:lnTo>
                  <a:lnTo>
                    <a:pt x="10522" y="7014"/>
                  </a:lnTo>
                  <a:lnTo>
                    <a:pt x="10522" y="7014"/>
                  </a:lnTo>
                  <a:lnTo>
                    <a:pt x="10497" y="6722"/>
                  </a:lnTo>
                  <a:lnTo>
                    <a:pt x="10449" y="6405"/>
                  </a:lnTo>
                  <a:lnTo>
                    <a:pt x="10375" y="6113"/>
                  </a:lnTo>
                  <a:lnTo>
                    <a:pt x="10278" y="5821"/>
                  </a:lnTo>
                  <a:lnTo>
                    <a:pt x="10156" y="5553"/>
                  </a:lnTo>
                  <a:lnTo>
                    <a:pt x="10010" y="5310"/>
                  </a:lnTo>
                  <a:lnTo>
                    <a:pt x="9815" y="5066"/>
                  </a:lnTo>
                  <a:lnTo>
                    <a:pt x="9620" y="4847"/>
                  </a:lnTo>
                  <a:lnTo>
                    <a:pt x="9620" y="4847"/>
                  </a:lnTo>
                  <a:lnTo>
                    <a:pt x="9206" y="4457"/>
                  </a:lnTo>
                  <a:lnTo>
                    <a:pt x="8792" y="4092"/>
                  </a:lnTo>
                  <a:lnTo>
                    <a:pt x="8622" y="3897"/>
                  </a:lnTo>
                  <a:lnTo>
                    <a:pt x="8427" y="3678"/>
                  </a:lnTo>
                  <a:lnTo>
                    <a:pt x="8281" y="3434"/>
                  </a:lnTo>
                  <a:lnTo>
                    <a:pt x="8135" y="3191"/>
                  </a:lnTo>
                  <a:lnTo>
                    <a:pt x="8135" y="3191"/>
                  </a:lnTo>
                  <a:close/>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 name="Google Shape;725;p39">
            <a:extLst>
              <a:ext uri="{FF2B5EF4-FFF2-40B4-BE49-F238E27FC236}">
                <a16:creationId xmlns:a16="http://schemas.microsoft.com/office/drawing/2014/main" xmlns="" id="{DB2FCA5E-0883-F636-0531-9ADD5501D285}"/>
              </a:ext>
            </a:extLst>
          </p:cNvPr>
          <p:cNvGrpSpPr/>
          <p:nvPr/>
        </p:nvGrpSpPr>
        <p:grpSpPr>
          <a:xfrm>
            <a:off x="6836480" y="4372205"/>
            <a:ext cx="285694" cy="162460"/>
            <a:chOff x="5937975" y="5081700"/>
            <a:chExt cx="481050" cy="261850"/>
          </a:xfrm>
          <a:solidFill>
            <a:schemeClr val="bg1"/>
          </a:solidFill>
        </p:grpSpPr>
        <p:sp>
          <p:nvSpPr>
            <p:cNvPr id="31" name="Google Shape;726;p39">
              <a:extLst>
                <a:ext uri="{FF2B5EF4-FFF2-40B4-BE49-F238E27FC236}">
                  <a16:creationId xmlns:a16="http://schemas.microsoft.com/office/drawing/2014/main" xmlns="" id="{723D873B-3D59-FAFF-04A7-52D56F796B78}"/>
                </a:ext>
              </a:extLst>
            </p:cNvPr>
            <p:cNvSpPr/>
            <p:nvPr/>
          </p:nvSpPr>
          <p:spPr>
            <a:xfrm>
              <a:off x="6104200" y="5081700"/>
              <a:ext cx="314825" cy="215575"/>
            </a:xfrm>
            <a:custGeom>
              <a:avLst/>
              <a:gdLst/>
              <a:ahLst/>
              <a:cxnLst/>
              <a:rect l="l" t="t" r="r" b="b"/>
              <a:pathLst>
                <a:path w="12593" h="8623" fill="none" extrusionOk="0">
                  <a:moveTo>
                    <a:pt x="5481" y="8622"/>
                  </a:moveTo>
                  <a:lnTo>
                    <a:pt x="5481" y="8622"/>
                  </a:lnTo>
                  <a:lnTo>
                    <a:pt x="6017" y="8574"/>
                  </a:lnTo>
                  <a:lnTo>
                    <a:pt x="6382" y="8525"/>
                  </a:lnTo>
                  <a:lnTo>
                    <a:pt x="6796" y="8452"/>
                  </a:lnTo>
                  <a:lnTo>
                    <a:pt x="7234" y="8354"/>
                  </a:lnTo>
                  <a:lnTo>
                    <a:pt x="7697" y="8257"/>
                  </a:lnTo>
                  <a:lnTo>
                    <a:pt x="8184" y="8086"/>
                  </a:lnTo>
                  <a:lnTo>
                    <a:pt x="8671" y="7892"/>
                  </a:lnTo>
                  <a:lnTo>
                    <a:pt x="9134" y="7648"/>
                  </a:lnTo>
                  <a:lnTo>
                    <a:pt x="9353" y="7526"/>
                  </a:lnTo>
                  <a:lnTo>
                    <a:pt x="9597" y="7356"/>
                  </a:lnTo>
                  <a:lnTo>
                    <a:pt x="9792" y="7185"/>
                  </a:lnTo>
                  <a:lnTo>
                    <a:pt x="9986" y="7015"/>
                  </a:lnTo>
                  <a:lnTo>
                    <a:pt x="10181" y="6820"/>
                  </a:lnTo>
                  <a:lnTo>
                    <a:pt x="10376" y="6601"/>
                  </a:lnTo>
                  <a:lnTo>
                    <a:pt x="10522" y="6357"/>
                  </a:lnTo>
                  <a:lnTo>
                    <a:pt x="10668" y="6114"/>
                  </a:lnTo>
                  <a:lnTo>
                    <a:pt x="10814" y="5846"/>
                  </a:lnTo>
                  <a:lnTo>
                    <a:pt x="10912" y="5554"/>
                  </a:lnTo>
                  <a:lnTo>
                    <a:pt x="11009" y="5261"/>
                  </a:lnTo>
                  <a:lnTo>
                    <a:pt x="11082" y="4945"/>
                  </a:lnTo>
                  <a:lnTo>
                    <a:pt x="11131" y="4579"/>
                  </a:lnTo>
                  <a:lnTo>
                    <a:pt x="11155" y="4214"/>
                  </a:lnTo>
                  <a:lnTo>
                    <a:pt x="11155" y="4214"/>
                  </a:lnTo>
                  <a:lnTo>
                    <a:pt x="11155" y="3873"/>
                  </a:lnTo>
                  <a:lnTo>
                    <a:pt x="11131" y="3435"/>
                  </a:lnTo>
                  <a:lnTo>
                    <a:pt x="11131" y="2972"/>
                  </a:lnTo>
                  <a:lnTo>
                    <a:pt x="11131" y="2753"/>
                  </a:lnTo>
                  <a:lnTo>
                    <a:pt x="11180" y="2582"/>
                  </a:lnTo>
                  <a:lnTo>
                    <a:pt x="12032" y="2607"/>
                  </a:lnTo>
                  <a:lnTo>
                    <a:pt x="11594" y="2120"/>
                  </a:lnTo>
                  <a:lnTo>
                    <a:pt x="11594" y="2120"/>
                  </a:lnTo>
                  <a:lnTo>
                    <a:pt x="11764" y="2046"/>
                  </a:lnTo>
                  <a:lnTo>
                    <a:pt x="11935" y="1973"/>
                  </a:lnTo>
                  <a:lnTo>
                    <a:pt x="12300" y="1827"/>
                  </a:lnTo>
                  <a:lnTo>
                    <a:pt x="12568" y="1730"/>
                  </a:lnTo>
                  <a:lnTo>
                    <a:pt x="12592" y="1681"/>
                  </a:lnTo>
                  <a:lnTo>
                    <a:pt x="12592" y="1657"/>
                  </a:lnTo>
                  <a:lnTo>
                    <a:pt x="12568" y="1632"/>
                  </a:lnTo>
                  <a:lnTo>
                    <a:pt x="12568" y="1632"/>
                  </a:lnTo>
                  <a:lnTo>
                    <a:pt x="12203" y="1511"/>
                  </a:lnTo>
                  <a:lnTo>
                    <a:pt x="11789" y="1389"/>
                  </a:lnTo>
                  <a:lnTo>
                    <a:pt x="11302" y="1267"/>
                  </a:lnTo>
                  <a:lnTo>
                    <a:pt x="11302" y="1267"/>
                  </a:lnTo>
                  <a:lnTo>
                    <a:pt x="11082" y="1024"/>
                  </a:lnTo>
                  <a:lnTo>
                    <a:pt x="10863" y="780"/>
                  </a:lnTo>
                  <a:lnTo>
                    <a:pt x="10547" y="512"/>
                  </a:lnTo>
                  <a:lnTo>
                    <a:pt x="10352" y="390"/>
                  </a:lnTo>
                  <a:lnTo>
                    <a:pt x="10157" y="269"/>
                  </a:lnTo>
                  <a:lnTo>
                    <a:pt x="9938" y="171"/>
                  </a:lnTo>
                  <a:lnTo>
                    <a:pt x="9719" y="98"/>
                  </a:lnTo>
                  <a:lnTo>
                    <a:pt x="9475" y="25"/>
                  </a:lnTo>
                  <a:lnTo>
                    <a:pt x="9231" y="1"/>
                  </a:lnTo>
                  <a:lnTo>
                    <a:pt x="8964" y="25"/>
                  </a:lnTo>
                  <a:lnTo>
                    <a:pt x="8696" y="74"/>
                  </a:lnTo>
                  <a:lnTo>
                    <a:pt x="8696" y="74"/>
                  </a:lnTo>
                  <a:lnTo>
                    <a:pt x="8501" y="122"/>
                  </a:lnTo>
                  <a:lnTo>
                    <a:pt x="8306" y="171"/>
                  </a:lnTo>
                  <a:lnTo>
                    <a:pt x="8111" y="269"/>
                  </a:lnTo>
                  <a:lnTo>
                    <a:pt x="7916" y="366"/>
                  </a:lnTo>
                  <a:lnTo>
                    <a:pt x="7746" y="488"/>
                  </a:lnTo>
                  <a:lnTo>
                    <a:pt x="7575" y="610"/>
                  </a:lnTo>
                  <a:lnTo>
                    <a:pt x="7405" y="756"/>
                  </a:lnTo>
                  <a:lnTo>
                    <a:pt x="7283" y="926"/>
                  </a:lnTo>
                  <a:lnTo>
                    <a:pt x="7137" y="1097"/>
                  </a:lnTo>
                  <a:lnTo>
                    <a:pt x="7039" y="1267"/>
                  </a:lnTo>
                  <a:lnTo>
                    <a:pt x="6942" y="1462"/>
                  </a:lnTo>
                  <a:lnTo>
                    <a:pt x="6845" y="1657"/>
                  </a:lnTo>
                  <a:lnTo>
                    <a:pt x="6796" y="1876"/>
                  </a:lnTo>
                  <a:lnTo>
                    <a:pt x="6747" y="2095"/>
                  </a:lnTo>
                  <a:lnTo>
                    <a:pt x="6723" y="2339"/>
                  </a:lnTo>
                  <a:lnTo>
                    <a:pt x="6723" y="2558"/>
                  </a:lnTo>
                  <a:lnTo>
                    <a:pt x="1" y="4360"/>
                  </a:lnTo>
                  <a:lnTo>
                    <a:pt x="1" y="4360"/>
                  </a:lnTo>
                  <a:lnTo>
                    <a:pt x="318" y="4579"/>
                  </a:lnTo>
                  <a:lnTo>
                    <a:pt x="634" y="4799"/>
                  </a:lnTo>
                  <a:lnTo>
                    <a:pt x="951" y="5018"/>
                  </a:lnTo>
                  <a:lnTo>
                    <a:pt x="1267" y="5188"/>
                  </a:lnTo>
                  <a:lnTo>
                    <a:pt x="1608" y="5359"/>
                  </a:lnTo>
                  <a:lnTo>
                    <a:pt x="1925" y="5481"/>
                  </a:lnTo>
                  <a:lnTo>
                    <a:pt x="2266" y="5602"/>
                  </a:lnTo>
                  <a:lnTo>
                    <a:pt x="2583" y="5724"/>
                  </a:lnTo>
                  <a:lnTo>
                    <a:pt x="2923" y="5797"/>
                  </a:lnTo>
                  <a:lnTo>
                    <a:pt x="3264" y="5846"/>
                  </a:lnTo>
                  <a:lnTo>
                    <a:pt x="3581" y="5895"/>
                  </a:lnTo>
                  <a:lnTo>
                    <a:pt x="3922" y="5919"/>
                  </a:lnTo>
                  <a:lnTo>
                    <a:pt x="4263" y="5919"/>
                  </a:lnTo>
                  <a:lnTo>
                    <a:pt x="4604" y="5895"/>
                  </a:lnTo>
                  <a:lnTo>
                    <a:pt x="4945" y="5846"/>
                  </a:lnTo>
                  <a:lnTo>
                    <a:pt x="5286" y="5797"/>
                  </a:lnTo>
                  <a:lnTo>
                    <a:pt x="5286" y="5797"/>
                  </a:lnTo>
                  <a:lnTo>
                    <a:pt x="5603" y="5700"/>
                  </a:lnTo>
                  <a:lnTo>
                    <a:pt x="5919" y="5627"/>
                  </a:lnTo>
                  <a:lnTo>
                    <a:pt x="6455" y="5407"/>
                  </a:lnTo>
                  <a:lnTo>
                    <a:pt x="6942" y="5188"/>
                  </a:lnTo>
                  <a:lnTo>
                    <a:pt x="7356" y="4969"/>
                  </a:lnTo>
                  <a:lnTo>
                    <a:pt x="7697" y="4750"/>
                  </a:lnTo>
                  <a:lnTo>
                    <a:pt x="7941" y="4579"/>
                  </a:lnTo>
                  <a:lnTo>
                    <a:pt x="8160" y="4409"/>
                  </a:lnTo>
                  <a:lnTo>
                    <a:pt x="8160" y="4409"/>
                  </a:lnTo>
                  <a:lnTo>
                    <a:pt x="8233" y="4360"/>
                  </a:lnTo>
                  <a:lnTo>
                    <a:pt x="8330" y="4336"/>
                  </a:lnTo>
                  <a:lnTo>
                    <a:pt x="8428" y="4360"/>
                  </a:lnTo>
                  <a:lnTo>
                    <a:pt x="8501" y="4409"/>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727;p39">
              <a:extLst>
                <a:ext uri="{FF2B5EF4-FFF2-40B4-BE49-F238E27FC236}">
                  <a16:creationId xmlns:a16="http://schemas.microsoft.com/office/drawing/2014/main" xmlns="" id="{4492225B-B1F4-34CC-E9FA-FC97170D473B}"/>
                </a:ext>
              </a:extLst>
            </p:cNvPr>
            <p:cNvSpPr/>
            <p:nvPr/>
          </p:nvSpPr>
          <p:spPr>
            <a:xfrm>
              <a:off x="5937975" y="5210175"/>
              <a:ext cx="333700" cy="133375"/>
            </a:xfrm>
            <a:custGeom>
              <a:avLst/>
              <a:gdLst/>
              <a:ahLst/>
              <a:cxnLst/>
              <a:rect l="l" t="t" r="r" b="b"/>
              <a:pathLst>
                <a:path w="13348" h="5335" fill="none" extrusionOk="0">
                  <a:moveTo>
                    <a:pt x="7819" y="1"/>
                  </a:moveTo>
                  <a:lnTo>
                    <a:pt x="318" y="2533"/>
                  </a:lnTo>
                  <a:lnTo>
                    <a:pt x="318" y="2533"/>
                  </a:lnTo>
                  <a:lnTo>
                    <a:pt x="245" y="2582"/>
                  </a:lnTo>
                  <a:lnTo>
                    <a:pt x="147" y="2631"/>
                  </a:lnTo>
                  <a:lnTo>
                    <a:pt x="98" y="2704"/>
                  </a:lnTo>
                  <a:lnTo>
                    <a:pt x="50" y="2777"/>
                  </a:lnTo>
                  <a:lnTo>
                    <a:pt x="1" y="2874"/>
                  </a:lnTo>
                  <a:lnTo>
                    <a:pt x="1" y="2972"/>
                  </a:lnTo>
                  <a:lnTo>
                    <a:pt x="1" y="3045"/>
                  </a:lnTo>
                  <a:lnTo>
                    <a:pt x="25" y="3142"/>
                  </a:lnTo>
                  <a:lnTo>
                    <a:pt x="25" y="3142"/>
                  </a:lnTo>
                  <a:lnTo>
                    <a:pt x="98" y="3288"/>
                  </a:lnTo>
                  <a:lnTo>
                    <a:pt x="196" y="3386"/>
                  </a:lnTo>
                  <a:lnTo>
                    <a:pt x="318" y="3459"/>
                  </a:lnTo>
                  <a:lnTo>
                    <a:pt x="488" y="3483"/>
                  </a:lnTo>
                  <a:lnTo>
                    <a:pt x="488" y="3483"/>
                  </a:lnTo>
                  <a:lnTo>
                    <a:pt x="610" y="3459"/>
                  </a:lnTo>
                  <a:lnTo>
                    <a:pt x="269" y="3629"/>
                  </a:lnTo>
                  <a:lnTo>
                    <a:pt x="269" y="3629"/>
                  </a:lnTo>
                  <a:lnTo>
                    <a:pt x="171" y="3678"/>
                  </a:lnTo>
                  <a:lnTo>
                    <a:pt x="123" y="3751"/>
                  </a:lnTo>
                  <a:lnTo>
                    <a:pt x="50" y="3824"/>
                  </a:lnTo>
                  <a:lnTo>
                    <a:pt x="25" y="3922"/>
                  </a:lnTo>
                  <a:lnTo>
                    <a:pt x="1" y="3995"/>
                  </a:lnTo>
                  <a:lnTo>
                    <a:pt x="1" y="4092"/>
                  </a:lnTo>
                  <a:lnTo>
                    <a:pt x="1" y="4190"/>
                  </a:lnTo>
                  <a:lnTo>
                    <a:pt x="50" y="4287"/>
                  </a:lnTo>
                  <a:lnTo>
                    <a:pt x="50" y="4287"/>
                  </a:lnTo>
                  <a:lnTo>
                    <a:pt x="123" y="4409"/>
                  </a:lnTo>
                  <a:lnTo>
                    <a:pt x="220" y="4482"/>
                  </a:lnTo>
                  <a:lnTo>
                    <a:pt x="342" y="4531"/>
                  </a:lnTo>
                  <a:lnTo>
                    <a:pt x="488" y="4555"/>
                  </a:lnTo>
                  <a:lnTo>
                    <a:pt x="488" y="4555"/>
                  </a:lnTo>
                  <a:lnTo>
                    <a:pt x="586" y="4555"/>
                  </a:lnTo>
                  <a:lnTo>
                    <a:pt x="683" y="4506"/>
                  </a:lnTo>
                  <a:lnTo>
                    <a:pt x="853" y="4433"/>
                  </a:lnTo>
                  <a:lnTo>
                    <a:pt x="853" y="4433"/>
                  </a:lnTo>
                  <a:lnTo>
                    <a:pt x="780" y="4555"/>
                  </a:lnTo>
                  <a:lnTo>
                    <a:pt x="756" y="4701"/>
                  </a:lnTo>
                  <a:lnTo>
                    <a:pt x="780" y="4847"/>
                  </a:lnTo>
                  <a:lnTo>
                    <a:pt x="829" y="4993"/>
                  </a:lnTo>
                  <a:lnTo>
                    <a:pt x="829" y="4993"/>
                  </a:lnTo>
                  <a:lnTo>
                    <a:pt x="926" y="5091"/>
                  </a:lnTo>
                  <a:lnTo>
                    <a:pt x="1024" y="5139"/>
                  </a:lnTo>
                  <a:lnTo>
                    <a:pt x="1121" y="5188"/>
                  </a:lnTo>
                  <a:lnTo>
                    <a:pt x="1243" y="5212"/>
                  </a:lnTo>
                  <a:lnTo>
                    <a:pt x="1243" y="5212"/>
                  </a:lnTo>
                  <a:lnTo>
                    <a:pt x="1389" y="5188"/>
                  </a:lnTo>
                  <a:lnTo>
                    <a:pt x="1511" y="5115"/>
                  </a:lnTo>
                  <a:lnTo>
                    <a:pt x="6065" y="2144"/>
                  </a:lnTo>
                  <a:lnTo>
                    <a:pt x="6065" y="2144"/>
                  </a:lnTo>
                  <a:lnTo>
                    <a:pt x="6528" y="2363"/>
                  </a:lnTo>
                  <a:lnTo>
                    <a:pt x="7088" y="2582"/>
                  </a:lnTo>
                  <a:lnTo>
                    <a:pt x="7770" y="2826"/>
                  </a:lnTo>
                  <a:lnTo>
                    <a:pt x="8501" y="3045"/>
                  </a:lnTo>
                  <a:lnTo>
                    <a:pt x="9280" y="3240"/>
                  </a:lnTo>
                  <a:lnTo>
                    <a:pt x="10060" y="3386"/>
                  </a:lnTo>
                  <a:lnTo>
                    <a:pt x="10425" y="3435"/>
                  </a:lnTo>
                  <a:lnTo>
                    <a:pt x="10790" y="3483"/>
                  </a:lnTo>
                  <a:lnTo>
                    <a:pt x="11156" y="3483"/>
                  </a:lnTo>
                  <a:lnTo>
                    <a:pt x="11497" y="3483"/>
                  </a:lnTo>
                  <a:lnTo>
                    <a:pt x="12178" y="5188"/>
                  </a:lnTo>
                  <a:lnTo>
                    <a:pt x="12178" y="5188"/>
                  </a:lnTo>
                  <a:lnTo>
                    <a:pt x="12227" y="5237"/>
                  </a:lnTo>
                  <a:lnTo>
                    <a:pt x="12276" y="5286"/>
                  </a:lnTo>
                  <a:lnTo>
                    <a:pt x="12349" y="5310"/>
                  </a:lnTo>
                  <a:lnTo>
                    <a:pt x="12422" y="5334"/>
                  </a:lnTo>
                  <a:lnTo>
                    <a:pt x="13347" y="5334"/>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728;p39">
              <a:extLst>
                <a:ext uri="{FF2B5EF4-FFF2-40B4-BE49-F238E27FC236}">
                  <a16:creationId xmlns:a16="http://schemas.microsoft.com/office/drawing/2014/main" xmlns="" id="{E77FD987-8856-69D2-7CFA-4C725FB0D293}"/>
                </a:ext>
              </a:extLst>
            </p:cNvPr>
            <p:cNvSpPr/>
            <p:nvPr/>
          </p:nvSpPr>
          <p:spPr>
            <a:xfrm>
              <a:off x="6352025" y="5109100"/>
              <a:ext cx="19500" cy="18900"/>
            </a:xfrm>
            <a:custGeom>
              <a:avLst/>
              <a:gdLst/>
              <a:ahLst/>
              <a:cxnLst/>
              <a:rect l="l" t="t" r="r" b="b"/>
              <a:pathLst>
                <a:path w="780" h="756" extrusionOk="0">
                  <a:moveTo>
                    <a:pt x="317" y="1"/>
                  </a:moveTo>
                  <a:lnTo>
                    <a:pt x="244" y="25"/>
                  </a:lnTo>
                  <a:lnTo>
                    <a:pt x="122" y="98"/>
                  </a:lnTo>
                  <a:lnTo>
                    <a:pt x="49" y="220"/>
                  </a:lnTo>
                  <a:lnTo>
                    <a:pt x="25" y="293"/>
                  </a:lnTo>
                  <a:lnTo>
                    <a:pt x="0" y="390"/>
                  </a:lnTo>
                  <a:lnTo>
                    <a:pt x="25" y="463"/>
                  </a:lnTo>
                  <a:lnTo>
                    <a:pt x="49" y="536"/>
                  </a:lnTo>
                  <a:lnTo>
                    <a:pt x="122" y="658"/>
                  </a:lnTo>
                  <a:lnTo>
                    <a:pt x="244" y="731"/>
                  </a:lnTo>
                  <a:lnTo>
                    <a:pt x="317" y="756"/>
                  </a:lnTo>
                  <a:lnTo>
                    <a:pt x="463" y="756"/>
                  </a:lnTo>
                  <a:lnTo>
                    <a:pt x="536" y="731"/>
                  </a:lnTo>
                  <a:lnTo>
                    <a:pt x="658" y="658"/>
                  </a:lnTo>
                  <a:lnTo>
                    <a:pt x="755" y="536"/>
                  </a:lnTo>
                  <a:lnTo>
                    <a:pt x="780" y="463"/>
                  </a:lnTo>
                  <a:lnTo>
                    <a:pt x="780" y="390"/>
                  </a:lnTo>
                  <a:lnTo>
                    <a:pt x="780" y="293"/>
                  </a:lnTo>
                  <a:lnTo>
                    <a:pt x="755" y="220"/>
                  </a:lnTo>
                  <a:lnTo>
                    <a:pt x="658" y="98"/>
                  </a:lnTo>
                  <a:lnTo>
                    <a:pt x="536" y="25"/>
                  </a:lnTo>
                  <a:lnTo>
                    <a:pt x="463" y="1"/>
                  </a:lnTo>
                  <a:close/>
                </a:path>
              </a:pathLst>
            </a:custGeom>
            <a:grpFill/>
            <a:ln w="9525" cap="flat"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 name="Freeform 292">
            <a:extLst>
              <a:ext uri="{FF2B5EF4-FFF2-40B4-BE49-F238E27FC236}">
                <a16:creationId xmlns:a16="http://schemas.microsoft.com/office/drawing/2014/main" xmlns="" id="{0749E523-9F23-84BA-C983-7862F32E462A}"/>
              </a:ext>
            </a:extLst>
          </p:cNvPr>
          <p:cNvSpPr>
            <a:spLocks noChangeArrowheads="1"/>
          </p:cNvSpPr>
          <p:nvPr/>
        </p:nvSpPr>
        <p:spPr bwMode="auto">
          <a:xfrm>
            <a:off x="5312555" y="5101289"/>
            <a:ext cx="523313" cy="598290"/>
          </a:xfrm>
          <a:custGeom>
            <a:avLst/>
            <a:gdLst>
              <a:gd name="T0" fmla="*/ 978 w 1660"/>
              <a:gd name="T1" fmla="*/ 1616 h 1662"/>
              <a:gd name="T2" fmla="*/ 978 w 1660"/>
              <a:gd name="T3" fmla="*/ 1616 h 1662"/>
              <a:gd name="T4" fmla="*/ 377 w 1660"/>
              <a:gd name="T5" fmla="*/ 1490 h 1662"/>
              <a:gd name="T6" fmla="*/ 44 w 1660"/>
              <a:gd name="T7" fmla="*/ 978 h 1662"/>
              <a:gd name="T8" fmla="*/ 170 w 1660"/>
              <a:gd name="T9" fmla="*/ 377 h 1662"/>
              <a:gd name="T10" fmla="*/ 682 w 1660"/>
              <a:gd name="T11" fmla="*/ 45 h 1662"/>
              <a:gd name="T12" fmla="*/ 1284 w 1660"/>
              <a:gd name="T13" fmla="*/ 162 h 1662"/>
              <a:gd name="T14" fmla="*/ 1615 w 1660"/>
              <a:gd name="T15" fmla="*/ 682 h 1662"/>
              <a:gd name="T16" fmla="*/ 1490 w 1660"/>
              <a:gd name="T17" fmla="*/ 1284 h 1662"/>
              <a:gd name="T18" fmla="*/ 978 w 1660"/>
              <a:gd name="T19" fmla="*/ 1616 h 1662"/>
              <a:gd name="T20" fmla="*/ 700 w 1660"/>
              <a:gd name="T21" fmla="*/ 143 h 1662"/>
              <a:gd name="T22" fmla="*/ 700 w 1660"/>
              <a:gd name="T23" fmla="*/ 143 h 1662"/>
              <a:gd name="T24" fmla="*/ 251 w 1660"/>
              <a:gd name="T25" fmla="*/ 440 h 1662"/>
              <a:gd name="T26" fmla="*/ 143 w 1660"/>
              <a:gd name="T27" fmla="*/ 960 h 1662"/>
              <a:gd name="T28" fmla="*/ 439 w 1660"/>
              <a:gd name="T29" fmla="*/ 1409 h 1662"/>
              <a:gd name="T30" fmla="*/ 960 w 1660"/>
              <a:gd name="T31" fmla="*/ 1517 h 1662"/>
              <a:gd name="T32" fmla="*/ 1409 w 1660"/>
              <a:gd name="T33" fmla="*/ 1221 h 1662"/>
              <a:gd name="T34" fmla="*/ 1516 w 1660"/>
              <a:gd name="T35" fmla="*/ 700 h 1662"/>
              <a:gd name="T36" fmla="*/ 1221 w 1660"/>
              <a:gd name="T37" fmla="*/ 251 h 1662"/>
              <a:gd name="T38" fmla="*/ 700 w 1660"/>
              <a:gd name="T39" fmla="*/ 143 h 16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60" h="1662">
                <a:moveTo>
                  <a:pt x="978" y="1616"/>
                </a:moveTo>
                <a:lnTo>
                  <a:pt x="978" y="1616"/>
                </a:lnTo>
                <a:cubicBezTo>
                  <a:pt x="772" y="1661"/>
                  <a:pt x="556" y="1616"/>
                  <a:pt x="377" y="1490"/>
                </a:cubicBezTo>
                <a:cubicBezTo>
                  <a:pt x="206" y="1373"/>
                  <a:pt x="80" y="1194"/>
                  <a:pt x="44" y="978"/>
                </a:cubicBezTo>
                <a:cubicBezTo>
                  <a:pt x="0" y="772"/>
                  <a:pt x="44" y="557"/>
                  <a:pt x="170" y="377"/>
                </a:cubicBezTo>
                <a:cubicBezTo>
                  <a:pt x="287" y="197"/>
                  <a:pt x="466" y="81"/>
                  <a:pt x="682" y="45"/>
                </a:cubicBezTo>
                <a:cubicBezTo>
                  <a:pt x="889" y="0"/>
                  <a:pt x="1104" y="45"/>
                  <a:pt x="1284" y="162"/>
                </a:cubicBezTo>
                <a:cubicBezTo>
                  <a:pt x="1463" y="287"/>
                  <a:pt x="1579" y="467"/>
                  <a:pt x="1615" y="682"/>
                </a:cubicBezTo>
                <a:cubicBezTo>
                  <a:pt x="1659" y="889"/>
                  <a:pt x="1615" y="1104"/>
                  <a:pt x="1490" y="1284"/>
                </a:cubicBezTo>
                <a:cubicBezTo>
                  <a:pt x="1373" y="1454"/>
                  <a:pt x="1194" y="1580"/>
                  <a:pt x="978" y="1616"/>
                </a:cubicBezTo>
                <a:close/>
                <a:moveTo>
                  <a:pt x="700" y="143"/>
                </a:moveTo>
                <a:lnTo>
                  <a:pt x="700" y="143"/>
                </a:lnTo>
                <a:cubicBezTo>
                  <a:pt x="520" y="179"/>
                  <a:pt x="359" y="278"/>
                  <a:pt x="251" y="440"/>
                </a:cubicBezTo>
                <a:cubicBezTo>
                  <a:pt x="152" y="592"/>
                  <a:pt x="107" y="772"/>
                  <a:pt x="143" y="960"/>
                </a:cubicBezTo>
                <a:cubicBezTo>
                  <a:pt x="179" y="1140"/>
                  <a:pt x="287" y="1301"/>
                  <a:pt x="439" y="1409"/>
                </a:cubicBezTo>
                <a:cubicBezTo>
                  <a:pt x="592" y="1508"/>
                  <a:pt x="781" y="1553"/>
                  <a:pt x="960" y="1517"/>
                </a:cubicBezTo>
                <a:cubicBezTo>
                  <a:pt x="1149" y="1481"/>
                  <a:pt x="1301" y="1373"/>
                  <a:pt x="1409" y="1221"/>
                </a:cubicBezTo>
                <a:cubicBezTo>
                  <a:pt x="1516" y="1068"/>
                  <a:pt x="1552" y="880"/>
                  <a:pt x="1516" y="700"/>
                </a:cubicBezTo>
                <a:cubicBezTo>
                  <a:pt x="1481" y="511"/>
                  <a:pt x="1373" y="359"/>
                  <a:pt x="1221" y="251"/>
                </a:cubicBezTo>
                <a:cubicBezTo>
                  <a:pt x="1068" y="143"/>
                  <a:pt x="879" y="108"/>
                  <a:pt x="700" y="143"/>
                </a:cubicBezTo>
                <a:close/>
              </a:path>
            </a:pathLst>
          </a:custGeom>
          <a:solidFill>
            <a:schemeClr val="bg1"/>
          </a:solidFill>
          <a:ln>
            <a:noFill/>
          </a:ln>
          <a:effectLst/>
        </p:spPr>
        <p:txBody>
          <a:bodyPr wrap="none" anchor="ctr"/>
          <a:lstStyle/>
          <a:p>
            <a:endParaRPr lang="es-MX"/>
          </a:p>
        </p:txBody>
      </p:sp>
      <p:grpSp>
        <p:nvGrpSpPr>
          <p:cNvPr id="23" name="Google Shape;832;p39">
            <a:extLst>
              <a:ext uri="{FF2B5EF4-FFF2-40B4-BE49-F238E27FC236}">
                <a16:creationId xmlns:a16="http://schemas.microsoft.com/office/drawing/2014/main" xmlns="" id="{AB729A96-A1BF-1028-3846-9B20F072C310}"/>
              </a:ext>
            </a:extLst>
          </p:cNvPr>
          <p:cNvGrpSpPr/>
          <p:nvPr/>
        </p:nvGrpSpPr>
        <p:grpSpPr>
          <a:xfrm>
            <a:off x="5500115" y="3201495"/>
            <a:ext cx="181183" cy="305997"/>
            <a:chOff x="1988225" y="4286525"/>
            <a:chExt cx="305075" cy="493200"/>
          </a:xfrm>
          <a:solidFill>
            <a:schemeClr val="tx1"/>
          </a:solidFill>
        </p:grpSpPr>
        <p:sp>
          <p:nvSpPr>
            <p:cNvPr id="24" name="Google Shape;833;p39">
              <a:extLst>
                <a:ext uri="{FF2B5EF4-FFF2-40B4-BE49-F238E27FC236}">
                  <a16:creationId xmlns:a16="http://schemas.microsoft.com/office/drawing/2014/main" xmlns="" id="{5342164E-B1B8-2D51-9021-A0C9CA95B447}"/>
                </a:ext>
              </a:extLst>
            </p:cNvPr>
            <p:cNvSpPr/>
            <p:nvPr/>
          </p:nvSpPr>
          <p:spPr>
            <a:xfrm>
              <a:off x="2178800" y="4519725"/>
              <a:ext cx="114500" cy="114475"/>
            </a:xfrm>
            <a:custGeom>
              <a:avLst/>
              <a:gdLst/>
              <a:ahLst/>
              <a:cxnLst/>
              <a:rect l="l" t="t" r="r" b="b"/>
              <a:pathLst>
                <a:path w="4580" h="4579" fill="none" extrusionOk="0">
                  <a:moveTo>
                    <a:pt x="731" y="4189"/>
                  </a:moveTo>
                  <a:lnTo>
                    <a:pt x="731" y="4189"/>
                  </a:lnTo>
                  <a:lnTo>
                    <a:pt x="853" y="4286"/>
                  </a:lnTo>
                  <a:lnTo>
                    <a:pt x="999" y="4384"/>
                  </a:lnTo>
                  <a:lnTo>
                    <a:pt x="1170" y="4457"/>
                  </a:lnTo>
                  <a:lnTo>
                    <a:pt x="1316" y="4506"/>
                  </a:lnTo>
                  <a:lnTo>
                    <a:pt x="1486" y="4554"/>
                  </a:lnTo>
                  <a:lnTo>
                    <a:pt x="1657" y="4579"/>
                  </a:lnTo>
                  <a:lnTo>
                    <a:pt x="1827" y="4579"/>
                  </a:lnTo>
                  <a:lnTo>
                    <a:pt x="1973" y="4579"/>
                  </a:lnTo>
                  <a:lnTo>
                    <a:pt x="2144" y="4579"/>
                  </a:lnTo>
                  <a:lnTo>
                    <a:pt x="2314" y="4530"/>
                  </a:lnTo>
                  <a:lnTo>
                    <a:pt x="2485" y="4481"/>
                  </a:lnTo>
                  <a:lnTo>
                    <a:pt x="2631" y="4433"/>
                  </a:lnTo>
                  <a:lnTo>
                    <a:pt x="2777" y="4360"/>
                  </a:lnTo>
                  <a:lnTo>
                    <a:pt x="2923" y="4262"/>
                  </a:lnTo>
                  <a:lnTo>
                    <a:pt x="3069" y="4165"/>
                  </a:lnTo>
                  <a:lnTo>
                    <a:pt x="3191" y="4043"/>
                  </a:lnTo>
                  <a:lnTo>
                    <a:pt x="3191" y="4043"/>
                  </a:lnTo>
                  <a:lnTo>
                    <a:pt x="3337" y="3872"/>
                  </a:lnTo>
                  <a:lnTo>
                    <a:pt x="3483" y="3653"/>
                  </a:lnTo>
                  <a:lnTo>
                    <a:pt x="3605" y="3410"/>
                  </a:lnTo>
                  <a:lnTo>
                    <a:pt x="3751" y="3117"/>
                  </a:lnTo>
                  <a:lnTo>
                    <a:pt x="3995" y="2484"/>
                  </a:lnTo>
                  <a:lnTo>
                    <a:pt x="4214" y="1827"/>
                  </a:lnTo>
                  <a:lnTo>
                    <a:pt x="4409" y="1169"/>
                  </a:lnTo>
                  <a:lnTo>
                    <a:pt x="4531" y="609"/>
                  </a:lnTo>
                  <a:lnTo>
                    <a:pt x="4579" y="219"/>
                  </a:lnTo>
                  <a:lnTo>
                    <a:pt x="4579" y="97"/>
                  </a:lnTo>
                  <a:lnTo>
                    <a:pt x="4579" y="24"/>
                  </a:lnTo>
                  <a:lnTo>
                    <a:pt x="4579" y="24"/>
                  </a:lnTo>
                  <a:lnTo>
                    <a:pt x="4506" y="0"/>
                  </a:lnTo>
                  <a:lnTo>
                    <a:pt x="4385" y="0"/>
                  </a:lnTo>
                  <a:lnTo>
                    <a:pt x="3970" y="73"/>
                  </a:lnTo>
                  <a:lnTo>
                    <a:pt x="3410" y="195"/>
                  </a:lnTo>
                  <a:lnTo>
                    <a:pt x="2777" y="365"/>
                  </a:lnTo>
                  <a:lnTo>
                    <a:pt x="2095" y="609"/>
                  </a:lnTo>
                  <a:lnTo>
                    <a:pt x="1462" y="852"/>
                  </a:lnTo>
                  <a:lnTo>
                    <a:pt x="1194" y="974"/>
                  </a:lnTo>
                  <a:lnTo>
                    <a:pt x="926" y="1120"/>
                  </a:lnTo>
                  <a:lnTo>
                    <a:pt x="707" y="1266"/>
                  </a:lnTo>
                  <a:lnTo>
                    <a:pt x="561" y="1388"/>
                  </a:lnTo>
                  <a:lnTo>
                    <a:pt x="561" y="1388"/>
                  </a:lnTo>
                  <a:lnTo>
                    <a:pt x="439" y="1534"/>
                  </a:lnTo>
                  <a:lnTo>
                    <a:pt x="342" y="1656"/>
                  </a:lnTo>
                  <a:lnTo>
                    <a:pt x="244" y="1802"/>
                  </a:lnTo>
                  <a:lnTo>
                    <a:pt x="171" y="1973"/>
                  </a:lnTo>
                  <a:lnTo>
                    <a:pt x="98" y="2119"/>
                  </a:lnTo>
                  <a:lnTo>
                    <a:pt x="49" y="2289"/>
                  </a:lnTo>
                  <a:lnTo>
                    <a:pt x="25" y="2436"/>
                  </a:lnTo>
                  <a:lnTo>
                    <a:pt x="1" y="2606"/>
                  </a:lnTo>
                  <a:lnTo>
                    <a:pt x="1" y="2776"/>
                  </a:lnTo>
                  <a:lnTo>
                    <a:pt x="25" y="2947"/>
                  </a:lnTo>
                  <a:lnTo>
                    <a:pt x="49" y="3117"/>
                  </a:lnTo>
                  <a:lnTo>
                    <a:pt x="98" y="3264"/>
                  </a:lnTo>
                  <a:lnTo>
                    <a:pt x="147" y="3434"/>
                  </a:lnTo>
                  <a:lnTo>
                    <a:pt x="220" y="3580"/>
                  </a:lnTo>
                  <a:lnTo>
                    <a:pt x="317" y="3726"/>
                  </a:lnTo>
                  <a:lnTo>
                    <a:pt x="415" y="3872"/>
                  </a:lnTo>
                  <a:lnTo>
                    <a:pt x="731" y="4189"/>
                  </a:lnTo>
                  <a:close/>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834;p39">
              <a:extLst>
                <a:ext uri="{FF2B5EF4-FFF2-40B4-BE49-F238E27FC236}">
                  <a16:creationId xmlns:a16="http://schemas.microsoft.com/office/drawing/2014/main" xmlns="" id="{91A06490-7556-5893-9019-BC4578A39F24}"/>
                </a:ext>
              </a:extLst>
            </p:cNvPr>
            <p:cNvSpPr/>
            <p:nvPr/>
          </p:nvSpPr>
          <p:spPr>
            <a:xfrm>
              <a:off x="1988225" y="4539200"/>
              <a:ext cx="156500" cy="156500"/>
            </a:xfrm>
            <a:custGeom>
              <a:avLst/>
              <a:gdLst/>
              <a:ahLst/>
              <a:cxnLst/>
              <a:rect l="l" t="t" r="r" b="b"/>
              <a:pathLst>
                <a:path w="6260" h="6260" fill="none" extrusionOk="0">
                  <a:moveTo>
                    <a:pt x="5675" y="5334"/>
                  </a:moveTo>
                  <a:lnTo>
                    <a:pt x="5675" y="5334"/>
                  </a:lnTo>
                  <a:lnTo>
                    <a:pt x="5821" y="5139"/>
                  </a:lnTo>
                  <a:lnTo>
                    <a:pt x="5943" y="4944"/>
                  </a:lnTo>
                  <a:lnTo>
                    <a:pt x="6041" y="4725"/>
                  </a:lnTo>
                  <a:lnTo>
                    <a:pt x="6138" y="4506"/>
                  </a:lnTo>
                  <a:lnTo>
                    <a:pt x="6187" y="4287"/>
                  </a:lnTo>
                  <a:lnTo>
                    <a:pt x="6235" y="4043"/>
                  </a:lnTo>
                  <a:lnTo>
                    <a:pt x="6260" y="3824"/>
                  </a:lnTo>
                  <a:lnTo>
                    <a:pt x="6260" y="3581"/>
                  </a:lnTo>
                  <a:lnTo>
                    <a:pt x="6235" y="3361"/>
                  </a:lnTo>
                  <a:lnTo>
                    <a:pt x="6187" y="3118"/>
                  </a:lnTo>
                  <a:lnTo>
                    <a:pt x="6138" y="2899"/>
                  </a:lnTo>
                  <a:lnTo>
                    <a:pt x="6041" y="2679"/>
                  </a:lnTo>
                  <a:lnTo>
                    <a:pt x="5943" y="2460"/>
                  </a:lnTo>
                  <a:lnTo>
                    <a:pt x="5821" y="2265"/>
                  </a:lnTo>
                  <a:lnTo>
                    <a:pt x="5675" y="2071"/>
                  </a:lnTo>
                  <a:lnTo>
                    <a:pt x="5505" y="1900"/>
                  </a:lnTo>
                  <a:lnTo>
                    <a:pt x="5505" y="1900"/>
                  </a:lnTo>
                  <a:lnTo>
                    <a:pt x="5286" y="1705"/>
                  </a:lnTo>
                  <a:lnTo>
                    <a:pt x="4993" y="1510"/>
                  </a:lnTo>
                  <a:lnTo>
                    <a:pt x="4652" y="1316"/>
                  </a:lnTo>
                  <a:lnTo>
                    <a:pt x="4263" y="1145"/>
                  </a:lnTo>
                  <a:lnTo>
                    <a:pt x="3849" y="975"/>
                  </a:lnTo>
                  <a:lnTo>
                    <a:pt x="3410" y="804"/>
                  </a:lnTo>
                  <a:lnTo>
                    <a:pt x="2485" y="487"/>
                  </a:lnTo>
                  <a:lnTo>
                    <a:pt x="1608" y="244"/>
                  </a:lnTo>
                  <a:lnTo>
                    <a:pt x="853" y="73"/>
                  </a:lnTo>
                  <a:lnTo>
                    <a:pt x="536" y="25"/>
                  </a:lnTo>
                  <a:lnTo>
                    <a:pt x="293" y="0"/>
                  </a:lnTo>
                  <a:lnTo>
                    <a:pt x="122" y="0"/>
                  </a:lnTo>
                  <a:lnTo>
                    <a:pt x="25" y="25"/>
                  </a:lnTo>
                  <a:lnTo>
                    <a:pt x="25" y="25"/>
                  </a:lnTo>
                  <a:lnTo>
                    <a:pt x="1" y="122"/>
                  </a:lnTo>
                  <a:lnTo>
                    <a:pt x="1" y="293"/>
                  </a:lnTo>
                  <a:lnTo>
                    <a:pt x="25" y="536"/>
                  </a:lnTo>
                  <a:lnTo>
                    <a:pt x="74" y="853"/>
                  </a:lnTo>
                  <a:lnTo>
                    <a:pt x="244" y="1608"/>
                  </a:lnTo>
                  <a:lnTo>
                    <a:pt x="488" y="2485"/>
                  </a:lnTo>
                  <a:lnTo>
                    <a:pt x="804" y="3410"/>
                  </a:lnTo>
                  <a:lnTo>
                    <a:pt x="975" y="3848"/>
                  </a:lnTo>
                  <a:lnTo>
                    <a:pt x="1145" y="4262"/>
                  </a:lnTo>
                  <a:lnTo>
                    <a:pt x="1316" y="4652"/>
                  </a:lnTo>
                  <a:lnTo>
                    <a:pt x="1511" y="4993"/>
                  </a:lnTo>
                  <a:lnTo>
                    <a:pt x="1705" y="5285"/>
                  </a:lnTo>
                  <a:lnTo>
                    <a:pt x="1900" y="5505"/>
                  </a:lnTo>
                  <a:lnTo>
                    <a:pt x="1900" y="5505"/>
                  </a:lnTo>
                  <a:lnTo>
                    <a:pt x="2071" y="5675"/>
                  </a:lnTo>
                  <a:lnTo>
                    <a:pt x="2266" y="5821"/>
                  </a:lnTo>
                  <a:lnTo>
                    <a:pt x="2460" y="5943"/>
                  </a:lnTo>
                  <a:lnTo>
                    <a:pt x="2680" y="6040"/>
                  </a:lnTo>
                  <a:lnTo>
                    <a:pt x="2899" y="6138"/>
                  </a:lnTo>
                  <a:lnTo>
                    <a:pt x="3118" y="6187"/>
                  </a:lnTo>
                  <a:lnTo>
                    <a:pt x="3362" y="6235"/>
                  </a:lnTo>
                  <a:lnTo>
                    <a:pt x="3581" y="6260"/>
                  </a:lnTo>
                  <a:lnTo>
                    <a:pt x="3824" y="6260"/>
                  </a:lnTo>
                  <a:lnTo>
                    <a:pt x="4043" y="6235"/>
                  </a:lnTo>
                  <a:lnTo>
                    <a:pt x="4287" y="6187"/>
                  </a:lnTo>
                  <a:lnTo>
                    <a:pt x="4506" y="6138"/>
                  </a:lnTo>
                  <a:lnTo>
                    <a:pt x="4725" y="6040"/>
                  </a:lnTo>
                  <a:lnTo>
                    <a:pt x="4945" y="5943"/>
                  </a:lnTo>
                  <a:lnTo>
                    <a:pt x="5139" y="5821"/>
                  </a:lnTo>
                  <a:lnTo>
                    <a:pt x="5334" y="5675"/>
                  </a:lnTo>
                  <a:lnTo>
                    <a:pt x="5675" y="5334"/>
                  </a:lnTo>
                  <a:close/>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835;p39">
              <a:extLst>
                <a:ext uri="{FF2B5EF4-FFF2-40B4-BE49-F238E27FC236}">
                  <a16:creationId xmlns:a16="http://schemas.microsoft.com/office/drawing/2014/main" xmlns="" id="{AC1357DC-7A43-CC58-C08A-FF23258F85FD}"/>
                </a:ext>
              </a:extLst>
            </p:cNvPr>
            <p:cNvSpPr/>
            <p:nvPr/>
          </p:nvSpPr>
          <p:spPr>
            <a:xfrm>
              <a:off x="2042425" y="4286525"/>
              <a:ext cx="239300" cy="236250"/>
            </a:xfrm>
            <a:custGeom>
              <a:avLst/>
              <a:gdLst/>
              <a:ahLst/>
              <a:cxnLst/>
              <a:rect l="l" t="t" r="r" b="b"/>
              <a:pathLst>
                <a:path w="9572" h="9450" fill="none" extrusionOk="0">
                  <a:moveTo>
                    <a:pt x="5358" y="9450"/>
                  </a:moveTo>
                  <a:lnTo>
                    <a:pt x="5358" y="9450"/>
                  </a:lnTo>
                  <a:lnTo>
                    <a:pt x="5650" y="9328"/>
                  </a:lnTo>
                  <a:lnTo>
                    <a:pt x="5918" y="9133"/>
                  </a:lnTo>
                  <a:lnTo>
                    <a:pt x="6162" y="8914"/>
                  </a:lnTo>
                  <a:lnTo>
                    <a:pt x="6381" y="8646"/>
                  </a:lnTo>
                  <a:lnTo>
                    <a:pt x="6381" y="8646"/>
                  </a:lnTo>
                  <a:lnTo>
                    <a:pt x="6649" y="8670"/>
                  </a:lnTo>
                  <a:lnTo>
                    <a:pt x="6917" y="8670"/>
                  </a:lnTo>
                  <a:lnTo>
                    <a:pt x="7160" y="8646"/>
                  </a:lnTo>
                  <a:lnTo>
                    <a:pt x="7404" y="8597"/>
                  </a:lnTo>
                  <a:lnTo>
                    <a:pt x="7623" y="8524"/>
                  </a:lnTo>
                  <a:lnTo>
                    <a:pt x="7818" y="8427"/>
                  </a:lnTo>
                  <a:lnTo>
                    <a:pt x="7989" y="8305"/>
                  </a:lnTo>
                  <a:lnTo>
                    <a:pt x="8159" y="8159"/>
                  </a:lnTo>
                  <a:lnTo>
                    <a:pt x="8305" y="7989"/>
                  </a:lnTo>
                  <a:lnTo>
                    <a:pt x="8427" y="7794"/>
                  </a:lnTo>
                  <a:lnTo>
                    <a:pt x="8524" y="7599"/>
                  </a:lnTo>
                  <a:lnTo>
                    <a:pt x="8597" y="7380"/>
                  </a:lnTo>
                  <a:lnTo>
                    <a:pt x="8670" y="7160"/>
                  </a:lnTo>
                  <a:lnTo>
                    <a:pt x="8695" y="6917"/>
                  </a:lnTo>
                  <a:lnTo>
                    <a:pt x="8695" y="6649"/>
                  </a:lnTo>
                  <a:lnTo>
                    <a:pt x="8670" y="6381"/>
                  </a:lnTo>
                  <a:lnTo>
                    <a:pt x="8670" y="6381"/>
                  </a:lnTo>
                  <a:lnTo>
                    <a:pt x="8865" y="6211"/>
                  </a:lnTo>
                  <a:lnTo>
                    <a:pt x="9060" y="6016"/>
                  </a:lnTo>
                  <a:lnTo>
                    <a:pt x="9206" y="5821"/>
                  </a:lnTo>
                  <a:lnTo>
                    <a:pt x="9328" y="5626"/>
                  </a:lnTo>
                  <a:lnTo>
                    <a:pt x="9425" y="5407"/>
                  </a:lnTo>
                  <a:lnTo>
                    <a:pt x="9499" y="5212"/>
                  </a:lnTo>
                  <a:lnTo>
                    <a:pt x="9547" y="4993"/>
                  </a:lnTo>
                  <a:lnTo>
                    <a:pt x="9572" y="4774"/>
                  </a:lnTo>
                  <a:lnTo>
                    <a:pt x="9547" y="4554"/>
                  </a:lnTo>
                  <a:lnTo>
                    <a:pt x="9499" y="4335"/>
                  </a:lnTo>
                  <a:lnTo>
                    <a:pt x="9425" y="4116"/>
                  </a:lnTo>
                  <a:lnTo>
                    <a:pt x="9328" y="3921"/>
                  </a:lnTo>
                  <a:lnTo>
                    <a:pt x="9206" y="3702"/>
                  </a:lnTo>
                  <a:lnTo>
                    <a:pt x="9060" y="3507"/>
                  </a:lnTo>
                  <a:lnTo>
                    <a:pt x="8865" y="3337"/>
                  </a:lnTo>
                  <a:lnTo>
                    <a:pt x="8670" y="3166"/>
                  </a:lnTo>
                  <a:lnTo>
                    <a:pt x="8670" y="3166"/>
                  </a:lnTo>
                  <a:lnTo>
                    <a:pt x="8695" y="2898"/>
                  </a:lnTo>
                  <a:lnTo>
                    <a:pt x="8695" y="2630"/>
                  </a:lnTo>
                  <a:lnTo>
                    <a:pt x="8670" y="2387"/>
                  </a:lnTo>
                  <a:lnTo>
                    <a:pt x="8597" y="2143"/>
                  </a:lnTo>
                  <a:lnTo>
                    <a:pt x="8524" y="1924"/>
                  </a:lnTo>
                  <a:lnTo>
                    <a:pt x="8427" y="1729"/>
                  </a:lnTo>
                  <a:lnTo>
                    <a:pt x="8305" y="1559"/>
                  </a:lnTo>
                  <a:lnTo>
                    <a:pt x="8159" y="1388"/>
                  </a:lnTo>
                  <a:lnTo>
                    <a:pt x="7989" y="1242"/>
                  </a:lnTo>
                  <a:lnTo>
                    <a:pt x="7818" y="1120"/>
                  </a:lnTo>
                  <a:lnTo>
                    <a:pt x="7623" y="1023"/>
                  </a:lnTo>
                  <a:lnTo>
                    <a:pt x="7404" y="950"/>
                  </a:lnTo>
                  <a:lnTo>
                    <a:pt x="7160" y="901"/>
                  </a:lnTo>
                  <a:lnTo>
                    <a:pt x="6917" y="853"/>
                  </a:lnTo>
                  <a:lnTo>
                    <a:pt x="6649" y="853"/>
                  </a:lnTo>
                  <a:lnTo>
                    <a:pt x="6381" y="901"/>
                  </a:lnTo>
                  <a:lnTo>
                    <a:pt x="6381" y="901"/>
                  </a:lnTo>
                  <a:lnTo>
                    <a:pt x="6211" y="682"/>
                  </a:lnTo>
                  <a:lnTo>
                    <a:pt x="6040" y="487"/>
                  </a:lnTo>
                  <a:lnTo>
                    <a:pt x="5845" y="341"/>
                  </a:lnTo>
                  <a:lnTo>
                    <a:pt x="5626" y="219"/>
                  </a:lnTo>
                  <a:lnTo>
                    <a:pt x="5431" y="122"/>
                  </a:lnTo>
                  <a:lnTo>
                    <a:pt x="5212" y="49"/>
                  </a:lnTo>
                  <a:lnTo>
                    <a:pt x="4993" y="0"/>
                  </a:lnTo>
                  <a:lnTo>
                    <a:pt x="4774" y="0"/>
                  </a:lnTo>
                  <a:lnTo>
                    <a:pt x="4555" y="0"/>
                  </a:lnTo>
                  <a:lnTo>
                    <a:pt x="4335" y="49"/>
                  </a:lnTo>
                  <a:lnTo>
                    <a:pt x="4140" y="122"/>
                  </a:lnTo>
                  <a:lnTo>
                    <a:pt x="3921" y="219"/>
                  </a:lnTo>
                  <a:lnTo>
                    <a:pt x="3726" y="341"/>
                  </a:lnTo>
                  <a:lnTo>
                    <a:pt x="3532" y="487"/>
                  </a:lnTo>
                  <a:lnTo>
                    <a:pt x="3337" y="682"/>
                  </a:lnTo>
                  <a:lnTo>
                    <a:pt x="3166" y="901"/>
                  </a:lnTo>
                  <a:lnTo>
                    <a:pt x="3166" y="901"/>
                  </a:lnTo>
                  <a:lnTo>
                    <a:pt x="2898" y="853"/>
                  </a:lnTo>
                  <a:lnTo>
                    <a:pt x="2655" y="853"/>
                  </a:lnTo>
                  <a:lnTo>
                    <a:pt x="2387" y="901"/>
                  </a:lnTo>
                  <a:lnTo>
                    <a:pt x="2168" y="950"/>
                  </a:lnTo>
                  <a:lnTo>
                    <a:pt x="1949" y="1023"/>
                  </a:lnTo>
                  <a:lnTo>
                    <a:pt x="1754" y="1120"/>
                  </a:lnTo>
                  <a:lnTo>
                    <a:pt x="1559" y="1242"/>
                  </a:lnTo>
                  <a:lnTo>
                    <a:pt x="1388" y="1388"/>
                  </a:lnTo>
                  <a:lnTo>
                    <a:pt x="1267" y="1559"/>
                  </a:lnTo>
                  <a:lnTo>
                    <a:pt x="1120" y="1729"/>
                  </a:lnTo>
                  <a:lnTo>
                    <a:pt x="1023" y="1924"/>
                  </a:lnTo>
                  <a:lnTo>
                    <a:pt x="950" y="2143"/>
                  </a:lnTo>
                  <a:lnTo>
                    <a:pt x="901" y="2387"/>
                  </a:lnTo>
                  <a:lnTo>
                    <a:pt x="877" y="2630"/>
                  </a:lnTo>
                  <a:lnTo>
                    <a:pt x="877" y="2898"/>
                  </a:lnTo>
                  <a:lnTo>
                    <a:pt x="901" y="3166"/>
                  </a:lnTo>
                  <a:lnTo>
                    <a:pt x="901" y="3166"/>
                  </a:lnTo>
                  <a:lnTo>
                    <a:pt x="682" y="3337"/>
                  </a:lnTo>
                  <a:lnTo>
                    <a:pt x="512" y="3507"/>
                  </a:lnTo>
                  <a:lnTo>
                    <a:pt x="341" y="3702"/>
                  </a:lnTo>
                  <a:lnTo>
                    <a:pt x="219" y="3921"/>
                  </a:lnTo>
                  <a:lnTo>
                    <a:pt x="122" y="4116"/>
                  </a:lnTo>
                  <a:lnTo>
                    <a:pt x="49" y="4335"/>
                  </a:lnTo>
                  <a:lnTo>
                    <a:pt x="24" y="4554"/>
                  </a:lnTo>
                  <a:lnTo>
                    <a:pt x="0" y="4774"/>
                  </a:lnTo>
                  <a:lnTo>
                    <a:pt x="24" y="4993"/>
                  </a:lnTo>
                  <a:lnTo>
                    <a:pt x="49" y="5212"/>
                  </a:lnTo>
                  <a:lnTo>
                    <a:pt x="122" y="5407"/>
                  </a:lnTo>
                  <a:lnTo>
                    <a:pt x="219" y="5626"/>
                  </a:lnTo>
                  <a:lnTo>
                    <a:pt x="341" y="5821"/>
                  </a:lnTo>
                  <a:lnTo>
                    <a:pt x="512" y="6016"/>
                  </a:lnTo>
                  <a:lnTo>
                    <a:pt x="682" y="6211"/>
                  </a:lnTo>
                  <a:lnTo>
                    <a:pt x="901" y="6381"/>
                  </a:lnTo>
                  <a:lnTo>
                    <a:pt x="901" y="6381"/>
                  </a:lnTo>
                  <a:lnTo>
                    <a:pt x="877" y="6649"/>
                  </a:lnTo>
                  <a:lnTo>
                    <a:pt x="877" y="6917"/>
                  </a:lnTo>
                  <a:lnTo>
                    <a:pt x="901" y="7160"/>
                  </a:lnTo>
                  <a:lnTo>
                    <a:pt x="950" y="7380"/>
                  </a:lnTo>
                  <a:lnTo>
                    <a:pt x="1023" y="7599"/>
                  </a:lnTo>
                  <a:lnTo>
                    <a:pt x="1120" y="7794"/>
                  </a:lnTo>
                  <a:lnTo>
                    <a:pt x="1267" y="7989"/>
                  </a:lnTo>
                  <a:lnTo>
                    <a:pt x="1388" y="8159"/>
                  </a:lnTo>
                  <a:lnTo>
                    <a:pt x="1559" y="8305"/>
                  </a:lnTo>
                  <a:lnTo>
                    <a:pt x="1754" y="8427"/>
                  </a:lnTo>
                  <a:lnTo>
                    <a:pt x="1949" y="8524"/>
                  </a:lnTo>
                  <a:lnTo>
                    <a:pt x="2168" y="8597"/>
                  </a:lnTo>
                  <a:lnTo>
                    <a:pt x="2387" y="8646"/>
                  </a:lnTo>
                  <a:lnTo>
                    <a:pt x="2655" y="8670"/>
                  </a:lnTo>
                  <a:lnTo>
                    <a:pt x="2898" y="8670"/>
                  </a:lnTo>
                  <a:lnTo>
                    <a:pt x="3166" y="8646"/>
                  </a:lnTo>
                  <a:lnTo>
                    <a:pt x="3166" y="8646"/>
                  </a:lnTo>
                  <a:lnTo>
                    <a:pt x="3410" y="8914"/>
                  </a:lnTo>
                  <a:lnTo>
                    <a:pt x="3653" y="9133"/>
                  </a:lnTo>
                  <a:lnTo>
                    <a:pt x="3921" y="9328"/>
                  </a:lnTo>
                  <a:lnTo>
                    <a:pt x="4189" y="9450"/>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836;p39">
              <a:extLst>
                <a:ext uri="{FF2B5EF4-FFF2-40B4-BE49-F238E27FC236}">
                  <a16:creationId xmlns:a16="http://schemas.microsoft.com/office/drawing/2014/main" xmlns="" id="{680AF97A-17D7-5352-3DB8-2841DD00FC49}"/>
                </a:ext>
              </a:extLst>
            </p:cNvPr>
            <p:cNvSpPr/>
            <p:nvPr/>
          </p:nvSpPr>
          <p:spPr>
            <a:xfrm>
              <a:off x="2161750" y="4522750"/>
              <a:ext cx="25" cy="256975"/>
            </a:xfrm>
            <a:custGeom>
              <a:avLst/>
              <a:gdLst/>
              <a:ahLst/>
              <a:cxnLst/>
              <a:rect l="l" t="t" r="r" b="b"/>
              <a:pathLst>
                <a:path w="1" h="10279" fill="none" extrusionOk="0">
                  <a:moveTo>
                    <a:pt x="1" y="10279"/>
                  </a:moveTo>
                  <a:lnTo>
                    <a:pt x="1" y="1"/>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837;p39">
              <a:extLst>
                <a:ext uri="{FF2B5EF4-FFF2-40B4-BE49-F238E27FC236}">
                  <a16:creationId xmlns:a16="http://schemas.microsoft.com/office/drawing/2014/main" xmlns="" id="{33531BD7-9CA5-6FB9-6F07-B736099C7E8B}"/>
                </a:ext>
              </a:extLst>
            </p:cNvPr>
            <p:cNvSpPr/>
            <p:nvPr/>
          </p:nvSpPr>
          <p:spPr>
            <a:xfrm>
              <a:off x="2133750" y="4377850"/>
              <a:ext cx="56050" cy="56025"/>
            </a:xfrm>
            <a:custGeom>
              <a:avLst/>
              <a:gdLst/>
              <a:ahLst/>
              <a:cxnLst/>
              <a:rect l="l" t="t" r="r" b="b"/>
              <a:pathLst>
                <a:path w="2242" h="2241" fill="none" extrusionOk="0">
                  <a:moveTo>
                    <a:pt x="1121" y="2241"/>
                  </a:moveTo>
                  <a:lnTo>
                    <a:pt x="1121" y="2241"/>
                  </a:lnTo>
                  <a:lnTo>
                    <a:pt x="902" y="2217"/>
                  </a:lnTo>
                  <a:lnTo>
                    <a:pt x="682" y="2144"/>
                  </a:lnTo>
                  <a:lnTo>
                    <a:pt x="512" y="2046"/>
                  </a:lnTo>
                  <a:lnTo>
                    <a:pt x="341" y="1900"/>
                  </a:lnTo>
                  <a:lnTo>
                    <a:pt x="195" y="1754"/>
                  </a:lnTo>
                  <a:lnTo>
                    <a:pt x="98" y="1559"/>
                  </a:lnTo>
                  <a:lnTo>
                    <a:pt x="25" y="1340"/>
                  </a:lnTo>
                  <a:lnTo>
                    <a:pt x="0" y="1121"/>
                  </a:lnTo>
                  <a:lnTo>
                    <a:pt x="0" y="1121"/>
                  </a:lnTo>
                  <a:lnTo>
                    <a:pt x="25" y="901"/>
                  </a:lnTo>
                  <a:lnTo>
                    <a:pt x="98" y="682"/>
                  </a:lnTo>
                  <a:lnTo>
                    <a:pt x="195" y="487"/>
                  </a:lnTo>
                  <a:lnTo>
                    <a:pt x="341" y="317"/>
                  </a:lnTo>
                  <a:lnTo>
                    <a:pt x="512" y="195"/>
                  </a:lnTo>
                  <a:lnTo>
                    <a:pt x="682" y="98"/>
                  </a:lnTo>
                  <a:lnTo>
                    <a:pt x="902" y="25"/>
                  </a:lnTo>
                  <a:lnTo>
                    <a:pt x="1121" y="0"/>
                  </a:lnTo>
                  <a:lnTo>
                    <a:pt x="1121" y="0"/>
                  </a:lnTo>
                  <a:lnTo>
                    <a:pt x="1364" y="25"/>
                  </a:lnTo>
                  <a:lnTo>
                    <a:pt x="1559" y="98"/>
                  </a:lnTo>
                  <a:lnTo>
                    <a:pt x="1754" y="195"/>
                  </a:lnTo>
                  <a:lnTo>
                    <a:pt x="1924" y="317"/>
                  </a:lnTo>
                  <a:lnTo>
                    <a:pt x="2046" y="487"/>
                  </a:lnTo>
                  <a:lnTo>
                    <a:pt x="2168" y="682"/>
                  </a:lnTo>
                  <a:lnTo>
                    <a:pt x="2217" y="901"/>
                  </a:lnTo>
                  <a:lnTo>
                    <a:pt x="2241" y="1121"/>
                  </a:lnTo>
                  <a:lnTo>
                    <a:pt x="2241" y="1121"/>
                  </a:lnTo>
                  <a:lnTo>
                    <a:pt x="2217" y="1340"/>
                  </a:lnTo>
                  <a:lnTo>
                    <a:pt x="2168" y="1559"/>
                  </a:lnTo>
                  <a:lnTo>
                    <a:pt x="2046" y="1754"/>
                  </a:lnTo>
                  <a:lnTo>
                    <a:pt x="1924" y="1900"/>
                  </a:lnTo>
                  <a:lnTo>
                    <a:pt x="1754" y="2046"/>
                  </a:lnTo>
                  <a:lnTo>
                    <a:pt x="1559" y="2144"/>
                  </a:lnTo>
                  <a:lnTo>
                    <a:pt x="1364" y="2217"/>
                  </a:lnTo>
                  <a:lnTo>
                    <a:pt x="1121" y="2241"/>
                  </a:lnTo>
                  <a:lnTo>
                    <a:pt x="1121" y="2241"/>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38;p39">
              <a:extLst>
                <a:ext uri="{FF2B5EF4-FFF2-40B4-BE49-F238E27FC236}">
                  <a16:creationId xmlns:a16="http://schemas.microsoft.com/office/drawing/2014/main" xmlns="" id="{3320ADBD-8578-8F5B-4731-54BF3FBDF3AD}"/>
                </a:ext>
              </a:extLst>
            </p:cNvPr>
            <p:cNvSpPr/>
            <p:nvPr/>
          </p:nvSpPr>
          <p:spPr>
            <a:xfrm>
              <a:off x="2038150" y="4589125"/>
              <a:ext cx="87100" cy="87100"/>
            </a:xfrm>
            <a:custGeom>
              <a:avLst/>
              <a:gdLst/>
              <a:ahLst/>
              <a:cxnLst/>
              <a:rect l="l" t="t" r="r" b="b"/>
              <a:pathLst>
                <a:path w="3484" h="3484" fill="none" extrusionOk="0">
                  <a:moveTo>
                    <a:pt x="1" y="0"/>
                  </a:moveTo>
                  <a:lnTo>
                    <a:pt x="3483" y="3483"/>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839;p39">
              <a:extLst>
                <a:ext uri="{FF2B5EF4-FFF2-40B4-BE49-F238E27FC236}">
                  <a16:creationId xmlns:a16="http://schemas.microsoft.com/office/drawing/2014/main" xmlns="" id="{0B141D49-48E0-93BE-DAA1-B3EFD1E8286E}"/>
                </a:ext>
              </a:extLst>
            </p:cNvPr>
            <p:cNvSpPr/>
            <p:nvPr/>
          </p:nvSpPr>
          <p:spPr>
            <a:xfrm>
              <a:off x="2194025" y="4564150"/>
              <a:ext cx="54825" cy="54825"/>
            </a:xfrm>
            <a:custGeom>
              <a:avLst/>
              <a:gdLst/>
              <a:ahLst/>
              <a:cxnLst/>
              <a:rect l="l" t="t" r="r" b="b"/>
              <a:pathLst>
                <a:path w="2193" h="2193" fill="none" extrusionOk="0">
                  <a:moveTo>
                    <a:pt x="2192" y="1"/>
                  </a:moveTo>
                  <a:lnTo>
                    <a:pt x="1" y="2193"/>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 name="TextBox 59">
            <a:extLst>
              <a:ext uri="{FF2B5EF4-FFF2-40B4-BE49-F238E27FC236}">
                <a16:creationId xmlns:a16="http://schemas.microsoft.com/office/drawing/2014/main" xmlns="" id="{9F19F09E-9612-E569-0FD0-0115573F6D56}"/>
              </a:ext>
            </a:extLst>
          </p:cNvPr>
          <p:cNvSpPr txBox="1"/>
          <p:nvPr/>
        </p:nvSpPr>
        <p:spPr>
          <a:xfrm>
            <a:off x="6935200" y="2291546"/>
            <a:ext cx="2828233" cy="461665"/>
          </a:xfrm>
          <a:prstGeom prst="rect">
            <a:avLst/>
          </a:prstGeom>
          <a:noFill/>
        </p:spPr>
        <p:txBody>
          <a:bodyPr wrap="square" rtlCol="0">
            <a:spAutoFit/>
          </a:bodyPr>
          <a:lstStyle/>
          <a:p>
            <a:r>
              <a:rPr lang="bg-BG" sz="1200" i="1" dirty="0" smtClean="0"/>
              <a:t>Колко различни екосистеми съществуват</a:t>
            </a:r>
            <a:r>
              <a:rPr lang="en-IE" sz="1200" i="1" dirty="0" smtClean="0"/>
              <a:t>? </a:t>
            </a:r>
            <a:endParaRPr lang="en-IE" sz="1200" i="1" dirty="0"/>
          </a:p>
        </p:txBody>
      </p:sp>
      <p:sp>
        <p:nvSpPr>
          <p:cNvPr id="61" name="TextBox 60">
            <a:extLst>
              <a:ext uri="{FF2B5EF4-FFF2-40B4-BE49-F238E27FC236}">
                <a16:creationId xmlns:a16="http://schemas.microsoft.com/office/drawing/2014/main" xmlns="" id="{2E73BE36-AB66-92A6-F647-F91BA9F3A967}"/>
              </a:ext>
            </a:extLst>
          </p:cNvPr>
          <p:cNvSpPr txBox="1"/>
          <p:nvPr/>
        </p:nvSpPr>
        <p:spPr>
          <a:xfrm>
            <a:off x="9123903" y="4141372"/>
            <a:ext cx="2226144" cy="461665"/>
          </a:xfrm>
          <a:prstGeom prst="rect">
            <a:avLst/>
          </a:prstGeom>
          <a:noFill/>
        </p:spPr>
        <p:txBody>
          <a:bodyPr wrap="square" rtlCol="0">
            <a:spAutoFit/>
          </a:bodyPr>
          <a:lstStyle/>
          <a:p>
            <a:r>
              <a:rPr lang="bg-BG" sz="1200" i="1" dirty="0" smtClean="0"/>
              <a:t>Колко са видовете в различните екосистеми</a:t>
            </a:r>
            <a:r>
              <a:rPr lang="en-IE" sz="1200" i="1" dirty="0" smtClean="0"/>
              <a:t>? </a:t>
            </a:r>
            <a:endParaRPr lang="en-IE" sz="1200" i="1" dirty="0"/>
          </a:p>
        </p:txBody>
      </p:sp>
      <p:sp>
        <p:nvSpPr>
          <p:cNvPr id="62" name="TextBox 61">
            <a:extLst>
              <a:ext uri="{FF2B5EF4-FFF2-40B4-BE49-F238E27FC236}">
                <a16:creationId xmlns:a16="http://schemas.microsoft.com/office/drawing/2014/main" xmlns="" id="{BA71EF54-9320-0038-436D-5B23219C9F58}"/>
              </a:ext>
            </a:extLst>
          </p:cNvPr>
          <p:cNvSpPr txBox="1"/>
          <p:nvPr/>
        </p:nvSpPr>
        <p:spPr>
          <a:xfrm>
            <a:off x="1671456" y="5922179"/>
            <a:ext cx="2446186" cy="461665"/>
          </a:xfrm>
          <a:prstGeom prst="rect">
            <a:avLst/>
          </a:prstGeom>
          <a:noFill/>
        </p:spPr>
        <p:txBody>
          <a:bodyPr wrap="square" rtlCol="0">
            <a:spAutoFit/>
          </a:bodyPr>
          <a:lstStyle/>
          <a:p>
            <a:r>
              <a:rPr lang="ru-RU" sz="1200" dirty="0" err="1" smtClean="0"/>
              <a:t>Какво</a:t>
            </a:r>
            <a:r>
              <a:rPr lang="ru-RU" sz="1200" dirty="0" smtClean="0"/>
              <a:t> е  </a:t>
            </a:r>
            <a:r>
              <a:rPr lang="ru-RU" sz="1200" dirty="0" err="1" smtClean="0"/>
              <a:t>разнообразието</a:t>
            </a:r>
            <a:r>
              <a:rPr lang="ru-RU" sz="1200" dirty="0" smtClean="0"/>
              <a:t> на </a:t>
            </a:r>
            <a:r>
              <a:rPr lang="ru-RU" sz="1200" dirty="0" err="1" smtClean="0"/>
              <a:t>гените</a:t>
            </a:r>
            <a:r>
              <a:rPr lang="ru-RU" sz="1200" dirty="0" smtClean="0"/>
              <a:t> при </a:t>
            </a:r>
            <a:r>
              <a:rPr lang="ru-RU" sz="1200" dirty="0" err="1" smtClean="0"/>
              <a:t>отделните</a:t>
            </a:r>
            <a:r>
              <a:rPr lang="ru-RU" sz="1200" dirty="0" smtClean="0"/>
              <a:t> </a:t>
            </a:r>
            <a:r>
              <a:rPr lang="ru-RU" sz="1200" dirty="0" err="1" smtClean="0"/>
              <a:t>видове</a:t>
            </a:r>
            <a:r>
              <a:rPr lang="ru-RU" sz="1200" dirty="0" smtClean="0"/>
              <a:t>?</a:t>
            </a:r>
            <a:endParaRPr lang="en-IE" sz="1200" i="1" dirty="0"/>
          </a:p>
        </p:txBody>
      </p:sp>
    </p:spTree>
    <p:extLst>
      <p:ext uri="{BB962C8B-B14F-4D97-AF65-F5344CB8AC3E}">
        <p14:creationId xmlns:p14="http://schemas.microsoft.com/office/powerpoint/2010/main" xmlns="" val="1501327904"/>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DD8D6BEE-FB04-4441-B82D-ACD42807E3F8}"/>
              </a:ext>
            </a:extLst>
          </p:cNvPr>
          <p:cNvSpPr>
            <a:spLocks noGrp="1"/>
          </p:cNvSpPr>
          <p:nvPr>
            <p:ph type="body" sz="quarter" idx="13"/>
          </p:nvPr>
        </p:nvSpPr>
        <p:spPr/>
        <p:txBody>
          <a:bodyPr/>
          <a:lstStyle/>
          <a:p>
            <a:r>
              <a:rPr lang="en-US" b="1" dirty="0">
                <a:hlinkClick r:id="rId3">
                  <a:extLst>
                    <a:ext uri="{A12FA001-AC4F-418D-AE19-62706E023703}">
                      <ahyp:hlinkClr xmlns:ahyp="http://schemas.microsoft.com/office/drawing/2018/hyperlinkcolor" xmlns="" val="tx"/>
                    </a:ext>
                  </a:extLst>
                </a:hlinkClick>
              </a:rPr>
              <a:t>ClimateChampions</a:t>
            </a:r>
            <a:r>
              <a:rPr lang="en-US" dirty="0">
                <a:hlinkClick r:id="rId3">
                  <a:extLst>
                    <a:ext uri="{A12FA001-AC4F-418D-AE19-62706E023703}">
                      <ahyp:hlinkClr xmlns:ahyp="http://schemas.microsoft.com/office/drawing/2018/hyperlinkcolor" xmlns="" val="tx"/>
                    </a:ext>
                  </a:extLst>
                </a:hlinkClick>
              </a:rPr>
              <a:t>.how</a:t>
            </a:r>
            <a:endParaRPr lang="en-US" dirty="0"/>
          </a:p>
        </p:txBody>
      </p:sp>
      <p:sp>
        <p:nvSpPr>
          <p:cNvPr id="19" name="Text Placeholder 18">
            <a:extLst>
              <a:ext uri="{FF2B5EF4-FFF2-40B4-BE49-F238E27FC236}">
                <a16:creationId xmlns:a16="http://schemas.microsoft.com/office/drawing/2014/main" xmlns="" id="{E2CFC547-9849-7F41-990D-A769792DB4FA}"/>
              </a:ext>
            </a:extLst>
          </p:cNvPr>
          <p:cNvSpPr>
            <a:spLocks noGrp="1"/>
          </p:cNvSpPr>
          <p:nvPr>
            <p:ph type="body" sz="quarter" idx="16"/>
          </p:nvPr>
        </p:nvSpPr>
        <p:spPr>
          <a:xfrm>
            <a:off x="654514" y="3951170"/>
            <a:ext cx="5881764" cy="634242"/>
          </a:xfrm>
          <a:prstGeom prst="rect">
            <a:avLst/>
          </a:prstGeom>
        </p:spPr>
        <p:txBody>
          <a:bodyPr>
            <a:normAutofit fontScale="92500"/>
          </a:bodyPr>
          <a:lstStyle/>
          <a:p>
            <a:r>
              <a:rPr lang="bg-BG" dirty="0" smtClean="0"/>
              <a:t>Благодарим и до нови срещи!</a:t>
            </a:r>
            <a:endParaRPr lang="en-US" dirty="0"/>
          </a:p>
        </p:txBody>
      </p:sp>
      <p:grpSp>
        <p:nvGrpSpPr>
          <p:cNvPr id="39" name="Graphic 3">
            <a:extLst>
              <a:ext uri="{FF2B5EF4-FFF2-40B4-BE49-F238E27FC236}">
                <a16:creationId xmlns:a16="http://schemas.microsoft.com/office/drawing/2014/main" xmlns="" id="{53B3F4FB-229C-F54D-853A-932560715113}"/>
              </a:ext>
            </a:extLst>
          </p:cNvPr>
          <p:cNvGrpSpPr/>
          <p:nvPr/>
        </p:nvGrpSpPr>
        <p:grpSpPr>
          <a:xfrm>
            <a:off x="10508450" y="4424386"/>
            <a:ext cx="435641" cy="435641"/>
            <a:chOff x="1950027" y="2499889"/>
            <a:chExt cx="850463" cy="850463"/>
          </a:xfrm>
        </p:grpSpPr>
        <p:sp>
          <p:nvSpPr>
            <p:cNvPr id="40" name="Freeform 39">
              <a:extLst>
                <a:ext uri="{FF2B5EF4-FFF2-40B4-BE49-F238E27FC236}">
                  <a16:creationId xmlns:a16="http://schemas.microsoft.com/office/drawing/2014/main" xmlns="" id="{605EE809-781D-EA40-B7B5-F2DFFB25193F}"/>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41" name="Graphic 3">
              <a:extLst>
                <a:ext uri="{FF2B5EF4-FFF2-40B4-BE49-F238E27FC236}">
                  <a16:creationId xmlns:a16="http://schemas.microsoft.com/office/drawing/2014/main" xmlns="" id="{A6890E1D-E152-0C4B-898D-50D4F4F1C718}"/>
                </a:ext>
              </a:extLst>
            </p:cNvPr>
            <p:cNvGrpSpPr/>
            <p:nvPr/>
          </p:nvGrpSpPr>
          <p:grpSpPr>
            <a:xfrm>
              <a:off x="2107521" y="2657382"/>
              <a:ext cx="535476" cy="535477"/>
              <a:chOff x="2107521" y="2657382"/>
              <a:chExt cx="535476" cy="535477"/>
            </a:xfrm>
            <a:solidFill>
              <a:srgbClr val="FFFFFF"/>
            </a:solidFill>
          </p:grpSpPr>
          <p:sp>
            <p:nvSpPr>
              <p:cNvPr id="42" name="Freeform 41">
                <a:extLst>
                  <a:ext uri="{FF2B5EF4-FFF2-40B4-BE49-F238E27FC236}">
                    <a16:creationId xmlns:a16="http://schemas.microsoft.com/office/drawing/2014/main" xmlns="" id="{F09287CD-8FBC-394A-A8B9-B26037DE6893}"/>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3" name="Freeform 42">
                <a:extLst>
                  <a:ext uri="{FF2B5EF4-FFF2-40B4-BE49-F238E27FC236}">
                    <a16:creationId xmlns:a16="http://schemas.microsoft.com/office/drawing/2014/main" xmlns="" id="{ED3DA43D-B006-6347-AB51-90CCC46EE414}"/>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4" name="Freeform 43">
                <a:extLst>
                  <a:ext uri="{FF2B5EF4-FFF2-40B4-BE49-F238E27FC236}">
                    <a16:creationId xmlns:a16="http://schemas.microsoft.com/office/drawing/2014/main" xmlns="" id="{6C8E1D9C-8A4B-AA47-B2ED-9381C00E5768}"/>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45" name="Graphic 3">
            <a:extLst>
              <a:ext uri="{FF2B5EF4-FFF2-40B4-BE49-F238E27FC236}">
                <a16:creationId xmlns:a16="http://schemas.microsoft.com/office/drawing/2014/main" xmlns="" id="{F0617745-F5B0-024F-A1F9-FC6211780A2A}"/>
              </a:ext>
            </a:extLst>
          </p:cNvPr>
          <p:cNvGrpSpPr/>
          <p:nvPr/>
        </p:nvGrpSpPr>
        <p:grpSpPr>
          <a:xfrm>
            <a:off x="9433867" y="4424386"/>
            <a:ext cx="435641" cy="435641"/>
            <a:chOff x="-147782" y="2499889"/>
            <a:chExt cx="850463" cy="850463"/>
          </a:xfrm>
        </p:grpSpPr>
        <p:sp>
          <p:nvSpPr>
            <p:cNvPr id="46" name="Freeform 45">
              <a:extLst>
                <a:ext uri="{FF2B5EF4-FFF2-40B4-BE49-F238E27FC236}">
                  <a16:creationId xmlns:a16="http://schemas.microsoft.com/office/drawing/2014/main" xmlns="" id="{4E3FA7F1-893C-4846-9212-C0F05393617B}"/>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7" name="Freeform 46">
              <a:extLst>
                <a:ext uri="{FF2B5EF4-FFF2-40B4-BE49-F238E27FC236}">
                  <a16:creationId xmlns:a16="http://schemas.microsoft.com/office/drawing/2014/main" xmlns="" id="{3AFBEEAB-3015-3A40-A85D-4C320B19220E}"/>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48" name="Graphic 3">
            <a:extLst>
              <a:ext uri="{FF2B5EF4-FFF2-40B4-BE49-F238E27FC236}">
                <a16:creationId xmlns:a16="http://schemas.microsoft.com/office/drawing/2014/main" xmlns="" id="{6C972A2F-D4D5-9541-9E78-1C0D274B282E}"/>
              </a:ext>
            </a:extLst>
          </p:cNvPr>
          <p:cNvGrpSpPr/>
          <p:nvPr/>
        </p:nvGrpSpPr>
        <p:grpSpPr>
          <a:xfrm>
            <a:off x="11045419" y="4424386"/>
            <a:ext cx="435641" cy="435641"/>
            <a:chOff x="2998302" y="2499889"/>
            <a:chExt cx="850463" cy="850463"/>
          </a:xfrm>
        </p:grpSpPr>
        <p:sp>
          <p:nvSpPr>
            <p:cNvPr id="49" name="Freeform 48">
              <a:extLst>
                <a:ext uri="{FF2B5EF4-FFF2-40B4-BE49-F238E27FC236}">
                  <a16:creationId xmlns:a16="http://schemas.microsoft.com/office/drawing/2014/main" xmlns="" id="{9751DA2A-2A48-6748-A579-C33E31DFA977}"/>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0" name="Freeform 49">
              <a:extLst>
                <a:ext uri="{FF2B5EF4-FFF2-40B4-BE49-F238E27FC236}">
                  <a16:creationId xmlns:a16="http://schemas.microsoft.com/office/drawing/2014/main" xmlns="" id="{47C56DA9-8BE3-C54F-B325-77FDB0825CCB}"/>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51" name="Graphic 3">
            <a:extLst>
              <a:ext uri="{FF2B5EF4-FFF2-40B4-BE49-F238E27FC236}">
                <a16:creationId xmlns:a16="http://schemas.microsoft.com/office/drawing/2014/main" xmlns="" id="{B56B07A3-E28A-D341-B948-CE5792DE0C6D}"/>
              </a:ext>
            </a:extLst>
          </p:cNvPr>
          <p:cNvGrpSpPr/>
          <p:nvPr/>
        </p:nvGrpSpPr>
        <p:grpSpPr>
          <a:xfrm>
            <a:off x="8896900" y="4424386"/>
            <a:ext cx="435641" cy="435964"/>
            <a:chOff x="-1196056" y="2499889"/>
            <a:chExt cx="850463" cy="851093"/>
          </a:xfrm>
        </p:grpSpPr>
        <p:sp>
          <p:nvSpPr>
            <p:cNvPr id="52" name="Freeform 51">
              <a:extLst>
                <a:ext uri="{FF2B5EF4-FFF2-40B4-BE49-F238E27FC236}">
                  <a16:creationId xmlns:a16="http://schemas.microsoft.com/office/drawing/2014/main" xmlns="" id="{52C1EFDA-4AFE-9645-B573-20910968DF58}"/>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3" name="Freeform 52">
              <a:extLst>
                <a:ext uri="{FF2B5EF4-FFF2-40B4-BE49-F238E27FC236}">
                  <a16:creationId xmlns:a16="http://schemas.microsoft.com/office/drawing/2014/main" xmlns="" id="{7AE535EB-C9EF-BF48-BC0E-A01A27A9BA01}"/>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54" name="Group 53">
            <a:extLst>
              <a:ext uri="{FF2B5EF4-FFF2-40B4-BE49-F238E27FC236}">
                <a16:creationId xmlns:a16="http://schemas.microsoft.com/office/drawing/2014/main" xmlns="" id="{8F51B179-4F68-114B-BF42-38BC21F150C7}"/>
              </a:ext>
            </a:extLst>
          </p:cNvPr>
          <p:cNvGrpSpPr/>
          <p:nvPr/>
        </p:nvGrpSpPr>
        <p:grpSpPr>
          <a:xfrm>
            <a:off x="9971159" y="4424386"/>
            <a:ext cx="435641" cy="435641"/>
            <a:chOff x="5339337" y="8702010"/>
            <a:chExt cx="280634" cy="280634"/>
          </a:xfrm>
          <a:solidFill>
            <a:srgbClr val="12B4CB"/>
          </a:solidFill>
        </p:grpSpPr>
        <p:sp>
          <p:nvSpPr>
            <p:cNvPr id="55" name="Freeform 54">
              <a:extLst>
                <a:ext uri="{FF2B5EF4-FFF2-40B4-BE49-F238E27FC236}">
                  <a16:creationId xmlns:a16="http://schemas.microsoft.com/office/drawing/2014/main" xmlns="" id="{6C7668A3-81D5-0144-B6D3-3DC9E5B6589E}"/>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56" name="Graphic 55" descr="World with solid fill">
              <a:extLst>
                <a:ext uri="{FF2B5EF4-FFF2-40B4-BE49-F238E27FC236}">
                  <a16:creationId xmlns:a16="http://schemas.microsoft.com/office/drawing/2014/main" xmlns="" id="{FC6E819D-E55B-3F49-A58C-8F15780016C2}"/>
                </a:ext>
              </a:extLst>
            </p:cNvPr>
            <p:cNvPicPr>
              <a:picLocks noChangeAspect="1"/>
            </p:cNvPicPr>
            <p:nvPr/>
          </p:nvPicPr>
          <p:blipFill>
            <a:blip r:embed="rId4">
              <a:extLst>
                <a:ext uri="{28A0092B-C50C-407E-A947-70E740481C1C}">
                  <a14:useLocalDpi xmlns:a14="http://schemas.microsoft.com/office/drawing/2010/main" xmlns="" val="0"/>
                </a:ext>
                <a:ext uri="{96DAC541-7B7A-43D3-8B79-37D633B846F1}">
                  <asvg:svgBlip xmlns:asvg="http://schemas.microsoft.com/office/drawing/2016/SVG/main" xmlns="" r:embed="rId5"/>
                </a:ext>
              </a:extLst>
            </a:blip>
            <a:stretch>
              <a:fillRect/>
            </a:stretch>
          </p:blipFill>
          <p:spPr>
            <a:xfrm>
              <a:off x="5356616" y="8719289"/>
              <a:ext cx="246077" cy="246077"/>
            </a:xfrm>
            <a:prstGeom prst="rect">
              <a:avLst/>
            </a:prstGeom>
          </p:spPr>
        </p:pic>
      </p:grpSp>
    </p:spTree>
    <p:extLst>
      <p:ext uri="{BB962C8B-B14F-4D97-AF65-F5344CB8AC3E}">
        <p14:creationId xmlns:p14="http://schemas.microsoft.com/office/powerpoint/2010/main" xmlns="" val="41698255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xmlns="" id="{571AE177-910F-DD40-1F26-838DEA24B1F3}"/>
              </a:ext>
            </a:extLst>
          </p:cNvPr>
          <p:cNvSpPr>
            <a:spLocks noGrp="1"/>
          </p:cNvSpPr>
          <p:nvPr>
            <p:ph type="body" sz="quarter" idx="18"/>
          </p:nvPr>
        </p:nvSpPr>
        <p:spPr>
          <a:xfrm>
            <a:off x="701135" y="1516797"/>
            <a:ext cx="5394865" cy="5217377"/>
          </a:xfrm>
        </p:spPr>
        <p:txBody>
          <a:bodyPr/>
          <a:lstStyle/>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bg-BG" sz="2400" b="1" i="0" u="sng" strike="noStrike" kern="1200" cap="none" spc="0" normalizeH="0" baseline="0" noProof="0" dirty="0" smtClean="0">
                <a:ln>
                  <a:noFill/>
                </a:ln>
                <a:effectLst/>
                <a:uLnTx/>
                <a:uFillTx/>
                <a:latin typeface="Calibri" panose="020F0502020204030204"/>
                <a:ea typeface="+mn-ea"/>
                <a:cs typeface="+mn-cs"/>
              </a:rPr>
              <a:t>Екосистема</a:t>
            </a:r>
            <a:r>
              <a:rPr kumimoji="0" lang="en-US" sz="2400" b="0" i="0" u="none" strike="noStrike" kern="1200" cap="none" spc="0" normalizeH="0" baseline="0" noProof="0" dirty="0" smtClean="0">
                <a:ln>
                  <a:noFill/>
                </a:ln>
                <a:effectLst/>
                <a:uLnTx/>
                <a:uFillTx/>
                <a:latin typeface="Calibri" panose="020F0502020204030204"/>
                <a:ea typeface="+mn-ea"/>
                <a:cs typeface="+mn-cs"/>
              </a:rPr>
              <a:t> </a:t>
            </a:r>
            <a:r>
              <a:rPr kumimoji="0" lang="en-US" sz="2400" b="0" i="0" u="none" strike="noStrike" kern="1200" cap="none" spc="0" normalizeH="0" baseline="0" noProof="0" dirty="0">
                <a:ln>
                  <a:noFill/>
                </a:ln>
                <a:effectLst/>
                <a:uLnTx/>
                <a:uFillTx/>
                <a:latin typeface="Calibri" panose="020F0502020204030204"/>
                <a:ea typeface="+mn-ea"/>
                <a:cs typeface="+mn-cs"/>
              </a:rPr>
              <a:t>= </a:t>
            </a:r>
            <a:r>
              <a:rPr kumimoji="0" lang="bg-BG" sz="2400" b="0" i="0" u="none" strike="noStrike" kern="1200" cap="none" spc="0" normalizeH="0" baseline="0" noProof="0" dirty="0" smtClean="0">
                <a:ln>
                  <a:noFill/>
                </a:ln>
                <a:effectLst/>
                <a:uLnTx/>
                <a:uFillTx/>
                <a:latin typeface="Calibri" panose="020F0502020204030204"/>
                <a:ea typeface="+mn-ea"/>
                <a:cs typeface="+mn-cs"/>
              </a:rPr>
              <a:t>взаимодействие между живите същества и местата,</a:t>
            </a:r>
            <a:r>
              <a:rPr kumimoji="0" lang="bg-BG" sz="2400" b="0" i="0" u="none" strike="noStrike" kern="1200" cap="none" spc="0" normalizeH="0" noProof="0" dirty="0" smtClean="0">
                <a:ln>
                  <a:noFill/>
                </a:ln>
                <a:effectLst/>
                <a:uLnTx/>
                <a:uFillTx/>
                <a:latin typeface="Calibri" panose="020F0502020204030204"/>
                <a:ea typeface="+mn-ea"/>
                <a:cs typeface="+mn-cs"/>
              </a:rPr>
              <a:t> където те живеят</a:t>
            </a:r>
            <a:r>
              <a:rPr kumimoji="0" lang="en-US" sz="2400" b="0" i="0" u="none" strike="noStrike" kern="1200" cap="none" spc="0" normalizeH="0" baseline="0" noProof="0" dirty="0" smtClean="0">
                <a:ln>
                  <a:noFill/>
                </a:ln>
                <a:effectLst/>
                <a:uLnTx/>
                <a:uFillTx/>
                <a:latin typeface="Calibri" panose="020F0502020204030204"/>
                <a:ea typeface="+mn-ea"/>
                <a:cs typeface="+mn-cs"/>
              </a:rPr>
              <a:t>.</a:t>
            </a:r>
            <a:endParaRPr kumimoji="0" lang="en-US" sz="2400" b="0" i="0" u="none" strike="noStrike" kern="1200" cap="none" spc="0" normalizeH="0" baseline="0" noProof="0" dirty="0">
              <a:ln>
                <a:noFill/>
              </a:ln>
              <a:effectLst/>
              <a:uLnTx/>
              <a:uFillTx/>
              <a:latin typeface="Calibri" panose="020F0502020204030204"/>
              <a:ea typeface="+mn-ea"/>
              <a:cs typeface="+mn-cs"/>
            </a:endParaRPr>
          </a:p>
          <a:p>
            <a:pPr marL="342900" indent="-342900">
              <a:buFont typeface="Arial" panose="020B0604020202020204" pitchFamily="34" charset="0"/>
              <a:buChar char="•"/>
              <a:defRPr/>
            </a:pPr>
            <a:r>
              <a:rPr lang="bg-BG" sz="2400" b="1" u="sng" dirty="0" err="1" smtClean="0"/>
              <a:t>Хабитат</a:t>
            </a:r>
            <a:r>
              <a:rPr lang="en-US" sz="2400" dirty="0" smtClean="0"/>
              <a:t> </a:t>
            </a:r>
            <a:r>
              <a:rPr lang="en-US" sz="2400" dirty="0"/>
              <a:t>= </a:t>
            </a:r>
            <a:r>
              <a:rPr lang="bg-BG" sz="2400" dirty="0" smtClean="0"/>
              <a:t>естественото местообитание и среда на животни, растения и други организми.  </a:t>
            </a:r>
            <a:endParaRPr lang="en-US" sz="2400" dirty="0"/>
          </a:p>
          <a:p>
            <a:pPr marL="342900" indent="-342900">
              <a:buFont typeface="Arial" panose="020B0604020202020204" pitchFamily="34" charset="0"/>
              <a:buChar char="•"/>
              <a:defRPr/>
            </a:pPr>
            <a:r>
              <a:rPr lang="ru-RU" b="1" dirty="0" smtClean="0"/>
              <a:t>Видовете се развиват и живеят </a:t>
            </a:r>
            <a:r>
              <a:rPr lang="ru-RU" dirty="0" smtClean="0"/>
              <a:t>в уникални екосистеми. Калмарите, например, не могат да живеят в гора!</a:t>
            </a:r>
          </a:p>
          <a:p>
            <a:pPr marL="342900" indent="-342900">
              <a:buFont typeface="Arial" panose="020B0604020202020204" pitchFamily="34" charset="0"/>
              <a:buChar char="•"/>
              <a:defRPr/>
            </a:pPr>
            <a:r>
              <a:rPr lang="ru-RU" b="1" dirty="0" err="1" smtClean="0"/>
              <a:t>Унищожаването</a:t>
            </a:r>
            <a:r>
              <a:rPr lang="ru-RU" b="1" dirty="0" smtClean="0"/>
              <a:t> на </a:t>
            </a:r>
            <a:r>
              <a:rPr lang="ru-RU" b="1" dirty="0" err="1" smtClean="0"/>
              <a:t>екосистемите</a:t>
            </a:r>
            <a:r>
              <a:rPr lang="ru-RU" b="1" dirty="0" smtClean="0"/>
              <a:t> и на </a:t>
            </a:r>
            <a:r>
              <a:rPr lang="ru-RU" b="1" dirty="0" err="1" smtClean="0"/>
              <a:t>местообитанията</a:t>
            </a:r>
            <a:r>
              <a:rPr lang="ru-RU" b="1" dirty="0" smtClean="0"/>
              <a:t> </a:t>
            </a:r>
            <a:r>
              <a:rPr lang="ru-RU" dirty="0" err="1" smtClean="0"/>
              <a:t>намалява</a:t>
            </a:r>
            <a:r>
              <a:rPr lang="ru-RU" dirty="0" smtClean="0"/>
              <a:t> </a:t>
            </a:r>
            <a:r>
              <a:rPr lang="ru-RU" dirty="0" err="1" smtClean="0"/>
              <a:t>биоразнообразието</a:t>
            </a:r>
            <a:r>
              <a:rPr lang="ru-RU" dirty="0" smtClean="0"/>
              <a:t> и води до </a:t>
            </a:r>
            <a:r>
              <a:rPr lang="ru-RU" dirty="0" err="1" smtClean="0"/>
              <a:t>изчезване</a:t>
            </a:r>
            <a:r>
              <a:rPr lang="ru-RU" dirty="0" smtClean="0"/>
              <a:t> на </a:t>
            </a:r>
            <a:r>
              <a:rPr lang="ru-RU" dirty="0" err="1" smtClean="0"/>
              <a:t>видовете</a:t>
            </a:r>
            <a:r>
              <a:rPr lang="ru-RU" dirty="0" smtClean="0"/>
              <a:t>.</a:t>
            </a:r>
            <a:endParaRPr lang="en-IE" dirty="0"/>
          </a:p>
        </p:txBody>
      </p:sp>
      <p:sp>
        <p:nvSpPr>
          <p:cNvPr id="13" name="Text Placeholder 12">
            <a:extLst>
              <a:ext uri="{FF2B5EF4-FFF2-40B4-BE49-F238E27FC236}">
                <a16:creationId xmlns:a16="http://schemas.microsoft.com/office/drawing/2014/main" xmlns="" id="{FF54FC02-7174-1698-12D4-84B0561AA4D7}"/>
              </a:ext>
            </a:extLst>
          </p:cNvPr>
          <p:cNvSpPr>
            <a:spLocks noGrp="1"/>
          </p:cNvSpPr>
          <p:nvPr>
            <p:ph type="body" sz="quarter" idx="16"/>
          </p:nvPr>
        </p:nvSpPr>
        <p:spPr>
          <a:xfrm>
            <a:off x="968160" y="118653"/>
            <a:ext cx="5127839" cy="992652"/>
          </a:xfrm>
        </p:spPr>
        <p:txBody>
          <a:bodyPr/>
          <a:lstStyle/>
          <a:p>
            <a:r>
              <a:rPr lang="en-IE" dirty="0"/>
              <a:t>1) </a:t>
            </a:r>
            <a:r>
              <a:rPr lang="ru-RU" dirty="0" smtClean="0"/>
              <a:t>Разнообразие на </a:t>
            </a:r>
            <a:r>
              <a:rPr lang="ru-RU" dirty="0" err="1" smtClean="0"/>
              <a:t>екосистемите</a:t>
            </a:r>
            <a:r>
              <a:rPr lang="ru-RU" b="0" dirty="0" smtClean="0"/>
              <a:t>  </a:t>
            </a:r>
            <a:endParaRPr lang="ru-RU" b="0" dirty="0"/>
          </a:p>
        </p:txBody>
      </p:sp>
      <p:pic>
        <p:nvPicPr>
          <p:cNvPr id="20" name="Picture 19">
            <a:extLst>
              <a:ext uri="{FF2B5EF4-FFF2-40B4-BE49-F238E27FC236}">
                <a16:creationId xmlns:a16="http://schemas.microsoft.com/office/drawing/2014/main" xmlns="" id="{EBC4093F-B731-5E03-5464-426E2967E297}"/>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6096000" y="0"/>
            <a:ext cx="5263116" cy="3508744"/>
          </a:xfrm>
          <a:prstGeom prst="rect">
            <a:avLst/>
          </a:prstGeom>
        </p:spPr>
      </p:pic>
      <p:sp>
        <p:nvSpPr>
          <p:cNvPr id="21" name="object 23">
            <a:extLst>
              <a:ext uri="{FF2B5EF4-FFF2-40B4-BE49-F238E27FC236}">
                <a16:creationId xmlns:a16="http://schemas.microsoft.com/office/drawing/2014/main" xmlns="" id="{2F11D340-BB63-F22D-612F-38A8525C2458}"/>
              </a:ext>
            </a:extLst>
          </p:cNvPr>
          <p:cNvSpPr/>
          <p:nvPr/>
        </p:nvSpPr>
        <p:spPr>
          <a:xfrm>
            <a:off x="6096000" y="3508744"/>
            <a:ext cx="5263116" cy="3349256"/>
          </a:xfrm>
          <a:prstGeom prst="rect">
            <a:avLst/>
          </a:prstGeom>
          <a:blipFill>
            <a:blip r:embed="rId3" cstate="print"/>
            <a:stretch>
              <a:fillRect/>
            </a:stretch>
          </a:blipFill>
        </p:spPr>
        <p:txBody>
          <a:bodyPr wrap="square" lIns="0" tIns="0" rIns="0" bIns="0" rtlCol="0"/>
          <a:lstStyle/>
          <a:p>
            <a:endParaRPr/>
          </a:p>
        </p:txBody>
      </p:sp>
      <p:grpSp>
        <p:nvGrpSpPr>
          <p:cNvPr id="22" name="Group 21">
            <a:extLst>
              <a:ext uri="{FF2B5EF4-FFF2-40B4-BE49-F238E27FC236}">
                <a16:creationId xmlns:a16="http://schemas.microsoft.com/office/drawing/2014/main" xmlns="" id="{05006366-D7C0-66CC-B244-067EA37F410E}"/>
              </a:ext>
            </a:extLst>
          </p:cNvPr>
          <p:cNvGrpSpPr/>
          <p:nvPr/>
        </p:nvGrpSpPr>
        <p:grpSpPr>
          <a:xfrm>
            <a:off x="228987" y="223690"/>
            <a:ext cx="739174" cy="809226"/>
            <a:chOff x="5501225" y="599594"/>
            <a:chExt cx="508003" cy="579246"/>
          </a:xfrm>
          <a:solidFill>
            <a:schemeClr val="bg1"/>
          </a:solidFill>
        </p:grpSpPr>
        <p:sp>
          <p:nvSpPr>
            <p:cNvPr id="23" name="Freeform 294">
              <a:extLst>
                <a:ext uri="{FF2B5EF4-FFF2-40B4-BE49-F238E27FC236}">
                  <a16:creationId xmlns:a16="http://schemas.microsoft.com/office/drawing/2014/main" xmlns="" id="{785B726C-CB21-8888-44E7-3B82D52E307C}"/>
                </a:ext>
              </a:extLst>
            </p:cNvPr>
            <p:cNvSpPr>
              <a:spLocks noChangeArrowheads="1"/>
            </p:cNvSpPr>
            <p:nvPr/>
          </p:nvSpPr>
          <p:spPr bwMode="auto">
            <a:xfrm>
              <a:off x="5501225" y="599594"/>
              <a:ext cx="508003" cy="579246"/>
            </a:xfrm>
            <a:custGeom>
              <a:avLst/>
              <a:gdLst>
                <a:gd name="T0" fmla="*/ 800 w 1609"/>
                <a:gd name="T1" fmla="*/ 1607 h 1608"/>
                <a:gd name="T2" fmla="*/ 800 w 1609"/>
                <a:gd name="T3" fmla="*/ 1607 h 1608"/>
                <a:gd name="T4" fmla="*/ 234 w 1609"/>
                <a:gd name="T5" fmla="*/ 1374 h 1608"/>
                <a:gd name="T6" fmla="*/ 0 w 1609"/>
                <a:gd name="T7" fmla="*/ 808 h 1608"/>
                <a:gd name="T8" fmla="*/ 234 w 1609"/>
                <a:gd name="T9" fmla="*/ 243 h 1608"/>
                <a:gd name="T10" fmla="*/ 800 w 1609"/>
                <a:gd name="T11" fmla="*/ 0 h 1608"/>
                <a:gd name="T12" fmla="*/ 1374 w 1609"/>
                <a:gd name="T13" fmla="*/ 243 h 1608"/>
                <a:gd name="T14" fmla="*/ 1608 w 1609"/>
                <a:gd name="T15" fmla="*/ 808 h 1608"/>
                <a:gd name="T16" fmla="*/ 1374 w 1609"/>
                <a:gd name="T17" fmla="*/ 1374 h 1608"/>
                <a:gd name="T18" fmla="*/ 800 w 1609"/>
                <a:gd name="T19" fmla="*/ 1607 h 1608"/>
                <a:gd name="T20" fmla="*/ 800 w 1609"/>
                <a:gd name="T21" fmla="*/ 108 h 1608"/>
                <a:gd name="T22" fmla="*/ 800 w 1609"/>
                <a:gd name="T23" fmla="*/ 108 h 1608"/>
                <a:gd name="T24" fmla="*/ 306 w 1609"/>
                <a:gd name="T25" fmla="*/ 315 h 1608"/>
                <a:gd name="T26" fmla="*/ 108 w 1609"/>
                <a:gd name="T27" fmla="*/ 808 h 1608"/>
                <a:gd name="T28" fmla="*/ 306 w 1609"/>
                <a:gd name="T29" fmla="*/ 1302 h 1608"/>
                <a:gd name="T30" fmla="*/ 800 w 1609"/>
                <a:gd name="T31" fmla="*/ 1508 h 1608"/>
                <a:gd name="T32" fmla="*/ 1293 w 1609"/>
                <a:gd name="T33" fmla="*/ 1302 h 1608"/>
                <a:gd name="T34" fmla="*/ 1500 w 1609"/>
                <a:gd name="T35" fmla="*/ 808 h 1608"/>
                <a:gd name="T36" fmla="*/ 1293 w 1609"/>
                <a:gd name="T37" fmla="*/ 315 h 1608"/>
                <a:gd name="T38" fmla="*/ 800 w 1609"/>
                <a:gd name="T39" fmla="*/ 108 h 1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09" h="1608">
                  <a:moveTo>
                    <a:pt x="800" y="1607"/>
                  </a:moveTo>
                  <a:lnTo>
                    <a:pt x="800" y="1607"/>
                  </a:lnTo>
                  <a:cubicBezTo>
                    <a:pt x="593" y="1607"/>
                    <a:pt x="387" y="1527"/>
                    <a:pt x="234" y="1374"/>
                  </a:cubicBezTo>
                  <a:cubicBezTo>
                    <a:pt x="81" y="1221"/>
                    <a:pt x="0" y="1024"/>
                    <a:pt x="0" y="808"/>
                  </a:cubicBezTo>
                  <a:cubicBezTo>
                    <a:pt x="0" y="593"/>
                    <a:pt x="81" y="386"/>
                    <a:pt x="234" y="243"/>
                  </a:cubicBezTo>
                  <a:cubicBezTo>
                    <a:pt x="387" y="90"/>
                    <a:pt x="593" y="0"/>
                    <a:pt x="800" y="0"/>
                  </a:cubicBezTo>
                  <a:cubicBezTo>
                    <a:pt x="1015" y="0"/>
                    <a:pt x="1221" y="90"/>
                    <a:pt x="1374" y="243"/>
                  </a:cubicBezTo>
                  <a:cubicBezTo>
                    <a:pt x="1527" y="386"/>
                    <a:pt x="1608" y="593"/>
                    <a:pt x="1608" y="808"/>
                  </a:cubicBezTo>
                  <a:cubicBezTo>
                    <a:pt x="1608" y="1024"/>
                    <a:pt x="1527" y="1221"/>
                    <a:pt x="1374" y="1374"/>
                  </a:cubicBezTo>
                  <a:cubicBezTo>
                    <a:pt x="1221" y="1527"/>
                    <a:pt x="1015" y="1607"/>
                    <a:pt x="800" y="1607"/>
                  </a:cubicBezTo>
                  <a:close/>
                  <a:moveTo>
                    <a:pt x="800" y="108"/>
                  </a:moveTo>
                  <a:lnTo>
                    <a:pt x="800" y="108"/>
                  </a:lnTo>
                  <a:cubicBezTo>
                    <a:pt x="620" y="108"/>
                    <a:pt x="441" y="180"/>
                    <a:pt x="306" y="315"/>
                  </a:cubicBezTo>
                  <a:cubicBezTo>
                    <a:pt x="180" y="449"/>
                    <a:pt x="108" y="620"/>
                    <a:pt x="108" y="808"/>
                  </a:cubicBezTo>
                  <a:cubicBezTo>
                    <a:pt x="108" y="997"/>
                    <a:pt x="180" y="1167"/>
                    <a:pt x="306" y="1302"/>
                  </a:cubicBezTo>
                  <a:cubicBezTo>
                    <a:pt x="441" y="1437"/>
                    <a:pt x="620" y="1508"/>
                    <a:pt x="800" y="1508"/>
                  </a:cubicBezTo>
                  <a:cubicBezTo>
                    <a:pt x="988" y="1508"/>
                    <a:pt x="1168" y="1437"/>
                    <a:pt x="1293" y="1302"/>
                  </a:cubicBezTo>
                  <a:cubicBezTo>
                    <a:pt x="1428" y="1167"/>
                    <a:pt x="1500" y="997"/>
                    <a:pt x="1500" y="808"/>
                  </a:cubicBezTo>
                  <a:cubicBezTo>
                    <a:pt x="1500" y="620"/>
                    <a:pt x="1428" y="449"/>
                    <a:pt x="1293" y="315"/>
                  </a:cubicBezTo>
                  <a:cubicBezTo>
                    <a:pt x="1168" y="180"/>
                    <a:pt x="988" y="108"/>
                    <a:pt x="800" y="108"/>
                  </a:cubicBezTo>
                  <a:close/>
                </a:path>
              </a:pathLst>
            </a:custGeom>
            <a:grpFill/>
            <a:ln>
              <a:solidFill>
                <a:schemeClr val="bg1"/>
              </a:solidFill>
            </a:ln>
            <a:effectLst/>
          </p:spPr>
          <p:txBody>
            <a:bodyPr wrap="none" anchor="ctr"/>
            <a:lstStyle/>
            <a:p>
              <a:endParaRPr lang="es-MX" dirty="0"/>
            </a:p>
          </p:txBody>
        </p:sp>
        <p:grpSp>
          <p:nvGrpSpPr>
            <p:cNvPr id="24" name="Google Shape;832;p39">
              <a:extLst>
                <a:ext uri="{FF2B5EF4-FFF2-40B4-BE49-F238E27FC236}">
                  <a16:creationId xmlns:a16="http://schemas.microsoft.com/office/drawing/2014/main" xmlns="" id="{A2071641-F4B7-19C6-D2A4-745AF4477208}"/>
                </a:ext>
              </a:extLst>
            </p:cNvPr>
            <p:cNvGrpSpPr/>
            <p:nvPr/>
          </p:nvGrpSpPr>
          <p:grpSpPr>
            <a:xfrm>
              <a:off x="5655090" y="734995"/>
              <a:ext cx="181183" cy="305997"/>
              <a:chOff x="1988225" y="4286525"/>
              <a:chExt cx="305075" cy="493200"/>
            </a:xfrm>
            <a:grpFill/>
          </p:grpSpPr>
          <p:sp>
            <p:nvSpPr>
              <p:cNvPr id="25" name="Google Shape;833;p39">
                <a:extLst>
                  <a:ext uri="{FF2B5EF4-FFF2-40B4-BE49-F238E27FC236}">
                    <a16:creationId xmlns:a16="http://schemas.microsoft.com/office/drawing/2014/main" xmlns="" id="{13B6FCC2-1C76-DAE9-4DCA-5BBADB382049}"/>
                  </a:ext>
                </a:extLst>
              </p:cNvPr>
              <p:cNvSpPr/>
              <p:nvPr/>
            </p:nvSpPr>
            <p:spPr>
              <a:xfrm>
                <a:off x="2178800" y="4519725"/>
                <a:ext cx="114500" cy="114475"/>
              </a:xfrm>
              <a:custGeom>
                <a:avLst/>
                <a:gdLst/>
                <a:ahLst/>
                <a:cxnLst/>
                <a:rect l="l" t="t" r="r" b="b"/>
                <a:pathLst>
                  <a:path w="4580" h="4579" fill="none" extrusionOk="0">
                    <a:moveTo>
                      <a:pt x="731" y="4189"/>
                    </a:moveTo>
                    <a:lnTo>
                      <a:pt x="731" y="4189"/>
                    </a:lnTo>
                    <a:lnTo>
                      <a:pt x="853" y="4286"/>
                    </a:lnTo>
                    <a:lnTo>
                      <a:pt x="999" y="4384"/>
                    </a:lnTo>
                    <a:lnTo>
                      <a:pt x="1170" y="4457"/>
                    </a:lnTo>
                    <a:lnTo>
                      <a:pt x="1316" y="4506"/>
                    </a:lnTo>
                    <a:lnTo>
                      <a:pt x="1486" y="4554"/>
                    </a:lnTo>
                    <a:lnTo>
                      <a:pt x="1657" y="4579"/>
                    </a:lnTo>
                    <a:lnTo>
                      <a:pt x="1827" y="4579"/>
                    </a:lnTo>
                    <a:lnTo>
                      <a:pt x="1973" y="4579"/>
                    </a:lnTo>
                    <a:lnTo>
                      <a:pt x="2144" y="4579"/>
                    </a:lnTo>
                    <a:lnTo>
                      <a:pt x="2314" y="4530"/>
                    </a:lnTo>
                    <a:lnTo>
                      <a:pt x="2485" y="4481"/>
                    </a:lnTo>
                    <a:lnTo>
                      <a:pt x="2631" y="4433"/>
                    </a:lnTo>
                    <a:lnTo>
                      <a:pt x="2777" y="4360"/>
                    </a:lnTo>
                    <a:lnTo>
                      <a:pt x="2923" y="4262"/>
                    </a:lnTo>
                    <a:lnTo>
                      <a:pt x="3069" y="4165"/>
                    </a:lnTo>
                    <a:lnTo>
                      <a:pt x="3191" y="4043"/>
                    </a:lnTo>
                    <a:lnTo>
                      <a:pt x="3191" y="4043"/>
                    </a:lnTo>
                    <a:lnTo>
                      <a:pt x="3337" y="3872"/>
                    </a:lnTo>
                    <a:lnTo>
                      <a:pt x="3483" y="3653"/>
                    </a:lnTo>
                    <a:lnTo>
                      <a:pt x="3605" y="3410"/>
                    </a:lnTo>
                    <a:lnTo>
                      <a:pt x="3751" y="3117"/>
                    </a:lnTo>
                    <a:lnTo>
                      <a:pt x="3995" y="2484"/>
                    </a:lnTo>
                    <a:lnTo>
                      <a:pt x="4214" y="1827"/>
                    </a:lnTo>
                    <a:lnTo>
                      <a:pt x="4409" y="1169"/>
                    </a:lnTo>
                    <a:lnTo>
                      <a:pt x="4531" y="609"/>
                    </a:lnTo>
                    <a:lnTo>
                      <a:pt x="4579" y="219"/>
                    </a:lnTo>
                    <a:lnTo>
                      <a:pt x="4579" y="97"/>
                    </a:lnTo>
                    <a:lnTo>
                      <a:pt x="4579" y="24"/>
                    </a:lnTo>
                    <a:lnTo>
                      <a:pt x="4579" y="24"/>
                    </a:lnTo>
                    <a:lnTo>
                      <a:pt x="4506" y="0"/>
                    </a:lnTo>
                    <a:lnTo>
                      <a:pt x="4385" y="0"/>
                    </a:lnTo>
                    <a:lnTo>
                      <a:pt x="3970" y="73"/>
                    </a:lnTo>
                    <a:lnTo>
                      <a:pt x="3410" y="195"/>
                    </a:lnTo>
                    <a:lnTo>
                      <a:pt x="2777" y="365"/>
                    </a:lnTo>
                    <a:lnTo>
                      <a:pt x="2095" y="609"/>
                    </a:lnTo>
                    <a:lnTo>
                      <a:pt x="1462" y="852"/>
                    </a:lnTo>
                    <a:lnTo>
                      <a:pt x="1194" y="974"/>
                    </a:lnTo>
                    <a:lnTo>
                      <a:pt x="926" y="1120"/>
                    </a:lnTo>
                    <a:lnTo>
                      <a:pt x="707" y="1266"/>
                    </a:lnTo>
                    <a:lnTo>
                      <a:pt x="561" y="1388"/>
                    </a:lnTo>
                    <a:lnTo>
                      <a:pt x="561" y="1388"/>
                    </a:lnTo>
                    <a:lnTo>
                      <a:pt x="439" y="1534"/>
                    </a:lnTo>
                    <a:lnTo>
                      <a:pt x="342" y="1656"/>
                    </a:lnTo>
                    <a:lnTo>
                      <a:pt x="244" y="1802"/>
                    </a:lnTo>
                    <a:lnTo>
                      <a:pt x="171" y="1973"/>
                    </a:lnTo>
                    <a:lnTo>
                      <a:pt x="98" y="2119"/>
                    </a:lnTo>
                    <a:lnTo>
                      <a:pt x="49" y="2289"/>
                    </a:lnTo>
                    <a:lnTo>
                      <a:pt x="25" y="2436"/>
                    </a:lnTo>
                    <a:lnTo>
                      <a:pt x="1" y="2606"/>
                    </a:lnTo>
                    <a:lnTo>
                      <a:pt x="1" y="2776"/>
                    </a:lnTo>
                    <a:lnTo>
                      <a:pt x="25" y="2947"/>
                    </a:lnTo>
                    <a:lnTo>
                      <a:pt x="49" y="3117"/>
                    </a:lnTo>
                    <a:lnTo>
                      <a:pt x="98" y="3264"/>
                    </a:lnTo>
                    <a:lnTo>
                      <a:pt x="147" y="3434"/>
                    </a:lnTo>
                    <a:lnTo>
                      <a:pt x="220" y="3580"/>
                    </a:lnTo>
                    <a:lnTo>
                      <a:pt x="317" y="3726"/>
                    </a:lnTo>
                    <a:lnTo>
                      <a:pt x="415" y="3872"/>
                    </a:lnTo>
                    <a:lnTo>
                      <a:pt x="731" y="4189"/>
                    </a:lnTo>
                    <a:close/>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834;p39">
                <a:extLst>
                  <a:ext uri="{FF2B5EF4-FFF2-40B4-BE49-F238E27FC236}">
                    <a16:creationId xmlns:a16="http://schemas.microsoft.com/office/drawing/2014/main" xmlns="" id="{C5BA529B-F381-5C3E-D57D-B2B02B6B6AA7}"/>
                  </a:ext>
                </a:extLst>
              </p:cNvPr>
              <p:cNvSpPr/>
              <p:nvPr/>
            </p:nvSpPr>
            <p:spPr>
              <a:xfrm>
                <a:off x="1988225" y="4539200"/>
                <a:ext cx="156500" cy="156500"/>
              </a:xfrm>
              <a:custGeom>
                <a:avLst/>
                <a:gdLst/>
                <a:ahLst/>
                <a:cxnLst/>
                <a:rect l="l" t="t" r="r" b="b"/>
                <a:pathLst>
                  <a:path w="6260" h="6260" fill="none" extrusionOk="0">
                    <a:moveTo>
                      <a:pt x="5675" y="5334"/>
                    </a:moveTo>
                    <a:lnTo>
                      <a:pt x="5675" y="5334"/>
                    </a:lnTo>
                    <a:lnTo>
                      <a:pt x="5821" y="5139"/>
                    </a:lnTo>
                    <a:lnTo>
                      <a:pt x="5943" y="4944"/>
                    </a:lnTo>
                    <a:lnTo>
                      <a:pt x="6041" y="4725"/>
                    </a:lnTo>
                    <a:lnTo>
                      <a:pt x="6138" y="4506"/>
                    </a:lnTo>
                    <a:lnTo>
                      <a:pt x="6187" y="4287"/>
                    </a:lnTo>
                    <a:lnTo>
                      <a:pt x="6235" y="4043"/>
                    </a:lnTo>
                    <a:lnTo>
                      <a:pt x="6260" y="3824"/>
                    </a:lnTo>
                    <a:lnTo>
                      <a:pt x="6260" y="3581"/>
                    </a:lnTo>
                    <a:lnTo>
                      <a:pt x="6235" y="3361"/>
                    </a:lnTo>
                    <a:lnTo>
                      <a:pt x="6187" y="3118"/>
                    </a:lnTo>
                    <a:lnTo>
                      <a:pt x="6138" y="2899"/>
                    </a:lnTo>
                    <a:lnTo>
                      <a:pt x="6041" y="2679"/>
                    </a:lnTo>
                    <a:lnTo>
                      <a:pt x="5943" y="2460"/>
                    </a:lnTo>
                    <a:lnTo>
                      <a:pt x="5821" y="2265"/>
                    </a:lnTo>
                    <a:lnTo>
                      <a:pt x="5675" y="2071"/>
                    </a:lnTo>
                    <a:lnTo>
                      <a:pt x="5505" y="1900"/>
                    </a:lnTo>
                    <a:lnTo>
                      <a:pt x="5505" y="1900"/>
                    </a:lnTo>
                    <a:lnTo>
                      <a:pt x="5286" y="1705"/>
                    </a:lnTo>
                    <a:lnTo>
                      <a:pt x="4993" y="1510"/>
                    </a:lnTo>
                    <a:lnTo>
                      <a:pt x="4652" y="1316"/>
                    </a:lnTo>
                    <a:lnTo>
                      <a:pt x="4263" y="1145"/>
                    </a:lnTo>
                    <a:lnTo>
                      <a:pt x="3849" y="975"/>
                    </a:lnTo>
                    <a:lnTo>
                      <a:pt x="3410" y="804"/>
                    </a:lnTo>
                    <a:lnTo>
                      <a:pt x="2485" y="487"/>
                    </a:lnTo>
                    <a:lnTo>
                      <a:pt x="1608" y="244"/>
                    </a:lnTo>
                    <a:lnTo>
                      <a:pt x="853" y="73"/>
                    </a:lnTo>
                    <a:lnTo>
                      <a:pt x="536" y="25"/>
                    </a:lnTo>
                    <a:lnTo>
                      <a:pt x="293" y="0"/>
                    </a:lnTo>
                    <a:lnTo>
                      <a:pt x="122" y="0"/>
                    </a:lnTo>
                    <a:lnTo>
                      <a:pt x="25" y="25"/>
                    </a:lnTo>
                    <a:lnTo>
                      <a:pt x="25" y="25"/>
                    </a:lnTo>
                    <a:lnTo>
                      <a:pt x="1" y="122"/>
                    </a:lnTo>
                    <a:lnTo>
                      <a:pt x="1" y="293"/>
                    </a:lnTo>
                    <a:lnTo>
                      <a:pt x="25" y="536"/>
                    </a:lnTo>
                    <a:lnTo>
                      <a:pt x="74" y="853"/>
                    </a:lnTo>
                    <a:lnTo>
                      <a:pt x="244" y="1608"/>
                    </a:lnTo>
                    <a:lnTo>
                      <a:pt x="488" y="2485"/>
                    </a:lnTo>
                    <a:lnTo>
                      <a:pt x="804" y="3410"/>
                    </a:lnTo>
                    <a:lnTo>
                      <a:pt x="975" y="3848"/>
                    </a:lnTo>
                    <a:lnTo>
                      <a:pt x="1145" y="4262"/>
                    </a:lnTo>
                    <a:lnTo>
                      <a:pt x="1316" y="4652"/>
                    </a:lnTo>
                    <a:lnTo>
                      <a:pt x="1511" y="4993"/>
                    </a:lnTo>
                    <a:lnTo>
                      <a:pt x="1705" y="5285"/>
                    </a:lnTo>
                    <a:lnTo>
                      <a:pt x="1900" y="5505"/>
                    </a:lnTo>
                    <a:lnTo>
                      <a:pt x="1900" y="5505"/>
                    </a:lnTo>
                    <a:lnTo>
                      <a:pt x="2071" y="5675"/>
                    </a:lnTo>
                    <a:lnTo>
                      <a:pt x="2266" y="5821"/>
                    </a:lnTo>
                    <a:lnTo>
                      <a:pt x="2460" y="5943"/>
                    </a:lnTo>
                    <a:lnTo>
                      <a:pt x="2680" y="6040"/>
                    </a:lnTo>
                    <a:lnTo>
                      <a:pt x="2899" y="6138"/>
                    </a:lnTo>
                    <a:lnTo>
                      <a:pt x="3118" y="6187"/>
                    </a:lnTo>
                    <a:lnTo>
                      <a:pt x="3362" y="6235"/>
                    </a:lnTo>
                    <a:lnTo>
                      <a:pt x="3581" y="6260"/>
                    </a:lnTo>
                    <a:lnTo>
                      <a:pt x="3824" y="6260"/>
                    </a:lnTo>
                    <a:lnTo>
                      <a:pt x="4043" y="6235"/>
                    </a:lnTo>
                    <a:lnTo>
                      <a:pt x="4287" y="6187"/>
                    </a:lnTo>
                    <a:lnTo>
                      <a:pt x="4506" y="6138"/>
                    </a:lnTo>
                    <a:lnTo>
                      <a:pt x="4725" y="6040"/>
                    </a:lnTo>
                    <a:lnTo>
                      <a:pt x="4945" y="5943"/>
                    </a:lnTo>
                    <a:lnTo>
                      <a:pt x="5139" y="5821"/>
                    </a:lnTo>
                    <a:lnTo>
                      <a:pt x="5334" y="5675"/>
                    </a:lnTo>
                    <a:lnTo>
                      <a:pt x="5675" y="5334"/>
                    </a:lnTo>
                    <a:close/>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835;p39">
                <a:extLst>
                  <a:ext uri="{FF2B5EF4-FFF2-40B4-BE49-F238E27FC236}">
                    <a16:creationId xmlns:a16="http://schemas.microsoft.com/office/drawing/2014/main" xmlns="" id="{112711BC-22D1-CD1D-1255-0DF1A5D6CB24}"/>
                  </a:ext>
                </a:extLst>
              </p:cNvPr>
              <p:cNvSpPr/>
              <p:nvPr/>
            </p:nvSpPr>
            <p:spPr>
              <a:xfrm>
                <a:off x="2042425" y="4286525"/>
                <a:ext cx="239300" cy="236250"/>
              </a:xfrm>
              <a:custGeom>
                <a:avLst/>
                <a:gdLst/>
                <a:ahLst/>
                <a:cxnLst/>
                <a:rect l="l" t="t" r="r" b="b"/>
                <a:pathLst>
                  <a:path w="9572" h="9450" fill="none" extrusionOk="0">
                    <a:moveTo>
                      <a:pt x="5358" y="9450"/>
                    </a:moveTo>
                    <a:lnTo>
                      <a:pt x="5358" y="9450"/>
                    </a:lnTo>
                    <a:lnTo>
                      <a:pt x="5650" y="9328"/>
                    </a:lnTo>
                    <a:lnTo>
                      <a:pt x="5918" y="9133"/>
                    </a:lnTo>
                    <a:lnTo>
                      <a:pt x="6162" y="8914"/>
                    </a:lnTo>
                    <a:lnTo>
                      <a:pt x="6381" y="8646"/>
                    </a:lnTo>
                    <a:lnTo>
                      <a:pt x="6381" y="8646"/>
                    </a:lnTo>
                    <a:lnTo>
                      <a:pt x="6649" y="8670"/>
                    </a:lnTo>
                    <a:lnTo>
                      <a:pt x="6917" y="8670"/>
                    </a:lnTo>
                    <a:lnTo>
                      <a:pt x="7160" y="8646"/>
                    </a:lnTo>
                    <a:lnTo>
                      <a:pt x="7404" y="8597"/>
                    </a:lnTo>
                    <a:lnTo>
                      <a:pt x="7623" y="8524"/>
                    </a:lnTo>
                    <a:lnTo>
                      <a:pt x="7818" y="8427"/>
                    </a:lnTo>
                    <a:lnTo>
                      <a:pt x="7989" y="8305"/>
                    </a:lnTo>
                    <a:lnTo>
                      <a:pt x="8159" y="8159"/>
                    </a:lnTo>
                    <a:lnTo>
                      <a:pt x="8305" y="7989"/>
                    </a:lnTo>
                    <a:lnTo>
                      <a:pt x="8427" y="7794"/>
                    </a:lnTo>
                    <a:lnTo>
                      <a:pt x="8524" y="7599"/>
                    </a:lnTo>
                    <a:lnTo>
                      <a:pt x="8597" y="7380"/>
                    </a:lnTo>
                    <a:lnTo>
                      <a:pt x="8670" y="7160"/>
                    </a:lnTo>
                    <a:lnTo>
                      <a:pt x="8695" y="6917"/>
                    </a:lnTo>
                    <a:lnTo>
                      <a:pt x="8695" y="6649"/>
                    </a:lnTo>
                    <a:lnTo>
                      <a:pt x="8670" y="6381"/>
                    </a:lnTo>
                    <a:lnTo>
                      <a:pt x="8670" y="6381"/>
                    </a:lnTo>
                    <a:lnTo>
                      <a:pt x="8865" y="6211"/>
                    </a:lnTo>
                    <a:lnTo>
                      <a:pt x="9060" y="6016"/>
                    </a:lnTo>
                    <a:lnTo>
                      <a:pt x="9206" y="5821"/>
                    </a:lnTo>
                    <a:lnTo>
                      <a:pt x="9328" y="5626"/>
                    </a:lnTo>
                    <a:lnTo>
                      <a:pt x="9425" y="5407"/>
                    </a:lnTo>
                    <a:lnTo>
                      <a:pt x="9499" y="5212"/>
                    </a:lnTo>
                    <a:lnTo>
                      <a:pt x="9547" y="4993"/>
                    </a:lnTo>
                    <a:lnTo>
                      <a:pt x="9572" y="4774"/>
                    </a:lnTo>
                    <a:lnTo>
                      <a:pt x="9547" y="4554"/>
                    </a:lnTo>
                    <a:lnTo>
                      <a:pt x="9499" y="4335"/>
                    </a:lnTo>
                    <a:lnTo>
                      <a:pt x="9425" y="4116"/>
                    </a:lnTo>
                    <a:lnTo>
                      <a:pt x="9328" y="3921"/>
                    </a:lnTo>
                    <a:lnTo>
                      <a:pt x="9206" y="3702"/>
                    </a:lnTo>
                    <a:lnTo>
                      <a:pt x="9060" y="3507"/>
                    </a:lnTo>
                    <a:lnTo>
                      <a:pt x="8865" y="3337"/>
                    </a:lnTo>
                    <a:lnTo>
                      <a:pt x="8670" y="3166"/>
                    </a:lnTo>
                    <a:lnTo>
                      <a:pt x="8670" y="3166"/>
                    </a:lnTo>
                    <a:lnTo>
                      <a:pt x="8695" y="2898"/>
                    </a:lnTo>
                    <a:lnTo>
                      <a:pt x="8695" y="2630"/>
                    </a:lnTo>
                    <a:lnTo>
                      <a:pt x="8670" y="2387"/>
                    </a:lnTo>
                    <a:lnTo>
                      <a:pt x="8597" y="2143"/>
                    </a:lnTo>
                    <a:lnTo>
                      <a:pt x="8524" y="1924"/>
                    </a:lnTo>
                    <a:lnTo>
                      <a:pt x="8427" y="1729"/>
                    </a:lnTo>
                    <a:lnTo>
                      <a:pt x="8305" y="1559"/>
                    </a:lnTo>
                    <a:lnTo>
                      <a:pt x="8159" y="1388"/>
                    </a:lnTo>
                    <a:lnTo>
                      <a:pt x="7989" y="1242"/>
                    </a:lnTo>
                    <a:lnTo>
                      <a:pt x="7818" y="1120"/>
                    </a:lnTo>
                    <a:lnTo>
                      <a:pt x="7623" y="1023"/>
                    </a:lnTo>
                    <a:lnTo>
                      <a:pt x="7404" y="950"/>
                    </a:lnTo>
                    <a:lnTo>
                      <a:pt x="7160" y="901"/>
                    </a:lnTo>
                    <a:lnTo>
                      <a:pt x="6917" y="853"/>
                    </a:lnTo>
                    <a:lnTo>
                      <a:pt x="6649" y="853"/>
                    </a:lnTo>
                    <a:lnTo>
                      <a:pt x="6381" y="901"/>
                    </a:lnTo>
                    <a:lnTo>
                      <a:pt x="6381" y="901"/>
                    </a:lnTo>
                    <a:lnTo>
                      <a:pt x="6211" y="682"/>
                    </a:lnTo>
                    <a:lnTo>
                      <a:pt x="6040" y="487"/>
                    </a:lnTo>
                    <a:lnTo>
                      <a:pt x="5845" y="341"/>
                    </a:lnTo>
                    <a:lnTo>
                      <a:pt x="5626" y="219"/>
                    </a:lnTo>
                    <a:lnTo>
                      <a:pt x="5431" y="122"/>
                    </a:lnTo>
                    <a:lnTo>
                      <a:pt x="5212" y="49"/>
                    </a:lnTo>
                    <a:lnTo>
                      <a:pt x="4993" y="0"/>
                    </a:lnTo>
                    <a:lnTo>
                      <a:pt x="4774" y="0"/>
                    </a:lnTo>
                    <a:lnTo>
                      <a:pt x="4555" y="0"/>
                    </a:lnTo>
                    <a:lnTo>
                      <a:pt x="4335" y="49"/>
                    </a:lnTo>
                    <a:lnTo>
                      <a:pt x="4140" y="122"/>
                    </a:lnTo>
                    <a:lnTo>
                      <a:pt x="3921" y="219"/>
                    </a:lnTo>
                    <a:lnTo>
                      <a:pt x="3726" y="341"/>
                    </a:lnTo>
                    <a:lnTo>
                      <a:pt x="3532" y="487"/>
                    </a:lnTo>
                    <a:lnTo>
                      <a:pt x="3337" y="682"/>
                    </a:lnTo>
                    <a:lnTo>
                      <a:pt x="3166" y="901"/>
                    </a:lnTo>
                    <a:lnTo>
                      <a:pt x="3166" y="901"/>
                    </a:lnTo>
                    <a:lnTo>
                      <a:pt x="2898" y="853"/>
                    </a:lnTo>
                    <a:lnTo>
                      <a:pt x="2655" y="853"/>
                    </a:lnTo>
                    <a:lnTo>
                      <a:pt x="2387" y="901"/>
                    </a:lnTo>
                    <a:lnTo>
                      <a:pt x="2168" y="950"/>
                    </a:lnTo>
                    <a:lnTo>
                      <a:pt x="1949" y="1023"/>
                    </a:lnTo>
                    <a:lnTo>
                      <a:pt x="1754" y="1120"/>
                    </a:lnTo>
                    <a:lnTo>
                      <a:pt x="1559" y="1242"/>
                    </a:lnTo>
                    <a:lnTo>
                      <a:pt x="1388" y="1388"/>
                    </a:lnTo>
                    <a:lnTo>
                      <a:pt x="1267" y="1559"/>
                    </a:lnTo>
                    <a:lnTo>
                      <a:pt x="1120" y="1729"/>
                    </a:lnTo>
                    <a:lnTo>
                      <a:pt x="1023" y="1924"/>
                    </a:lnTo>
                    <a:lnTo>
                      <a:pt x="950" y="2143"/>
                    </a:lnTo>
                    <a:lnTo>
                      <a:pt x="901" y="2387"/>
                    </a:lnTo>
                    <a:lnTo>
                      <a:pt x="877" y="2630"/>
                    </a:lnTo>
                    <a:lnTo>
                      <a:pt x="877" y="2898"/>
                    </a:lnTo>
                    <a:lnTo>
                      <a:pt x="901" y="3166"/>
                    </a:lnTo>
                    <a:lnTo>
                      <a:pt x="901" y="3166"/>
                    </a:lnTo>
                    <a:lnTo>
                      <a:pt x="682" y="3337"/>
                    </a:lnTo>
                    <a:lnTo>
                      <a:pt x="512" y="3507"/>
                    </a:lnTo>
                    <a:lnTo>
                      <a:pt x="341" y="3702"/>
                    </a:lnTo>
                    <a:lnTo>
                      <a:pt x="219" y="3921"/>
                    </a:lnTo>
                    <a:lnTo>
                      <a:pt x="122" y="4116"/>
                    </a:lnTo>
                    <a:lnTo>
                      <a:pt x="49" y="4335"/>
                    </a:lnTo>
                    <a:lnTo>
                      <a:pt x="24" y="4554"/>
                    </a:lnTo>
                    <a:lnTo>
                      <a:pt x="0" y="4774"/>
                    </a:lnTo>
                    <a:lnTo>
                      <a:pt x="24" y="4993"/>
                    </a:lnTo>
                    <a:lnTo>
                      <a:pt x="49" y="5212"/>
                    </a:lnTo>
                    <a:lnTo>
                      <a:pt x="122" y="5407"/>
                    </a:lnTo>
                    <a:lnTo>
                      <a:pt x="219" y="5626"/>
                    </a:lnTo>
                    <a:lnTo>
                      <a:pt x="341" y="5821"/>
                    </a:lnTo>
                    <a:lnTo>
                      <a:pt x="512" y="6016"/>
                    </a:lnTo>
                    <a:lnTo>
                      <a:pt x="682" y="6211"/>
                    </a:lnTo>
                    <a:lnTo>
                      <a:pt x="901" y="6381"/>
                    </a:lnTo>
                    <a:lnTo>
                      <a:pt x="901" y="6381"/>
                    </a:lnTo>
                    <a:lnTo>
                      <a:pt x="877" y="6649"/>
                    </a:lnTo>
                    <a:lnTo>
                      <a:pt x="877" y="6917"/>
                    </a:lnTo>
                    <a:lnTo>
                      <a:pt x="901" y="7160"/>
                    </a:lnTo>
                    <a:lnTo>
                      <a:pt x="950" y="7380"/>
                    </a:lnTo>
                    <a:lnTo>
                      <a:pt x="1023" y="7599"/>
                    </a:lnTo>
                    <a:lnTo>
                      <a:pt x="1120" y="7794"/>
                    </a:lnTo>
                    <a:lnTo>
                      <a:pt x="1267" y="7989"/>
                    </a:lnTo>
                    <a:lnTo>
                      <a:pt x="1388" y="8159"/>
                    </a:lnTo>
                    <a:lnTo>
                      <a:pt x="1559" y="8305"/>
                    </a:lnTo>
                    <a:lnTo>
                      <a:pt x="1754" y="8427"/>
                    </a:lnTo>
                    <a:lnTo>
                      <a:pt x="1949" y="8524"/>
                    </a:lnTo>
                    <a:lnTo>
                      <a:pt x="2168" y="8597"/>
                    </a:lnTo>
                    <a:lnTo>
                      <a:pt x="2387" y="8646"/>
                    </a:lnTo>
                    <a:lnTo>
                      <a:pt x="2655" y="8670"/>
                    </a:lnTo>
                    <a:lnTo>
                      <a:pt x="2898" y="8670"/>
                    </a:lnTo>
                    <a:lnTo>
                      <a:pt x="3166" y="8646"/>
                    </a:lnTo>
                    <a:lnTo>
                      <a:pt x="3166" y="8646"/>
                    </a:lnTo>
                    <a:lnTo>
                      <a:pt x="3410" y="8914"/>
                    </a:lnTo>
                    <a:lnTo>
                      <a:pt x="3653" y="9133"/>
                    </a:lnTo>
                    <a:lnTo>
                      <a:pt x="3921" y="9328"/>
                    </a:lnTo>
                    <a:lnTo>
                      <a:pt x="4189" y="9450"/>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836;p39">
                <a:extLst>
                  <a:ext uri="{FF2B5EF4-FFF2-40B4-BE49-F238E27FC236}">
                    <a16:creationId xmlns:a16="http://schemas.microsoft.com/office/drawing/2014/main" xmlns="" id="{9796696E-9E82-0EF3-9532-1B599CB797B4}"/>
                  </a:ext>
                </a:extLst>
              </p:cNvPr>
              <p:cNvSpPr/>
              <p:nvPr/>
            </p:nvSpPr>
            <p:spPr>
              <a:xfrm>
                <a:off x="2161750" y="4522750"/>
                <a:ext cx="25" cy="256975"/>
              </a:xfrm>
              <a:custGeom>
                <a:avLst/>
                <a:gdLst/>
                <a:ahLst/>
                <a:cxnLst/>
                <a:rect l="l" t="t" r="r" b="b"/>
                <a:pathLst>
                  <a:path w="1" h="10279" fill="none" extrusionOk="0">
                    <a:moveTo>
                      <a:pt x="1" y="10279"/>
                    </a:moveTo>
                    <a:lnTo>
                      <a:pt x="1" y="1"/>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37;p39">
                <a:extLst>
                  <a:ext uri="{FF2B5EF4-FFF2-40B4-BE49-F238E27FC236}">
                    <a16:creationId xmlns:a16="http://schemas.microsoft.com/office/drawing/2014/main" xmlns="" id="{80ECF688-CCC1-3657-6E4B-08CA8FF59EEC}"/>
                  </a:ext>
                </a:extLst>
              </p:cNvPr>
              <p:cNvSpPr/>
              <p:nvPr/>
            </p:nvSpPr>
            <p:spPr>
              <a:xfrm>
                <a:off x="2133750" y="4377850"/>
                <a:ext cx="56050" cy="56025"/>
              </a:xfrm>
              <a:custGeom>
                <a:avLst/>
                <a:gdLst/>
                <a:ahLst/>
                <a:cxnLst/>
                <a:rect l="l" t="t" r="r" b="b"/>
                <a:pathLst>
                  <a:path w="2242" h="2241" fill="none" extrusionOk="0">
                    <a:moveTo>
                      <a:pt x="1121" y="2241"/>
                    </a:moveTo>
                    <a:lnTo>
                      <a:pt x="1121" y="2241"/>
                    </a:lnTo>
                    <a:lnTo>
                      <a:pt x="902" y="2217"/>
                    </a:lnTo>
                    <a:lnTo>
                      <a:pt x="682" y="2144"/>
                    </a:lnTo>
                    <a:lnTo>
                      <a:pt x="512" y="2046"/>
                    </a:lnTo>
                    <a:lnTo>
                      <a:pt x="341" y="1900"/>
                    </a:lnTo>
                    <a:lnTo>
                      <a:pt x="195" y="1754"/>
                    </a:lnTo>
                    <a:lnTo>
                      <a:pt x="98" y="1559"/>
                    </a:lnTo>
                    <a:lnTo>
                      <a:pt x="25" y="1340"/>
                    </a:lnTo>
                    <a:lnTo>
                      <a:pt x="0" y="1121"/>
                    </a:lnTo>
                    <a:lnTo>
                      <a:pt x="0" y="1121"/>
                    </a:lnTo>
                    <a:lnTo>
                      <a:pt x="25" y="901"/>
                    </a:lnTo>
                    <a:lnTo>
                      <a:pt x="98" y="682"/>
                    </a:lnTo>
                    <a:lnTo>
                      <a:pt x="195" y="487"/>
                    </a:lnTo>
                    <a:lnTo>
                      <a:pt x="341" y="317"/>
                    </a:lnTo>
                    <a:lnTo>
                      <a:pt x="512" y="195"/>
                    </a:lnTo>
                    <a:lnTo>
                      <a:pt x="682" y="98"/>
                    </a:lnTo>
                    <a:lnTo>
                      <a:pt x="902" y="25"/>
                    </a:lnTo>
                    <a:lnTo>
                      <a:pt x="1121" y="0"/>
                    </a:lnTo>
                    <a:lnTo>
                      <a:pt x="1121" y="0"/>
                    </a:lnTo>
                    <a:lnTo>
                      <a:pt x="1364" y="25"/>
                    </a:lnTo>
                    <a:lnTo>
                      <a:pt x="1559" y="98"/>
                    </a:lnTo>
                    <a:lnTo>
                      <a:pt x="1754" y="195"/>
                    </a:lnTo>
                    <a:lnTo>
                      <a:pt x="1924" y="317"/>
                    </a:lnTo>
                    <a:lnTo>
                      <a:pt x="2046" y="487"/>
                    </a:lnTo>
                    <a:lnTo>
                      <a:pt x="2168" y="682"/>
                    </a:lnTo>
                    <a:lnTo>
                      <a:pt x="2217" y="901"/>
                    </a:lnTo>
                    <a:lnTo>
                      <a:pt x="2241" y="1121"/>
                    </a:lnTo>
                    <a:lnTo>
                      <a:pt x="2241" y="1121"/>
                    </a:lnTo>
                    <a:lnTo>
                      <a:pt x="2217" y="1340"/>
                    </a:lnTo>
                    <a:lnTo>
                      <a:pt x="2168" y="1559"/>
                    </a:lnTo>
                    <a:lnTo>
                      <a:pt x="2046" y="1754"/>
                    </a:lnTo>
                    <a:lnTo>
                      <a:pt x="1924" y="1900"/>
                    </a:lnTo>
                    <a:lnTo>
                      <a:pt x="1754" y="2046"/>
                    </a:lnTo>
                    <a:lnTo>
                      <a:pt x="1559" y="2144"/>
                    </a:lnTo>
                    <a:lnTo>
                      <a:pt x="1364" y="2217"/>
                    </a:lnTo>
                    <a:lnTo>
                      <a:pt x="1121" y="2241"/>
                    </a:lnTo>
                    <a:lnTo>
                      <a:pt x="1121" y="2241"/>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838;p39">
                <a:extLst>
                  <a:ext uri="{FF2B5EF4-FFF2-40B4-BE49-F238E27FC236}">
                    <a16:creationId xmlns:a16="http://schemas.microsoft.com/office/drawing/2014/main" xmlns="" id="{7F3CA271-F666-F5F4-A02E-C48375587E4B}"/>
                  </a:ext>
                </a:extLst>
              </p:cNvPr>
              <p:cNvSpPr/>
              <p:nvPr/>
            </p:nvSpPr>
            <p:spPr>
              <a:xfrm>
                <a:off x="2038150" y="4589125"/>
                <a:ext cx="87100" cy="87100"/>
              </a:xfrm>
              <a:custGeom>
                <a:avLst/>
                <a:gdLst/>
                <a:ahLst/>
                <a:cxnLst/>
                <a:rect l="l" t="t" r="r" b="b"/>
                <a:pathLst>
                  <a:path w="3484" h="3484" fill="none" extrusionOk="0">
                    <a:moveTo>
                      <a:pt x="1" y="0"/>
                    </a:moveTo>
                    <a:lnTo>
                      <a:pt x="3483" y="3483"/>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839;p39">
                <a:extLst>
                  <a:ext uri="{FF2B5EF4-FFF2-40B4-BE49-F238E27FC236}">
                    <a16:creationId xmlns:a16="http://schemas.microsoft.com/office/drawing/2014/main" xmlns="" id="{5ECCEBE3-B929-2DF3-A929-0C1C5EBF8B1C}"/>
                  </a:ext>
                </a:extLst>
              </p:cNvPr>
              <p:cNvSpPr/>
              <p:nvPr/>
            </p:nvSpPr>
            <p:spPr>
              <a:xfrm>
                <a:off x="2194025" y="4564150"/>
                <a:ext cx="54825" cy="54825"/>
              </a:xfrm>
              <a:custGeom>
                <a:avLst/>
                <a:gdLst/>
                <a:ahLst/>
                <a:cxnLst/>
                <a:rect l="l" t="t" r="r" b="b"/>
                <a:pathLst>
                  <a:path w="2193" h="2193" fill="none" extrusionOk="0">
                    <a:moveTo>
                      <a:pt x="2192" y="1"/>
                    </a:moveTo>
                    <a:lnTo>
                      <a:pt x="1" y="2193"/>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xmlns="" val="165638258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e04226f8-b347-4b8c-99ed-ebf0afe83b1d">
      <Terms xmlns="http://schemas.microsoft.com/office/infopath/2007/PartnerControls"/>
    </lcf76f155ced4ddcb4097134ff3c332f>
    <TaxCatchAll xmlns="f70dc9ee-338d-479f-b000-5de1b7ebbb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2AFCF9877030F4EB84E2ECBCCDB3FC5" ma:contentTypeVersion="16" ma:contentTypeDescription="Create a new document." ma:contentTypeScope="" ma:versionID="b0d3748239a296a440cf8aba627af4ea">
  <xsd:schema xmlns:xsd="http://www.w3.org/2001/XMLSchema" xmlns:xs="http://www.w3.org/2001/XMLSchema" xmlns:p="http://schemas.microsoft.com/office/2006/metadata/properties" xmlns:ns2="e04226f8-b347-4b8c-99ed-ebf0afe83b1d" xmlns:ns3="f70dc9ee-338d-479f-b000-5de1b7ebbbbe" targetNamespace="http://schemas.microsoft.com/office/2006/metadata/properties" ma:root="true" ma:fieldsID="1dc785cfd8093aebae1902151b08796b" ns2:_="" ns3:_="">
    <xsd:import namespace="e04226f8-b347-4b8c-99ed-ebf0afe83b1d"/>
    <xsd:import namespace="f70dc9ee-338d-479f-b000-5de1b7ebbbb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LengthInSecond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04226f8-b347-4b8c-99ed-ebf0afe83b1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LengthInSeconds" ma:index="12" nillable="true" ma:displayName="Length (seconds)" ma:internalName="MediaLengthInSeconds" ma:readOnly="true">
      <xsd:simpleType>
        <xsd:restriction base="dms:Unknown"/>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079ee130-863f-463a-aada-0543f31712a0"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70dc9ee-338d-479f-b000-5de1b7ebbbbe"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2abe79e8-0319-4fde-9cfe-2a327678e67e}" ma:internalName="TaxCatchAll" ma:showField="CatchAllData" ma:web="f70dc9ee-338d-479f-b000-5de1b7ebbbb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6EC5B45-A1C7-4ED2-94D3-3A5BDBFFF0E6}">
  <ds:schemaRefs>
    <ds:schemaRef ds:uri="http://schemas.microsoft.com/office/2006/documentManagement/types"/>
    <ds:schemaRef ds:uri="http://www.w3.org/XML/1998/namespace"/>
    <ds:schemaRef ds:uri="e04226f8-b347-4b8c-99ed-ebf0afe83b1d"/>
    <ds:schemaRef ds:uri="http://purl.org/dc/dcmitype/"/>
    <ds:schemaRef ds:uri="http://schemas.microsoft.com/office/2006/metadata/properties"/>
    <ds:schemaRef ds:uri="http://schemas.microsoft.com/office/infopath/2007/PartnerControls"/>
    <ds:schemaRef ds:uri="http://purl.org/dc/terms/"/>
    <ds:schemaRef ds:uri="http://schemas.openxmlformats.org/package/2006/metadata/core-properties"/>
    <ds:schemaRef ds:uri="f70dc9ee-338d-479f-b000-5de1b7ebbbbe"/>
    <ds:schemaRef ds:uri="http://purl.org/dc/elements/1.1/"/>
  </ds:schemaRefs>
</ds:datastoreItem>
</file>

<file path=customXml/itemProps2.xml><?xml version="1.0" encoding="utf-8"?>
<ds:datastoreItem xmlns:ds="http://schemas.openxmlformats.org/officeDocument/2006/customXml" ds:itemID="{83A650D1-F9B2-48C3-B830-6D6E6AD1F0E9}">
  <ds:schemaRefs>
    <ds:schemaRef ds:uri="http://schemas.microsoft.com/sharepoint/v3/contenttype/forms"/>
  </ds:schemaRefs>
</ds:datastoreItem>
</file>

<file path=customXml/itemProps3.xml><?xml version="1.0" encoding="utf-8"?>
<ds:datastoreItem xmlns:ds="http://schemas.openxmlformats.org/officeDocument/2006/customXml" ds:itemID="{C61E829E-C548-4026-83CF-F3C88DC61FE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04226f8-b347-4b8c-99ed-ebf0afe83b1d"/>
    <ds:schemaRef ds:uri="f70dc9ee-338d-479f-b000-5de1b7ebbbb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26161</TotalTime>
  <Words>5907</Words>
  <Application>Microsoft Office PowerPoint</Application>
  <PresentationFormat>Custom</PresentationFormat>
  <Paragraphs>643</Paragraphs>
  <Slides>80</Slides>
  <Notes>38</Notes>
  <HiddenSlides>0</HiddenSlides>
  <MMClips>2</MMClips>
  <ScaleCrop>false</ScaleCrop>
  <HeadingPairs>
    <vt:vector size="4" baseType="variant">
      <vt:variant>
        <vt:lpstr>Theme</vt:lpstr>
      </vt:variant>
      <vt:variant>
        <vt:i4>1</vt:i4>
      </vt:variant>
      <vt:variant>
        <vt:lpstr>Slide Titles</vt:lpstr>
      </vt:variant>
      <vt:variant>
        <vt:i4>80</vt:i4>
      </vt:variant>
    </vt:vector>
  </HeadingPairs>
  <TitlesOfParts>
    <vt:vector size="81"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Gergana</cp:lastModifiedBy>
  <cp:revision>862</cp:revision>
  <dcterms:created xsi:type="dcterms:W3CDTF">2020-10-14T13:32:04Z</dcterms:created>
  <dcterms:modified xsi:type="dcterms:W3CDTF">2023-05-17T06:13:37Z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0x010100D2AFCF9877030F4EB84E2ECBCCDB3FC5</vt:lpwstr>
  </property>
  <property fmtid="{D5CDD505-2E9C-101B-9397-08002B2CF9AE}" pid="3" name="MediaServiceImageTags">
    <vt:lpwstr/>
  </property>
</Properties>
</file>