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2"/>
  </p:notesMasterIdLst>
  <p:sldIdLst>
    <p:sldId id="256" r:id="rId2"/>
    <p:sldId id="4347" r:id="rId3"/>
    <p:sldId id="4306" r:id="rId4"/>
    <p:sldId id="4489" r:id="rId5"/>
    <p:sldId id="4323" r:id="rId6"/>
    <p:sldId id="4446" r:id="rId7"/>
    <p:sldId id="4354" r:id="rId8"/>
    <p:sldId id="4359" r:id="rId9"/>
    <p:sldId id="4487" r:id="rId10"/>
    <p:sldId id="4360" r:id="rId11"/>
    <p:sldId id="4357" r:id="rId12"/>
    <p:sldId id="4428" r:id="rId13"/>
    <p:sldId id="4356" r:id="rId14"/>
    <p:sldId id="4361" r:id="rId15"/>
    <p:sldId id="4348" r:id="rId16"/>
    <p:sldId id="4352" r:id="rId17"/>
    <p:sldId id="4444" r:id="rId18"/>
    <p:sldId id="4443" r:id="rId19"/>
    <p:sldId id="4447" r:id="rId20"/>
    <p:sldId id="4448" r:id="rId21"/>
    <p:sldId id="4488" r:id="rId22"/>
    <p:sldId id="4449" r:id="rId23"/>
    <p:sldId id="4377" r:id="rId24"/>
    <p:sldId id="4378" r:id="rId25"/>
    <p:sldId id="4373" r:id="rId26"/>
    <p:sldId id="4376" r:id="rId27"/>
    <p:sldId id="4451" r:id="rId28"/>
    <p:sldId id="4379" r:id="rId29"/>
    <p:sldId id="4450" r:id="rId30"/>
    <p:sldId id="4430" r:id="rId31"/>
    <p:sldId id="4375" r:id="rId32"/>
    <p:sldId id="4490" r:id="rId33"/>
    <p:sldId id="4491" r:id="rId34"/>
    <p:sldId id="4492" r:id="rId35"/>
    <p:sldId id="4493" r:id="rId36"/>
    <p:sldId id="4494" r:id="rId37"/>
    <p:sldId id="4495" r:id="rId38"/>
    <p:sldId id="4496" r:id="rId39"/>
    <p:sldId id="4497" r:id="rId40"/>
    <p:sldId id="4498" r:id="rId41"/>
    <p:sldId id="4499" r:id="rId42"/>
    <p:sldId id="4500" r:id="rId43"/>
    <p:sldId id="4501" r:id="rId44"/>
    <p:sldId id="4502" r:id="rId45"/>
    <p:sldId id="4503" r:id="rId46"/>
    <p:sldId id="4504" r:id="rId47"/>
    <p:sldId id="4505" r:id="rId48"/>
    <p:sldId id="4506" r:id="rId49"/>
    <p:sldId id="4507" r:id="rId50"/>
    <p:sldId id="4508" r:id="rId51"/>
    <p:sldId id="4509" r:id="rId52"/>
    <p:sldId id="4510" r:id="rId53"/>
    <p:sldId id="4511" r:id="rId54"/>
    <p:sldId id="4512" r:id="rId55"/>
    <p:sldId id="4513" r:id="rId56"/>
    <p:sldId id="4514" r:id="rId57"/>
    <p:sldId id="4515" r:id="rId58"/>
    <p:sldId id="4516" r:id="rId59"/>
    <p:sldId id="4517" r:id="rId60"/>
    <p:sldId id="4518" r:id="rId61"/>
    <p:sldId id="4519" r:id="rId62"/>
    <p:sldId id="4520" r:id="rId63"/>
    <p:sldId id="4521" r:id="rId64"/>
    <p:sldId id="4522" r:id="rId65"/>
    <p:sldId id="4523" r:id="rId66"/>
    <p:sldId id="4524" r:id="rId67"/>
    <p:sldId id="4525" r:id="rId68"/>
    <p:sldId id="4526" r:id="rId69"/>
    <p:sldId id="4527" r:id="rId70"/>
    <p:sldId id="452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EB7339"/>
    <a:srgbClr val="354F92"/>
    <a:srgbClr val="0066CC"/>
    <a:srgbClr val="000000"/>
    <a:srgbClr val="CAD8BE"/>
    <a:srgbClr val="0099CC"/>
    <a:srgbClr val="ABE9FF"/>
    <a:srgbClr val="CC9900"/>
    <a:srgbClr val="4D4D4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79B2D-29E6-4D54-8B64-F45E0EBE4ECE}" v="513" dt="2022-09-25T16:28:36.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62" autoAdjust="0"/>
    <p:restoredTop sz="95082"/>
  </p:normalViewPr>
  <p:slideViewPr>
    <p:cSldViewPr snapToGrid="0" snapToObjects="1">
      <p:cViewPr>
        <p:scale>
          <a:sx n="65" d="100"/>
          <a:sy n="65" d="100"/>
        </p:scale>
        <p:origin x="-1286" y="-55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lourenço" userId="/ahOx1rifKxrnUSM4PPSBrLVCmCEpr8pILFd4Z3ylvQ=" providerId="None" clId="Web-{20479B2D-29E6-4D54-8B64-F45E0EBE4ECE}"/>
    <pc:docChg chg="addSld modSld">
      <pc:chgData name="clara lourenço" userId="/ahOx1rifKxrnUSM4PPSBrLVCmCEpr8pILFd4Z3ylvQ=" providerId="None" clId="Web-{20479B2D-29E6-4D54-8B64-F45E0EBE4ECE}" dt="2022-09-25T16:28:36.848" v="425" actId="14100"/>
      <pc:docMkLst>
        <pc:docMk/>
      </pc:docMkLst>
      <pc:sldChg chg="modSp">
        <pc:chgData name="clara lourenço" userId="/ahOx1rifKxrnUSM4PPSBrLVCmCEpr8pILFd4Z3ylvQ=" providerId="None" clId="Web-{20479B2D-29E6-4D54-8B64-F45E0EBE4ECE}" dt="2022-09-25T15:55:10.693" v="110" actId="14100"/>
        <pc:sldMkLst>
          <pc:docMk/>
          <pc:sldMk cId="30286005" sldId="4306"/>
        </pc:sldMkLst>
        <pc:spChg chg="mod">
          <ac:chgData name="clara lourenço" userId="/ahOx1rifKxrnUSM4PPSBrLVCmCEpr8pILFd4Z3ylvQ=" providerId="None" clId="Web-{20479B2D-29E6-4D54-8B64-F45E0EBE4ECE}" dt="2022-09-25T15:54:44.802" v="105" actId="20577"/>
          <ac:spMkLst>
            <pc:docMk/>
            <pc:sldMk cId="30286005" sldId="4306"/>
            <ac:spMk id="15" creationId="{C4E048F0-9773-C54B-A71E-3C9CFEB59C8E}"/>
          </ac:spMkLst>
        </pc:spChg>
        <pc:spChg chg="mod">
          <ac:chgData name="clara lourenço" userId="/ahOx1rifKxrnUSM4PPSBrLVCmCEpr8pILFd4Z3ylvQ=" providerId="None" clId="Web-{20479B2D-29E6-4D54-8B64-F45E0EBE4ECE}" dt="2022-09-25T15:55:10.693" v="110" actId="14100"/>
          <ac:spMkLst>
            <pc:docMk/>
            <pc:sldMk cId="30286005" sldId="4306"/>
            <ac:spMk id="20" creationId="{F1085800-9569-4843-B00A-CC81BB1D9B93}"/>
          </ac:spMkLst>
        </pc:spChg>
        <pc:spChg chg="mod">
          <ac:chgData name="clara lourenço" userId="/ahOx1rifKxrnUSM4PPSBrLVCmCEpr8pILFd4Z3ylvQ=" providerId="None" clId="Web-{20479B2D-29E6-4D54-8B64-F45E0EBE4ECE}" dt="2022-09-25T15:54:55.771" v="107" actId="20577"/>
          <ac:spMkLst>
            <pc:docMk/>
            <pc:sldMk cId="30286005" sldId="4306"/>
            <ac:spMk id="22" creationId="{4AB945CA-DD37-8744-AC8D-A87A2B36C598}"/>
          </ac:spMkLst>
        </pc:spChg>
        <pc:spChg chg="mod">
          <ac:chgData name="clara lourenço" userId="/ahOx1rifKxrnUSM4PPSBrLVCmCEpr8pILFd4Z3ylvQ=" providerId="None" clId="Web-{20479B2D-29E6-4D54-8B64-F45E0EBE4ECE}" dt="2022-09-25T15:55:00.349" v="108" actId="20577"/>
          <ac:spMkLst>
            <pc:docMk/>
            <pc:sldMk cId="30286005" sldId="4306"/>
            <ac:spMk id="24" creationId="{5691577C-B257-3147-BB4B-29D2F40873AE}"/>
          </ac:spMkLst>
        </pc:spChg>
        <pc:spChg chg="mod">
          <ac:chgData name="clara lourenço" userId="/ahOx1rifKxrnUSM4PPSBrLVCmCEpr8pILFd4Z3ylvQ=" providerId="None" clId="Web-{20479B2D-29E6-4D54-8B64-F45E0EBE4ECE}" dt="2022-09-25T15:55:05.287" v="109" actId="20577"/>
          <ac:spMkLst>
            <pc:docMk/>
            <pc:sldMk cId="30286005" sldId="4306"/>
            <ac:spMk id="26" creationId="{AF2A8952-1670-2F4B-B3F8-033CA2659F15}"/>
          </ac:spMkLst>
        </pc:spChg>
      </pc:sldChg>
      <pc:sldChg chg="modSp">
        <pc:chgData name="clara lourenço" userId="/ahOx1rifKxrnUSM4PPSBrLVCmCEpr8pILFd4Z3ylvQ=" providerId="None" clId="Web-{20479B2D-29E6-4D54-8B64-F45E0EBE4ECE}" dt="2022-09-25T15:57:41.088" v="154" actId="1076"/>
        <pc:sldMkLst>
          <pc:docMk/>
          <pc:sldMk cId="1329186062" sldId="4323"/>
        </pc:sldMkLst>
        <pc:spChg chg="mod">
          <ac:chgData name="clara lourenço" userId="/ahOx1rifKxrnUSM4PPSBrLVCmCEpr8pILFd4Z3ylvQ=" providerId="None" clId="Web-{20479B2D-29E6-4D54-8B64-F45E0EBE4ECE}" dt="2022-09-25T15:57:32.963" v="152" actId="14100"/>
          <ac:spMkLst>
            <pc:docMk/>
            <pc:sldMk cId="1329186062" sldId="4323"/>
            <ac:spMk id="6" creationId="{1DF2049A-9A6D-0A49-9CEA-AEAEB81268B2}"/>
          </ac:spMkLst>
        </pc:spChg>
        <pc:spChg chg="mod">
          <ac:chgData name="clara lourenço" userId="/ahOx1rifKxrnUSM4PPSBrLVCmCEpr8pILFd4Z3ylvQ=" providerId="None" clId="Web-{20479B2D-29E6-4D54-8B64-F45E0EBE4ECE}" dt="2022-09-25T15:57:41.088" v="154" actId="1076"/>
          <ac:spMkLst>
            <pc:docMk/>
            <pc:sldMk cId="1329186062" sldId="4323"/>
            <ac:spMk id="7" creationId="{9664755C-D94B-2A4C-946A-2A124785D8C0}"/>
          </ac:spMkLst>
        </pc:spChg>
      </pc:sldChg>
      <pc:sldChg chg="modSp">
        <pc:chgData name="clara lourenço" userId="/ahOx1rifKxrnUSM4PPSBrLVCmCEpr8pILFd4Z3ylvQ=" providerId="None" clId="Web-{20479B2D-29E6-4D54-8B64-F45E0EBE4ECE}" dt="2022-09-25T15:52:33.751" v="72" actId="14100"/>
        <pc:sldMkLst>
          <pc:docMk/>
          <pc:sldMk cId="3993980374" sldId="4347"/>
        </pc:sldMkLst>
        <pc:spChg chg="mod">
          <ac:chgData name="clara lourenço" userId="/ahOx1rifKxrnUSM4PPSBrLVCmCEpr8pILFd4Z3ylvQ=" providerId="None" clId="Web-{20479B2D-29E6-4D54-8B64-F45E0EBE4ECE}" dt="2022-09-25T15:52:33.751" v="72" actId="14100"/>
          <ac:spMkLst>
            <pc:docMk/>
            <pc:sldMk cId="3993980374" sldId="4347"/>
            <ac:spMk id="9" creationId="{4BCA7494-017B-CC48-9BEC-8F31D90E2329}"/>
          </ac:spMkLst>
        </pc:spChg>
        <pc:spChg chg="mod">
          <ac:chgData name="clara lourenço" userId="/ahOx1rifKxrnUSM4PPSBrLVCmCEpr8pILFd4Z3ylvQ=" providerId="None" clId="Web-{20479B2D-29E6-4D54-8B64-F45E0EBE4ECE}" dt="2022-09-25T15:48:52.073" v="1" actId="20577"/>
          <ac:spMkLst>
            <pc:docMk/>
            <pc:sldMk cId="3993980374" sldId="4347"/>
            <ac:spMk id="28" creationId="{81DF1614-A163-CB4E-961C-672CE2D41644}"/>
          </ac:spMkLst>
        </pc:spChg>
      </pc:sldChg>
      <pc:sldChg chg="modSp">
        <pc:chgData name="clara lourenço" userId="/ahOx1rifKxrnUSM4PPSBrLVCmCEpr8pILFd4Z3ylvQ=" providerId="None" clId="Web-{20479B2D-29E6-4D54-8B64-F45E0EBE4ECE}" dt="2022-09-25T16:02:45.612" v="209" actId="20577"/>
        <pc:sldMkLst>
          <pc:docMk/>
          <pc:sldMk cId="3967080779" sldId="4351"/>
        </pc:sldMkLst>
        <pc:spChg chg="mod">
          <ac:chgData name="clara lourenço" userId="/ahOx1rifKxrnUSM4PPSBrLVCmCEpr8pILFd4Z3ylvQ=" providerId="None" clId="Web-{20479B2D-29E6-4D54-8B64-F45E0EBE4ECE}" dt="2022-09-25T16:02:45.612" v="209" actId="20577"/>
          <ac:spMkLst>
            <pc:docMk/>
            <pc:sldMk cId="3967080779" sldId="4351"/>
            <ac:spMk id="3" creationId="{E4EDAC37-C3BA-1249-8767-414D489BC914}"/>
          </ac:spMkLst>
        </pc:spChg>
      </pc:sldChg>
      <pc:sldChg chg="modSp">
        <pc:chgData name="clara lourenço" userId="/ahOx1rifKxrnUSM4PPSBrLVCmCEpr8pILFd4Z3ylvQ=" providerId="None" clId="Web-{20479B2D-29E6-4D54-8B64-F45E0EBE4ECE}" dt="2022-09-25T16:01:50.189" v="199"/>
        <pc:sldMkLst>
          <pc:docMk/>
          <pc:sldMk cId="3559636693" sldId="4352"/>
        </pc:sldMkLst>
        <pc:spChg chg="mod">
          <ac:chgData name="clara lourenço" userId="/ahOx1rifKxrnUSM4PPSBrLVCmCEpr8pILFd4Z3ylvQ=" providerId="None" clId="Web-{20479B2D-29E6-4D54-8B64-F45E0EBE4ECE}" dt="2022-09-25T15:59:23.685" v="176" actId="14100"/>
          <ac:spMkLst>
            <pc:docMk/>
            <pc:sldMk cId="3559636693" sldId="4352"/>
            <ac:spMk id="14" creationId="{BE59536B-CB14-6A49-9925-C70C0915408D}"/>
          </ac:spMkLst>
        </pc:spChg>
        <pc:spChg chg="mod">
          <ac:chgData name="clara lourenço" userId="/ahOx1rifKxrnUSM4PPSBrLVCmCEpr8pILFd4Z3ylvQ=" providerId="None" clId="Web-{20479B2D-29E6-4D54-8B64-F45E0EBE4ECE}" dt="2022-09-25T15:59:20.247" v="175" actId="1076"/>
          <ac:spMkLst>
            <pc:docMk/>
            <pc:sldMk cId="3559636693" sldId="4352"/>
            <ac:spMk id="15" creationId="{04695EEA-D075-3642-8CB0-45ED61E791B1}"/>
          </ac:spMkLst>
        </pc:spChg>
        <pc:picChg chg="ord">
          <ac:chgData name="clara lourenço" userId="/ahOx1rifKxrnUSM4PPSBrLVCmCEpr8pILFd4Z3ylvQ=" providerId="None" clId="Web-{20479B2D-29E6-4D54-8B64-F45E0EBE4ECE}" dt="2022-09-25T16:01:50.189" v="199"/>
          <ac:picMkLst>
            <pc:docMk/>
            <pc:sldMk cId="3559636693" sldId="4352"/>
            <ac:picMk id="13" creationId="{95D61C34-AF95-5448-B715-90AADC57BC48}"/>
          </ac:picMkLst>
        </pc:picChg>
      </pc:sldChg>
      <pc:sldChg chg="modSp">
        <pc:chgData name="clara lourenço" userId="/ahOx1rifKxrnUSM4PPSBrLVCmCEpr8pILFd4Z3ylvQ=" providerId="None" clId="Web-{20479B2D-29E6-4D54-8B64-F45E0EBE4ECE}" dt="2022-09-25T15:58:32.058" v="162" actId="20577"/>
        <pc:sldMkLst>
          <pc:docMk/>
          <pc:sldMk cId="626834510" sldId="4354"/>
        </pc:sldMkLst>
        <pc:spChg chg="mod">
          <ac:chgData name="clara lourenço" userId="/ahOx1rifKxrnUSM4PPSBrLVCmCEpr8pILFd4Z3ylvQ=" providerId="None" clId="Web-{20479B2D-29E6-4D54-8B64-F45E0EBE4ECE}" dt="2022-09-25T15:58:32.058" v="162" actId="20577"/>
          <ac:spMkLst>
            <pc:docMk/>
            <pc:sldMk cId="626834510" sldId="4354"/>
            <ac:spMk id="45057" creationId="{00000000-0000-0000-0000-000000000000}"/>
          </ac:spMkLst>
        </pc:spChg>
      </pc:sldChg>
      <pc:sldChg chg="addSp delSp modSp">
        <pc:chgData name="clara lourenço" userId="/ahOx1rifKxrnUSM4PPSBrLVCmCEpr8pILFd4Z3ylvQ=" providerId="None" clId="Web-{20479B2D-29E6-4D54-8B64-F45E0EBE4ECE}" dt="2022-09-25T16:06:24.368" v="228" actId="14100"/>
        <pc:sldMkLst>
          <pc:docMk/>
          <pc:sldMk cId="1459441432" sldId="4361"/>
        </pc:sldMkLst>
        <pc:spChg chg="add del mod">
          <ac:chgData name="clara lourenço" userId="/ahOx1rifKxrnUSM4PPSBrLVCmCEpr8pILFd4Z3ylvQ=" providerId="None" clId="Web-{20479B2D-29E6-4D54-8B64-F45E0EBE4ECE}" dt="2022-09-25T16:06:24.368" v="228" actId="14100"/>
          <ac:spMkLst>
            <pc:docMk/>
            <pc:sldMk cId="1459441432" sldId="4361"/>
            <ac:spMk id="10" creationId="{00000000-0000-0000-0000-000000000000}"/>
          </ac:spMkLst>
        </pc:spChg>
        <pc:spChg chg="mod">
          <ac:chgData name="clara lourenço" userId="/ahOx1rifKxrnUSM4PPSBrLVCmCEpr8pILFd4Z3ylvQ=" providerId="None" clId="Web-{20479B2D-29E6-4D54-8B64-F45E0EBE4ECE}" dt="2022-09-25T16:05:20.257" v="219" actId="14100"/>
          <ac:spMkLst>
            <pc:docMk/>
            <pc:sldMk cId="1459441432" sldId="4361"/>
            <ac:spMk id="11" creationId="{00000000-0000-0000-0000-000000000000}"/>
          </ac:spMkLst>
        </pc:spChg>
        <pc:spChg chg="mod">
          <ac:chgData name="clara lourenço" userId="/ahOx1rifKxrnUSM4PPSBrLVCmCEpr8pILFd4Z3ylvQ=" providerId="None" clId="Web-{20479B2D-29E6-4D54-8B64-F45E0EBE4ECE}" dt="2022-09-25T16:06:04.961" v="226" actId="1076"/>
          <ac:spMkLst>
            <pc:docMk/>
            <pc:sldMk cId="1459441432" sldId="4361"/>
            <ac:spMk id="12" creationId="{00000000-0000-0000-0000-000000000000}"/>
          </ac:spMkLst>
        </pc:spChg>
      </pc:sldChg>
      <pc:sldChg chg="addSp delSp modSp">
        <pc:chgData name="clara lourenço" userId="/ahOx1rifKxrnUSM4PPSBrLVCmCEpr8pILFd4Z3ylvQ=" providerId="None" clId="Web-{20479B2D-29E6-4D54-8B64-F45E0EBE4ECE}" dt="2022-09-25T16:18:57.952" v="354" actId="1076"/>
        <pc:sldMkLst>
          <pc:docMk/>
          <pc:sldMk cId="626834510" sldId="4373"/>
        </pc:sldMkLst>
        <pc:spChg chg="del mod">
          <ac:chgData name="clara lourenço" userId="/ahOx1rifKxrnUSM4PPSBrLVCmCEpr8pILFd4Z3ylvQ=" providerId="None" clId="Web-{20479B2D-29E6-4D54-8B64-F45E0EBE4ECE}" dt="2022-09-25T16:16:41.385" v="320"/>
          <ac:spMkLst>
            <pc:docMk/>
            <pc:sldMk cId="626834510" sldId="4373"/>
            <ac:spMk id="2" creationId="{C3DBDB17-2CF4-45D7-8202-DE55E9AFC50F}"/>
          </ac:spMkLst>
        </pc:spChg>
        <pc:spChg chg="add del mod">
          <ac:chgData name="clara lourenço" userId="/ahOx1rifKxrnUSM4PPSBrLVCmCEpr8pILFd4Z3ylvQ=" providerId="None" clId="Web-{20479B2D-29E6-4D54-8B64-F45E0EBE4ECE}" dt="2022-09-25T16:16:21.369" v="317"/>
          <ac:spMkLst>
            <pc:docMk/>
            <pc:sldMk cId="626834510" sldId="4373"/>
            <ac:spMk id="4" creationId="{D7EB5F06-1AF1-13EF-C0A0-084C58C10DB3}"/>
          </ac:spMkLst>
        </pc:spChg>
        <pc:spChg chg="add del mod">
          <ac:chgData name="clara lourenço" userId="/ahOx1rifKxrnUSM4PPSBrLVCmCEpr8pILFd4Z3ylvQ=" providerId="None" clId="Web-{20479B2D-29E6-4D54-8B64-F45E0EBE4ECE}" dt="2022-09-25T16:16:47.667" v="321"/>
          <ac:spMkLst>
            <pc:docMk/>
            <pc:sldMk cId="626834510" sldId="4373"/>
            <ac:spMk id="6" creationId="{5A90FE6B-9F6A-29F4-6510-F02800438B02}"/>
          </ac:spMkLst>
        </pc:spChg>
        <pc:spChg chg="add mod">
          <ac:chgData name="clara lourenço" userId="/ahOx1rifKxrnUSM4PPSBrLVCmCEpr8pILFd4Z3ylvQ=" providerId="None" clId="Web-{20479B2D-29E6-4D54-8B64-F45E0EBE4ECE}" dt="2022-09-25T16:17:54.434" v="340"/>
          <ac:spMkLst>
            <pc:docMk/>
            <pc:sldMk cId="626834510" sldId="4373"/>
            <ac:spMk id="8" creationId="{A5ABAD89-0D27-39C8-D438-7CD5826975FF}"/>
          </ac:spMkLst>
        </pc:spChg>
        <pc:spChg chg="mod">
          <ac:chgData name="clara lourenço" userId="/ahOx1rifKxrnUSM4PPSBrLVCmCEpr8pILFd4Z3ylvQ=" providerId="None" clId="Web-{20479B2D-29E6-4D54-8B64-F45E0EBE4ECE}" dt="2022-09-25T16:18:57.952" v="354" actId="1076"/>
          <ac:spMkLst>
            <pc:docMk/>
            <pc:sldMk cId="626834510" sldId="4373"/>
            <ac:spMk id="24" creationId="{00000000-0000-0000-0000-000000000000}"/>
          </ac:spMkLst>
        </pc:spChg>
      </pc:sldChg>
      <pc:sldChg chg="addSp delSp modSp">
        <pc:chgData name="clara lourenço" userId="/ahOx1rifKxrnUSM4PPSBrLVCmCEpr8pILFd4Z3ylvQ=" providerId="None" clId="Web-{20479B2D-29E6-4D54-8B64-F45E0EBE4ECE}" dt="2022-09-25T16:21:35.643" v="378" actId="1076"/>
        <pc:sldMkLst>
          <pc:docMk/>
          <pc:sldMk cId="626834510" sldId="4375"/>
        </pc:sldMkLst>
        <pc:spChg chg="del">
          <ac:chgData name="clara lourenço" userId="/ahOx1rifKxrnUSM4PPSBrLVCmCEpr8pILFd4Z3ylvQ=" providerId="None" clId="Web-{20479B2D-29E6-4D54-8B64-F45E0EBE4ECE}" dt="2022-09-25T16:17:36.199" v="338"/>
          <ac:spMkLst>
            <pc:docMk/>
            <pc:sldMk cId="626834510" sldId="4375"/>
            <ac:spMk id="2" creationId="{C3DBDB17-2CF4-45D7-8202-DE55E9AFC50F}"/>
          </ac:spMkLst>
        </pc:spChg>
        <pc:spChg chg="add del mod">
          <ac:chgData name="clara lourenço" userId="/ahOx1rifKxrnUSM4PPSBrLVCmCEpr8pILFd4Z3ylvQ=" providerId="None" clId="Web-{20479B2D-29E6-4D54-8B64-F45E0EBE4ECE}" dt="2022-09-25T16:17:39.996" v="339"/>
          <ac:spMkLst>
            <pc:docMk/>
            <pc:sldMk cId="626834510" sldId="4375"/>
            <ac:spMk id="4" creationId="{83B6B4A2-C33C-681B-2FB1-C20AE6E6619A}"/>
          </ac:spMkLst>
        </pc:spChg>
        <pc:spChg chg="add mod">
          <ac:chgData name="clara lourenço" userId="/ahOx1rifKxrnUSM4PPSBrLVCmCEpr8pILFd4Z3ylvQ=" providerId="None" clId="Web-{20479B2D-29E6-4D54-8B64-F45E0EBE4ECE}" dt="2022-09-25T16:18:13.732" v="347"/>
          <ac:spMkLst>
            <pc:docMk/>
            <pc:sldMk cId="626834510" sldId="4375"/>
            <ac:spMk id="6" creationId="{B790D3D4-7D38-AA94-C636-5D5127BB6186}"/>
          </ac:spMkLst>
        </pc:spChg>
        <pc:spChg chg="mod">
          <ac:chgData name="clara lourenço" userId="/ahOx1rifKxrnUSM4PPSBrLVCmCEpr8pILFd4Z3ylvQ=" providerId="None" clId="Web-{20479B2D-29E6-4D54-8B64-F45E0EBE4ECE}" dt="2022-09-25T16:21:35.643" v="378" actId="1076"/>
          <ac:spMkLst>
            <pc:docMk/>
            <pc:sldMk cId="626834510" sldId="4375"/>
            <ac:spMk id="38" creationId="{00000000-0000-0000-0000-000000000000}"/>
          </ac:spMkLst>
        </pc:spChg>
      </pc:sldChg>
      <pc:sldChg chg="addSp delSp modSp">
        <pc:chgData name="clara lourenço" userId="/ahOx1rifKxrnUSM4PPSBrLVCmCEpr8pILFd4Z3ylvQ=" providerId="None" clId="Web-{20479B2D-29E6-4D54-8B64-F45E0EBE4ECE}" dt="2022-09-25T16:19:20.655" v="358" actId="14100"/>
        <pc:sldMkLst>
          <pc:docMk/>
          <pc:sldMk cId="626834510" sldId="4376"/>
        </pc:sldMkLst>
        <pc:spChg chg="del">
          <ac:chgData name="clara lourenço" userId="/ahOx1rifKxrnUSM4PPSBrLVCmCEpr8pILFd4Z3ylvQ=" providerId="None" clId="Web-{20479B2D-29E6-4D54-8B64-F45E0EBE4ECE}" dt="2022-09-25T16:16:55.042" v="322"/>
          <ac:spMkLst>
            <pc:docMk/>
            <pc:sldMk cId="626834510" sldId="4376"/>
            <ac:spMk id="2" creationId="{C3DBDB17-2CF4-45D7-8202-DE55E9AFC50F}"/>
          </ac:spMkLst>
        </pc:spChg>
        <pc:spChg chg="add del mod">
          <ac:chgData name="clara lourenço" userId="/ahOx1rifKxrnUSM4PPSBrLVCmCEpr8pILFd4Z3ylvQ=" providerId="None" clId="Web-{20479B2D-29E6-4D54-8B64-F45E0EBE4ECE}" dt="2022-09-25T16:16:59.167" v="323"/>
          <ac:spMkLst>
            <pc:docMk/>
            <pc:sldMk cId="626834510" sldId="4376"/>
            <ac:spMk id="4" creationId="{8C896269-2C71-6C03-CA0B-A852CE597A0E}"/>
          </ac:spMkLst>
        </pc:spChg>
        <pc:spChg chg="add mod">
          <ac:chgData name="clara lourenço" userId="/ahOx1rifKxrnUSM4PPSBrLVCmCEpr8pILFd4Z3ylvQ=" providerId="None" clId="Web-{20479B2D-29E6-4D54-8B64-F45E0EBE4ECE}" dt="2022-09-25T16:17:58.466" v="341"/>
          <ac:spMkLst>
            <pc:docMk/>
            <pc:sldMk cId="626834510" sldId="4376"/>
            <ac:spMk id="6" creationId="{1ACDF86D-7F0F-3529-6C27-536BA29F82FC}"/>
          </ac:spMkLst>
        </pc:spChg>
        <pc:spChg chg="mod">
          <ac:chgData name="clara lourenço" userId="/ahOx1rifKxrnUSM4PPSBrLVCmCEpr8pILFd4Z3ylvQ=" providerId="None" clId="Web-{20479B2D-29E6-4D54-8B64-F45E0EBE4ECE}" dt="2022-09-25T16:19:20.655" v="358" actId="14100"/>
          <ac:spMkLst>
            <pc:docMk/>
            <pc:sldMk cId="626834510" sldId="4376"/>
            <ac:spMk id="38" creationId="{00000000-0000-0000-0000-000000000000}"/>
          </ac:spMkLst>
        </pc:spChg>
      </pc:sldChg>
      <pc:sldChg chg="addSp delSp modSp">
        <pc:chgData name="clara lourenço" userId="/ahOx1rifKxrnUSM4PPSBrLVCmCEpr8pILFd4Z3ylvQ=" providerId="None" clId="Web-{20479B2D-29E6-4D54-8B64-F45E0EBE4ECE}" dt="2022-09-25T16:14:51.023" v="304" actId="1076"/>
        <pc:sldMkLst>
          <pc:docMk/>
          <pc:sldMk cId="626834510" sldId="4377"/>
        </pc:sldMkLst>
        <pc:spChg chg="del mod">
          <ac:chgData name="clara lourenço" userId="/ahOx1rifKxrnUSM4PPSBrLVCmCEpr8pILFd4Z3ylvQ=" providerId="None" clId="Web-{20479B2D-29E6-4D54-8B64-F45E0EBE4ECE}" dt="2022-09-25T16:14:11.428" v="294"/>
          <ac:spMkLst>
            <pc:docMk/>
            <pc:sldMk cId="626834510" sldId="4377"/>
            <ac:spMk id="2" creationId="{C3DBDB17-2CF4-45D7-8202-DE55E9AFC50F}"/>
          </ac:spMkLst>
        </pc:spChg>
        <pc:spChg chg="add del mod">
          <ac:chgData name="clara lourenço" userId="/ahOx1rifKxrnUSM4PPSBrLVCmCEpr8pILFd4Z3ylvQ=" providerId="None" clId="Web-{20479B2D-29E6-4D54-8B64-F45E0EBE4ECE}" dt="2022-09-25T16:14:15.397" v="295"/>
          <ac:spMkLst>
            <pc:docMk/>
            <pc:sldMk cId="626834510" sldId="4377"/>
            <ac:spMk id="4" creationId="{E8B1EF59-EB72-DABC-864B-A589F4896790}"/>
          </ac:spMkLst>
        </pc:spChg>
        <pc:spChg chg="add mod">
          <ac:chgData name="clara lourenço" userId="/ahOx1rifKxrnUSM4PPSBrLVCmCEpr8pILFd4Z3ylvQ=" providerId="None" clId="Web-{20479B2D-29E6-4D54-8B64-F45E0EBE4ECE}" dt="2022-09-25T16:14:16.772" v="296"/>
          <ac:spMkLst>
            <pc:docMk/>
            <pc:sldMk cId="626834510" sldId="4377"/>
            <ac:spMk id="6" creationId="{37E439E5-5675-173C-9944-804E189E9927}"/>
          </ac:spMkLst>
        </pc:spChg>
        <pc:spChg chg="mod">
          <ac:chgData name="clara lourenço" userId="/ahOx1rifKxrnUSM4PPSBrLVCmCEpr8pILFd4Z3ylvQ=" providerId="None" clId="Web-{20479B2D-29E6-4D54-8B64-F45E0EBE4ECE}" dt="2022-09-25T16:14:48.101" v="303" actId="14100"/>
          <ac:spMkLst>
            <pc:docMk/>
            <pc:sldMk cId="626834510" sldId="4377"/>
            <ac:spMk id="38" creationId="{00000000-0000-0000-0000-000000000000}"/>
          </ac:spMkLst>
        </pc:spChg>
        <pc:picChg chg="mod">
          <ac:chgData name="clara lourenço" userId="/ahOx1rifKxrnUSM4PPSBrLVCmCEpr8pILFd4Z3ylvQ=" providerId="None" clId="Web-{20479B2D-29E6-4D54-8B64-F45E0EBE4ECE}" dt="2022-09-25T16:14:51.023" v="304" actId="1076"/>
          <ac:picMkLst>
            <pc:docMk/>
            <pc:sldMk cId="626834510" sldId="4377"/>
            <ac:picMk id="68610" creationId="{00000000-0000-0000-0000-000000000000}"/>
          </ac:picMkLst>
        </pc:picChg>
      </pc:sldChg>
      <pc:sldChg chg="addSp delSp modSp">
        <pc:chgData name="clara lourenço" userId="/ahOx1rifKxrnUSM4PPSBrLVCmCEpr8pILFd4Z3ylvQ=" providerId="None" clId="Web-{20479B2D-29E6-4D54-8B64-F45E0EBE4ECE}" dt="2022-09-25T16:18:29.591" v="349" actId="20577"/>
        <pc:sldMkLst>
          <pc:docMk/>
          <pc:sldMk cId="626834510" sldId="4378"/>
        </pc:sldMkLst>
        <pc:spChg chg="del mod">
          <ac:chgData name="clara lourenço" userId="/ahOx1rifKxrnUSM4PPSBrLVCmCEpr8pILFd4Z3ylvQ=" providerId="None" clId="Web-{20479B2D-29E6-4D54-8B64-F45E0EBE4ECE}" dt="2022-09-25T16:15:49.024" v="311"/>
          <ac:spMkLst>
            <pc:docMk/>
            <pc:sldMk cId="626834510" sldId="4378"/>
            <ac:spMk id="2" creationId="{C3DBDB17-2CF4-45D7-8202-DE55E9AFC50F}"/>
          </ac:spMkLst>
        </pc:spChg>
        <pc:spChg chg="add del">
          <ac:chgData name="clara lourenço" userId="/ahOx1rifKxrnUSM4PPSBrLVCmCEpr8pILFd4Z3ylvQ=" providerId="None" clId="Web-{20479B2D-29E6-4D54-8B64-F45E0EBE4ECE}" dt="2022-09-25T16:15:48.931" v="310"/>
          <ac:spMkLst>
            <pc:docMk/>
            <pc:sldMk cId="626834510" sldId="4378"/>
            <ac:spMk id="4" creationId="{75126B3E-B16B-9C13-A6ED-4417B9A44310}"/>
          </ac:spMkLst>
        </pc:spChg>
        <pc:spChg chg="add del mod">
          <ac:chgData name="clara lourenço" userId="/ahOx1rifKxrnUSM4PPSBrLVCmCEpr8pILFd4Z3ylvQ=" providerId="None" clId="Web-{20479B2D-29E6-4D54-8B64-F45E0EBE4ECE}" dt="2022-09-25T16:15:51.821" v="312"/>
          <ac:spMkLst>
            <pc:docMk/>
            <pc:sldMk cId="626834510" sldId="4378"/>
            <ac:spMk id="6" creationId="{B8177C21-BE49-4F47-86B3-C8EAA962A2B7}"/>
          </ac:spMkLst>
        </pc:spChg>
        <pc:spChg chg="add mod">
          <ac:chgData name="clara lourenço" userId="/ahOx1rifKxrnUSM4PPSBrLVCmCEpr8pILFd4Z3ylvQ=" providerId="None" clId="Web-{20479B2D-29E6-4D54-8B64-F45E0EBE4ECE}" dt="2022-09-25T16:16:01.634" v="313"/>
          <ac:spMkLst>
            <pc:docMk/>
            <pc:sldMk cId="626834510" sldId="4378"/>
            <ac:spMk id="8" creationId="{71E28E56-121D-92D1-3A7D-7EE488142236}"/>
          </ac:spMkLst>
        </pc:spChg>
        <pc:spChg chg="mod">
          <ac:chgData name="clara lourenço" userId="/ahOx1rifKxrnUSM4PPSBrLVCmCEpr8pILFd4Z3ylvQ=" providerId="None" clId="Web-{20479B2D-29E6-4D54-8B64-F45E0EBE4ECE}" dt="2022-09-25T16:18:29.591" v="349" actId="20577"/>
          <ac:spMkLst>
            <pc:docMk/>
            <pc:sldMk cId="626834510" sldId="4378"/>
            <ac:spMk id="38" creationId="{00000000-0000-0000-0000-000000000000}"/>
          </ac:spMkLst>
        </pc:spChg>
        <pc:spChg chg="del">
          <ac:chgData name="clara lourenço" userId="/ahOx1rifKxrnUSM4PPSBrLVCmCEpr8pILFd4Z3ylvQ=" providerId="None" clId="Web-{20479B2D-29E6-4D54-8B64-F45E0EBE4ECE}" dt="2022-09-25T16:15:38.884" v="309"/>
          <ac:spMkLst>
            <pc:docMk/>
            <pc:sldMk cId="626834510" sldId="4378"/>
            <ac:spMk id="1058" creationId="{00000000-0000-0000-0000-000000000000}"/>
          </ac:spMkLst>
        </pc:spChg>
        <pc:spChg chg="del">
          <ac:chgData name="clara lourenço" userId="/ahOx1rifKxrnUSM4PPSBrLVCmCEpr8pILFd4Z3ylvQ=" providerId="None" clId="Web-{20479B2D-29E6-4D54-8B64-F45E0EBE4ECE}" dt="2022-09-25T16:15:36.993" v="308"/>
          <ac:spMkLst>
            <pc:docMk/>
            <pc:sldMk cId="626834510" sldId="4378"/>
            <ac:spMk id="57354" creationId="{00000000-0000-0000-0000-000000000000}"/>
          </ac:spMkLst>
        </pc:spChg>
        <pc:spChg chg="del">
          <ac:chgData name="clara lourenço" userId="/ahOx1rifKxrnUSM4PPSBrLVCmCEpr8pILFd4Z3ylvQ=" providerId="None" clId="Web-{20479B2D-29E6-4D54-8B64-F45E0EBE4ECE}" dt="2022-09-25T16:15:29.555" v="307"/>
          <ac:spMkLst>
            <pc:docMk/>
            <pc:sldMk cId="626834510" sldId="4378"/>
            <ac:spMk id="59397" creationId="{00000000-0000-0000-0000-000000000000}"/>
          </ac:spMkLst>
        </pc:spChg>
      </pc:sldChg>
      <pc:sldChg chg="addSp delSp modSp">
        <pc:chgData name="clara lourenço" userId="/ahOx1rifKxrnUSM4PPSBrLVCmCEpr8pILFd4Z3ylvQ=" providerId="None" clId="Web-{20479B2D-29E6-4D54-8B64-F45E0EBE4ECE}" dt="2022-09-25T16:20:07.594" v="365" actId="20577"/>
        <pc:sldMkLst>
          <pc:docMk/>
          <pc:sldMk cId="626834510" sldId="4379"/>
        </pc:sldMkLst>
        <pc:spChg chg="del">
          <ac:chgData name="clara lourenço" userId="/ahOx1rifKxrnUSM4PPSBrLVCmCEpr8pILFd4Z3ylvQ=" providerId="None" clId="Web-{20479B2D-29E6-4D54-8B64-F45E0EBE4ECE}" dt="2022-09-25T16:17:09.839" v="331"/>
          <ac:spMkLst>
            <pc:docMk/>
            <pc:sldMk cId="626834510" sldId="4379"/>
            <ac:spMk id="2" creationId="{C3DBDB17-2CF4-45D7-8202-DE55E9AFC50F}"/>
          </ac:spMkLst>
        </pc:spChg>
        <pc:spChg chg="add del mod">
          <ac:chgData name="clara lourenço" userId="/ahOx1rifKxrnUSM4PPSBrLVCmCEpr8pILFd4Z3ylvQ=" providerId="None" clId="Web-{20479B2D-29E6-4D54-8B64-F45E0EBE4ECE}" dt="2022-09-25T16:17:12.980" v="332"/>
          <ac:spMkLst>
            <pc:docMk/>
            <pc:sldMk cId="626834510" sldId="4379"/>
            <ac:spMk id="4" creationId="{8DCCE9F9-3F0B-C10E-85AA-0E1FB4FC1DC7}"/>
          </ac:spMkLst>
        </pc:spChg>
        <pc:spChg chg="add mod">
          <ac:chgData name="clara lourenço" userId="/ahOx1rifKxrnUSM4PPSBrLVCmCEpr8pILFd4Z3ylvQ=" providerId="None" clId="Web-{20479B2D-29E6-4D54-8B64-F45E0EBE4ECE}" dt="2022-09-25T16:18:04.278" v="343"/>
          <ac:spMkLst>
            <pc:docMk/>
            <pc:sldMk cId="626834510" sldId="4379"/>
            <ac:spMk id="6" creationId="{4A55952B-8F30-3679-9C9E-8E963365DD48}"/>
          </ac:spMkLst>
        </pc:spChg>
        <pc:spChg chg="mod">
          <ac:chgData name="clara lourenço" userId="/ahOx1rifKxrnUSM4PPSBrLVCmCEpr8pILFd4Z3ylvQ=" providerId="None" clId="Web-{20479B2D-29E6-4D54-8B64-F45E0EBE4ECE}" dt="2022-09-25T16:20:07.594" v="365" actId="20577"/>
          <ac:spMkLst>
            <pc:docMk/>
            <pc:sldMk cId="626834510" sldId="4379"/>
            <ac:spMk id="38" creationId="{00000000-0000-0000-0000-000000000000}"/>
          </ac:spMkLst>
        </pc:spChg>
        <pc:spChg chg="del">
          <ac:chgData name="clara lourenço" userId="/ahOx1rifKxrnUSM4PPSBrLVCmCEpr8pILFd4Z3ylvQ=" providerId="None" clId="Web-{20479B2D-29E6-4D54-8B64-F45E0EBE4ECE}" dt="2022-09-25T16:17:09.730" v="329"/>
          <ac:spMkLst>
            <pc:docMk/>
            <pc:sldMk cId="626834510" sldId="4379"/>
            <ac:spMk id="1058" creationId="{00000000-0000-0000-0000-000000000000}"/>
          </ac:spMkLst>
        </pc:spChg>
        <pc:spChg chg="del">
          <ac:chgData name="clara lourenço" userId="/ahOx1rifKxrnUSM4PPSBrLVCmCEpr8pILFd4Z3ylvQ=" providerId="None" clId="Web-{20479B2D-29E6-4D54-8B64-F45E0EBE4ECE}" dt="2022-09-25T16:17:09.730" v="330"/>
          <ac:spMkLst>
            <pc:docMk/>
            <pc:sldMk cId="626834510" sldId="4379"/>
            <ac:spMk id="53263" creationId="{00000000-0000-0000-0000-000000000000}"/>
          </ac:spMkLst>
        </pc:spChg>
      </pc:sldChg>
      <pc:sldChg chg="modSp">
        <pc:chgData name="clara lourenço" userId="/ahOx1rifKxrnUSM4PPSBrLVCmCEpr8pILFd4Z3ylvQ=" providerId="None" clId="Web-{20479B2D-29E6-4D54-8B64-F45E0EBE4ECE}" dt="2022-09-25T16:01:43.032" v="198"/>
        <pc:sldMkLst>
          <pc:docMk/>
          <pc:sldMk cId="3559636693" sldId="4381"/>
        </pc:sldMkLst>
        <pc:spChg chg="mod">
          <ac:chgData name="clara lourenço" userId="/ahOx1rifKxrnUSM4PPSBrLVCmCEpr8pILFd4Z3ylvQ=" providerId="None" clId="Web-{20479B2D-29E6-4D54-8B64-F45E0EBE4ECE}" dt="2022-09-25T16:00:17.514" v="189" actId="14100"/>
          <ac:spMkLst>
            <pc:docMk/>
            <pc:sldMk cId="3559636693" sldId="4381"/>
            <ac:spMk id="14" creationId="{BE59536B-CB14-6A49-9925-C70C0915408D}"/>
          </ac:spMkLst>
        </pc:spChg>
        <pc:spChg chg="mod">
          <ac:chgData name="clara lourenço" userId="/ahOx1rifKxrnUSM4PPSBrLVCmCEpr8pILFd4Z3ylvQ=" providerId="None" clId="Web-{20479B2D-29E6-4D54-8B64-F45E0EBE4ECE}" dt="2022-09-25T16:00:06.201" v="185" actId="1076"/>
          <ac:spMkLst>
            <pc:docMk/>
            <pc:sldMk cId="3559636693" sldId="4381"/>
            <ac:spMk id="15" creationId="{04695EEA-D075-3642-8CB0-45ED61E791B1}"/>
          </ac:spMkLst>
        </pc:spChg>
        <pc:picChg chg="ord">
          <ac:chgData name="clara lourenço" userId="/ahOx1rifKxrnUSM4PPSBrLVCmCEpr8pILFd4Z3ylvQ=" providerId="None" clId="Web-{20479B2D-29E6-4D54-8B64-F45E0EBE4ECE}" dt="2022-09-25T16:01:43.032" v="198"/>
          <ac:picMkLst>
            <pc:docMk/>
            <pc:sldMk cId="3559636693" sldId="4381"/>
            <ac:picMk id="13" creationId="{95D61C34-AF95-5448-B715-90AADC57BC48}"/>
          </ac:picMkLst>
        </pc:picChg>
      </pc:sldChg>
      <pc:sldChg chg="modSp">
        <pc:chgData name="clara lourenço" userId="/ahOx1rifKxrnUSM4PPSBrLVCmCEpr8pILFd4Z3ylvQ=" providerId="None" clId="Web-{20479B2D-29E6-4D54-8B64-F45E0EBE4ECE}" dt="2022-09-25T16:01:27.751" v="197"/>
        <pc:sldMkLst>
          <pc:docMk/>
          <pc:sldMk cId="3559636693" sldId="4395"/>
        </pc:sldMkLst>
        <pc:spChg chg="mod">
          <ac:chgData name="clara lourenço" userId="/ahOx1rifKxrnUSM4PPSBrLVCmCEpr8pILFd4Z3ylvQ=" providerId="None" clId="Web-{20479B2D-29E6-4D54-8B64-F45E0EBE4ECE}" dt="2022-09-25T16:01:08.906" v="195" actId="14100"/>
          <ac:spMkLst>
            <pc:docMk/>
            <pc:sldMk cId="3559636693" sldId="4395"/>
            <ac:spMk id="14" creationId="{BE59536B-CB14-6A49-9925-C70C0915408D}"/>
          </ac:spMkLst>
        </pc:spChg>
        <pc:spChg chg="mod">
          <ac:chgData name="clara lourenço" userId="/ahOx1rifKxrnUSM4PPSBrLVCmCEpr8pILFd4Z3ylvQ=" providerId="None" clId="Web-{20479B2D-29E6-4D54-8B64-F45E0EBE4ECE}" dt="2022-09-25T16:01:12.438" v="196" actId="1076"/>
          <ac:spMkLst>
            <pc:docMk/>
            <pc:sldMk cId="3559636693" sldId="4395"/>
            <ac:spMk id="15" creationId="{04695EEA-D075-3642-8CB0-45ED61E791B1}"/>
          </ac:spMkLst>
        </pc:spChg>
        <pc:picChg chg="ord">
          <ac:chgData name="clara lourenço" userId="/ahOx1rifKxrnUSM4PPSBrLVCmCEpr8pILFd4Z3ylvQ=" providerId="None" clId="Web-{20479B2D-29E6-4D54-8B64-F45E0EBE4ECE}" dt="2022-09-25T16:01:27.751" v="197"/>
          <ac:picMkLst>
            <pc:docMk/>
            <pc:sldMk cId="3559636693" sldId="4395"/>
            <ac:picMk id="13" creationId="{95D61C34-AF95-5448-B715-90AADC57BC48}"/>
          </ac:picMkLst>
        </pc:picChg>
      </pc:sldChg>
      <pc:sldChg chg="addSp delSp modSp">
        <pc:chgData name="clara lourenço" userId="/ahOx1rifKxrnUSM4PPSBrLVCmCEpr8pILFd4Z3ylvQ=" providerId="None" clId="Web-{20479B2D-29E6-4D54-8B64-F45E0EBE4ECE}" dt="2022-09-25T16:21:03.018" v="376" actId="20577"/>
        <pc:sldMkLst>
          <pc:docMk/>
          <pc:sldMk cId="626834510" sldId="4430"/>
        </pc:sldMkLst>
        <pc:spChg chg="del">
          <ac:chgData name="clara lourenço" userId="/ahOx1rifKxrnUSM4PPSBrLVCmCEpr8pILFd4Z3ylvQ=" providerId="None" clId="Web-{20479B2D-29E6-4D54-8B64-F45E0EBE4ECE}" dt="2022-09-25T16:17:28.215" v="336"/>
          <ac:spMkLst>
            <pc:docMk/>
            <pc:sldMk cId="626834510" sldId="4430"/>
            <ac:spMk id="2" creationId="{C3DBDB17-2CF4-45D7-8202-DE55E9AFC50F}"/>
          </ac:spMkLst>
        </pc:spChg>
        <pc:spChg chg="add del mod">
          <ac:chgData name="clara lourenço" userId="/ahOx1rifKxrnUSM4PPSBrLVCmCEpr8pILFd4Z3ylvQ=" providerId="None" clId="Web-{20479B2D-29E6-4D54-8B64-F45E0EBE4ECE}" dt="2022-09-25T16:17:30.730" v="337"/>
          <ac:spMkLst>
            <pc:docMk/>
            <pc:sldMk cId="626834510" sldId="4430"/>
            <ac:spMk id="4" creationId="{D537CB3A-B145-05A3-FE41-797AA67C594A}"/>
          </ac:spMkLst>
        </pc:spChg>
        <pc:spChg chg="add mod">
          <ac:chgData name="clara lourenço" userId="/ahOx1rifKxrnUSM4PPSBrLVCmCEpr8pILFd4Z3ylvQ=" providerId="None" clId="Web-{20479B2D-29E6-4D54-8B64-F45E0EBE4ECE}" dt="2022-09-25T16:18:11.278" v="346"/>
          <ac:spMkLst>
            <pc:docMk/>
            <pc:sldMk cId="626834510" sldId="4430"/>
            <ac:spMk id="6" creationId="{EF544274-B1CD-2B27-CBE3-4CD256AAB92A}"/>
          </ac:spMkLst>
        </pc:spChg>
        <pc:spChg chg="mod">
          <ac:chgData name="clara lourenço" userId="/ahOx1rifKxrnUSM4PPSBrLVCmCEpr8pILFd4Z3ylvQ=" providerId="None" clId="Web-{20479B2D-29E6-4D54-8B64-F45E0EBE4ECE}" dt="2022-09-25T16:21:03.018" v="376" actId="20577"/>
          <ac:spMkLst>
            <pc:docMk/>
            <pc:sldMk cId="626834510" sldId="4430"/>
            <ac:spMk id="1027" creationId="{00000000-0000-0000-0000-000000000000}"/>
          </ac:spMkLst>
        </pc:spChg>
      </pc:sldChg>
      <pc:sldChg chg="modSp">
        <pc:chgData name="clara lourenço" userId="/ahOx1rifKxrnUSM4PPSBrLVCmCEpr8pILFd4Z3ylvQ=" providerId="None" clId="Web-{20479B2D-29E6-4D54-8B64-F45E0EBE4ECE}" dt="2022-09-25T16:10:48.110" v="261" actId="1076"/>
        <pc:sldMkLst>
          <pc:docMk/>
          <pc:sldMk cId="626834510" sldId="4443"/>
        </pc:sldMkLst>
        <pc:spChg chg="mod">
          <ac:chgData name="clara lourenço" userId="/ahOx1rifKxrnUSM4PPSBrLVCmCEpr8pILFd4Z3ylvQ=" providerId="None" clId="Web-{20479B2D-29E6-4D54-8B64-F45E0EBE4ECE}" dt="2022-09-25T16:10:48.110" v="261" actId="1076"/>
          <ac:spMkLst>
            <pc:docMk/>
            <pc:sldMk cId="626834510" sldId="4443"/>
            <ac:spMk id="2" creationId="{C3DBDB17-2CF4-45D7-8202-DE55E9AFC50F}"/>
          </ac:spMkLst>
        </pc:spChg>
        <pc:spChg chg="mod ord">
          <ac:chgData name="clara lourenço" userId="/ahOx1rifKxrnUSM4PPSBrLVCmCEpr8pILFd4Z3ylvQ=" providerId="None" clId="Web-{20479B2D-29E6-4D54-8B64-F45E0EBE4ECE}" dt="2022-09-25T16:10:37.735" v="260"/>
          <ac:spMkLst>
            <pc:docMk/>
            <pc:sldMk cId="626834510" sldId="4443"/>
            <ac:spMk id="23" creationId="{00000000-0000-0000-0000-000000000000}"/>
          </ac:spMkLst>
        </pc:spChg>
        <pc:spChg chg="mod">
          <ac:chgData name="clara lourenço" userId="/ahOx1rifKxrnUSM4PPSBrLVCmCEpr8pILFd4Z3ylvQ=" providerId="None" clId="Web-{20479B2D-29E6-4D54-8B64-F45E0EBE4ECE}" dt="2022-09-25T16:10:25.562" v="259" actId="1076"/>
          <ac:spMkLst>
            <pc:docMk/>
            <pc:sldMk cId="626834510" sldId="4443"/>
            <ac:spMk id="35841" creationId="{00000000-0000-0000-0000-000000000000}"/>
          </ac:spMkLst>
        </pc:spChg>
        <pc:spChg chg="mod">
          <ac:chgData name="clara lourenço" userId="/ahOx1rifKxrnUSM4PPSBrLVCmCEpr8pILFd4Z3ylvQ=" providerId="None" clId="Web-{20479B2D-29E6-4D54-8B64-F45E0EBE4ECE}" dt="2022-09-25T16:10:11.984" v="257"/>
          <ac:spMkLst>
            <pc:docMk/>
            <pc:sldMk cId="626834510" sldId="4443"/>
            <ac:spMk id="53264" creationId="{00000000-0000-0000-0000-000000000000}"/>
          </ac:spMkLst>
        </pc:spChg>
      </pc:sldChg>
      <pc:sldChg chg="modSp">
        <pc:chgData name="clara lourenço" userId="/ahOx1rifKxrnUSM4PPSBrLVCmCEpr8pILFd4Z3ylvQ=" providerId="None" clId="Web-{20479B2D-29E6-4D54-8B64-F45E0EBE4ECE}" dt="2022-09-25T15:58:22.730" v="160" actId="1076"/>
        <pc:sldMkLst>
          <pc:docMk/>
          <pc:sldMk cId="3993980374" sldId="4446"/>
        </pc:sldMkLst>
        <pc:spChg chg="mod">
          <ac:chgData name="clara lourenço" userId="/ahOx1rifKxrnUSM4PPSBrLVCmCEpr8pILFd4Z3ylvQ=" providerId="None" clId="Web-{20479B2D-29E6-4D54-8B64-F45E0EBE4ECE}" dt="2022-09-25T15:58:19.230" v="159" actId="1076"/>
          <ac:spMkLst>
            <pc:docMk/>
            <pc:sldMk cId="3993980374" sldId="4446"/>
            <ac:spMk id="9" creationId="{00000000-0000-0000-0000-000000000000}"/>
          </ac:spMkLst>
        </pc:spChg>
        <pc:spChg chg="mod">
          <ac:chgData name="clara lourenço" userId="/ahOx1rifKxrnUSM4PPSBrLVCmCEpr8pILFd4Z3ylvQ=" providerId="None" clId="Web-{20479B2D-29E6-4D54-8B64-F45E0EBE4ECE}" dt="2022-09-25T15:58:22.730" v="160" actId="1076"/>
          <ac:spMkLst>
            <pc:docMk/>
            <pc:sldMk cId="3993980374" sldId="4446"/>
            <ac:spMk id="12" creationId="{00000000-0000-0000-0000-000000000000}"/>
          </ac:spMkLst>
        </pc:spChg>
      </pc:sldChg>
      <pc:sldChg chg="addSp delSp modSp">
        <pc:chgData name="clara lourenço" userId="/ahOx1rifKxrnUSM4PPSBrLVCmCEpr8pILFd4Z3ylvQ=" providerId="None" clId="Web-{20479B2D-29E6-4D54-8B64-F45E0EBE4ECE}" dt="2022-09-25T16:11:43.627" v="270" actId="14100"/>
        <pc:sldMkLst>
          <pc:docMk/>
          <pc:sldMk cId="626834510" sldId="4447"/>
        </pc:sldMkLst>
        <pc:spChg chg="del">
          <ac:chgData name="clara lourenço" userId="/ahOx1rifKxrnUSM4PPSBrLVCmCEpr8pILFd4Z3ylvQ=" providerId="None" clId="Web-{20479B2D-29E6-4D54-8B64-F45E0EBE4ECE}" dt="2022-09-25T16:11:08.470" v="262"/>
          <ac:spMkLst>
            <pc:docMk/>
            <pc:sldMk cId="626834510" sldId="4447"/>
            <ac:spMk id="2" creationId="{C3DBDB17-2CF4-45D7-8202-DE55E9AFC50F}"/>
          </ac:spMkLst>
        </pc:spChg>
        <pc:spChg chg="add del mod">
          <ac:chgData name="clara lourenço" userId="/ahOx1rifKxrnUSM4PPSBrLVCmCEpr8pILFd4Z3ylvQ=" providerId="None" clId="Web-{20479B2D-29E6-4D54-8B64-F45E0EBE4ECE}" dt="2022-09-25T16:11:13.361" v="263"/>
          <ac:spMkLst>
            <pc:docMk/>
            <pc:sldMk cId="626834510" sldId="4447"/>
            <ac:spMk id="12" creationId="{B150C37E-FAD8-0ABE-D215-928090338ECD}"/>
          </ac:spMkLst>
        </pc:spChg>
        <pc:spChg chg="add mod">
          <ac:chgData name="clara lourenço" userId="/ahOx1rifKxrnUSM4PPSBrLVCmCEpr8pILFd4Z3ylvQ=" providerId="None" clId="Web-{20479B2D-29E6-4D54-8B64-F45E0EBE4ECE}" dt="2022-09-25T16:11:15.704" v="264"/>
          <ac:spMkLst>
            <pc:docMk/>
            <pc:sldMk cId="626834510" sldId="4447"/>
            <ac:spMk id="14" creationId="{BD78CE5E-BB85-BD03-EE7D-CB79AE21EDD4}"/>
          </ac:spMkLst>
        </pc:spChg>
        <pc:spChg chg="mod">
          <ac:chgData name="clara lourenço" userId="/ahOx1rifKxrnUSM4PPSBrLVCmCEpr8pILFd4Z3ylvQ=" providerId="None" clId="Web-{20479B2D-29E6-4D54-8B64-F45E0EBE4ECE}" dt="2022-09-25T16:11:26.080" v="268"/>
          <ac:spMkLst>
            <pc:docMk/>
            <pc:sldMk cId="626834510" sldId="4447"/>
            <ac:spMk id="34" creationId="{00000000-0000-0000-0000-000000000000}"/>
          </ac:spMkLst>
        </pc:spChg>
        <pc:spChg chg="mod">
          <ac:chgData name="clara lourenço" userId="/ahOx1rifKxrnUSM4PPSBrLVCmCEpr8pILFd4Z3ylvQ=" providerId="None" clId="Web-{20479B2D-29E6-4D54-8B64-F45E0EBE4ECE}" dt="2022-09-25T16:11:43.627" v="270" actId="14100"/>
          <ac:spMkLst>
            <pc:docMk/>
            <pc:sldMk cId="626834510" sldId="4447"/>
            <ac:spMk id="64" creationId="{00000000-0000-0000-0000-000000000000}"/>
          </ac:spMkLst>
        </pc:spChg>
      </pc:sldChg>
      <pc:sldChg chg="addSp delSp modSp">
        <pc:chgData name="clara lourenço" userId="/ahOx1rifKxrnUSM4PPSBrLVCmCEpr8pILFd4Z3ylvQ=" providerId="None" clId="Web-{20479B2D-29E6-4D54-8B64-F45E0EBE4ECE}" dt="2022-09-25T16:12:46.972" v="282"/>
        <pc:sldMkLst>
          <pc:docMk/>
          <pc:sldMk cId="626834510" sldId="4448"/>
        </pc:sldMkLst>
        <pc:spChg chg="del mod">
          <ac:chgData name="clara lourenço" userId="/ahOx1rifKxrnUSM4PPSBrLVCmCEpr8pILFd4Z3ylvQ=" providerId="None" clId="Web-{20479B2D-29E6-4D54-8B64-F45E0EBE4ECE}" dt="2022-09-25T16:12:35.363" v="280"/>
          <ac:spMkLst>
            <pc:docMk/>
            <pc:sldMk cId="626834510" sldId="4448"/>
            <ac:spMk id="2" creationId="{C3DBDB17-2CF4-45D7-8202-DE55E9AFC50F}"/>
          </ac:spMkLst>
        </pc:spChg>
        <pc:spChg chg="add del mod">
          <ac:chgData name="clara lourenço" userId="/ahOx1rifKxrnUSM4PPSBrLVCmCEpr8pILFd4Z3ylvQ=" providerId="None" clId="Web-{20479B2D-29E6-4D54-8B64-F45E0EBE4ECE}" dt="2022-09-25T16:12:38.332" v="281"/>
          <ac:spMkLst>
            <pc:docMk/>
            <pc:sldMk cId="626834510" sldId="4448"/>
            <ac:spMk id="4" creationId="{272FBF86-2C81-9F08-C44B-ACCFF789879E}"/>
          </ac:spMkLst>
        </pc:spChg>
        <pc:spChg chg="add mod">
          <ac:chgData name="clara lourenço" userId="/ahOx1rifKxrnUSM4PPSBrLVCmCEpr8pILFd4Z3ylvQ=" providerId="None" clId="Web-{20479B2D-29E6-4D54-8B64-F45E0EBE4ECE}" dt="2022-09-25T16:12:46.972" v="282"/>
          <ac:spMkLst>
            <pc:docMk/>
            <pc:sldMk cId="626834510" sldId="4448"/>
            <ac:spMk id="6" creationId="{4083AA3E-1E9E-0BA2-98D2-78A74C46C74C}"/>
          </ac:spMkLst>
        </pc:spChg>
        <pc:spChg chg="mod">
          <ac:chgData name="clara lourenço" userId="/ahOx1rifKxrnUSM4PPSBrLVCmCEpr8pILFd4Z3ylvQ=" providerId="None" clId="Web-{20479B2D-29E6-4D54-8B64-F45E0EBE4ECE}" dt="2022-09-25T16:12:18.456" v="277" actId="1076"/>
          <ac:spMkLst>
            <pc:docMk/>
            <pc:sldMk cId="626834510" sldId="4448"/>
            <ac:spMk id="14" creationId="{00000000-0000-0000-0000-000000000000}"/>
          </ac:spMkLst>
        </pc:spChg>
        <pc:spChg chg="del">
          <ac:chgData name="clara lourenço" userId="/ahOx1rifKxrnUSM4PPSBrLVCmCEpr8pILFd4Z3ylvQ=" providerId="None" clId="Web-{20479B2D-29E6-4D54-8B64-F45E0EBE4ECE}" dt="2022-09-25T16:12:23.347" v="278"/>
          <ac:spMkLst>
            <pc:docMk/>
            <pc:sldMk cId="626834510" sldId="4448"/>
            <ac:spMk id="57354" creationId="{00000000-0000-0000-0000-000000000000}"/>
          </ac:spMkLst>
        </pc:spChg>
        <pc:spChg chg="mod">
          <ac:chgData name="clara lourenço" userId="/ahOx1rifKxrnUSM4PPSBrLVCmCEpr8pILFd4Z3ylvQ=" providerId="None" clId="Web-{20479B2D-29E6-4D54-8B64-F45E0EBE4ECE}" dt="2022-09-25T16:12:13.893" v="275" actId="14100"/>
          <ac:spMkLst>
            <pc:docMk/>
            <pc:sldMk cId="626834510" sldId="4448"/>
            <ac:spMk id="57355" creationId="{00000000-0000-0000-0000-000000000000}"/>
          </ac:spMkLst>
        </pc:spChg>
      </pc:sldChg>
      <pc:sldChg chg="addSp delSp modSp">
        <pc:chgData name="clara lourenço" userId="/ahOx1rifKxrnUSM4PPSBrLVCmCEpr8pILFd4Z3ylvQ=" providerId="None" clId="Web-{20479B2D-29E6-4D54-8B64-F45E0EBE4ECE}" dt="2022-09-25T16:13:55.021" v="292"/>
        <pc:sldMkLst>
          <pc:docMk/>
          <pc:sldMk cId="626834510" sldId="4449"/>
        </pc:sldMkLst>
        <pc:spChg chg="del">
          <ac:chgData name="clara lourenço" userId="/ahOx1rifKxrnUSM4PPSBrLVCmCEpr8pILFd4Z3ylvQ=" providerId="None" clId="Web-{20479B2D-29E6-4D54-8B64-F45E0EBE4ECE}" dt="2022-09-25T16:12:56.223" v="283"/>
          <ac:spMkLst>
            <pc:docMk/>
            <pc:sldMk cId="626834510" sldId="4449"/>
            <ac:spMk id="2" creationId="{C3DBDB17-2CF4-45D7-8202-DE55E9AFC50F}"/>
          </ac:spMkLst>
        </pc:spChg>
        <pc:spChg chg="add del mod">
          <ac:chgData name="clara lourenço" userId="/ahOx1rifKxrnUSM4PPSBrLVCmCEpr8pILFd4Z3ylvQ=" providerId="None" clId="Web-{20479B2D-29E6-4D54-8B64-F45E0EBE4ECE}" dt="2022-09-25T16:13:03.817" v="284"/>
          <ac:spMkLst>
            <pc:docMk/>
            <pc:sldMk cId="626834510" sldId="4449"/>
            <ac:spMk id="8" creationId="{8988626B-0850-5FD7-8C70-02AE84EB4311}"/>
          </ac:spMkLst>
        </pc:spChg>
        <pc:spChg chg="add mod">
          <ac:chgData name="clara lourenço" userId="/ahOx1rifKxrnUSM4PPSBrLVCmCEpr8pILFd4Z3ylvQ=" providerId="None" clId="Web-{20479B2D-29E6-4D54-8B64-F45E0EBE4ECE}" dt="2022-09-25T16:13:05.973" v="285"/>
          <ac:spMkLst>
            <pc:docMk/>
            <pc:sldMk cId="626834510" sldId="4449"/>
            <ac:spMk id="10" creationId="{C82A6B5E-32D5-EF52-4681-AC518403A565}"/>
          </ac:spMkLst>
        </pc:spChg>
        <pc:spChg chg="mod">
          <ac:chgData name="clara lourenço" userId="/ahOx1rifKxrnUSM4PPSBrLVCmCEpr8pILFd4Z3ylvQ=" providerId="None" clId="Web-{20479B2D-29E6-4D54-8B64-F45E0EBE4ECE}" dt="2022-09-25T16:13:30.724" v="289" actId="14100"/>
          <ac:spMkLst>
            <pc:docMk/>
            <pc:sldMk cId="626834510" sldId="4449"/>
            <ac:spMk id="34" creationId="{00000000-0000-0000-0000-000000000000}"/>
          </ac:spMkLst>
        </pc:spChg>
        <pc:grpChg chg="mod">
          <ac:chgData name="clara lourenço" userId="/ahOx1rifKxrnUSM4PPSBrLVCmCEpr8pILFd4Z3ylvQ=" providerId="None" clId="Web-{20479B2D-29E6-4D54-8B64-F45E0EBE4ECE}" dt="2022-09-25T16:13:42.787" v="291" actId="14100"/>
          <ac:grpSpMkLst>
            <pc:docMk/>
            <pc:sldMk cId="626834510" sldId="4449"/>
            <ac:grpSpMk id="4" creationId="{00000000-0000-0000-0000-000000000000}"/>
          </ac:grpSpMkLst>
        </pc:grpChg>
        <pc:picChg chg="ord">
          <ac:chgData name="clara lourenço" userId="/ahOx1rifKxrnUSM4PPSBrLVCmCEpr8pILFd4Z3ylvQ=" providerId="None" clId="Web-{20479B2D-29E6-4D54-8B64-F45E0EBE4ECE}" dt="2022-09-25T16:13:55.021" v="292"/>
          <ac:picMkLst>
            <pc:docMk/>
            <pc:sldMk cId="626834510" sldId="4449"/>
            <ac:picMk id="59394" creationId="{00000000-0000-0000-0000-000000000000}"/>
          </ac:picMkLst>
        </pc:picChg>
      </pc:sldChg>
      <pc:sldChg chg="addSp delSp modSp">
        <pc:chgData name="clara lourenço" userId="/ahOx1rifKxrnUSM4PPSBrLVCmCEpr8pILFd4Z3ylvQ=" providerId="None" clId="Web-{20479B2D-29E6-4D54-8B64-F45E0EBE4ECE}" dt="2022-09-25T16:20:53.924" v="374" actId="1076"/>
        <pc:sldMkLst>
          <pc:docMk/>
          <pc:sldMk cId="626834510" sldId="4450"/>
        </pc:sldMkLst>
        <pc:spChg chg="del">
          <ac:chgData name="clara lourenço" userId="/ahOx1rifKxrnUSM4PPSBrLVCmCEpr8pILFd4Z3ylvQ=" providerId="None" clId="Web-{20479B2D-29E6-4D54-8B64-F45E0EBE4ECE}" dt="2022-09-25T16:17:20.449" v="334"/>
          <ac:spMkLst>
            <pc:docMk/>
            <pc:sldMk cId="626834510" sldId="4450"/>
            <ac:spMk id="2" creationId="{C3DBDB17-2CF4-45D7-8202-DE55E9AFC50F}"/>
          </ac:spMkLst>
        </pc:spChg>
        <pc:spChg chg="add del mod">
          <ac:chgData name="clara lourenço" userId="/ahOx1rifKxrnUSM4PPSBrLVCmCEpr8pILFd4Z3ylvQ=" providerId="None" clId="Web-{20479B2D-29E6-4D54-8B64-F45E0EBE4ECE}" dt="2022-09-25T16:17:23.683" v="335"/>
          <ac:spMkLst>
            <pc:docMk/>
            <pc:sldMk cId="626834510" sldId="4450"/>
            <ac:spMk id="4" creationId="{02658736-BC59-6666-23D3-140BB03CF12F}"/>
          </ac:spMkLst>
        </pc:spChg>
        <pc:spChg chg="add del mod">
          <ac:chgData name="clara lourenço" userId="/ahOx1rifKxrnUSM4PPSBrLVCmCEpr8pILFd4Z3ylvQ=" providerId="None" clId="Web-{20479B2D-29E6-4D54-8B64-F45E0EBE4ECE}" dt="2022-09-25T16:20:22.485" v="366"/>
          <ac:spMkLst>
            <pc:docMk/>
            <pc:sldMk cId="626834510" sldId="4450"/>
            <ac:spMk id="6" creationId="{5C3A3A92-E05E-2285-0FC2-F36CC408DAC3}"/>
          </ac:spMkLst>
        </pc:spChg>
        <pc:spChg chg="add">
          <ac:chgData name="clara lourenço" userId="/ahOx1rifKxrnUSM4PPSBrLVCmCEpr8pILFd4Z3ylvQ=" providerId="None" clId="Web-{20479B2D-29E6-4D54-8B64-F45E0EBE4ECE}" dt="2022-09-25T16:18:09.341" v="345"/>
          <ac:spMkLst>
            <pc:docMk/>
            <pc:sldMk cId="626834510" sldId="4450"/>
            <ac:spMk id="8" creationId="{4C069D23-DD52-D5AC-4029-AE5BC65450D5}"/>
          </ac:spMkLst>
        </pc:spChg>
        <pc:spChg chg="add del mod">
          <ac:chgData name="clara lourenço" userId="/ahOx1rifKxrnUSM4PPSBrLVCmCEpr8pILFd4Z3ylvQ=" providerId="None" clId="Web-{20479B2D-29E6-4D54-8B64-F45E0EBE4ECE}" dt="2022-09-25T16:20:25.907" v="367"/>
          <ac:spMkLst>
            <pc:docMk/>
            <pc:sldMk cId="626834510" sldId="4450"/>
            <ac:spMk id="10" creationId="{F4A202F3-1DED-3692-44BC-B9E7E80AA028}"/>
          </ac:spMkLst>
        </pc:spChg>
        <pc:spChg chg="mod">
          <ac:chgData name="clara lourenço" userId="/ahOx1rifKxrnUSM4PPSBrLVCmCEpr8pILFd4Z3ylvQ=" providerId="None" clId="Web-{20479B2D-29E6-4D54-8B64-F45E0EBE4ECE}" dt="2022-09-25T16:20:38.173" v="370" actId="1076"/>
          <ac:spMkLst>
            <pc:docMk/>
            <pc:sldMk cId="626834510" sldId="4450"/>
            <ac:spMk id="22" creationId="{00000000-0000-0000-0000-000000000000}"/>
          </ac:spMkLst>
        </pc:spChg>
        <pc:picChg chg="mod">
          <ac:chgData name="clara lourenço" userId="/ahOx1rifKxrnUSM4PPSBrLVCmCEpr8pILFd4Z3ylvQ=" providerId="None" clId="Web-{20479B2D-29E6-4D54-8B64-F45E0EBE4ECE}" dt="2022-09-25T16:20:45.548" v="372" actId="14100"/>
          <ac:picMkLst>
            <pc:docMk/>
            <pc:sldMk cId="626834510" sldId="4450"/>
            <ac:picMk id="31746" creationId="{00000000-0000-0000-0000-000000000000}"/>
          </ac:picMkLst>
        </pc:picChg>
        <pc:picChg chg="mod">
          <ac:chgData name="clara lourenço" userId="/ahOx1rifKxrnUSM4PPSBrLVCmCEpr8pILFd4Z3ylvQ=" providerId="None" clId="Web-{20479B2D-29E6-4D54-8B64-F45E0EBE4ECE}" dt="2022-09-25T16:20:49.111" v="373" actId="14100"/>
          <ac:picMkLst>
            <pc:docMk/>
            <pc:sldMk cId="626834510" sldId="4450"/>
            <ac:picMk id="61442" creationId="{00000000-0000-0000-0000-000000000000}"/>
          </ac:picMkLst>
        </pc:picChg>
        <pc:picChg chg="mod">
          <ac:chgData name="clara lourenço" userId="/ahOx1rifKxrnUSM4PPSBrLVCmCEpr8pILFd4Z3ylvQ=" providerId="None" clId="Web-{20479B2D-29E6-4D54-8B64-F45E0EBE4ECE}" dt="2022-09-25T16:20:53.924" v="374" actId="1076"/>
          <ac:picMkLst>
            <pc:docMk/>
            <pc:sldMk cId="626834510" sldId="4450"/>
            <ac:picMk id="61443" creationId="{00000000-0000-0000-0000-000000000000}"/>
          </ac:picMkLst>
        </pc:picChg>
      </pc:sldChg>
      <pc:sldChg chg="addSp delSp modSp">
        <pc:chgData name="clara lourenço" userId="/ahOx1rifKxrnUSM4PPSBrLVCmCEpr8pILFd4Z3ylvQ=" providerId="None" clId="Web-{20479B2D-29E6-4D54-8B64-F45E0EBE4ECE}" dt="2022-09-25T16:19:41.078" v="361" actId="20577"/>
        <pc:sldMkLst>
          <pc:docMk/>
          <pc:sldMk cId="626834510" sldId="4451"/>
        </pc:sldMkLst>
        <pc:spChg chg="del">
          <ac:chgData name="clara lourenço" userId="/ahOx1rifKxrnUSM4PPSBrLVCmCEpr8pILFd4Z3ylvQ=" providerId="None" clId="Web-{20479B2D-29E6-4D54-8B64-F45E0EBE4ECE}" dt="2022-09-25T16:17:05.214" v="328"/>
          <ac:spMkLst>
            <pc:docMk/>
            <pc:sldMk cId="626834510" sldId="4451"/>
            <ac:spMk id="2" creationId="{C3DBDB17-2CF4-45D7-8202-DE55E9AFC50F}"/>
          </ac:spMkLst>
        </pc:spChg>
        <pc:spChg chg="add del mod">
          <ac:chgData name="clara lourenço" userId="/ahOx1rifKxrnUSM4PPSBrLVCmCEpr8pILFd4Z3ylvQ=" providerId="None" clId="Web-{20479B2D-29E6-4D54-8B64-F45E0EBE4ECE}" dt="2022-09-25T16:17:15.792" v="333"/>
          <ac:spMkLst>
            <pc:docMk/>
            <pc:sldMk cId="626834510" sldId="4451"/>
            <ac:spMk id="8" creationId="{4B7E358B-268C-141B-E557-9EB8D02627D8}"/>
          </ac:spMkLst>
        </pc:spChg>
        <pc:spChg chg="add mod">
          <ac:chgData name="clara lourenço" userId="/ahOx1rifKxrnUSM4PPSBrLVCmCEpr8pILFd4Z3ylvQ=" providerId="None" clId="Web-{20479B2D-29E6-4D54-8B64-F45E0EBE4ECE}" dt="2022-09-25T16:18:01.809" v="342"/>
          <ac:spMkLst>
            <pc:docMk/>
            <pc:sldMk cId="626834510" sldId="4451"/>
            <ac:spMk id="10" creationId="{1F219E19-7DED-12F9-019F-DAFB7D753641}"/>
          </ac:spMkLst>
        </pc:spChg>
        <pc:spChg chg="mod">
          <ac:chgData name="clara lourenço" userId="/ahOx1rifKxrnUSM4PPSBrLVCmCEpr8pILFd4Z3ylvQ=" providerId="None" clId="Web-{20479B2D-29E6-4D54-8B64-F45E0EBE4ECE}" dt="2022-09-25T16:19:34.343" v="360" actId="20577"/>
          <ac:spMkLst>
            <pc:docMk/>
            <pc:sldMk cId="626834510" sldId="4451"/>
            <ac:spMk id="23" creationId="{00000000-0000-0000-0000-000000000000}"/>
          </ac:spMkLst>
        </pc:spChg>
        <pc:spChg chg="del">
          <ac:chgData name="clara lourenço" userId="/ahOx1rifKxrnUSM4PPSBrLVCmCEpr8pILFd4Z3ylvQ=" providerId="None" clId="Web-{20479B2D-29E6-4D54-8B64-F45E0EBE4ECE}" dt="2022-09-25T16:17:04.980" v="326"/>
          <ac:spMkLst>
            <pc:docMk/>
            <pc:sldMk cId="626834510" sldId="4451"/>
            <ac:spMk id="1058" creationId="{00000000-0000-0000-0000-000000000000}"/>
          </ac:spMkLst>
        </pc:spChg>
        <pc:spChg chg="del">
          <ac:chgData name="clara lourenço" userId="/ahOx1rifKxrnUSM4PPSBrLVCmCEpr8pILFd4Z3ylvQ=" providerId="None" clId="Web-{20479B2D-29E6-4D54-8B64-F45E0EBE4ECE}" dt="2022-09-25T16:17:04.980" v="327"/>
          <ac:spMkLst>
            <pc:docMk/>
            <pc:sldMk cId="626834510" sldId="4451"/>
            <ac:spMk id="53263" creationId="{00000000-0000-0000-0000-000000000000}"/>
          </ac:spMkLst>
        </pc:spChg>
        <pc:spChg chg="del">
          <ac:chgData name="clara lourenço" userId="/ahOx1rifKxrnUSM4PPSBrLVCmCEpr8pILFd4Z3ylvQ=" providerId="None" clId="Web-{20479B2D-29E6-4D54-8B64-F45E0EBE4ECE}" dt="2022-09-25T16:17:04.980" v="325"/>
          <ac:spMkLst>
            <pc:docMk/>
            <pc:sldMk cId="626834510" sldId="4451"/>
            <ac:spMk id="57354" creationId="{00000000-0000-0000-0000-000000000000}"/>
          </ac:spMkLst>
        </pc:spChg>
        <pc:spChg chg="del">
          <ac:chgData name="clara lourenço" userId="/ahOx1rifKxrnUSM4PPSBrLVCmCEpr8pILFd4Z3ylvQ=" providerId="None" clId="Web-{20479B2D-29E6-4D54-8B64-F45E0EBE4ECE}" dt="2022-09-25T16:17:04.980" v="324"/>
          <ac:spMkLst>
            <pc:docMk/>
            <pc:sldMk cId="626834510" sldId="4451"/>
            <ac:spMk id="59397" creationId="{00000000-0000-0000-0000-000000000000}"/>
          </ac:spMkLst>
        </pc:spChg>
        <pc:spChg chg="mod">
          <ac:chgData name="clara lourenço" userId="/ahOx1rifKxrnUSM4PPSBrLVCmCEpr8pILFd4Z3ylvQ=" providerId="None" clId="Web-{20479B2D-29E6-4D54-8B64-F45E0EBE4ECE}" dt="2022-09-25T16:19:41.078" v="361" actId="20577"/>
          <ac:spMkLst>
            <pc:docMk/>
            <pc:sldMk cId="626834510" sldId="4451"/>
            <ac:spMk id="62474" creationId="{00000000-0000-0000-0000-000000000000}"/>
          </ac:spMkLst>
        </pc:spChg>
      </pc:sldChg>
      <pc:sldChg chg="modSp">
        <pc:chgData name="clara lourenço" userId="/ahOx1rifKxrnUSM4PPSBrLVCmCEpr8pILFd4Z3ylvQ=" providerId="None" clId="Web-{20479B2D-29E6-4D54-8B64-F45E0EBE4ECE}" dt="2022-09-25T16:24:43.403" v="404" actId="14100"/>
        <pc:sldMkLst>
          <pc:docMk/>
          <pc:sldMk cId="1963509368" sldId="4458"/>
        </pc:sldMkLst>
        <pc:spChg chg="mod">
          <ac:chgData name="clara lourenço" userId="/ahOx1rifKxrnUSM4PPSBrLVCmCEpr8pILFd4Z3ylvQ=" providerId="None" clId="Web-{20479B2D-29E6-4D54-8B64-F45E0EBE4ECE}" dt="2022-09-25T16:24:10.277" v="400" actId="1076"/>
          <ac:spMkLst>
            <pc:docMk/>
            <pc:sldMk cId="1963509368" sldId="4458"/>
            <ac:spMk id="5" creationId="{A771A6C9-E269-C442-8C5C-3C47FA5A2BA7}"/>
          </ac:spMkLst>
        </pc:spChg>
        <pc:spChg chg="mod">
          <ac:chgData name="clara lourenço" userId="/ahOx1rifKxrnUSM4PPSBrLVCmCEpr8pILFd4Z3ylvQ=" providerId="None" clId="Web-{20479B2D-29E6-4D54-8B64-F45E0EBE4ECE}" dt="2022-09-25T16:23:57.823" v="398" actId="1076"/>
          <ac:spMkLst>
            <pc:docMk/>
            <pc:sldMk cId="1963509368" sldId="4458"/>
            <ac:spMk id="6" creationId="{6AF410E7-A964-D044-9D34-2B240160C103}"/>
          </ac:spMkLst>
        </pc:spChg>
        <pc:spChg chg="mod">
          <ac:chgData name="clara lourenço" userId="/ahOx1rifKxrnUSM4PPSBrLVCmCEpr8pILFd4Z3ylvQ=" providerId="None" clId="Web-{20479B2D-29E6-4D54-8B64-F45E0EBE4ECE}" dt="2022-09-25T16:24:43.403" v="404" actId="14100"/>
          <ac:spMkLst>
            <pc:docMk/>
            <pc:sldMk cId="1963509368" sldId="4458"/>
            <ac:spMk id="18" creationId="{00000000-0000-0000-0000-000000000000}"/>
          </ac:spMkLst>
        </pc:spChg>
        <pc:spChg chg="mod">
          <ac:chgData name="clara lourenço" userId="/ahOx1rifKxrnUSM4PPSBrLVCmCEpr8pILFd4Z3ylvQ=" providerId="None" clId="Web-{20479B2D-29E6-4D54-8B64-F45E0EBE4ECE}" dt="2022-09-25T16:24:38.856" v="403" actId="14100"/>
          <ac:spMkLst>
            <pc:docMk/>
            <pc:sldMk cId="1963509368" sldId="4458"/>
            <ac:spMk id="6155" creationId="{00000000-0000-0000-0000-000000000000}"/>
          </ac:spMkLst>
        </pc:spChg>
      </pc:sldChg>
      <pc:sldChg chg="modSp">
        <pc:chgData name="clara lourenço" userId="/ahOx1rifKxrnUSM4PPSBrLVCmCEpr8pILFd4Z3ylvQ=" providerId="None" clId="Web-{20479B2D-29E6-4D54-8B64-F45E0EBE4ECE}" dt="2022-09-25T16:26:01.795" v="412" actId="1076"/>
        <pc:sldMkLst>
          <pc:docMk/>
          <pc:sldMk cId="1963509368" sldId="4459"/>
        </pc:sldMkLst>
        <pc:spChg chg="mod">
          <ac:chgData name="clara lourenço" userId="/ahOx1rifKxrnUSM4PPSBrLVCmCEpr8pILFd4Z3ylvQ=" providerId="None" clId="Web-{20479B2D-29E6-4D54-8B64-F45E0EBE4ECE}" dt="2022-09-25T16:25:53.451" v="411" actId="20577"/>
          <ac:spMkLst>
            <pc:docMk/>
            <pc:sldMk cId="1963509368" sldId="4459"/>
            <ac:spMk id="5" creationId="{A771A6C9-E269-C442-8C5C-3C47FA5A2BA7}"/>
          </ac:spMkLst>
        </pc:spChg>
        <pc:spChg chg="mod">
          <ac:chgData name="clara lourenço" userId="/ahOx1rifKxrnUSM4PPSBrLVCmCEpr8pILFd4Z3ylvQ=" providerId="None" clId="Web-{20479B2D-29E6-4D54-8B64-F45E0EBE4ECE}" dt="2022-09-25T16:26:01.795" v="412" actId="1076"/>
          <ac:spMkLst>
            <pc:docMk/>
            <pc:sldMk cId="1963509368" sldId="4459"/>
            <ac:spMk id="6" creationId="{6AF410E7-A964-D044-9D34-2B240160C103}"/>
          </ac:spMkLst>
        </pc:spChg>
        <pc:spChg chg="mod">
          <ac:chgData name="clara lourenço" userId="/ahOx1rifKxrnUSM4PPSBrLVCmCEpr8pILFd4Z3ylvQ=" providerId="None" clId="Web-{20479B2D-29E6-4D54-8B64-F45E0EBE4ECE}" dt="2022-09-25T16:25:41.951" v="410" actId="1076"/>
          <ac:spMkLst>
            <pc:docMk/>
            <pc:sldMk cId="1963509368" sldId="4459"/>
            <ac:spMk id="17" creationId="{00000000-0000-0000-0000-000000000000}"/>
          </ac:spMkLst>
        </pc:spChg>
      </pc:sldChg>
      <pc:sldChg chg="modSp">
        <pc:chgData name="clara lourenço" userId="/ahOx1rifKxrnUSM4PPSBrLVCmCEpr8pILFd4Z3ylvQ=" providerId="None" clId="Web-{20479B2D-29E6-4D54-8B64-F45E0EBE4ECE}" dt="2022-09-25T16:27:54.065" v="423" actId="20577"/>
        <pc:sldMkLst>
          <pc:docMk/>
          <pc:sldMk cId="3600211200" sldId="4460"/>
        </pc:sldMkLst>
        <pc:spChg chg="mod">
          <ac:chgData name="clara lourenço" userId="/ahOx1rifKxrnUSM4PPSBrLVCmCEpr8pILFd4Z3ylvQ=" providerId="None" clId="Web-{20479B2D-29E6-4D54-8B64-F45E0EBE4ECE}" dt="2022-09-25T16:27:54.065" v="423" actId="20577"/>
          <ac:spMkLst>
            <pc:docMk/>
            <pc:sldMk cId="3600211200" sldId="4460"/>
            <ac:spMk id="4" creationId="{40EDA134-70F1-C346-A124-7880EF1582DA}"/>
          </ac:spMkLst>
        </pc:spChg>
      </pc:sldChg>
      <pc:sldChg chg="modSp">
        <pc:chgData name="clara lourenço" userId="/ahOx1rifKxrnUSM4PPSBrLVCmCEpr8pILFd4Z3ylvQ=" providerId="None" clId="Web-{20479B2D-29E6-4D54-8B64-F45E0EBE4ECE}" dt="2022-09-25T16:26:29.157" v="414" actId="20577"/>
        <pc:sldMkLst>
          <pc:docMk/>
          <pc:sldMk cId="3600211200" sldId="4461"/>
        </pc:sldMkLst>
        <pc:spChg chg="mod">
          <ac:chgData name="clara lourenço" userId="/ahOx1rifKxrnUSM4PPSBrLVCmCEpr8pILFd4Z3ylvQ=" providerId="None" clId="Web-{20479B2D-29E6-4D54-8B64-F45E0EBE4ECE}" dt="2022-09-25T16:26:29.157" v="414" actId="20577"/>
          <ac:spMkLst>
            <pc:docMk/>
            <pc:sldMk cId="3600211200" sldId="4461"/>
            <ac:spMk id="8" creationId="{00000000-0000-0000-0000-000000000000}"/>
          </ac:spMkLst>
        </pc:spChg>
      </pc:sldChg>
      <pc:sldChg chg="modSp">
        <pc:chgData name="clara lourenço" userId="/ahOx1rifKxrnUSM4PPSBrLVCmCEpr8pILFd4Z3ylvQ=" providerId="None" clId="Web-{20479B2D-29E6-4D54-8B64-F45E0EBE4ECE}" dt="2022-09-25T16:27:29.064" v="422" actId="20577"/>
        <pc:sldMkLst>
          <pc:docMk/>
          <pc:sldMk cId="1963509368" sldId="4463"/>
        </pc:sldMkLst>
        <pc:spChg chg="mod">
          <ac:chgData name="clara lourenço" userId="/ahOx1rifKxrnUSM4PPSBrLVCmCEpr8pILFd4Z3ylvQ=" providerId="None" clId="Web-{20479B2D-29E6-4D54-8B64-F45E0EBE4ECE}" dt="2022-09-25T16:27:29.064" v="422" actId="20577"/>
          <ac:spMkLst>
            <pc:docMk/>
            <pc:sldMk cId="1963509368" sldId="4463"/>
            <ac:spMk id="5" creationId="{A771A6C9-E269-C442-8C5C-3C47FA5A2BA7}"/>
          </ac:spMkLst>
        </pc:spChg>
      </pc:sldChg>
      <pc:sldChg chg="modSp">
        <pc:chgData name="clara lourenço" userId="/ahOx1rifKxrnUSM4PPSBrLVCmCEpr8pILFd4Z3ylvQ=" providerId="None" clId="Web-{20479B2D-29E6-4D54-8B64-F45E0EBE4ECE}" dt="2022-09-25T16:27:07.220" v="421" actId="20577"/>
        <pc:sldMkLst>
          <pc:docMk/>
          <pc:sldMk cId="1963509368" sldId="4465"/>
        </pc:sldMkLst>
        <pc:spChg chg="mod">
          <ac:chgData name="clara lourenço" userId="/ahOx1rifKxrnUSM4PPSBrLVCmCEpr8pILFd4Z3ylvQ=" providerId="None" clId="Web-{20479B2D-29E6-4D54-8B64-F45E0EBE4ECE}" dt="2022-09-25T16:27:07.220" v="421" actId="20577"/>
          <ac:spMkLst>
            <pc:docMk/>
            <pc:sldMk cId="1963509368" sldId="4465"/>
            <ac:spMk id="6155" creationId="{00000000-0000-0000-0000-000000000000}"/>
          </ac:spMkLst>
        </pc:spChg>
      </pc:sldChg>
      <pc:sldChg chg="modSp">
        <pc:chgData name="clara lourenço" userId="/ahOx1rifKxrnUSM4PPSBrLVCmCEpr8pILFd4Z3ylvQ=" providerId="None" clId="Web-{20479B2D-29E6-4D54-8B64-F45E0EBE4ECE}" dt="2022-09-25T16:26:48.204" v="417" actId="20577"/>
        <pc:sldMkLst>
          <pc:docMk/>
          <pc:sldMk cId="3600211200" sldId="4467"/>
        </pc:sldMkLst>
        <pc:spChg chg="mod">
          <ac:chgData name="clara lourenço" userId="/ahOx1rifKxrnUSM4PPSBrLVCmCEpr8pILFd4Z3ylvQ=" providerId="None" clId="Web-{20479B2D-29E6-4D54-8B64-F45E0EBE4ECE}" dt="2022-09-25T16:26:48.204" v="417" actId="20577"/>
          <ac:spMkLst>
            <pc:docMk/>
            <pc:sldMk cId="3600211200" sldId="4467"/>
            <ac:spMk id="4" creationId="{40EDA134-70F1-C346-A124-7880EF1582DA}"/>
          </ac:spMkLst>
        </pc:spChg>
      </pc:sldChg>
      <pc:sldChg chg="modSp">
        <pc:chgData name="clara lourenço" userId="/ahOx1rifKxrnUSM4PPSBrLVCmCEpr8pILFd4Z3ylvQ=" providerId="None" clId="Web-{20479B2D-29E6-4D54-8B64-F45E0EBE4ECE}" dt="2022-09-25T16:26:38.251" v="416" actId="20577"/>
        <pc:sldMkLst>
          <pc:docMk/>
          <pc:sldMk cId="3600211200" sldId="4468"/>
        </pc:sldMkLst>
        <pc:spChg chg="mod">
          <ac:chgData name="clara lourenço" userId="/ahOx1rifKxrnUSM4PPSBrLVCmCEpr8pILFd4Z3ylvQ=" providerId="None" clId="Web-{20479B2D-29E6-4D54-8B64-F45E0EBE4ECE}" dt="2022-09-25T16:26:38.251" v="416" actId="20577"/>
          <ac:spMkLst>
            <pc:docMk/>
            <pc:sldMk cId="3600211200" sldId="4468"/>
            <ac:spMk id="8" creationId="{00000000-0000-0000-0000-000000000000}"/>
          </ac:spMkLst>
        </pc:spChg>
      </pc:sldChg>
      <pc:sldChg chg="modSp">
        <pc:chgData name="clara lourenço" userId="/ahOx1rifKxrnUSM4PPSBrLVCmCEpr8pILFd4Z3ylvQ=" providerId="None" clId="Web-{20479B2D-29E6-4D54-8B64-F45E0EBE4ECE}" dt="2022-09-25T16:22:39.837" v="388"/>
        <pc:sldMkLst>
          <pc:docMk/>
          <pc:sldMk cId="0" sldId="4478"/>
        </pc:sldMkLst>
        <pc:spChg chg="mod">
          <ac:chgData name="clara lourenço" userId="/ahOx1rifKxrnUSM4PPSBrLVCmCEpr8pILFd4Z3ylvQ=" providerId="None" clId="Web-{20479B2D-29E6-4D54-8B64-F45E0EBE4ECE}" dt="2022-09-25T16:22:39.837" v="388"/>
          <ac:spMkLst>
            <pc:docMk/>
            <pc:sldMk cId="0" sldId="4478"/>
            <ac:spMk id="4" creationId="{00000000-0000-0000-0000-000000000000}"/>
          </ac:spMkLst>
        </pc:spChg>
        <pc:spChg chg="mod">
          <ac:chgData name="clara lourenço" userId="/ahOx1rifKxrnUSM4PPSBrLVCmCEpr8pILFd4Z3ylvQ=" providerId="None" clId="Web-{20479B2D-29E6-4D54-8B64-F45E0EBE4ECE}" dt="2022-09-25T16:22:20.039" v="384" actId="1076"/>
          <ac:spMkLst>
            <pc:docMk/>
            <pc:sldMk cId="0" sldId="4478"/>
            <ac:spMk id="5" creationId="{00000000-0000-0000-0000-000000000000}"/>
          </ac:spMkLst>
        </pc:spChg>
      </pc:sldChg>
      <pc:sldChg chg="modSp">
        <pc:chgData name="clara lourenço" userId="/ahOx1rifKxrnUSM4PPSBrLVCmCEpr8pILFd4Z3ylvQ=" providerId="None" clId="Web-{20479B2D-29E6-4D54-8B64-F45E0EBE4ECE}" dt="2022-09-25T16:28:36.848" v="425" actId="14100"/>
        <pc:sldMkLst>
          <pc:docMk/>
          <pc:sldMk cId="0" sldId="4479"/>
        </pc:sldMkLst>
        <pc:spChg chg="mod">
          <ac:chgData name="clara lourenço" userId="/ahOx1rifKxrnUSM4PPSBrLVCmCEpr8pILFd4Z3ylvQ=" providerId="None" clId="Web-{20479B2D-29E6-4D54-8B64-F45E0EBE4ECE}" dt="2022-09-25T16:28:30.785" v="424" actId="1076"/>
          <ac:spMkLst>
            <pc:docMk/>
            <pc:sldMk cId="0" sldId="4479"/>
            <ac:spMk id="2" creationId="{00000000-0000-0000-0000-000000000000}"/>
          </ac:spMkLst>
        </pc:spChg>
        <pc:spChg chg="mod">
          <ac:chgData name="clara lourenço" userId="/ahOx1rifKxrnUSM4PPSBrLVCmCEpr8pILFd4Z3ylvQ=" providerId="None" clId="Web-{20479B2D-29E6-4D54-8B64-F45E0EBE4ECE}" dt="2022-09-25T16:28:36.848" v="425" actId="14100"/>
          <ac:spMkLst>
            <pc:docMk/>
            <pc:sldMk cId="0" sldId="4479"/>
            <ac:spMk id="6" creationId="{00000000-0000-0000-0000-000000000000}"/>
          </ac:spMkLst>
        </pc:spChg>
      </pc:sldChg>
      <pc:sldChg chg="add">
        <pc:chgData name="clara lourenço" userId="/ahOx1rifKxrnUSM4PPSBrLVCmCEpr8pILFd4Z3ylvQ=" providerId="None" clId="Web-{20479B2D-29E6-4D54-8B64-F45E0EBE4ECE}" dt="2022-09-25T16:02:14.799" v="200"/>
        <pc:sldMkLst>
          <pc:docMk/>
          <pc:sldMk cId="1463445826" sldId="4486"/>
        </pc:sldMkLst>
      </pc:sldChg>
      <pc:sldMasterChg chg="addSldLayout">
        <pc:chgData name="clara lourenço" userId="/ahOx1rifKxrnUSM4PPSBrLVCmCEpr8pILFd4Z3ylvQ=" providerId="None" clId="Web-{20479B2D-29E6-4D54-8B64-F45E0EBE4ECE}" dt="2022-09-25T16:02:14.799" v="200"/>
        <pc:sldMasterMkLst>
          <pc:docMk/>
          <pc:sldMasterMk cId="580465908" sldId="2147483828"/>
        </pc:sldMasterMkLst>
        <pc:sldLayoutChg chg="add">
          <pc:chgData name="clara lourenço" userId="/ahOx1rifKxrnUSM4PPSBrLVCmCEpr8pILFd4Z3ylvQ=" providerId="None" clId="Web-{20479B2D-29E6-4D54-8B64-F45E0EBE4ECE}" dt="2022-09-25T16:02:14.799" v="200"/>
          <pc:sldLayoutMkLst>
            <pc:docMk/>
            <pc:sldMasterMk cId="580465908" sldId="2147483828"/>
            <pc:sldLayoutMk cId="2247054331" sldId="2147483889"/>
          </pc:sldLayoutMkLst>
        </pc:sldLayoutChg>
        <pc:sldLayoutChg chg="add">
          <pc:chgData name="clara lourenço" userId="/ahOx1rifKxrnUSM4PPSBrLVCmCEpr8pILFd4Z3ylvQ=" providerId="None" clId="Web-{20479B2D-29E6-4D54-8B64-F45E0EBE4ECE}" dt="2022-09-25T16:02:14.799" v="200"/>
          <pc:sldLayoutMkLst>
            <pc:docMk/>
            <pc:sldMasterMk cId="580465908" sldId="2147483828"/>
            <pc:sldLayoutMk cId="1038735301" sldId="2147483890"/>
          </pc:sldLayoutMkLst>
        </pc:sldLayoutChg>
        <pc:sldLayoutChg chg="add">
          <pc:chgData name="clara lourenço" userId="/ahOx1rifKxrnUSM4PPSBrLVCmCEpr8pILFd4Z3ylvQ=" providerId="None" clId="Web-{20479B2D-29E6-4D54-8B64-F45E0EBE4ECE}" dt="2022-09-25T16:02:14.799" v="200"/>
          <pc:sldLayoutMkLst>
            <pc:docMk/>
            <pc:sldMasterMk cId="580465908" sldId="2147483828"/>
            <pc:sldLayoutMk cId="403007557" sldId="214748389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pPr/>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pPr/>
              <a:t>‹#›</a:t>
            </a:fld>
            <a:endParaRPr lang="en-US"/>
          </a:p>
        </p:txBody>
      </p:sp>
    </p:spTree>
    <p:extLst>
      <p:ext uri="{BB962C8B-B14F-4D97-AF65-F5344CB8AC3E}">
        <p14:creationId xmlns=""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33</a:t>
            </a:fld>
            <a:endParaRPr lang="en-US"/>
          </a:p>
        </p:txBody>
      </p:sp>
    </p:spTree>
    <p:extLst>
      <p:ext uri="{BB962C8B-B14F-4D97-AF65-F5344CB8AC3E}">
        <p14:creationId xmlns:p14="http://schemas.microsoft.com/office/powerpoint/2010/main" xmlns="" val="120867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58</a:t>
            </a:fld>
            <a:endParaRPr lang="en-US"/>
          </a:p>
        </p:txBody>
      </p:sp>
    </p:spTree>
    <p:extLst>
      <p:ext uri="{BB962C8B-B14F-4D97-AF65-F5344CB8AC3E}">
        <p14:creationId xmlns:p14="http://schemas.microsoft.com/office/powerpoint/2010/main" xmlns="" val="3198028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59</a:t>
            </a:fld>
            <a:endParaRPr lang="en-US"/>
          </a:p>
        </p:txBody>
      </p:sp>
    </p:spTree>
    <p:extLst>
      <p:ext uri="{BB962C8B-B14F-4D97-AF65-F5344CB8AC3E}">
        <p14:creationId xmlns:p14="http://schemas.microsoft.com/office/powerpoint/2010/main" xmlns="" val="120867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68</a:t>
            </a:fld>
            <a:endParaRPr lang="en-US"/>
          </a:p>
        </p:txBody>
      </p:sp>
    </p:spTree>
    <p:extLst>
      <p:ext uri="{BB962C8B-B14F-4D97-AF65-F5344CB8AC3E}">
        <p14:creationId xmlns:p14="http://schemas.microsoft.com/office/powerpoint/2010/main" xmlns="" val="37102305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pPr/>
              <a:t>70</a:t>
            </a:fld>
            <a:endParaRPr lang="en-US"/>
          </a:p>
        </p:txBody>
      </p:sp>
    </p:spTree>
    <p:extLst>
      <p:ext uri="{BB962C8B-B14F-4D97-AF65-F5344CB8AC3E}">
        <p14:creationId xmlns:p14="http://schemas.microsoft.com/office/powerpoint/2010/main" xmlns=""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2</a:t>
            </a:fld>
            <a:endParaRPr lang="en-US"/>
          </a:p>
        </p:txBody>
      </p:sp>
    </p:spTree>
    <p:extLst>
      <p:ext uri="{BB962C8B-B14F-4D97-AF65-F5344CB8AC3E}">
        <p14:creationId xmlns=""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a:t>
            </a:fld>
            <a:endParaRPr lang="en-US"/>
          </a:p>
        </p:txBody>
      </p:sp>
    </p:spTree>
    <p:extLst>
      <p:ext uri="{BB962C8B-B14F-4D97-AF65-F5344CB8AC3E}">
        <p14:creationId xmlns=""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0:notes"/>
          <p:cNvSpPr txBox="1">
            <a:spLocks noGrp="1"/>
          </p:cNvSpPr>
          <p:nvPr>
            <p:ph type="body" idx="1"/>
          </p:nvPr>
        </p:nvSpPr>
        <p:spPr>
          <a:xfrm>
            <a:off x="685801"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3291209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5</a:t>
            </a:fld>
            <a:endParaRPr lang="en-US"/>
          </a:p>
        </p:txBody>
      </p:sp>
    </p:spTree>
    <p:extLst>
      <p:ext uri="{BB962C8B-B14F-4D97-AF65-F5344CB8AC3E}">
        <p14:creationId xmlns="" xmlns:p14="http://schemas.microsoft.com/office/powerpoint/2010/main" val="2284729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6</a:t>
            </a:fld>
            <a:endParaRPr lang="en-US"/>
          </a:p>
        </p:txBody>
      </p:sp>
    </p:spTree>
    <p:extLst>
      <p:ext uri="{BB962C8B-B14F-4D97-AF65-F5344CB8AC3E}">
        <p14:creationId xmlns="" xmlns:p14="http://schemas.microsoft.com/office/powerpoint/2010/main" val="1208678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16</a:t>
            </a:fld>
            <a:endParaRPr lang="en-US"/>
          </a:p>
        </p:txBody>
      </p:sp>
    </p:spTree>
    <p:extLst>
      <p:ext uri="{BB962C8B-B14F-4D97-AF65-F5344CB8AC3E}">
        <p14:creationId xmlns="" xmlns:p14="http://schemas.microsoft.com/office/powerpoint/2010/main" val="3198028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17</a:t>
            </a:fld>
            <a:endParaRPr lang="en-US"/>
          </a:p>
        </p:txBody>
      </p:sp>
    </p:spTree>
    <p:extLst>
      <p:ext uri="{BB962C8B-B14F-4D97-AF65-F5344CB8AC3E}">
        <p14:creationId xmlns="" xmlns:p14="http://schemas.microsoft.com/office/powerpoint/2010/main" val="120867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pPr/>
              <a:t>32</a:t>
            </a:fld>
            <a:endParaRPr lang="en-US"/>
          </a:p>
        </p:txBody>
      </p:sp>
    </p:spTree>
    <p:extLst>
      <p:ext uri="{BB962C8B-B14F-4D97-AF65-F5344CB8AC3E}">
        <p14:creationId xmlns:p14="http://schemas.microsoft.com/office/powerpoint/2010/main" xmlns="" val="3198028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Climate Change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93AAFE1C-CAAB-FF42-B37C-D72BBC37E445}"/>
              </a:ext>
            </a:extLst>
          </p:cNvPr>
          <p:cNvSpPr/>
          <p:nvPr userDrawn="1"/>
        </p:nvSpPr>
        <p:spPr>
          <a:xfrm>
            <a:off x="0" y="-1"/>
            <a:ext cx="6096000" cy="6844027"/>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576023" y="4464262"/>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5" name="Rectangle 34">
            <a:extLst>
              <a:ext uri="{FF2B5EF4-FFF2-40B4-BE49-F238E27FC236}">
                <a16:creationId xmlns="" xmlns:a16="http://schemas.microsoft.com/office/drawing/2014/main" id="{8034C438-32DD-6542-9ADB-4045E3ACD7B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148377"/>
            <a:ext cx="10479218" cy="384494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Tree>
    <p:extLst>
      <p:ext uri="{BB962C8B-B14F-4D97-AF65-F5344CB8AC3E}">
        <p14:creationId xmlns=""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83BE6D65-CC53-424C-8020-4AF299D0144C}"/>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C29EF03D-0AC6-F74D-9B2E-1C21F4688F42}"/>
              </a:ext>
            </a:extLst>
          </p:cNvPr>
          <p:cNvSpPr/>
          <p:nvPr userDrawn="1"/>
        </p:nvSpPr>
        <p:spPr>
          <a:xfrm>
            <a:off x="12175182" y="-663613"/>
            <a:ext cx="2340244" cy="794833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904856" y="2457445"/>
            <a:ext cx="10479218" cy="35358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p:spTree>
      <p:nvGrpSpPr>
        <p:cNvPr id="1" name=""/>
        <p:cNvGrpSpPr/>
        <p:nvPr/>
      </p:nvGrpSpPr>
      <p:grpSpPr>
        <a:xfrm>
          <a:off x="0" y="0"/>
          <a:ext cx="0" cy="0"/>
          <a:chOff x="0" y="0"/>
          <a:chExt cx="0" cy="0"/>
        </a:xfrm>
      </p:grpSpPr>
      <p:sp>
        <p:nvSpPr>
          <p:cNvPr id="25" name="Rectangle 24">
            <a:extLst>
              <a:ext uri="{FF2B5EF4-FFF2-40B4-BE49-F238E27FC236}">
                <a16:creationId xmlns=""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 xmlns:a16="http://schemas.microsoft.com/office/drawing/2014/main" id="{4FFD4AE0-9875-0C42-AEFC-4C36BB6254E8}"/>
              </a:ext>
            </a:extLst>
          </p:cNvPr>
          <p:cNvGrpSpPr/>
          <p:nvPr userDrawn="1"/>
        </p:nvGrpSpPr>
        <p:grpSpPr>
          <a:xfrm rot="16200000">
            <a:off x="1627877" y="4112735"/>
            <a:ext cx="1673859" cy="3833889"/>
            <a:chOff x="-31447" y="6044462"/>
            <a:chExt cx="1673859" cy="3833889"/>
          </a:xfrm>
        </p:grpSpPr>
        <p:sp>
          <p:nvSpPr>
            <p:cNvPr id="27" name="Freeform 26">
              <a:extLst>
                <a:ext uri="{FF2B5EF4-FFF2-40B4-BE49-F238E27FC236}">
                  <a16:creationId xmlns="" xmlns:a16="http://schemas.microsoft.com/office/drawing/2014/main" id="{E89C782D-AF73-3848-8851-59DCF1B59CF3}"/>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Freeform 27">
              <a:extLst>
                <a:ext uri="{FF2B5EF4-FFF2-40B4-BE49-F238E27FC236}">
                  <a16:creationId xmlns="" xmlns:a16="http://schemas.microsoft.com/office/drawing/2014/main" id="{DC4D5863-9369-8146-9DE2-2114BB5694AF}"/>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31C420FC-0637-CF49-BCC8-DDC4F6B25A07}"/>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 xmlns:a16="http://schemas.microsoft.com/office/drawing/2014/main" id="{81D018AA-868F-0A49-98CC-20268AEAD1C7}"/>
              </a:ext>
            </a:extLst>
          </p:cNvPr>
          <p:cNvGrpSpPr/>
          <p:nvPr userDrawn="1"/>
        </p:nvGrpSpPr>
        <p:grpSpPr>
          <a:xfrm rot="16200000">
            <a:off x="8037621" y="-1362390"/>
            <a:ext cx="1673859" cy="3833889"/>
            <a:chOff x="6420816" y="1164037"/>
            <a:chExt cx="1673859" cy="3833889"/>
          </a:xfrm>
        </p:grpSpPr>
        <p:sp>
          <p:nvSpPr>
            <p:cNvPr id="31" name="Freeform 30">
              <a:extLst>
                <a:ext uri="{FF2B5EF4-FFF2-40B4-BE49-F238E27FC236}">
                  <a16:creationId xmlns="" xmlns:a16="http://schemas.microsoft.com/office/drawing/2014/main" id="{76E45070-6D55-C946-B8BA-E594033F794F}"/>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37D9BB0C-96DD-4F48-9FBC-4FBC6D1D2F56}"/>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 xmlns:a16="http://schemas.microsoft.com/office/drawing/2014/main" id="{1DC649E6-03C7-8E49-93B4-01E7093A5D2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 xmlns:a16="http://schemas.microsoft.com/office/drawing/2014/main" id="{E8CBC38E-5719-244A-86E1-80B051FD2826}"/>
              </a:ext>
            </a:extLst>
          </p:cNvPr>
          <p:cNvSpPr/>
          <p:nvPr userDrawn="1"/>
        </p:nvSpPr>
        <p:spPr>
          <a:xfrm rot="16200000">
            <a:off x="5032418" y="-186594"/>
            <a:ext cx="6141020" cy="7231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7" name="Rectangle 36">
            <a:extLst>
              <a:ext uri="{FF2B5EF4-FFF2-40B4-BE49-F238E27FC236}">
                <a16:creationId xmlns="" xmlns:a16="http://schemas.microsoft.com/office/drawing/2014/main" id="{0A2D9484-4E2F-6042-95E4-063FC4CEFF31}"/>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 xmlns:a16="http://schemas.microsoft.com/office/drawing/2014/main" id="{3E1B4A51-B625-D94F-8520-2A90A0556615}"/>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9" name="Picture 38">
            <a:extLst>
              <a:ext uri="{FF2B5EF4-FFF2-40B4-BE49-F238E27FC236}">
                <a16:creationId xmlns="" xmlns:a16="http://schemas.microsoft.com/office/drawing/2014/main" id="{D67CB7F5-4462-904B-9316-313A9AE60DAF}"/>
              </a:ext>
            </a:extLst>
          </p:cNvPr>
          <p:cNvPicPr>
            <a:picLocks noChangeAspect="1"/>
          </p:cNvPicPr>
          <p:nvPr userDrawn="1"/>
        </p:nvPicPr>
        <p:blipFill>
          <a:blip r:embed="rId2"/>
          <a:stretch>
            <a:fillRect/>
          </a:stretch>
        </p:blipFill>
        <p:spPr>
          <a:xfrm>
            <a:off x="11867884" y="6500219"/>
            <a:ext cx="127000" cy="127000"/>
          </a:xfrm>
          <a:prstGeom prst="rect">
            <a:avLst/>
          </a:prstGeom>
        </p:spPr>
      </p:pic>
      <p:sp>
        <p:nvSpPr>
          <p:cNvPr id="16" name="Text Placeholder 17">
            <a:extLst>
              <a:ext uri="{FF2B5EF4-FFF2-40B4-BE49-F238E27FC236}">
                <a16:creationId xmlns="" xmlns:a16="http://schemas.microsoft.com/office/drawing/2014/main" id="{D0B40E03-4D53-DB4A-A30A-ADFB290F4B3E}"/>
              </a:ext>
            </a:extLst>
          </p:cNvPr>
          <p:cNvSpPr>
            <a:spLocks noGrp="1"/>
          </p:cNvSpPr>
          <p:nvPr>
            <p:ph type="body" sz="quarter" idx="18" hasCustomPrompt="1"/>
          </p:nvPr>
        </p:nvSpPr>
        <p:spPr>
          <a:xfrm>
            <a:off x="4825906" y="826894"/>
            <a:ext cx="6558167" cy="5166427"/>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676A8053-B208-E74B-BC0F-4142FA0CD2B7}"/>
              </a:ext>
            </a:extLst>
          </p:cNvPr>
          <p:cNvSpPr/>
          <p:nvPr userDrawn="1"/>
        </p:nvSpPr>
        <p:spPr>
          <a:xfrm>
            <a:off x="6982690" y="527858"/>
            <a:ext cx="4721156" cy="580228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 xmlns:a16="http://schemas.microsoft.com/office/drawing/2014/main" id="{AE77B303-149B-3242-B9F9-CA4AA9DCA5E4}"/>
              </a:ext>
            </a:extLst>
          </p:cNvPr>
          <p:cNvSpPr>
            <a:spLocks noGrp="1"/>
          </p:cNvSpPr>
          <p:nvPr userDrawn="1">
            <p:ph type="body" sz="quarter" idx="17" hasCustomPrompt="1"/>
          </p:nvPr>
        </p:nvSpPr>
        <p:spPr>
          <a:xfrm>
            <a:off x="7630824" y="990923"/>
            <a:ext cx="2066906" cy="582221"/>
          </a:xfrm>
          <a:prstGeom prst="rect">
            <a:avLst/>
          </a:prstGeom>
        </p:spPr>
        <p:txBody>
          <a:bodyPr>
            <a:noAutofit/>
          </a:bodyPr>
          <a:lstStyle>
            <a:lvl1pPr marL="0" indent="0" algn="l">
              <a:buNone/>
              <a:defRPr sz="9600" b="1" i="0">
                <a:solidFill>
                  <a:schemeClr val="bg1"/>
                </a:solidFill>
                <a:latin typeface="+mn-lt"/>
              </a:defRPr>
            </a:lvl1pPr>
          </a:lstStyle>
          <a:p>
            <a:pPr lvl="0"/>
            <a:r>
              <a:rPr lang="en-US" dirty="0"/>
              <a:t>01</a:t>
            </a:r>
          </a:p>
        </p:txBody>
      </p:sp>
      <p:sp>
        <p:nvSpPr>
          <p:cNvPr id="11" name="Picture Placeholder 3">
            <a:extLst>
              <a:ext uri="{FF2B5EF4-FFF2-40B4-BE49-F238E27FC236}">
                <a16:creationId xmlns=""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p:spTree>
      <p:nvGrpSpPr>
        <p:cNvPr id="1" name=""/>
        <p:cNvGrpSpPr/>
        <p:nvPr/>
      </p:nvGrpSpPr>
      <p:grpSpPr>
        <a:xfrm>
          <a:off x="0" y="0"/>
          <a:ext cx="0" cy="0"/>
          <a:chOff x="0" y="0"/>
          <a:chExt cx="0" cy="0"/>
        </a:xfrm>
      </p:grpSpPr>
      <p:sp>
        <p:nvSpPr>
          <p:cNvPr id="21" name="Text Placeholder 17">
            <a:extLst>
              <a:ext uri="{FF2B5EF4-FFF2-40B4-BE49-F238E27FC236}">
                <a16:creationId xmlns="" xmlns:a16="http://schemas.microsoft.com/office/drawing/2014/main" id="{3E670370-A9D4-D040-8780-6BEACAD1BE8A}"/>
              </a:ext>
            </a:extLst>
          </p:cNvPr>
          <p:cNvSpPr>
            <a:spLocks noGrp="1"/>
          </p:cNvSpPr>
          <p:nvPr>
            <p:ph type="body" sz="quarter" idx="18" hasCustomPrompt="1"/>
          </p:nvPr>
        </p:nvSpPr>
        <p:spPr>
          <a:xfrm>
            <a:off x="6578871" y="2022924"/>
            <a:ext cx="4990998"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23">
            <a:extLst>
              <a:ext uri="{FF2B5EF4-FFF2-40B4-BE49-F238E27FC236}">
                <a16:creationId xmlns=""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26" name="Rectangle 25">
            <a:extLst>
              <a:ext uri="{FF2B5EF4-FFF2-40B4-BE49-F238E27FC236}">
                <a16:creationId xmlns="" xmlns:a16="http://schemas.microsoft.com/office/drawing/2014/main" id="{62984C29-67DD-DD45-969D-9EB0BBF9D138}"/>
              </a:ext>
            </a:extLst>
          </p:cNvPr>
          <p:cNvSpPr/>
          <p:nvPr userDrawn="1"/>
        </p:nvSpPr>
        <p:spPr>
          <a:xfrm flipV="1">
            <a:off x="0"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aphic 2">
            <a:extLst>
              <a:ext uri="{FF2B5EF4-FFF2-40B4-BE49-F238E27FC236}">
                <a16:creationId xmlns="" xmlns:a16="http://schemas.microsoft.com/office/drawing/2014/main" id="{8AE995BD-2D51-C847-B3F1-075259279028}"/>
              </a:ext>
            </a:extLst>
          </p:cNvPr>
          <p:cNvGrpSpPr/>
          <p:nvPr userDrawn="1"/>
        </p:nvGrpSpPr>
        <p:grpSpPr>
          <a:xfrm rot="16200000">
            <a:off x="-1080012" y="1310793"/>
            <a:ext cx="3833889" cy="1673865"/>
            <a:chOff x="3357879" y="5072538"/>
            <a:chExt cx="593407" cy="259080"/>
          </a:xfrm>
          <a:solidFill>
            <a:srgbClr val="EB7339"/>
          </a:solidFill>
        </p:grpSpPr>
        <p:sp>
          <p:nvSpPr>
            <p:cNvPr id="28" name="Freeform 27">
              <a:extLst>
                <a:ext uri="{FF2B5EF4-FFF2-40B4-BE49-F238E27FC236}">
                  <a16:creationId xmlns="" xmlns:a16="http://schemas.microsoft.com/office/drawing/2014/main" id="{3F3E3BC9-9DA8-914E-81F5-FC6D3DC4AA45}"/>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9" name="Freeform 28">
              <a:extLst>
                <a:ext uri="{FF2B5EF4-FFF2-40B4-BE49-F238E27FC236}">
                  <a16:creationId xmlns="" xmlns:a16="http://schemas.microsoft.com/office/drawing/2014/main" id="{6FE801F9-A880-B140-9BA8-FA84587494AE}"/>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 xmlns:a16="http://schemas.microsoft.com/office/drawing/2014/main" id="{98901287-5A76-1B44-976B-2BAC33A324AE}"/>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1" name="Rectangle 30">
            <a:extLst>
              <a:ext uri="{FF2B5EF4-FFF2-40B4-BE49-F238E27FC236}">
                <a16:creationId xmlns="" xmlns:a16="http://schemas.microsoft.com/office/drawing/2014/main" id="{687B6E4B-E328-C341-A008-3218EA9B9D9F}"/>
              </a:ext>
            </a:extLst>
          </p:cNvPr>
          <p:cNvSpPr/>
          <p:nvPr userDrawn="1"/>
        </p:nvSpPr>
        <p:spPr>
          <a:xfrm rot="16200000">
            <a:off x="-1247060"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32" name="Picture 31">
            <a:extLst>
              <a:ext uri="{FF2B5EF4-FFF2-40B4-BE49-F238E27FC236}">
                <a16:creationId xmlns="" xmlns:a16="http://schemas.microsoft.com/office/drawing/2014/main" id="{A1A009B6-788D-F14C-A17B-D5B50D72340A}"/>
              </a:ext>
            </a:extLst>
          </p:cNvPr>
          <p:cNvPicPr>
            <a:picLocks noChangeAspect="1"/>
          </p:cNvPicPr>
          <p:nvPr userDrawn="1"/>
        </p:nvPicPr>
        <p:blipFill>
          <a:blip r:embed="rId2"/>
          <a:stretch>
            <a:fillRect/>
          </a:stretch>
        </p:blipFill>
        <p:spPr>
          <a:xfrm>
            <a:off x="283439" y="6500219"/>
            <a:ext cx="127000" cy="127000"/>
          </a:xfrm>
          <a:prstGeom prst="rect">
            <a:avLst/>
          </a:prstGeom>
        </p:spPr>
      </p:pic>
      <p:pic>
        <p:nvPicPr>
          <p:cNvPr id="33" name="Picture 32">
            <a:extLst>
              <a:ext uri="{FF2B5EF4-FFF2-40B4-BE49-F238E27FC236}">
                <a16:creationId xmlns="" xmlns:a16="http://schemas.microsoft.com/office/drawing/2014/main" id="{ABF8D6F4-3016-8645-8F98-165F5336ABBF}"/>
              </a:ext>
            </a:extLst>
          </p:cNvPr>
          <p:cNvPicPr>
            <a:picLocks noChangeAspect="1"/>
          </p:cNvPicPr>
          <p:nvPr userDrawn="1"/>
        </p:nvPicPr>
        <p:blipFill rotWithShape="1">
          <a:blip r:embed="rId3"/>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5" name="Text Placeholder 17">
            <a:extLst>
              <a:ext uri="{FF2B5EF4-FFF2-40B4-BE49-F238E27FC236}">
                <a16:creationId xmlns="" xmlns:a16="http://schemas.microsoft.com/office/drawing/2014/main" id="{DF1DAC0D-1907-5640-B229-4E2606C0663E}"/>
              </a:ext>
            </a:extLst>
          </p:cNvPr>
          <p:cNvSpPr>
            <a:spLocks noGrp="1"/>
          </p:cNvSpPr>
          <p:nvPr>
            <p:ph type="body" sz="quarter" idx="18" hasCustomPrompt="1"/>
          </p:nvPr>
        </p:nvSpPr>
        <p:spPr>
          <a:xfrm>
            <a:off x="607554" y="2016633"/>
            <a:ext cx="5881764" cy="391318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EB7339"/>
                </a:solidFill>
                <a:latin typeface="+mn-lt"/>
              </a:defRPr>
            </a:lvl1pPr>
          </a:lstStyle>
          <a:p>
            <a:pPr lvl="0"/>
            <a:r>
              <a:rPr lang="en-US" dirty="0"/>
              <a:t>HEADING</a:t>
            </a:r>
          </a:p>
        </p:txBody>
      </p:sp>
      <p:sp>
        <p:nvSpPr>
          <p:cNvPr id="19" name="Rectangle 18">
            <a:extLst>
              <a:ext uri="{FF2B5EF4-FFF2-40B4-BE49-F238E27FC236}">
                <a16:creationId xmlns="" xmlns:a16="http://schemas.microsoft.com/office/drawing/2014/main" id="{7CB33894-6B85-A64A-8194-AD204557A483}"/>
              </a:ext>
            </a:extLst>
          </p:cNvPr>
          <p:cNvSpPr/>
          <p:nvPr userDrawn="1"/>
        </p:nvSpPr>
        <p:spPr>
          <a:xfrm flipV="1">
            <a:off x="11584445" y="0"/>
            <a:ext cx="601405"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aphic 2">
            <a:extLst>
              <a:ext uri="{FF2B5EF4-FFF2-40B4-BE49-F238E27FC236}">
                <a16:creationId xmlns="" xmlns:a16="http://schemas.microsoft.com/office/drawing/2014/main" id="{CC8770F4-A818-D84D-B5A4-A82372BF67BF}"/>
              </a:ext>
            </a:extLst>
          </p:cNvPr>
          <p:cNvGrpSpPr/>
          <p:nvPr userDrawn="1"/>
        </p:nvGrpSpPr>
        <p:grpSpPr>
          <a:xfrm rot="5400000">
            <a:off x="9431973" y="1179700"/>
            <a:ext cx="3833889" cy="1673865"/>
            <a:chOff x="3357879" y="5072538"/>
            <a:chExt cx="593407" cy="259080"/>
          </a:xfrm>
          <a:solidFill>
            <a:srgbClr val="EB7339"/>
          </a:solidFill>
        </p:grpSpPr>
        <p:sp>
          <p:nvSpPr>
            <p:cNvPr id="22" name="Freeform 21">
              <a:extLst>
                <a:ext uri="{FF2B5EF4-FFF2-40B4-BE49-F238E27FC236}">
                  <a16:creationId xmlns="" xmlns:a16="http://schemas.microsoft.com/office/drawing/2014/main" id="{C6E6B32D-A337-DD4C-9B54-FAF060AD633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F61359F3-399C-9D40-BEBC-FDB53A3476B4}"/>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Freeform 24">
              <a:extLst>
                <a:ext uri="{FF2B5EF4-FFF2-40B4-BE49-F238E27FC236}">
                  <a16:creationId xmlns="" xmlns:a16="http://schemas.microsoft.com/office/drawing/2014/main" id="{9B093446-40B3-7641-8615-1BDD38892093}"/>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 xmlns:a16="http://schemas.microsoft.com/office/drawing/2014/main" id="{5F05282E-025F-F446-932F-86981B219F63}"/>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27" name="Picture 26">
            <a:extLst>
              <a:ext uri="{FF2B5EF4-FFF2-40B4-BE49-F238E27FC236}">
                <a16:creationId xmlns="" xmlns:a16="http://schemas.microsoft.com/office/drawing/2014/main" id="{4C350C81-7962-7341-8F97-5662266A881B}"/>
              </a:ext>
            </a:extLst>
          </p:cNvPr>
          <p:cNvPicPr>
            <a:picLocks noChangeAspect="1"/>
          </p:cNvPicPr>
          <p:nvPr userDrawn="1"/>
        </p:nvPicPr>
        <p:blipFill>
          <a:blip r:embed="rId2"/>
          <a:stretch>
            <a:fillRect/>
          </a:stretch>
        </p:blipFill>
        <p:spPr>
          <a:xfrm>
            <a:off x="11867884" y="6500219"/>
            <a:ext cx="127000" cy="127000"/>
          </a:xfrm>
          <a:prstGeom prst="rect">
            <a:avLst/>
          </a:prstGeom>
        </p:spPr>
      </p:pic>
      <p:pic>
        <p:nvPicPr>
          <p:cNvPr id="28" name="Picture 27" descr="iPhone6_mockup_front_white.png">
            <a:extLst>
              <a:ext uri="{FF2B5EF4-FFF2-40B4-BE49-F238E27FC236}">
                <a16:creationId xmlns="" xmlns:a16="http://schemas.microsoft.com/office/drawing/2014/main" id="{2E93F037-6935-B341-918A-EA8992508761}"/>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20" name="Rectangle 19">
            <a:extLst>
              <a:ext uri="{FF2B5EF4-FFF2-40B4-BE49-F238E27FC236}">
                <a16:creationId xmlns="" xmlns:a16="http://schemas.microsoft.com/office/drawing/2014/main" id="{28E93966-46F3-394F-88D7-D58DF0274DE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 xmlns:a16="http://schemas.microsoft.com/office/drawing/2014/main" id="{1521E2A3-1467-7D4A-B512-BB50457663AE}"/>
              </a:ext>
            </a:extLst>
          </p:cNvPr>
          <p:cNvGrpSpPr/>
          <p:nvPr userDrawn="1"/>
        </p:nvGrpSpPr>
        <p:grpSpPr>
          <a:xfrm rot="16200000">
            <a:off x="1468988" y="4484554"/>
            <a:ext cx="1673859" cy="3833889"/>
            <a:chOff x="-31447" y="6044462"/>
            <a:chExt cx="1673859" cy="3833889"/>
          </a:xfrm>
        </p:grpSpPr>
        <p:sp>
          <p:nvSpPr>
            <p:cNvPr id="22" name="Freeform 21">
              <a:extLst>
                <a:ext uri="{FF2B5EF4-FFF2-40B4-BE49-F238E27FC236}">
                  <a16:creationId xmlns="" xmlns:a16="http://schemas.microsoft.com/office/drawing/2014/main" id="{A1E9198D-315E-2F4D-9B06-2275A9316167}"/>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22">
              <a:extLst>
                <a:ext uri="{FF2B5EF4-FFF2-40B4-BE49-F238E27FC236}">
                  <a16:creationId xmlns="" xmlns:a16="http://schemas.microsoft.com/office/drawing/2014/main" id="{8157F205-341E-8A49-B701-8A0711BC7D22}"/>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extLst>
                <a:ext uri="{FF2B5EF4-FFF2-40B4-BE49-F238E27FC236}">
                  <a16:creationId xmlns="" xmlns:a16="http://schemas.microsoft.com/office/drawing/2014/main" id="{9724E577-0089-204F-B868-DF57D98A531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9" name="Rectangle 28">
            <a:extLst>
              <a:ext uri="{FF2B5EF4-FFF2-40B4-BE49-F238E27FC236}">
                <a16:creationId xmlns="" xmlns:a16="http://schemas.microsoft.com/office/drawing/2014/main" id="{4EAF78DF-955E-B046-9886-B61B5611DEB6}"/>
              </a:ext>
            </a:extLst>
          </p:cNvPr>
          <p:cNvSpPr/>
          <p:nvPr userDrawn="1"/>
        </p:nvSpPr>
        <p:spPr>
          <a:xfrm rot="16200000">
            <a:off x="4666460" y="-4269427"/>
            <a:ext cx="2853264" cy="1219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grpSp>
        <p:nvGrpSpPr>
          <p:cNvPr id="139" name="Group 138">
            <a:extLst>
              <a:ext uri="{FF2B5EF4-FFF2-40B4-BE49-F238E27FC236}">
                <a16:creationId xmlns="" xmlns:a16="http://schemas.microsoft.com/office/drawing/2014/main" id="{98123A2A-7D75-424F-AAEB-0D48562B1D49}"/>
              </a:ext>
            </a:extLst>
          </p:cNvPr>
          <p:cNvGrpSpPr/>
          <p:nvPr userDrawn="1"/>
        </p:nvGrpSpPr>
        <p:grpSpPr>
          <a:xfrm>
            <a:off x="9456007" y="2296255"/>
            <a:ext cx="2735993" cy="679345"/>
            <a:chOff x="0" y="0"/>
            <a:chExt cx="2301694" cy="571500"/>
          </a:xfrm>
        </p:grpSpPr>
        <p:sp>
          <p:nvSpPr>
            <p:cNvPr id="140" name="Rectangle 139">
              <a:extLst>
                <a:ext uri="{FF2B5EF4-FFF2-40B4-BE49-F238E27FC236}">
                  <a16:creationId xmlns="" xmlns:a16="http://schemas.microsoft.com/office/drawing/2014/main" id="{FE702213-D8BD-1C41-9BF0-B2F9A16FDEB9}"/>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1" name="Picture 140">
              <a:extLst>
                <a:ext uri="{FF2B5EF4-FFF2-40B4-BE49-F238E27FC236}">
                  <a16:creationId xmlns="" xmlns:a16="http://schemas.microsoft.com/office/drawing/2014/main" id="{5BA3D805-EF80-E843-8014-280FC382BE11}"/>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43" name="Rectangle 142">
            <a:extLst>
              <a:ext uri="{FF2B5EF4-FFF2-40B4-BE49-F238E27FC236}">
                <a16:creationId xmlns="" xmlns:a16="http://schemas.microsoft.com/office/drawing/2014/main" id="{1A35EDDF-C19B-0344-B276-D0AAE90671EB}"/>
              </a:ext>
            </a:extLst>
          </p:cNvPr>
          <p:cNvSpPr/>
          <p:nvPr userDrawn="1"/>
        </p:nvSpPr>
        <p:spPr>
          <a:xfrm>
            <a:off x="7753690" y="6174674"/>
            <a:ext cx="4049337" cy="697353"/>
          </a:xfrm>
          <a:prstGeom prst="rect">
            <a:avLst/>
          </a:prstGeom>
          <a:solidFill>
            <a:srgbClr val="EB733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45" name="Text Placeholder 32">
            <a:extLst>
              <a:ext uri="{FF2B5EF4-FFF2-40B4-BE49-F238E27FC236}">
                <a16:creationId xmlns="" xmlns:a16="http://schemas.microsoft.com/office/drawing/2014/main" id="{A4B843D6-D64E-B84C-9B42-CB0537BA840E}"/>
              </a:ext>
            </a:extLst>
          </p:cNvPr>
          <p:cNvSpPr>
            <a:spLocks noGrp="1"/>
          </p:cNvSpPr>
          <p:nvPr>
            <p:ph type="body" sz="quarter" idx="13" hasCustomPrompt="1"/>
          </p:nvPr>
        </p:nvSpPr>
        <p:spPr>
          <a:xfrm>
            <a:off x="8046392" y="6282268"/>
            <a:ext cx="3463932" cy="466127"/>
          </a:xfrm>
          <a:prstGeom prst="rect">
            <a:avLst/>
          </a:prstGeom>
        </p:spPr>
        <p:txBody>
          <a:bodyPr>
            <a:noAutofit/>
          </a:bodyPr>
          <a:lstStyle>
            <a:lvl1pPr marL="0" indent="0" algn="ct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pic>
        <p:nvPicPr>
          <p:cNvPr id="40" name="Picture 39" descr="Logo, company name&#10;&#10;Description automatically generated">
            <a:extLst>
              <a:ext uri="{FF2B5EF4-FFF2-40B4-BE49-F238E27FC236}">
                <a16:creationId xmlns="" xmlns:a16="http://schemas.microsoft.com/office/drawing/2014/main" id="{5267AE87-6603-EB4B-9A99-EF2145BC2842}"/>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587577" y="781509"/>
            <a:ext cx="3397876" cy="2043133"/>
          </a:xfrm>
          <a:prstGeom prst="rect">
            <a:avLst/>
          </a:prstGeom>
        </p:spPr>
      </p:pic>
      <p:grpSp>
        <p:nvGrpSpPr>
          <p:cNvPr id="41" name="Group 40">
            <a:extLst>
              <a:ext uri="{FF2B5EF4-FFF2-40B4-BE49-F238E27FC236}">
                <a16:creationId xmlns="" xmlns:a16="http://schemas.microsoft.com/office/drawing/2014/main" id="{DCF04D01-F810-434F-AE4D-14069B67996E}"/>
              </a:ext>
            </a:extLst>
          </p:cNvPr>
          <p:cNvGrpSpPr/>
          <p:nvPr userDrawn="1"/>
        </p:nvGrpSpPr>
        <p:grpSpPr>
          <a:xfrm rot="16200000">
            <a:off x="8941428" y="-1080015"/>
            <a:ext cx="1673859" cy="3833889"/>
            <a:chOff x="6420816" y="1164037"/>
            <a:chExt cx="1673859" cy="3833889"/>
          </a:xfrm>
        </p:grpSpPr>
        <p:sp>
          <p:nvSpPr>
            <p:cNvPr id="42" name="Freeform 41">
              <a:extLst>
                <a:ext uri="{FF2B5EF4-FFF2-40B4-BE49-F238E27FC236}">
                  <a16:creationId xmlns="" xmlns:a16="http://schemas.microsoft.com/office/drawing/2014/main" id="{B7E871B6-8344-2B45-A4EA-952BB3F7EF85}"/>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 xmlns:a16="http://schemas.microsoft.com/office/drawing/2014/main" id="{F0A5A1EE-EAD8-6B41-BE14-0F9C1B4248FE}"/>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 xmlns:a16="http://schemas.microsoft.com/office/drawing/2014/main" id="{85128198-17F1-784F-B008-391BFF1A696C}"/>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45" name="Text Placeholder 17">
            <a:extLst>
              <a:ext uri="{FF2B5EF4-FFF2-40B4-BE49-F238E27FC236}">
                <a16:creationId xmlns="" xmlns:a16="http://schemas.microsoft.com/office/drawing/2014/main" id="{DEDFEDC8-283D-9E48-A4C5-512106986D58}"/>
              </a:ext>
            </a:extLst>
          </p:cNvPr>
          <p:cNvSpPr>
            <a:spLocks noGrp="1"/>
          </p:cNvSpPr>
          <p:nvPr>
            <p:ph type="body" sz="quarter" idx="18" hasCustomPrompt="1"/>
          </p:nvPr>
        </p:nvSpPr>
        <p:spPr>
          <a:xfrm>
            <a:off x="617357" y="4486051"/>
            <a:ext cx="5881764" cy="79650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Any Questions?</a:t>
            </a:r>
            <a:endParaRPr lang="en-US" dirty="0"/>
          </a:p>
        </p:txBody>
      </p:sp>
      <p:sp>
        <p:nvSpPr>
          <p:cNvPr id="46" name="Text Placeholder 23">
            <a:extLst>
              <a:ext uri="{FF2B5EF4-FFF2-40B4-BE49-F238E27FC236}">
                <a16:creationId xmlns=""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THANK YOU</a:t>
            </a:r>
          </a:p>
        </p:txBody>
      </p:sp>
      <p:sp>
        <p:nvSpPr>
          <p:cNvPr id="48" name="Rectangle 47">
            <a:extLst>
              <a:ext uri="{FF2B5EF4-FFF2-40B4-BE49-F238E27FC236}">
                <a16:creationId xmlns="" xmlns:a16="http://schemas.microsoft.com/office/drawing/2014/main" id="{BEB283AA-67EC-3446-9575-2319D6D1985C}"/>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Slide">
  <p:cSld name="2_Content Slide">
    <p:spTree>
      <p:nvGrpSpPr>
        <p:cNvPr id="1" name="Shape 57"/>
        <p:cNvGrpSpPr/>
        <p:nvPr/>
      </p:nvGrpSpPr>
      <p:grpSpPr>
        <a:xfrm>
          <a:off x="0" y="0"/>
          <a:ext cx="0" cy="0"/>
          <a:chOff x="0" y="0"/>
          <a:chExt cx="0" cy="0"/>
        </a:xfrm>
      </p:grpSpPr>
      <p:sp>
        <p:nvSpPr>
          <p:cNvPr id="58" name="Google Shape;58;p6"/>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9" name="Google Shape;59;p6"/>
          <p:cNvGrpSpPr/>
          <p:nvPr/>
        </p:nvGrpSpPr>
        <p:grpSpPr>
          <a:xfrm rot="-5400000">
            <a:off x="-1080015" y="3794932"/>
            <a:ext cx="3833889" cy="1673859"/>
            <a:chOff x="3357879" y="5072538"/>
            <a:chExt cx="593407" cy="259079"/>
          </a:xfrm>
        </p:grpSpPr>
        <p:sp>
          <p:nvSpPr>
            <p:cNvPr id="60" name="Google Shape;60;p6"/>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6"/>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6"/>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3" name="Google Shape;63;p6"/>
          <p:cNvSpPr txBox="1">
            <a:spLocks noGrp="1"/>
          </p:cNvSpPr>
          <p:nvPr>
            <p:ph type="body" idx="1"/>
          </p:nvPr>
        </p:nvSpPr>
        <p:spPr>
          <a:xfrm>
            <a:off x="1278900" y="790937"/>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2247054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ullet Point x3 slide with photo">
  <p:cSld name="1_Bullet Point x3 slide with photo">
    <p:spTree>
      <p:nvGrpSpPr>
        <p:cNvPr id="1" name="Shape 103"/>
        <p:cNvGrpSpPr/>
        <p:nvPr/>
      </p:nvGrpSpPr>
      <p:grpSpPr>
        <a:xfrm>
          <a:off x="0" y="0"/>
          <a:ext cx="0" cy="0"/>
          <a:chOff x="0" y="0"/>
          <a:chExt cx="0" cy="0"/>
        </a:xfrm>
      </p:grpSpPr>
      <p:sp>
        <p:nvSpPr>
          <p:cNvPr id="104" name="Google Shape;104;p10"/>
          <p:cNvSpPr/>
          <p:nvPr/>
        </p:nvSpPr>
        <p:spPr>
          <a:xfrm>
            <a:off x="0" y="16329"/>
            <a:ext cx="4780547" cy="6858000"/>
          </a:xfrm>
          <a:prstGeom prst="rect">
            <a:avLst/>
          </a:prstGeom>
          <a:solidFill>
            <a:srgbClr val="354F92"/>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10"/>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10"/>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10"/>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10"/>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10"/>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10"/>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EB7339"/>
              </a:buClr>
              <a:buSzPts val="2400"/>
              <a:buFont typeface="Arial"/>
              <a:buNone/>
              <a:defRPr sz="2400" b="1" i="0" u="none" strike="noStrike" cap="none">
                <a:solidFill>
                  <a:srgbClr val="EB733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10"/>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0"/>
          <p:cNvSpPr>
            <a:spLocks noGrp="1"/>
          </p:cNvSpPr>
          <p:nvPr>
            <p:ph type="pic" idx="8"/>
          </p:nvPr>
        </p:nvSpPr>
        <p:spPr>
          <a:xfrm>
            <a:off x="-48344" y="0"/>
            <a:ext cx="3570477" cy="6858000"/>
          </a:xfrm>
          <a:prstGeom prst="rect">
            <a:avLst/>
          </a:prstGeom>
          <a:solidFill>
            <a:srgbClr val="D8D8D8"/>
          </a:solidFill>
          <a:ln>
            <a:noFill/>
          </a:ln>
        </p:spPr>
      </p:sp>
      <p:sp>
        <p:nvSpPr>
          <p:cNvPr id="113" name="Google Shape;113;p10"/>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Google Shape;114;p10"/>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 xmlns:p14="http://schemas.microsoft.com/office/powerpoint/2010/main" val="103873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grpSp>
        <p:nvGrpSpPr>
          <p:cNvPr id="17" name="Group 16">
            <a:extLst>
              <a:ext uri="{FF2B5EF4-FFF2-40B4-BE49-F238E27FC236}">
                <a16:creationId xmlns="" xmlns:a16="http://schemas.microsoft.com/office/drawing/2014/main" id="{1AEC8C81-1228-634A-A794-E7C603C00625}"/>
              </a:ext>
            </a:extLst>
          </p:cNvPr>
          <p:cNvGrpSpPr/>
          <p:nvPr userDrawn="1"/>
        </p:nvGrpSpPr>
        <p:grpSpPr>
          <a:xfrm>
            <a:off x="9147476" y="5880635"/>
            <a:ext cx="2735993" cy="679345"/>
            <a:chOff x="0" y="0"/>
            <a:chExt cx="2301694" cy="571500"/>
          </a:xfrm>
        </p:grpSpPr>
        <p:sp>
          <p:nvSpPr>
            <p:cNvPr id="18" name="Rectangle 17">
              <a:extLst>
                <a:ext uri="{FF2B5EF4-FFF2-40B4-BE49-F238E27FC236}">
                  <a16:creationId xmlns=""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 xmlns:a14="http://schemas.microsoft.com/office/drawing/2010/main"/>
              </a:ext>
            </a:extLst>
          </p:spPr>
        </p:pic>
      </p:grpSp>
      <p:sp>
        <p:nvSpPr>
          <p:cNvPr id="126" name="Rectangle 125">
            <a:extLst>
              <a:ext uri="{FF2B5EF4-FFF2-40B4-BE49-F238E27FC236}">
                <a16:creationId xmlns=""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AA149650-7A9E-DA4E-8C80-0BC758D6B7B5}"/>
              </a:ext>
            </a:extLst>
          </p:cNvPr>
          <p:cNvSpPr/>
          <p:nvPr userDrawn="1"/>
        </p:nvSpPr>
        <p:spPr>
          <a:xfrm>
            <a:off x="0" y="3703066"/>
            <a:ext cx="4883406" cy="285691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37" name="Picture Placeholder 36">
            <a:extLst>
              <a:ext uri="{FF2B5EF4-FFF2-40B4-BE49-F238E27FC236}">
                <a16:creationId xmlns="" xmlns:a16="http://schemas.microsoft.com/office/drawing/2014/main" id="{C8D2E7E1-0569-5B49-A3A1-CA5FA93A00A4}"/>
              </a:ext>
            </a:extLst>
          </p:cNvPr>
          <p:cNvSpPr>
            <a:spLocks noGrp="1"/>
          </p:cNvSpPr>
          <p:nvPr>
            <p:ph type="pic" sz="quarter" idx="10"/>
          </p:nvPr>
        </p:nvSpPr>
        <p:spPr>
          <a:xfrm>
            <a:off x="0" y="2180235"/>
            <a:ext cx="12192000" cy="3440624"/>
          </a:xfrm>
          <a:custGeom>
            <a:avLst/>
            <a:gdLst>
              <a:gd name="connsiteX0" fmla="*/ 0 w 12192000"/>
              <a:gd name="connsiteY0" fmla="*/ 0 h 3440624"/>
              <a:gd name="connsiteX1" fmla="*/ 12192000 w 12192000"/>
              <a:gd name="connsiteY1" fmla="*/ 0 h 3440624"/>
              <a:gd name="connsiteX2" fmla="*/ 12192000 w 12192000"/>
              <a:gd name="connsiteY2" fmla="*/ 3440624 h 3440624"/>
              <a:gd name="connsiteX3" fmla="*/ 4883406 w 12192000"/>
              <a:gd name="connsiteY3" fmla="*/ 3440624 h 3440624"/>
              <a:gd name="connsiteX4" fmla="*/ 4883406 w 12192000"/>
              <a:gd name="connsiteY4" fmla="*/ 1522830 h 3440624"/>
              <a:gd name="connsiteX5" fmla="*/ 0 w 12192000"/>
              <a:gd name="connsiteY5" fmla="*/ 1522830 h 344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440624">
                <a:moveTo>
                  <a:pt x="0" y="0"/>
                </a:moveTo>
                <a:lnTo>
                  <a:pt x="12192000" y="0"/>
                </a:lnTo>
                <a:lnTo>
                  <a:pt x="12192000" y="3440624"/>
                </a:lnTo>
                <a:lnTo>
                  <a:pt x="4883406" y="3440624"/>
                </a:lnTo>
                <a:lnTo>
                  <a:pt x="4883406" y="1522830"/>
                </a:lnTo>
                <a:lnTo>
                  <a:pt x="0" y="1522830"/>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pic>
        <p:nvPicPr>
          <p:cNvPr id="38" name="Picture 37" descr="Logo, company name&#10;&#10;Description automatically generated">
            <a:extLst>
              <a:ext uri="{FF2B5EF4-FFF2-40B4-BE49-F238E27FC236}">
                <a16:creationId xmlns="" xmlns:a16="http://schemas.microsoft.com/office/drawing/2014/main" id="{361EE6F5-3430-9D44-8D02-86660FA0633C}"/>
              </a:ext>
            </a:extLst>
          </p:cNvPr>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410775" y="62970"/>
            <a:ext cx="3397876" cy="2043133"/>
          </a:xfrm>
          <a:prstGeom prst="rect">
            <a:avLst/>
          </a:prstGeom>
        </p:spPr>
      </p:pic>
    </p:spTree>
    <p:extLst>
      <p:ext uri="{BB962C8B-B14F-4D97-AF65-F5344CB8AC3E}">
        <p14:creationId xmlns=""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 userDrawn="1">
  <p:cSld name="2_Content Slide">
    <p:spTree>
      <p:nvGrpSpPr>
        <p:cNvPr id="1" name="Shape 30"/>
        <p:cNvGrpSpPr/>
        <p:nvPr/>
      </p:nvGrpSpPr>
      <p:grpSpPr>
        <a:xfrm>
          <a:off x="0" y="0"/>
          <a:ext cx="0" cy="0"/>
          <a:chOff x="0" y="0"/>
          <a:chExt cx="0" cy="0"/>
        </a:xfrm>
      </p:grpSpPr>
      <p:sp>
        <p:nvSpPr>
          <p:cNvPr id="31" name="Google Shape;31;p4"/>
          <p:cNvSpPr/>
          <p:nvPr/>
        </p:nvSpPr>
        <p:spPr>
          <a:xfrm rot="10800000" flipH="1">
            <a:off x="0" y="-2"/>
            <a:ext cx="714331" cy="6858002"/>
          </a:xfrm>
          <a:prstGeom prst="rect">
            <a:avLst/>
          </a:prstGeom>
          <a:solidFill>
            <a:srgbClr val="354F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8" name="Google Shape;48;p4"/>
          <p:cNvGrpSpPr/>
          <p:nvPr/>
        </p:nvGrpSpPr>
        <p:grpSpPr>
          <a:xfrm rot="-5400000">
            <a:off x="-1080015" y="3794932"/>
            <a:ext cx="3833889" cy="1673859"/>
            <a:chOff x="3357879" y="5072538"/>
            <a:chExt cx="593407" cy="259079"/>
          </a:xfrm>
        </p:grpSpPr>
        <p:sp>
          <p:nvSpPr>
            <p:cNvPr id="49" name="Google Shape;49;p4"/>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4"/>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4"/>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 xmlns:p14="http://schemas.microsoft.com/office/powerpoint/2010/main" val="403007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ver Slide  02">
  <p:cSld name="1_Cover Slide  02">
    <p:spTree>
      <p:nvGrpSpPr>
        <p:cNvPr id="1" name="Shape 18"/>
        <p:cNvGrpSpPr/>
        <p:nvPr/>
      </p:nvGrpSpPr>
      <p:grpSpPr>
        <a:xfrm>
          <a:off x="0" y="0"/>
          <a:ext cx="0" cy="0"/>
          <a:chOff x="0" y="0"/>
          <a:chExt cx="0" cy="0"/>
        </a:xfrm>
      </p:grpSpPr>
      <p:grpSp>
        <p:nvGrpSpPr>
          <p:cNvPr id="19" name="Google Shape;19;p2"/>
          <p:cNvGrpSpPr/>
          <p:nvPr/>
        </p:nvGrpSpPr>
        <p:grpSpPr>
          <a:xfrm>
            <a:off x="9147476" y="5880635"/>
            <a:ext cx="2735993" cy="679345"/>
            <a:chOff x="0" y="0"/>
            <a:chExt cx="2301694" cy="571500"/>
          </a:xfrm>
        </p:grpSpPr>
        <p:sp>
          <p:nvSpPr>
            <p:cNvPr id="20" name="Google Shape;20;p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2"/>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22" name="Google Shape;22;p2"/>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
          <p:cNvSpPr/>
          <p:nvPr/>
        </p:nvSpPr>
        <p:spPr>
          <a:xfrm>
            <a:off x="0" y="3703066"/>
            <a:ext cx="4883406" cy="2856914"/>
          </a:xfrm>
          <a:prstGeom prst="rect">
            <a:avLst/>
          </a:prstGeom>
          <a:solidFill>
            <a:srgbClr val="354F92"/>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4" name="Google Shape;24;p2"/>
          <p:cNvSpPr>
            <a:spLocks noGrp="1"/>
          </p:cNvSpPr>
          <p:nvPr>
            <p:ph type="pic" idx="2"/>
          </p:nvPr>
        </p:nvSpPr>
        <p:spPr>
          <a:xfrm>
            <a:off x="0" y="2180235"/>
            <a:ext cx="12192000" cy="3440624"/>
          </a:xfrm>
          <a:prstGeom prst="rect">
            <a:avLst/>
          </a:prstGeom>
          <a:solidFill>
            <a:srgbClr val="D8D8D8"/>
          </a:solidFill>
          <a:ln>
            <a:noFill/>
          </a:ln>
        </p:spPr>
      </p:sp>
      <p:pic>
        <p:nvPicPr>
          <p:cNvPr id="25" name="Google Shape;25;p2" descr="Logo, company name&#10;&#10;Description automatically generated"/>
          <p:cNvPicPr preferRelativeResize="0"/>
          <p:nvPr/>
        </p:nvPicPr>
        <p:blipFill rotWithShape="1">
          <a:blip r:embed="rId3">
            <a:alphaModFix/>
          </a:blip>
          <a:srcRect/>
          <a:stretch/>
        </p:blipFill>
        <p:spPr>
          <a:xfrm>
            <a:off x="8410775" y="62970"/>
            <a:ext cx="3397876" cy="2043133"/>
          </a:xfrm>
          <a:prstGeom prst="rect">
            <a:avLst/>
          </a:prstGeom>
          <a:noFill/>
          <a:ln>
            <a:noFill/>
          </a:ln>
        </p:spPr>
      </p:pic>
    </p:spTree>
    <p:extLst>
      <p:ext uri="{BB962C8B-B14F-4D97-AF65-F5344CB8AC3E}">
        <p14:creationId xmlns="" xmlns:p14="http://schemas.microsoft.com/office/powerpoint/2010/main" val="2298374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Intro">
    <p:spTree>
      <p:nvGrpSpPr>
        <p:cNvPr id="1" name=""/>
        <p:cNvGrpSpPr/>
        <p:nvPr/>
      </p:nvGrpSpPr>
      <p:grpSpPr>
        <a:xfrm>
          <a:off x="0" y="0"/>
          <a:ext cx="0" cy="0"/>
          <a:chOff x="0" y="0"/>
          <a:chExt cx="0" cy="0"/>
        </a:xfrm>
      </p:grpSpPr>
      <p:sp>
        <p:nvSpPr>
          <p:cNvPr id="46" name="Rectangle 45">
            <a:extLst>
              <a:ext uri="{FF2B5EF4-FFF2-40B4-BE49-F238E27FC236}">
                <a16:creationId xmlns="" xmlns:a16="http://schemas.microsoft.com/office/drawing/2014/main" id="{151BFCDB-CADF-EC47-BAA7-197F619A3BA2}"/>
              </a:ext>
            </a:extLst>
          </p:cNvPr>
          <p:cNvSpPr/>
          <p:nvPr userDrawn="1"/>
        </p:nvSpPr>
        <p:spPr>
          <a:xfrm>
            <a:off x="2167324" y="772371"/>
            <a:ext cx="9503744" cy="5063164"/>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 xmlns:a16="http://schemas.microsoft.com/office/drawing/2014/main" id="{69A6005D-0B69-4B46-8775-6C9D41A6536B}"/>
              </a:ext>
            </a:extLst>
          </p:cNvPr>
          <p:cNvSpPr>
            <a:spLocks noGrp="1"/>
          </p:cNvSpPr>
          <p:nvPr>
            <p:ph type="body" sz="quarter" idx="18" hasCustomPrompt="1"/>
          </p:nvPr>
        </p:nvSpPr>
        <p:spPr>
          <a:xfrm>
            <a:off x="4940626" y="3429001"/>
            <a:ext cx="6414559"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 xmlns:p14="http://schemas.microsoft.com/office/powerpoint/2010/main" val="6122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 xmlns:a16="http://schemas.microsoft.com/office/drawing/2014/main" id="{B6FBFE60-B12C-7249-80E7-36657FB982C5}"/>
              </a:ext>
            </a:extLst>
          </p:cNvPr>
          <p:cNvSpPr>
            <a:spLocks noGrp="1"/>
          </p:cNvSpPr>
          <p:nvPr userDrawn="1">
            <p:ph type="body" sz="quarter" idx="15" hasCustomPrompt="1"/>
          </p:nvPr>
        </p:nvSpPr>
        <p:spPr>
          <a:xfrm>
            <a:off x="4500000" y="804645"/>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 xmlns:a16="http://schemas.microsoft.com/office/drawing/2014/main" id="{AD37810F-17D1-864F-A250-E42663BBD06E}"/>
              </a:ext>
            </a:extLst>
          </p:cNvPr>
          <p:cNvSpPr>
            <a:spLocks noGrp="1"/>
          </p:cNvSpPr>
          <p:nvPr userDrawn="1">
            <p:ph type="body" sz="quarter" idx="14" hasCustomPrompt="1"/>
          </p:nvPr>
        </p:nvSpPr>
        <p:spPr>
          <a:xfrm>
            <a:off x="5335297" y="804645"/>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 xmlns:a16="http://schemas.microsoft.com/office/drawing/2014/main" id="{F594FF25-E151-F942-926C-A77F810C7632}"/>
              </a:ext>
            </a:extLst>
          </p:cNvPr>
          <p:cNvSpPr>
            <a:spLocks noGrp="1"/>
          </p:cNvSpPr>
          <p:nvPr userDrawn="1">
            <p:ph type="body" sz="quarter" idx="29" hasCustomPrompt="1"/>
          </p:nvPr>
        </p:nvSpPr>
        <p:spPr>
          <a:xfrm>
            <a:off x="4521703" y="155921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 xmlns:a16="http://schemas.microsoft.com/office/drawing/2014/main" id="{B0153595-7226-A74D-958B-B36C1D689ACA}"/>
              </a:ext>
            </a:extLst>
          </p:cNvPr>
          <p:cNvSpPr>
            <a:spLocks noGrp="1"/>
          </p:cNvSpPr>
          <p:nvPr userDrawn="1">
            <p:ph type="body" sz="quarter" idx="30" hasCustomPrompt="1"/>
          </p:nvPr>
        </p:nvSpPr>
        <p:spPr>
          <a:xfrm>
            <a:off x="5357000" y="155921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 xmlns:a16="http://schemas.microsoft.com/office/drawing/2014/main" id="{65F53387-D10B-9540-985B-6B9A7DBDFE3E}"/>
              </a:ext>
            </a:extLst>
          </p:cNvPr>
          <p:cNvSpPr>
            <a:spLocks noGrp="1"/>
          </p:cNvSpPr>
          <p:nvPr userDrawn="1">
            <p:ph type="body" sz="quarter" idx="31" hasCustomPrompt="1"/>
          </p:nvPr>
        </p:nvSpPr>
        <p:spPr>
          <a:xfrm>
            <a:off x="4528282" y="236190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 xmlns:a16="http://schemas.microsoft.com/office/drawing/2014/main" id="{3AA738E2-5054-304B-9BFA-90BDCB3A9A28}"/>
              </a:ext>
            </a:extLst>
          </p:cNvPr>
          <p:cNvSpPr>
            <a:spLocks noGrp="1"/>
          </p:cNvSpPr>
          <p:nvPr userDrawn="1">
            <p:ph type="body" sz="quarter" idx="32" hasCustomPrompt="1"/>
          </p:nvPr>
        </p:nvSpPr>
        <p:spPr>
          <a:xfrm>
            <a:off x="5363579" y="236190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 xmlns:a16="http://schemas.microsoft.com/office/drawing/2014/main" id="{B58710FA-1994-8F4D-A2ED-3865386E0444}"/>
              </a:ext>
            </a:extLst>
          </p:cNvPr>
          <p:cNvSpPr>
            <a:spLocks noGrp="1"/>
          </p:cNvSpPr>
          <p:nvPr userDrawn="1">
            <p:ph type="body" sz="quarter" idx="33" hasCustomPrompt="1"/>
          </p:nvPr>
        </p:nvSpPr>
        <p:spPr>
          <a:xfrm>
            <a:off x="4549985" y="3132516"/>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 xmlns:a16="http://schemas.microsoft.com/office/drawing/2014/main" id="{E7C9F3DF-F2E3-5B4B-A293-519EBD892B38}"/>
              </a:ext>
            </a:extLst>
          </p:cNvPr>
          <p:cNvSpPr>
            <a:spLocks noGrp="1"/>
          </p:cNvSpPr>
          <p:nvPr userDrawn="1">
            <p:ph type="body" sz="quarter" idx="34" hasCustomPrompt="1"/>
          </p:nvPr>
        </p:nvSpPr>
        <p:spPr>
          <a:xfrm>
            <a:off x="5385282" y="3132516"/>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 xmlns:a16="http://schemas.microsoft.com/office/drawing/2014/main" id="{5FEF9E0F-CCB4-9D40-9083-F85963D2966A}"/>
              </a:ext>
            </a:extLst>
          </p:cNvPr>
          <p:cNvSpPr>
            <a:spLocks noGrp="1"/>
          </p:cNvSpPr>
          <p:nvPr userDrawn="1">
            <p:ph type="body" sz="quarter" idx="35" hasCustomPrompt="1"/>
          </p:nvPr>
        </p:nvSpPr>
        <p:spPr>
          <a:xfrm>
            <a:off x="4528282" y="3887083"/>
            <a:ext cx="700387" cy="689518"/>
          </a:xfrm>
          <a:prstGeom prst="rect">
            <a:avLst/>
          </a:prstGeom>
          <a:noFill/>
        </p:spPr>
        <p:txBody>
          <a:bodyPr anchor="ctr">
            <a:noAutofit/>
          </a:bodyPr>
          <a:lstStyle>
            <a:lvl1pPr marL="0" indent="0" algn="ctr">
              <a:buNone/>
              <a:defRPr sz="3200" b="1" baseline="0">
                <a:solidFill>
                  <a:srgbClr val="EB733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 xmlns:a16="http://schemas.microsoft.com/office/drawing/2014/main" id="{1972AA1F-15FA-A945-A4A7-7FF4400BA6A5}"/>
              </a:ext>
            </a:extLst>
          </p:cNvPr>
          <p:cNvSpPr>
            <a:spLocks noGrp="1"/>
          </p:cNvSpPr>
          <p:nvPr userDrawn="1">
            <p:ph type="body" sz="quarter" idx="36" hasCustomPrompt="1"/>
          </p:nvPr>
        </p:nvSpPr>
        <p:spPr>
          <a:xfrm>
            <a:off x="5363579" y="3887083"/>
            <a:ext cx="5857689"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 xmlns:a16="http://schemas.microsoft.com/office/drawing/2014/main" id="{27BC3113-E3C6-5349-8D68-5760D4A8C23B}"/>
              </a:ext>
            </a:extLst>
          </p:cNvPr>
          <p:cNvSpPr/>
          <p:nvPr userDrawn="1"/>
        </p:nvSpPr>
        <p:spPr>
          <a:xfrm>
            <a:off x="4528281" y="5560761"/>
            <a:ext cx="6686407" cy="577081"/>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2021-1-IE01-KA220-ADU-000033706</a:t>
            </a:r>
          </a:p>
        </p:txBody>
      </p:sp>
      <p:grpSp>
        <p:nvGrpSpPr>
          <p:cNvPr id="2" name="Group 1">
            <a:extLst>
              <a:ext uri="{FF2B5EF4-FFF2-40B4-BE49-F238E27FC236}">
                <a16:creationId xmlns="" xmlns:a16="http://schemas.microsoft.com/office/drawing/2014/main" id="{7825F61E-2ECB-D944-82FF-1112F8A7AD2C}"/>
              </a:ext>
            </a:extLst>
          </p:cNvPr>
          <p:cNvGrpSpPr/>
          <p:nvPr userDrawn="1"/>
        </p:nvGrpSpPr>
        <p:grpSpPr>
          <a:xfrm>
            <a:off x="4371799" y="1501098"/>
            <a:ext cx="6849469" cy="2396429"/>
            <a:chOff x="5734682" y="2114653"/>
            <a:chExt cx="4556259" cy="2804550"/>
          </a:xfrm>
        </p:grpSpPr>
        <p:sp>
          <p:nvSpPr>
            <p:cNvPr id="20" name="Rectangle 19">
              <a:extLst>
                <a:ext uri="{FF2B5EF4-FFF2-40B4-BE49-F238E27FC236}">
                  <a16:creationId xmlns="" xmlns:a16="http://schemas.microsoft.com/office/drawing/2014/main" id="{681FEB11-4BC3-2445-A1F4-9F650C0DC801}"/>
                </a:ext>
              </a:extLst>
            </p:cNvPr>
            <p:cNvSpPr/>
            <p:nvPr userDrawn="1"/>
          </p:nvSpPr>
          <p:spPr>
            <a:xfrm>
              <a:off x="5734682" y="211465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 xmlns:a16="http://schemas.microsoft.com/office/drawing/2014/main" id="{4FB6CF90-07DC-4541-91C5-2DDC9275C401}"/>
                </a:ext>
              </a:extLst>
            </p:cNvPr>
            <p:cNvSpPr/>
            <p:nvPr userDrawn="1"/>
          </p:nvSpPr>
          <p:spPr>
            <a:xfrm>
              <a:off x="5734682" y="3052782"/>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 xmlns:a16="http://schemas.microsoft.com/office/drawing/2014/main" id="{4144BCAA-A41C-E54B-98A0-5A64F98BBA02}"/>
                </a:ext>
              </a:extLst>
            </p:cNvPr>
            <p:cNvSpPr/>
            <p:nvPr userDrawn="1"/>
          </p:nvSpPr>
          <p:spPr>
            <a:xfrm>
              <a:off x="5734682" y="3945075"/>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 xmlns:a16="http://schemas.microsoft.com/office/drawing/2014/main" id="{33809D8D-1AA2-1D4B-B124-8D2A4A3D6E3A}"/>
                </a:ext>
              </a:extLst>
            </p:cNvPr>
            <p:cNvSpPr/>
            <p:nvPr userDrawn="1"/>
          </p:nvSpPr>
          <p:spPr>
            <a:xfrm>
              <a:off x="5734682" y="4883203"/>
              <a:ext cx="4556259" cy="36000"/>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gr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24" name="Rectangle 23">
            <a:extLst>
              <a:ext uri="{FF2B5EF4-FFF2-40B4-BE49-F238E27FC236}">
                <a16:creationId xmlns="" xmlns:a16="http://schemas.microsoft.com/office/drawing/2014/main" id="{28A2B8D5-B1A8-DD47-B5C1-C990227310BE}"/>
              </a:ext>
            </a:extLst>
          </p:cNvPr>
          <p:cNvSpPr/>
          <p:nvPr userDrawn="1"/>
        </p:nvSpPr>
        <p:spPr>
          <a:xfrm flipV="1">
            <a:off x="0" y="-2"/>
            <a:ext cx="714331" cy="6858002"/>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aphic 2">
            <a:extLst>
              <a:ext uri="{FF2B5EF4-FFF2-40B4-BE49-F238E27FC236}">
                <a16:creationId xmlns="" xmlns:a16="http://schemas.microsoft.com/office/drawing/2014/main" id="{D97B6028-6190-104C-97C1-E74E55C3D0F1}"/>
              </a:ext>
            </a:extLst>
          </p:cNvPr>
          <p:cNvGrpSpPr/>
          <p:nvPr userDrawn="1"/>
        </p:nvGrpSpPr>
        <p:grpSpPr>
          <a:xfrm rot="16200000">
            <a:off x="-1080012" y="3794929"/>
            <a:ext cx="3833889" cy="1673865"/>
            <a:chOff x="3357879" y="5072538"/>
            <a:chExt cx="593407" cy="259080"/>
          </a:xfrm>
          <a:solidFill>
            <a:srgbClr val="EB7339"/>
          </a:solidFill>
        </p:grpSpPr>
        <p:sp>
          <p:nvSpPr>
            <p:cNvPr id="35" name="Freeform 34">
              <a:extLst>
                <a:ext uri="{FF2B5EF4-FFF2-40B4-BE49-F238E27FC236}">
                  <a16:creationId xmlns="" xmlns:a16="http://schemas.microsoft.com/office/drawing/2014/main" id="{0162CC50-D6FE-9D48-841E-D0CB0C9C745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 xmlns:a16="http://schemas.microsoft.com/office/drawing/2014/main" id="{3220F7D6-B934-D64C-A07A-E6A5B7AC3463}"/>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 xmlns:a16="http://schemas.microsoft.com/office/drawing/2014/main" id="{E9B03808-BE0B-9940-8949-C304D9B39500}"/>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Text Placeholder 32">
            <a:extLst>
              <a:ext uri="{FF2B5EF4-FFF2-40B4-BE49-F238E27FC236}">
                <a16:creationId xmlns="" xmlns:a16="http://schemas.microsoft.com/office/drawing/2014/main" id="{1A13B05A-E52D-D044-93EB-9660AC258BCA}"/>
              </a:ext>
            </a:extLst>
          </p:cNvPr>
          <p:cNvSpPr>
            <a:spLocks noGrp="1"/>
          </p:cNvSpPr>
          <p:nvPr>
            <p:ph type="body" sz="quarter" idx="10" hasCustomPrompt="1"/>
          </p:nvPr>
        </p:nvSpPr>
        <p:spPr>
          <a:xfrm>
            <a:off x="1278900" y="790937"/>
            <a:ext cx="2528330" cy="1395907"/>
          </a:xfrm>
          <a:prstGeom prst="rect">
            <a:avLst/>
          </a:prstGeom>
        </p:spPr>
        <p:txBody>
          <a:bodyPr>
            <a:noAutofit/>
          </a:bodyPr>
          <a:lstStyle>
            <a:lvl1pPr marL="0" indent="0">
              <a:lnSpc>
                <a:spcPts val="3240"/>
              </a:lnSpc>
              <a:spcBef>
                <a:spcPts val="0"/>
              </a:spcBef>
              <a:buNone/>
              <a:defRPr sz="3600" b="1" i="0">
                <a:solidFill>
                  <a:srgbClr val="EB7339"/>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TABLE OF</a:t>
            </a:r>
          </a:p>
          <a:p>
            <a:pPr lvl="0"/>
            <a:r>
              <a:rPr lang="en-GB" dirty="0"/>
              <a:t>CONTENTS</a:t>
            </a:r>
            <a:endParaRPr lang="en-US" dirty="0"/>
          </a:p>
        </p:txBody>
      </p:sp>
    </p:spTree>
    <p:extLst>
      <p:ext uri="{BB962C8B-B14F-4D97-AF65-F5344CB8AC3E}">
        <p14:creationId xmlns="" xmlns:p14="http://schemas.microsoft.com/office/powerpoint/2010/main" val="326689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 xmlns:a16="http://schemas.microsoft.com/office/drawing/2014/main" id="{92A42E87-A088-ED42-925E-427AFFB3E1E6}"/>
              </a:ext>
            </a:extLst>
          </p:cNvPr>
          <p:cNvGrpSpPr/>
          <p:nvPr userDrawn="1"/>
        </p:nvGrpSpPr>
        <p:grpSpPr>
          <a:xfrm rot="16200000">
            <a:off x="1576023" y="4464262"/>
            <a:ext cx="1673859" cy="3833889"/>
            <a:chOff x="-31447" y="6044462"/>
            <a:chExt cx="1673859" cy="3833889"/>
          </a:xfrm>
        </p:grpSpPr>
        <p:sp>
          <p:nvSpPr>
            <p:cNvPr id="14" name="Freeform 13">
              <a:extLst>
                <a:ext uri="{FF2B5EF4-FFF2-40B4-BE49-F238E27FC236}">
                  <a16:creationId xmlns="" xmlns:a16="http://schemas.microsoft.com/office/drawing/2014/main" id="{09EDF5FB-D775-9D48-898F-F2F4ABE9275A}"/>
                </a:ext>
              </a:extLst>
            </p:cNvPr>
            <p:cNvSpPr/>
            <p:nvPr/>
          </p:nvSpPr>
          <p:spPr>
            <a:xfrm rot="16200000">
              <a:off x="-1108387" y="7127553"/>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 xmlns:a16="http://schemas.microsoft.com/office/drawing/2014/main" id="{4CE4E29B-EA2D-F44F-98B7-45A465105C27}"/>
                </a:ext>
              </a:extLst>
            </p:cNvPr>
            <p:cNvSpPr/>
            <p:nvPr/>
          </p:nvSpPr>
          <p:spPr>
            <a:xfrm rot="16200000">
              <a:off x="-726837" y="7102937"/>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16">
              <a:extLst>
                <a:ext uri="{FF2B5EF4-FFF2-40B4-BE49-F238E27FC236}">
                  <a16:creationId xmlns="" xmlns:a16="http://schemas.microsoft.com/office/drawing/2014/main" id="{4AD1C726-C387-CA4A-A1C9-EFDDD3CDEAFB}"/>
                </a:ext>
              </a:extLst>
            </p:cNvPr>
            <p:cNvSpPr/>
            <p:nvPr/>
          </p:nvSpPr>
          <p:spPr>
            <a:xfrm rot="16200000">
              <a:off x="-714532" y="7256778"/>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 xmlns:a16="http://schemas.microsoft.com/office/drawing/2014/main" id="{58BF3795-E881-3A48-987F-B734A1377660}"/>
              </a:ext>
            </a:extLst>
          </p:cNvPr>
          <p:cNvGrpSpPr/>
          <p:nvPr userDrawn="1"/>
        </p:nvGrpSpPr>
        <p:grpSpPr>
          <a:xfrm rot="16200000">
            <a:off x="8037621" y="-1362390"/>
            <a:ext cx="1673859" cy="3833889"/>
            <a:chOff x="6420816" y="1164037"/>
            <a:chExt cx="1673859" cy="3833889"/>
          </a:xfrm>
        </p:grpSpPr>
        <p:sp>
          <p:nvSpPr>
            <p:cNvPr id="19" name="Freeform 18">
              <a:extLst>
                <a:ext uri="{FF2B5EF4-FFF2-40B4-BE49-F238E27FC236}">
                  <a16:creationId xmlns="" xmlns:a16="http://schemas.microsoft.com/office/drawing/2014/main" id="{1F0A3D0C-45D5-9443-BD07-014894D3B0DD}"/>
                </a:ext>
              </a:extLst>
            </p:cNvPr>
            <p:cNvSpPr/>
            <p:nvPr/>
          </p:nvSpPr>
          <p:spPr>
            <a:xfrm rot="5400000">
              <a:off x="5337725" y="2247128"/>
              <a:ext cx="3833889" cy="1667708"/>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4761B642-84BF-0741-BAE4-5E3919A34167}"/>
                </a:ext>
              </a:extLst>
            </p:cNvPr>
            <p:cNvSpPr/>
            <p:nvPr/>
          </p:nvSpPr>
          <p:spPr>
            <a:xfrm rot="5400000">
              <a:off x="5983883" y="2524051"/>
              <a:ext cx="2806181" cy="1415401"/>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64CDB8F4-E4C9-0E45-BF05-7B2228EAC980}"/>
                </a:ext>
              </a:extLst>
            </p:cNvPr>
            <p:cNvSpPr/>
            <p:nvPr/>
          </p:nvSpPr>
          <p:spPr>
            <a:xfrm rot="5400000">
              <a:off x="6660811" y="3034832"/>
              <a:ext cx="2116949" cy="750778"/>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2" name="Rectangle 21">
            <a:extLst>
              <a:ext uri="{FF2B5EF4-FFF2-40B4-BE49-F238E27FC236}">
                <a16:creationId xmlns="" xmlns:a16="http://schemas.microsoft.com/office/drawing/2014/main" id="{FF6A92F6-7AEB-B44D-810F-0ECFA12BA532}"/>
              </a:ext>
            </a:extLst>
          </p:cNvPr>
          <p:cNvSpPr/>
          <p:nvPr userDrawn="1"/>
        </p:nvSpPr>
        <p:spPr>
          <a:xfrm rot="16200000">
            <a:off x="3025490" y="-2193521"/>
            <a:ext cx="6141020" cy="11245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23" name="Rectangle 22">
            <a:extLst>
              <a:ext uri="{FF2B5EF4-FFF2-40B4-BE49-F238E27FC236}">
                <a16:creationId xmlns="" xmlns:a16="http://schemas.microsoft.com/office/drawing/2014/main" id="{5D794C57-9082-3442-9C59-C208B6EE54D5}"/>
              </a:ext>
            </a:extLst>
          </p:cNvPr>
          <p:cNvSpPr/>
          <p:nvPr userDrawn="1"/>
        </p:nvSpPr>
        <p:spPr>
          <a:xfrm rot="16200000">
            <a:off x="4264799" y="1983809"/>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3">
            <a:extLst>
              <a:ext uri="{FF2B5EF4-FFF2-40B4-BE49-F238E27FC236}">
                <a16:creationId xmlns="" xmlns:a16="http://schemas.microsoft.com/office/drawing/2014/main" id="{E95453CA-7B4E-0746-91B4-37426B27DE91}"/>
              </a:ext>
            </a:extLst>
          </p:cNvPr>
          <p:cNvSpPr>
            <a:spLocks noGrp="1"/>
          </p:cNvSpPr>
          <p:nvPr>
            <p:ph type="pic" sz="quarter" idx="11"/>
          </p:nvPr>
        </p:nvSpPr>
        <p:spPr>
          <a:xfrm>
            <a:off x="817789" y="746272"/>
            <a:ext cx="1055642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37" name="Rectangle 36">
            <a:extLst>
              <a:ext uri="{FF2B5EF4-FFF2-40B4-BE49-F238E27FC236}">
                <a16:creationId xmlns="" xmlns:a16="http://schemas.microsoft.com/office/drawing/2014/main" id="{BB251946-063C-FD42-BB9A-D32D918A8245}"/>
              </a:ext>
            </a:extLst>
          </p:cNvPr>
          <p:cNvSpPr/>
          <p:nvPr userDrawn="1"/>
        </p:nvSpPr>
        <p:spPr>
          <a:xfrm rot="16200000">
            <a:off x="4451876" y="-8179654"/>
            <a:ext cx="3288243" cy="1305384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 xmlns:a16="http://schemas.microsoft.com/office/drawing/2014/main" id="{3057462B-B982-D448-9A5D-28B4A360EC4F}"/>
              </a:ext>
            </a:extLst>
          </p:cNvPr>
          <p:cNvSpPr/>
          <p:nvPr userDrawn="1"/>
        </p:nvSpPr>
        <p:spPr>
          <a:xfrm rot="16200000">
            <a:off x="10337385" y="4698010"/>
            <a:ext cx="3173496" cy="200055"/>
          </a:xfrm>
          <a:prstGeom prst="rect">
            <a:avLst/>
          </a:prstGeom>
        </p:spPr>
        <p:txBody>
          <a:bodyPr wrap="square">
            <a:spAutoFit/>
          </a:bodyPr>
          <a:lstStyle/>
          <a:p>
            <a:pPr algn="l"/>
            <a:r>
              <a:rPr lang="en-IE" sz="700" b="0" i="0" u="none" strike="noStrike" kern="1000" spc="270" baseline="0" dirty="0">
                <a:solidFill>
                  <a:schemeClr val="bg1"/>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Picture 51">
            <a:extLst>
              <a:ext uri="{FF2B5EF4-FFF2-40B4-BE49-F238E27FC236}">
                <a16:creationId xmlns="" xmlns:a16="http://schemas.microsoft.com/office/drawing/2014/main" id="{7F852CD8-9B07-B64B-8A48-634C007D3FB8}"/>
              </a:ext>
            </a:extLst>
          </p:cNvPr>
          <p:cNvPicPr>
            <a:picLocks noChangeAspect="1"/>
          </p:cNvPicPr>
          <p:nvPr userDrawn="1"/>
        </p:nvPicPr>
        <p:blipFill>
          <a:blip r:embed="rId2"/>
          <a:stretch>
            <a:fillRect/>
          </a:stretch>
        </p:blipFill>
        <p:spPr>
          <a:xfrm>
            <a:off x="11867884" y="6500219"/>
            <a:ext cx="127000" cy="127000"/>
          </a:xfrm>
          <a:prstGeom prst="rect">
            <a:avLst/>
          </a:prstGeom>
        </p:spPr>
      </p:pic>
    </p:spTree>
    <p:extLst>
      <p:ext uri="{BB962C8B-B14F-4D97-AF65-F5344CB8AC3E}">
        <p14:creationId xmlns=""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1A64D667-BE72-C24D-B0CC-AD31B56CD27C}"/>
              </a:ext>
            </a:extLst>
          </p:cNvPr>
          <p:cNvSpPr/>
          <p:nvPr userDrawn="1"/>
        </p:nvSpPr>
        <p:spPr>
          <a:xfrm rot="16200000">
            <a:off x="4192375" y="-642572"/>
            <a:ext cx="3807250" cy="8129849"/>
          </a:xfrm>
          <a:prstGeom prst="rect">
            <a:avLst/>
          </a:prstGeom>
          <a:solidFill>
            <a:srgbClr val="354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EB7339"/>
          </a:solidFill>
          <a:ln>
            <a:solidFill>
              <a:srgbClr val="EE5650"/>
            </a:solid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8B7E66DD-F23B-014C-B0A0-143429C57BC5}"/>
              </a:ext>
            </a:extLst>
          </p:cNvPr>
          <p:cNvSpPr/>
          <p:nvPr userDrawn="1"/>
        </p:nvSpPr>
        <p:spPr>
          <a:xfrm>
            <a:off x="0" y="16329"/>
            <a:ext cx="4780547" cy="6858000"/>
          </a:xfrm>
          <a:prstGeom prst="rect">
            <a:avLst/>
          </a:prstGeom>
          <a:solidFill>
            <a:srgbClr val="354F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buNone/>
              <a:defRPr sz="2400" b="1" i="0">
                <a:solidFill>
                  <a:srgbClr val="EB7339"/>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6E48C901-6837-1544-8B62-CA5546255B72}"/>
              </a:ext>
            </a:extLst>
          </p:cNvPr>
          <p:cNvGrpSpPr/>
          <p:nvPr userDrawn="1"/>
        </p:nvGrpSpPr>
        <p:grpSpPr>
          <a:xfrm>
            <a:off x="11779427" y="3211290"/>
            <a:ext cx="317393" cy="3412980"/>
            <a:chOff x="7119931" y="6749816"/>
            <a:chExt cx="317393" cy="3412980"/>
          </a:xfrm>
        </p:grpSpPr>
        <p:sp>
          <p:nvSpPr>
            <p:cNvPr id="15" name="Rectangle 14">
              <a:extLst>
                <a:ext uri="{FF2B5EF4-FFF2-40B4-BE49-F238E27FC236}">
                  <a16:creationId xmlns="" xmlns:a16="http://schemas.microsoft.com/office/drawing/2014/main" id="{DDE7F489-DFCC-CC40-8E50-87FFCC47FFAC}"/>
                </a:ext>
              </a:extLst>
            </p:cNvPr>
            <p:cNvSpPr/>
            <p:nvPr userDrawn="1"/>
          </p:nvSpPr>
          <p:spPr>
            <a:xfrm rot="16200000">
              <a:off x="5677889" y="8236536"/>
              <a:ext cx="3173496" cy="200055"/>
            </a:xfrm>
            <a:prstGeom prst="rect">
              <a:avLst/>
            </a:prstGeom>
          </p:spPr>
          <p:txBody>
            <a:bodyPr wrap="square">
              <a:spAutoFit/>
            </a:bodyPr>
            <a:lstStyle/>
            <a:p>
              <a:pPr algn="l"/>
              <a:r>
                <a:rPr lang="en-IE" sz="700" b="0" i="0" u="none" strike="noStrike" kern="1000" spc="270" baseline="0" dirty="0">
                  <a:solidFill>
                    <a:srgbClr val="354F92"/>
                  </a:solidFill>
                  <a:effectLst/>
                  <a:latin typeface="Calibri" panose="020F0502020204030204" pitchFamily="34" charset="0"/>
                  <a:ea typeface="Open Sans" panose="020B0606030504020204" pitchFamily="34" charset="0"/>
                  <a:cs typeface="Calibri" panose="020F0502020204030204" pitchFamily="34" charset="0"/>
                </a:rPr>
                <a:t>Local Learning Communities</a:t>
              </a:r>
              <a:endParaRPr lang="en-US" sz="700" b="0" i="0" kern="1000" spc="270" baseline="0" dirty="0">
                <a:solidFill>
                  <a:srgbClr val="354F92"/>
                </a:solidFill>
                <a:latin typeface="Calibri" panose="020F0502020204030204" pitchFamily="34" charset="0"/>
                <a:ea typeface="Open Sans" panose="020B0606030504020204" pitchFamily="34" charset="0"/>
                <a:cs typeface="Calibri" panose="020F0502020204030204" pitchFamily="34" charset="0"/>
              </a:endParaRPr>
            </a:p>
          </p:txBody>
        </p:sp>
        <p:grpSp>
          <p:nvGrpSpPr>
            <p:cNvPr id="16" name="Group 15">
              <a:extLst>
                <a:ext uri="{FF2B5EF4-FFF2-40B4-BE49-F238E27FC236}">
                  <a16:creationId xmlns="" xmlns:a16="http://schemas.microsoft.com/office/drawing/2014/main" id="{1D217D8C-9C06-9042-94B2-79EB00B2AE47}"/>
                </a:ext>
              </a:extLst>
            </p:cNvPr>
            <p:cNvGrpSpPr/>
            <p:nvPr userDrawn="1"/>
          </p:nvGrpSpPr>
          <p:grpSpPr>
            <a:xfrm rot="20700000">
              <a:off x="7119931" y="10024223"/>
              <a:ext cx="317393" cy="138573"/>
              <a:chOff x="3407362" y="9340156"/>
              <a:chExt cx="1351985" cy="590273"/>
            </a:xfrm>
          </p:grpSpPr>
          <p:sp>
            <p:nvSpPr>
              <p:cNvPr id="17" name="Freeform 16">
                <a:extLst>
                  <a:ext uri="{FF2B5EF4-FFF2-40B4-BE49-F238E27FC236}">
                    <a16:creationId xmlns="" xmlns:a16="http://schemas.microsoft.com/office/drawing/2014/main" id="{247C3F94-29BE-CA49-88CC-B49ECAE44FBF}"/>
                  </a:ext>
                </a:extLst>
              </p:cNvPr>
              <p:cNvSpPr/>
              <p:nvPr/>
            </p:nvSpPr>
            <p:spPr>
              <a:xfrm>
                <a:off x="3751433" y="9344583"/>
                <a:ext cx="564231" cy="564233"/>
              </a:xfrm>
              <a:custGeom>
                <a:avLst/>
                <a:gdLst>
                  <a:gd name="connsiteX0" fmla="*/ 247650 w 247650"/>
                  <a:gd name="connsiteY0" fmla="*/ 123825 h 247650"/>
                  <a:gd name="connsiteX1" fmla="*/ 123825 w 247650"/>
                  <a:gd name="connsiteY1" fmla="*/ 247650 h 247650"/>
                  <a:gd name="connsiteX2" fmla="*/ 0 w 247650"/>
                  <a:gd name="connsiteY2" fmla="*/ 123825 h 247650"/>
                  <a:gd name="connsiteX3" fmla="*/ 123825 w 247650"/>
                  <a:gd name="connsiteY3" fmla="*/ 0 h 247650"/>
                  <a:gd name="connsiteX4" fmla="*/ 247650 w 247650"/>
                  <a:gd name="connsiteY4" fmla="*/ 1238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7650" y="123825"/>
                    </a:moveTo>
                    <a:cubicBezTo>
                      <a:pt x="247650" y="192212"/>
                      <a:pt x="192212" y="247650"/>
                      <a:pt x="123825" y="247650"/>
                    </a:cubicBezTo>
                    <a:cubicBezTo>
                      <a:pt x="55438" y="247650"/>
                      <a:pt x="0" y="192212"/>
                      <a:pt x="0" y="123825"/>
                    </a:cubicBezTo>
                    <a:cubicBezTo>
                      <a:pt x="0" y="55438"/>
                      <a:pt x="55438" y="0"/>
                      <a:pt x="123825" y="0"/>
                    </a:cubicBezTo>
                    <a:cubicBezTo>
                      <a:pt x="192212" y="0"/>
                      <a:pt x="247650" y="55438"/>
                      <a:pt x="247650" y="123825"/>
                    </a:cubicBezTo>
                    <a:close/>
                  </a:path>
                </a:pathLst>
              </a:custGeom>
              <a:solidFill>
                <a:srgbClr val="FEBE38"/>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8" name="Graphic 2">
                <a:extLst>
                  <a:ext uri="{FF2B5EF4-FFF2-40B4-BE49-F238E27FC236}">
                    <a16:creationId xmlns="" xmlns:a16="http://schemas.microsoft.com/office/drawing/2014/main" id="{3F5C3BC8-A712-364A-AD01-0920127C5240}"/>
                  </a:ext>
                </a:extLst>
              </p:cNvPr>
              <p:cNvGrpSpPr/>
              <p:nvPr/>
            </p:nvGrpSpPr>
            <p:grpSpPr>
              <a:xfrm>
                <a:off x="3407362" y="9340156"/>
                <a:ext cx="1351985" cy="590273"/>
                <a:chOff x="3357879" y="5072538"/>
                <a:chExt cx="593407" cy="259080"/>
              </a:xfrm>
              <a:solidFill>
                <a:srgbClr val="FFFFFF"/>
              </a:solidFill>
            </p:grpSpPr>
            <p:sp>
              <p:nvSpPr>
                <p:cNvPr id="19" name="Freeform 18">
                  <a:extLst>
                    <a:ext uri="{FF2B5EF4-FFF2-40B4-BE49-F238E27FC236}">
                      <a16:creationId xmlns="" xmlns:a16="http://schemas.microsoft.com/office/drawing/2014/main" id="{3C8AAAC1-ED22-6442-B7F7-218FBE5F40F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 xmlns:a16="http://schemas.microsoft.com/office/drawing/2014/main" id="{3B92E1A8-FC4E-BB4E-A625-8B0C12269BBC}"/>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20">
                  <a:extLst>
                    <a:ext uri="{FF2B5EF4-FFF2-40B4-BE49-F238E27FC236}">
                      <a16:creationId xmlns="" xmlns:a16="http://schemas.microsoft.com/office/drawing/2014/main" id="{5FDFC230-509B-0444-AAE9-25EE6385C05D}"/>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FFFFFF"/>
                </a:solid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82" r:id="rId3"/>
    <p:sldLayoutId id="2147483842" r:id="rId4"/>
    <p:sldLayoutId id="2147483887"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89" r:id="rId18"/>
    <p:sldLayoutId id="2147483890" r:id="rId19"/>
    <p:sldLayoutId id="2147483891" r:id="rId20"/>
    <p:sldLayoutId id="214748389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carboncopy.eco/initiatives/renew-hub" TargetMode="External"/><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 Id="rId4" Type="http://schemas.openxmlformats.org/officeDocument/2006/relationships/hyperlink" Target="https://ecovarna.inf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ecovarna.info/cashon-vrashtash-kashon-spasyavash-darvo/"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cemis.bg/bg/" TargetMode="External"/><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blagichka.com/" TargetMode="External"/><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cozzo.app/" TargetMode="Externa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uudenmaanruoka.fi/en" TargetMode="External"/><Relationship Id="rId2" Type="http://schemas.openxmlformats.org/officeDocument/2006/relationships/image" Target="../media/image71.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hyperlink" Target="http://alternacoop.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3" Type="http://schemas.openxmlformats.org/officeDocument/2006/relationships/hyperlink" Target="https://www.somenergia.coop/es/welcome-to-som-energia/" TargetMode="External"/><Relationship Id="rId2" Type="http://schemas.openxmlformats.org/officeDocument/2006/relationships/image" Target="../media/image70.png"/><Relationship Id="rId1" Type="http://schemas.openxmlformats.org/officeDocument/2006/relationships/slideLayout" Target="../slideLayouts/slideLayout10.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oldhamcommunitypower.org.uk/" TargetMode="External"/><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vaatepuu.fi/" TargetMode="External"/><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www.zoom-ev.com/"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https://spark.bg/" TargetMode="External"/><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youtube.com/watch?v=Awu3JJC3A0k"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www.youtube.com/watch?v=MnugJO6GDQs" TargetMode="Externa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llenmacarthurfoundation.org/topics/cities/overview" TargetMode="External"/><Relationship Id="rId2" Type="http://schemas.openxmlformats.org/officeDocument/2006/relationships/image" Target="../media/image17.jpeg"/><Relationship Id="rId1" Type="http://schemas.openxmlformats.org/officeDocument/2006/relationships/slideLayout" Target="../slideLayouts/slideLayout5.xml"/><Relationship Id="rId4" Type="http://schemas.openxmlformats.org/officeDocument/2006/relationships/hyperlink" Target="https://www.ecology-and-infrastructure.bg/bg/ecology-and-infrastructure/4/127/"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7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8"/>
          <p:cNvPicPr preferRelativeResize="0">
            <a:picLocks noGrp="1"/>
          </p:cNvPicPr>
          <p:nvPr>
            <p:ph type="pic" idx="2"/>
          </p:nvPr>
        </p:nvPicPr>
        <p:blipFill rotWithShape="1">
          <a:blip r:embed="rId3">
            <a:alphaModFix/>
          </a:blip>
          <a:srcRect t="28827" b="28828"/>
          <a:stretch/>
        </p:blipFill>
        <p:spPr>
          <a:xfrm>
            <a:off x="6150" y="2010902"/>
            <a:ext cx="12192000" cy="3440624"/>
          </a:xfrm>
          <a:prstGeom prst="rect">
            <a:avLst/>
          </a:prstGeom>
          <a:solidFill>
            <a:srgbClr val="D8D8D8"/>
          </a:solidFill>
          <a:ln>
            <a:noFill/>
          </a:ln>
        </p:spPr>
      </p:pic>
      <p:sp>
        <p:nvSpPr>
          <p:cNvPr id="202" name="Google Shape;202;p18"/>
          <p:cNvSpPr/>
          <p:nvPr/>
        </p:nvSpPr>
        <p:spPr>
          <a:xfrm>
            <a:off x="4114801" y="2511730"/>
            <a:ext cx="8077200" cy="17520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03" name="Google Shape;203;p18"/>
          <p:cNvSpPr txBox="1"/>
          <p:nvPr/>
        </p:nvSpPr>
        <p:spPr>
          <a:xfrm>
            <a:off x="4114801" y="2634915"/>
            <a:ext cx="8077200" cy="1631175"/>
          </a:xfrm>
          <a:prstGeom prst="rect">
            <a:avLst/>
          </a:prstGeom>
          <a:noFill/>
          <a:ln>
            <a:noFill/>
          </a:ln>
        </p:spPr>
        <p:txBody>
          <a:bodyPr spcFirstLastPara="1" wrap="square" lIns="91425" tIns="45700" rIns="91425" bIns="45700" anchor="t" anchorCtr="0">
            <a:spAutoFit/>
          </a:bodyPr>
          <a:lstStyle/>
          <a:p>
            <a:pPr>
              <a:buSzPts val="3600"/>
            </a:pPr>
            <a:r>
              <a:rPr lang="ru-RU" sz="3600" dirty="0" smtClean="0">
                <a:solidFill>
                  <a:srgbClr val="EB7339"/>
                </a:solidFill>
                <a:ea typeface="Calibri"/>
                <a:cs typeface="Calibri"/>
                <a:sym typeface="Calibri"/>
              </a:rPr>
              <a:t>Шампиони в борбата с климатичните промени </a:t>
            </a:r>
          </a:p>
          <a:p>
            <a:pPr>
              <a:buSzPts val="3600"/>
            </a:pPr>
            <a:r>
              <a:rPr lang="ru-RU" sz="2800" dirty="0" smtClean="0">
                <a:solidFill>
                  <a:srgbClr val="EB7339"/>
                </a:solidFill>
                <a:ea typeface="Calibri"/>
                <a:cs typeface="Calibri"/>
                <a:sym typeface="Calibri"/>
              </a:rPr>
              <a:t>ЦУР</a:t>
            </a:r>
            <a:r>
              <a:rPr lang="en-US" sz="2800" dirty="0" smtClean="0">
                <a:solidFill>
                  <a:srgbClr val="EB7339"/>
                </a:solidFill>
                <a:ea typeface="Calibri"/>
                <a:cs typeface="Calibri"/>
                <a:sym typeface="Calibri"/>
              </a:rPr>
              <a:t> </a:t>
            </a:r>
            <a:r>
              <a:rPr lang="ru-RU" sz="2800" dirty="0" smtClean="0">
                <a:solidFill>
                  <a:srgbClr val="EB7339"/>
                </a:solidFill>
                <a:ea typeface="Calibri"/>
                <a:cs typeface="Calibri"/>
                <a:sym typeface="Calibri"/>
              </a:rPr>
              <a:t>11 – Устойчиви градове и общности</a:t>
            </a:r>
            <a:endParaRPr lang="pt-BR" sz="2800" dirty="0">
              <a:solidFill>
                <a:srgbClr val="EB7339"/>
              </a:solidFill>
            </a:endParaRPr>
          </a:p>
        </p:txBody>
      </p:sp>
      <p:grpSp>
        <p:nvGrpSpPr>
          <p:cNvPr id="204" name="Google Shape;204;p18"/>
          <p:cNvGrpSpPr/>
          <p:nvPr/>
        </p:nvGrpSpPr>
        <p:grpSpPr>
          <a:xfrm rot="-5400000">
            <a:off x="-1080015" y="2697652"/>
            <a:ext cx="3833889" cy="1673859"/>
            <a:chOff x="3357879" y="5072538"/>
            <a:chExt cx="593407" cy="259079"/>
          </a:xfrm>
        </p:grpSpPr>
        <p:sp>
          <p:nvSpPr>
            <p:cNvPr id="205" name="Google Shape;205;p18"/>
            <p:cNvSpPr/>
            <p:nvPr/>
          </p:nvSpPr>
          <p:spPr>
            <a:xfrm>
              <a:off x="3357879" y="5073490"/>
              <a:ext cx="593407" cy="258127"/>
            </a:xfrm>
            <a:custGeom>
              <a:avLst/>
              <a:gdLst/>
              <a:ahLst/>
              <a:cxnLst/>
              <a:rect l="l" t="t" r="r" b="b"/>
              <a:pathLst>
                <a:path w="593407" h="258127" extrusionOk="0">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18"/>
            <p:cNvSpPr/>
            <p:nvPr/>
          </p:nvSpPr>
          <p:spPr>
            <a:xfrm>
              <a:off x="3460749" y="5072538"/>
              <a:ext cx="434339" cy="219075"/>
            </a:xfrm>
            <a:custGeom>
              <a:avLst/>
              <a:gdLst/>
              <a:ahLst/>
              <a:cxnLst/>
              <a:rect l="l" t="t" r="r" b="b"/>
              <a:pathLst>
                <a:path w="434339" h="219075" extrusionOk="0">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18"/>
            <p:cNvSpPr/>
            <p:nvPr/>
          </p:nvSpPr>
          <p:spPr>
            <a:xfrm>
              <a:off x="3541712" y="5072538"/>
              <a:ext cx="327660" cy="116205"/>
            </a:xfrm>
            <a:custGeom>
              <a:avLst/>
              <a:gdLst/>
              <a:ahLst/>
              <a:cxnLst/>
              <a:rect l="l" t="t" r="r" b="b"/>
              <a:pathLst>
                <a:path w="327660" h="116205" extrusionOk="0">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solidFill>
              <a:srgbClr val="EB733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656168" y="1028700"/>
            <a:ext cx="9791416" cy="5600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5" name="Rectangle 4"/>
          <p:cNvSpPr/>
          <p:nvPr/>
        </p:nvSpPr>
        <p:spPr>
          <a:xfrm>
            <a:off x="1800552" y="1371603"/>
            <a:ext cx="9966337" cy="4524315"/>
          </a:xfrm>
          <a:prstGeom prst="rect">
            <a:avLst/>
          </a:prstGeom>
        </p:spPr>
        <p:txBody>
          <a:bodyPr wrap="square">
            <a:spAutoFit/>
          </a:bodyPr>
          <a:lstStyle/>
          <a:p>
            <a:r>
              <a:rPr lang="ru-RU" sz="2400" b="1" dirty="0" smtClean="0">
                <a:solidFill>
                  <a:srgbClr val="000000"/>
                </a:solidFill>
              </a:rPr>
              <a:t>11.b    </a:t>
            </a:r>
            <a:r>
              <a:rPr lang="ru-RU" sz="2400" dirty="0" smtClean="0">
                <a:solidFill>
                  <a:srgbClr val="000000"/>
                </a:solidFill>
              </a:rPr>
              <a:t>Значително увеличаване до 2020 г. броя на градовете и селищата, приемащи и прилагащи интегрирани политики и планове, </a:t>
            </a:r>
            <a:r>
              <a:rPr lang="ru-RU" sz="2400" i="1" dirty="0" smtClean="0">
                <a:solidFill>
                  <a:srgbClr val="0000FF"/>
                </a:solidFill>
              </a:rPr>
              <a:t>насочени към приобщаване, ресурсна ефективност, смекчаване на въздействието и приспособяване към изменението на климата</a:t>
            </a:r>
            <a:r>
              <a:rPr lang="ru-RU" sz="2400" dirty="0" smtClean="0">
                <a:solidFill>
                  <a:srgbClr val="000000"/>
                </a:solidFill>
              </a:rPr>
              <a:t>, устойчивост спрямо бедствия, разработване и прилагане на цялостни процедури за управление на риска от бедствия на всички равнища в съответствие с Декларацията от Сендай и Рамката за намаляване риска от бедствия 2015 – 2030 година.</a:t>
            </a:r>
          </a:p>
          <a:p>
            <a:endParaRPr lang="ru-RU" sz="2400" dirty="0" smtClean="0">
              <a:solidFill>
                <a:srgbClr val="000000"/>
              </a:solidFill>
            </a:endParaRPr>
          </a:p>
          <a:p>
            <a:r>
              <a:rPr lang="ru-RU" sz="2400" b="1" dirty="0" smtClean="0">
                <a:solidFill>
                  <a:srgbClr val="000000"/>
                </a:solidFill>
              </a:rPr>
              <a:t>11.c    </a:t>
            </a:r>
            <a:r>
              <a:rPr lang="ru-RU" sz="2400" dirty="0" smtClean="0">
                <a:solidFill>
                  <a:srgbClr val="000000"/>
                </a:solidFill>
              </a:rPr>
              <a:t>Подкрепа за </a:t>
            </a:r>
            <a:r>
              <a:rPr lang="ru-RU" sz="2400" i="1" dirty="0" smtClean="0">
                <a:solidFill>
                  <a:srgbClr val="0000FF"/>
                </a:solidFill>
              </a:rPr>
              <a:t>най-слабо развитите страни</a:t>
            </a:r>
            <a:r>
              <a:rPr lang="ru-RU" sz="2400" dirty="0" smtClean="0">
                <a:solidFill>
                  <a:srgbClr val="000000"/>
                </a:solidFill>
              </a:rPr>
              <a:t>, включително чрез </a:t>
            </a:r>
            <a:r>
              <a:rPr lang="ru-RU" sz="2400" i="1" dirty="0" smtClean="0">
                <a:solidFill>
                  <a:srgbClr val="0000FF"/>
                </a:solidFill>
              </a:rPr>
              <a:t>финансова и техническа помощ, за изграждане на устойчиви и издръжливи сгради </a:t>
            </a:r>
            <a:r>
              <a:rPr lang="ru-RU" sz="2400" dirty="0" smtClean="0">
                <a:solidFill>
                  <a:srgbClr val="000000"/>
                </a:solidFill>
              </a:rPr>
              <a:t>с използване на местни материали.</a:t>
            </a:r>
          </a:p>
        </p:txBody>
      </p:sp>
      <p:sp>
        <p:nvSpPr>
          <p:cNvPr id="7" name="Rectangle 6"/>
          <p:cNvSpPr/>
          <p:nvPr/>
        </p:nvSpPr>
        <p:spPr>
          <a:xfrm>
            <a:off x="2119062" y="625093"/>
            <a:ext cx="8265694" cy="553998"/>
          </a:xfrm>
          <a:prstGeom prst="rect">
            <a:avLst/>
          </a:prstGeom>
        </p:spPr>
        <p:txBody>
          <a:bodyPr wrap="square">
            <a:spAutoFit/>
          </a:bodyPr>
          <a:lstStyle/>
          <a:p>
            <a:pPr algn="ctr"/>
            <a:r>
              <a:rPr lang="bg-BG" sz="3000" b="1" dirty="0" smtClean="0">
                <a:solidFill>
                  <a:srgbClr val="0000FF"/>
                </a:solidFill>
              </a:rPr>
              <a:t>Програма за устойчиво развитие 2030 – ЦУР11</a:t>
            </a:r>
            <a:endParaRPr lang="bg-BG" sz="3000" b="1" dirty="0">
              <a:solidFill>
                <a:srgbClr val="0000FF"/>
              </a:solidFill>
            </a:endParaRPr>
          </a:p>
        </p:txBody>
      </p:sp>
      <p:sp>
        <p:nvSpPr>
          <p:cNvPr id="8"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Tree>
    <p:extLst>
      <p:ext uri="{BB962C8B-B14F-4D97-AF65-F5344CB8AC3E}">
        <p14:creationId xmlns="" xmlns:p14="http://schemas.microsoft.com/office/powerpoint/2010/main" val="626834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418254" y="1281365"/>
            <a:ext cx="6610909" cy="2805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itchFamily="2" charset="2"/>
              <a:buChar char="Ø"/>
            </a:pPr>
            <a:r>
              <a:rPr lang="ru-RU" sz="2400" dirty="0" smtClean="0">
                <a:solidFill>
                  <a:srgbClr val="000000"/>
                </a:solidFill>
                <a:latin typeface="Calibri" panose="020F0502020204030204" pitchFamily="34" charset="0"/>
              </a:rPr>
              <a:t> Днес, над 50% от световното население живее в градове и градски райони; до 2050 г. се очаква увеличение до 70%, като почти целият растеж ще се случи в развиващия се свят.</a:t>
            </a:r>
          </a:p>
          <a:p>
            <a:pPr marL="0" indent="0" algn="just">
              <a:buFont typeface="Wingdings" pitchFamily="2" charset="2"/>
              <a:buChar char="Ø"/>
            </a:pPr>
            <a:endParaRPr lang="ru-RU" sz="2400" dirty="0" smtClean="0">
              <a:solidFill>
                <a:srgbClr val="000000"/>
              </a:solidFill>
              <a:latin typeface="Calibri" panose="020F0502020204030204" pitchFamily="34" charset="0"/>
            </a:endParaRPr>
          </a:p>
          <a:p>
            <a:pPr marL="0" indent="0" algn="just">
              <a:buFont typeface="Wingdings" pitchFamily="2" charset="2"/>
              <a:buChar char="Ø"/>
            </a:pPr>
            <a:r>
              <a:rPr lang="ru-RU" sz="2400" dirty="0" smtClean="0">
                <a:solidFill>
                  <a:srgbClr val="000000"/>
                </a:solidFill>
                <a:latin typeface="Calibri" panose="020F0502020204030204" pitchFamily="34" charset="0"/>
              </a:rPr>
              <a:t> 700 милиона души днес живеят в бедни квартали и броят им продължава да расте.</a:t>
            </a:r>
            <a:endParaRPr lang="en-US" sz="2400" dirty="0"/>
          </a:p>
        </p:txBody>
      </p:sp>
      <p:pic>
        <p:nvPicPr>
          <p:cNvPr id="1026" name="Picture 2" descr="Градове на Индия: списък на най-големите"/>
          <p:cNvPicPr>
            <a:picLocks noChangeAspect="1" noChangeArrowheads="1"/>
          </p:cNvPicPr>
          <p:nvPr/>
        </p:nvPicPr>
        <p:blipFill>
          <a:blip r:embed="rId2"/>
          <a:srcRect/>
          <a:stretch>
            <a:fillRect/>
          </a:stretch>
        </p:blipFill>
        <p:spPr bwMode="auto">
          <a:xfrm>
            <a:off x="8261214" y="1617886"/>
            <a:ext cx="3421504" cy="2282969"/>
          </a:xfrm>
          <a:prstGeom prst="rect">
            <a:avLst/>
          </a:prstGeom>
          <a:noFill/>
        </p:spPr>
      </p:pic>
      <p:pic>
        <p:nvPicPr>
          <p:cNvPr id="1028" name="Picture 4" descr="Най-големите бедняшки квартали в света - Дарави, Мумбай"/>
          <p:cNvPicPr>
            <a:picLocks noChangeAspect="1" noChangeArrowheads="1"/>
          </p:cNvPicPr>
          <p:nvPr/>
        </p:nvPicPr>
        <p:blipFill>
          <a:blip r:embed="rId3"/>
          <a:srcRect/>
          <a:stretch>
            <a:fillRect/>
          </a:stretch>
        </p:blipFill>
        <p:spPr bwMode="auto">
          <a:xfrm>
            <a:off x="2098897" y="4255287"/>
            <a:ext cx="3551433" cy="2371105"/>
          </a:xfrm>
          <a:prstGeom prst="rect">
            <a:avLst/>
          </a:prstGeom>
          <a:noFill/>
        </p:spPr>
      </p:pic>
      <p:sp>
        <p:nvSpPr>
          <p:cNvPr id="11" name="Rectangle 10"/>
          <p:cNvSpPr/>
          <p:nvPr/>
        </p:nvSpPr>
        <p:spPr>
          <a:xfrm>
            <a:off x="1942488" y="601582"/>
            <a:ext cx="8906284" cy="553998"/>
          </a:xfrm>
          <a:prstGeom prst="rect">
            <a:avLst/>
          </a:prstGeom>
        </p:spPr>
        <p:txBody>
          <a:bodyPr wrap="none">
            <a:spAutoFit/>
          </a:bodyPr>
          <a:lstStyle/>
          <a:p>
            <a:r>
              <a:rPr lang="ru-RU" sz="3000" b="1" dirty="0" smtClean="0">
                <a:solidFill>
                  <a:srgbClr val="0000FF"/>
                </a:solidFill>
              </a:rPr>
              <a:t>Бъдещето на селищата и градовете </a:t>
            </a:r>
            <a:r>
              <a:rPr lang="en-US" sz="3000" b="1" dirty="0" smtClean="0">
                <a:solidFill>
                  <a:srgbClr val="0000FF"/>
                </a:solidFill>
              </a:rPr>
              <a:t>- </a:t>
            </a:r>
            <a:r>
              <a:rPr lang="ru-RU" sz="3000" b="1" dirty="0" smtClean="0">
                <a:solidFill>
                  <a:srgbClr val="0000FF"/>
                </a:solidFill>
              </a:rPr>
              <a:t>факти и цифри</a:t>
            </a:r>
            <a:endParaRPr lang="pt-PT" sz="3000" b="1" dirty="0">
              <a:solidFill>
                <a:srgbClr val="0000FF"/>
              </a:solidFill>
            </a:endParaRPr>
          </a:p>
        </p:txBody>
      </p:sp>
      <p:pic>
        <p:nvPicPr>
          <p:cNvPr id="12" name="Picture 2" descr="Лична отговорност ли е чистият въздух? | Puls.bg"/>
          <p:cNvPicPr>
            <a:picLocks noChangeAspect="1" noChangeArrowheads="1"/>
          </p:cNvPicPr>
          <p:nvPr/>
        </p:nvPicPr>
        <p:blipFill>
          <a:blip r:embed="rId4"/>
          <a:srcRect/>
          <a:stretch>
            <a:fillRect/>
          </a:stretch>
        </p:blipFill>
        <p:spPr bwMode="auto">
          <a:xfrm>
            <a:off x="6976343" y="4705969"/>
            <a:ext cx="3019177" cy="1494026"/>
          </a:xfrm>
          <a:prstGeom prst="rect">
            <a:avLst/>
          </a:prstGeom>
          <a:noFill/>
        </p:spPr>
      </p:pic>
      <p:sp>
        <p:nvSpPr>
          <p:cNvPr id="9"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Tree>
    <p:extLst>
      <p:ext uri="{BB962C8B-B14F-4D97-AF65-F5344CB8AC3E}">
        <p14:creationId xmlns="" xmlns:p14="http://schemas.microsoft.com/office/powerpoint/2010/main" val="626834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418253" y="1318845"/>
            <a:ext cx="7520473" cy="5389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7" name="Правоъгълник 6"/>
          <p:cNvSpPr/>
          <p:nvPr/>
        </p:nvSpPr>
        <p:spPr>
          <a:xfrm>
            <a:off x="1418253" y="1071356"/>
            <a:ext cx="5283336" cy="3970318"/>
          </a:xfrm>
          <a:prstGeom prst="rect">
            <a:avLst/>
          </a:prstGeom>
        </p:spPr>
        <p:txBody>
          <a:bodyPr wrap="square">
            <a:spAutoFit/>
          </a:bodyPr>
          <a:lstStyle/>
          <a:p>
            <a:pPr algn="just"/>
            <a:r>
              <a:rPr lang="en-US" sz="2400" dirty="0">
                <a:solidFill>
                  <a:srgbClr val="000000"/>
                </a:solidFill>
              </a:rPr>
              <a:t>➢ </a:t>
            </a:r>
            <a:r>
              <a:rPr lang="ru-RU" sz="2400" dirty="0" smtClean="0">
                <a:solidFill>
                  <a:srgbClr val="000000"/>
                </a:solidFill>
              </a:rPr>
              <a:t>Бързата урбанизация оказва натиск върху доставките на прясна вода, канализацията, жизнената среда и </a:t>
            </a:r>
            <a:r>
              <a:rPr lang="ru-RU" sz="2400" dirty="0" smtClean="0">
                <a:solidFill>
                  <a:srgbClr val="000000"/>
                </a:solidFill>
              </a:rPr>
              <a:t>общественото</a:t>
            </a:r>
            <a:r>
              <a:rPr lang="en-US" sz="2400" dirty="0" smtClean="0">
                <a:solidFill>
                  <a:srgbClr val="000000"/>
                </a:solidFill>
              </a:rPr>
              <a:t> </a:t>
            </a:r>
            <a:r>
              <a:rPr lang="ru-RU" sz="2400" dirty="0" smtClean="0">
                <a:solidFill>
                  <a:srgbClr val="000000"/>
                </a:solidFill>
              </a:rPr>
              <a:t>здраве</a:t>
            </a:r>
            <a:r>
              <a:rPr lang="ru-RU" sz="2400" dirty="0" smtClean="0">
                <a:solidFill>
                  <a:srgbClr val="000000"/>
                </a:solidFill>
              </a:rPr>
              <a:t>. Щетите за здравето, свързани с излагането на мръсен въздух, са 8,1 трилиона долара, което се равнява на 6,1 процента от глобалния БВП, според изявлението на Световната банка.</a:t>
            </a:r>
            <a:endParaRPr lang="en-US" sz="2400" dirty="0"/>
          </a:p>
          <a:p>
            <a:pPr algn="just"/>
            <a:endParaRPr lang="en-US" dirty="0"/>
          </a:p>
          <a:p>
            <a:pPr algn="just"/>
            <a:endParaRPr lang="bg-BG" dirty="0"/>
          </a:p>
        </p:txBody>
      </p:sp>
      <p:sp>
        <p:nvSpPr>
          <p:cNvPr id="9" name="Правоъгълник 8"/>
          <p:cNvSpPr/>
          <p:nvPr/>
        </p:nvSpPr>
        <p:spPr>
          <a:xfrm>
            <a:off x="4943514" y="4463716"/>
            <a:ext cx="6919623" cy="1938992"/>
          </a:xfrm>
          <a:prstGeom prst="rect">
            <a:avLst/>
          </a:prstGeom>
        </p:spPr>
        <p:txBody>
          <a:bodyPr wrap="square">
            <a:spAutoFit/>
          </a:bodyPr>
          <a:lstStyle/>
          <a:p>
            <a:pPr algn="just"/>
            <a:r>
              <a:rPr lang="en-US" sz="2400" dirty="0">
                <a:solidFill>
                  <a:srgbClr val="000000"/>
                </a:solidFill>
              </a:rPr>
              <a:t>➢ </a:t>
            </a:r>
            <a:r>
              <a:rPr lang="ru-RU" sz="2400" dirty="0" smtClean="0">
                <a:solidFill>
                  <a:srgbClr val="000000"/>
                </a:solidFill>
              </a:rPr>
              <a:t>Нарастващата уязвимост на крайбрежните градове поради бедствия, свързани с климата, като наводнения, бури и покачване на морското равнище, се предвижда да нарасне до 52 милиарда щатски долара годишно до 2050 г.</a:t>
            </a:r>
            <a:endParaRPr lang="bg-BG" sz="2400" b="1" dirty="0">
              <a:solidFill>
                <a:srgbClr val="000000"/>
              </a:solidFill>
            </a:endParaRPr>
          </a:p>
        </p:txBody>
      </p:sp>
      <p:pic>
        <p:nvPicPr>
          <p:cNvPr id="12" name="Picture 4" descr="42 удивителни факта за водата, които вероятно не знаете - Свят -  DarikNews.bg"/>
          <p:cNvPicPr>
            <a:picLocks noChangeAspect="1" noChangeArrowheads="1"/>
          </p:cNvPicPr>
          <p:nvPr/>
        </p:nvPicPr>
        <p:blipFill>
          <a:blip r:embed="rId2"/>
          <a:srcRect/>
          <a:stretch>
            <a:fillRect/>
          </a:stretch>
        </p:blipFill>
        <p:spPr bwMode="auto">
          <a:xfrm>
            <a:off x="7139379" y="1318845"/>
            <a:ext cx="3598693" cy="2435480"/>
          </a:xfrm>
          <a:prstGeom prst="rect">
            <a:avLst/>
          </a:prstGeom>
          <a:noFill/>
        </p:spPr>
      </p:pic>
      <p:pic>
        <p:nvPicPr>
          <p:cNvPr id="4" name="Picture 2" descr="Как Ню Йорк се готви за бъдещето на наводненията – GreenTech.bg"/>
          <p:cNvPicPr>
            <a:picLocks noChangeAspect="1" noChangeArrowheads="1"/>
          </p:cNvPicPr>
          <p:nvPr/>
        </p:nvPicPr>
        <p:blipFill>
          <a:blip r:embed="rId3"/>
          <a:srcRect/>
          <a:stretch>
            <a:fillRect/>
          </a:stretch>
        </p:blipFill>
        <p:spPr bwMode="auto">
          <a:xfrm>
            <a:off x="1418253" y="4771826"/>
            <a:ext cx="3446418" cy="1936704"/>
          </a:xfrm>
          <a:prstGeom prst="rect">
            <a:avLst/>
          </a:prstGeom>
          <a:noFill/>
        </p:spPr>
      </p:pic>
      <p:sp>
        <p:nvSpPr>
          <p:cNvPr id="13"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
        <p:nvSpPr>
          <p:cNvPr id="14" name="Rectangle 13"/>
          <p:cNvSpPr/>
          <p:nvPr/>
        </p:nvSpPr>
        <p:spPr>
          <a:xfrm>
            <a:off x="1906392" y="517358"/>
            <a:ext cx="8906284" cy="553998"/>
          </a:xfrm>
          <a:prstGeom prst="rect">
            <a:avLst/>
          </a:prstGeom>
        </p:spPr>
        <p:txBody>
          <a:bodyPr wrap="none">
            <a:spAutoFit/>
          </a:bodyPr>
          <a:lstStyle/>
          <a:p>
            <a:r>
              <a:rPr lang="ru-RU" sz="3000" b="1" dirty="0" smtClean="0">
                <a:solidFill>
                  <a:srgbClr val="0000FF"/>
                </a:solidFill>
              </a:rPr>
              <a:t>Бъдещето на селищата и градовете </a:t>
            </a:r>
            <a:r>
              <a:rPr lang="en-US" sz="3000" b="1" dirty="0" smtClean="0">
                <a:solidFill>
                  <a:srgbClr val="0000FF"/>
                </a:solidFill>
              </a:rPr>
              <a:t>- </a:t>
            </a:r>
            <a:r>
              <a:rPr lang="ru-RU" sz="3000" b="1" dirty="0" smtClean="0">
                <a:solidFill>
                  <a:srgbClr val="0000FF"/>
                </a:solidFill>
              </a:rPr>
              <a:t>факти и цифри</a:t>
            </a:r>
            <a:endParaRPr lang="pt-PT" sz="3000" b="1" dirty="0">
              <a:solidFill>
                <a:srgbClr val="0000FF"/>
              </a:solidFill>
            </a:endParaRPr>
          </a:p>
        </p:txBody>
      </p:sp>
    </p:spTree>
    <p:extLst>
      <p:ext uri="{BB962C8B-B14F-4D97-AF65-F5344CB8AC3E}">
        <p14:creationId xmlns="" xmlns:p14="http://schemas.microsoft.com/office/powerpoint/2010/main" val="626834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aphic 2">
            <a:extLst>
              <a:ext uri="{FF2B5EF4-FFF2-40B4-BE49-F238E27FC236}">
                <a16:creationId xmlns="" xmlns:a16="http://schemas.microsoft.com/office/drawing/2014/main" id="{1882C676-5CB9-9146-8553-CE13526C9264}"/>
              </a:ext>
            </a:extLst>
          </p:cNvPr>
          <p:cNvGrpSpPr/>
          <p:nvPr/>
        </p:nvGrpSpPr>
        <p:grpSpPr>
          <a:xfrm rot="16200000">
            <a:off x="-1286870" y="1561104"/>
            <a:ext cx="4284981" cy="1793959"/>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6405" name="Rectangle 21"/>
          <p:cNvSpPr>
            <a:spLocks noChangeArrowheads="1"/>
          </p:cNvSpPr>
          <p:nvPr/>
        </p:nvSpPr>
        <p:spPr bwMode="auto">
          <a:xfrm>
            <a:off x="1034716" y="6224996"/>
            <a:ext cx="356585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bg-BG" sz="2400" b="1" dirty="0" smtClean="0">
                <a:solidFill>
                  <a:schemeClr val="bg1"/>
                </a:solidFill>
                <a:latin typeface="Calibri" pitchFamily="34" charset="0"/>
                <a:ea typeface="Arial" pitchFamily="34" charset="0"/>
                <a:cs typeface="Times New Roman" pitchFamily="18" charset="0"/>
              </a:rPr>
              <a:t>Градове: отправна точка</a:t>
            </a:r>
            <a:endParaRPr kumimoji="0" lang="en-US" sz="2400" b="1" i="0" u="none" strike="noStrike" cap="none" normalizeH="0" baseline="0" dirty="0">
              <a:ln>
                <a:noFill/>
              </a:ln>
              <a:solidFill>
                <a:schemeClr val="bg1"/>
              </a:solidFill>
              <a:effectLst/>
              <a:latin typeface="Arial" pitchFamily="34" charset="0"/>
              <a:cs typeface="Arial" pitchFamily="34" charset="0"/>
            </a:endParaRPr>
          </a:p>
        </p:txBody>
      </p:sp>
      <p:pic>
        <p:nvPicPr>
          <p:cNvPr id="16431" name="Picture 47"/>
          <p:cNvPicPr>
            <a:picLocks noChangeAspect="1" noChangeArrowheads="1"/>
          </p:cNvPicPr>
          <p:nvPr/>
        </p:nvPicPr>
        <p:blipFill>
          <a:blip r:embed="rId2"/>
          <a:srcRect/>
          <a:stretch>
            <a:fillRect/>
          </a:stretch>
        </p:blipFill>
        <p:spPr bwMode="auto">
          <a:xfrm>
            <a:off x="6854821" y="532636"/>
            <a:ext cx="4993050" cy="5880383"/>
          </a:xfrm>
          <a:prstGeom prst="rect">
            <a:avLst/>
          </a:prstGeom>
          <a:noFill/>
          <a:ln w="9525">
            <a:noFill/>
            <a:miter lim="800000"/>
            <a:headEnd/>
            <a:tailEnd/>
          </a:ln>
        </p:spPr>
      </p:pic>
      <p:sp>
        <p:nvSpPr>
          <p:cNvPr id="9" name="TextBox 8"/>
          <p:cNvSpPr txBox="1"/>
          <p:nvPr/>
        </p:nvSpPr>
        <p:spPr>
          <a:xfrm>
            <a:off x="0" y="-48952"/>
            <a:ext cx="4752975" cy="1015663"/>
          </a:xfrm>
          <a:prstGeom prst="rect">
            <a:avLst/>
          </a:prstGeom>
          <a:noFill/>
        </p:spPr>
        <p:txBody>
          <a:bodyPr wrap="square" rtlCol="0">
            <a:spAutoFit/>
          </a:bodyPr>
          <a:lstStyle/>
          <a:p>
            <a:pPr algn="ctr"/>
            <a:r>
              <a:rPr lang="ru-RU" sz="3000" b="1" dirty="0" smtClean="0">
                <a:solidFill>
                  <a:schemeClr val="bg1"/>
                </a:solidFill>
              </a:rPr>
              <a:t>Изправете се пред </a:t>
            </a:r>
            <a:r>
              <a:rPr lang="en-US" sz="3000" b="1" dirty="0" smtClean="0">
                <a:solidFill>
                  <a:schemeClr val="bg1"/>
                </a:solidFill>
              </a:rPr>
              <a:t> </a:t>
            </a:r>
            <a:r>
              <a:rPr lang="ru-RU" sz="3000" b="1" dirty="0" smtClean="0">
                <a:solidFill>
                  <a:schemeClr val="bg1"/>
                </a:solidFill>
              </a:rPr>
              <a:t>фактите </a:t>
            </a:r>
            <a:r>
              <a:rPr lang="ru-RU" sz="3000" b="1" dirty="0" smtClean="0">
                <a:solidFill>
                  <a:schemeClr val="bg1"/>
                </a:solidFill>
              </a:rPr>
              <a:t>за бъдещето</a:t>
            </a:r>
            <a:endParaRPr lang="bg-BG" sz="3000" b="1" dirty="0">
              <a:solidFill>
                <a:schemeClr val="bg1"/>
              </a:solidFill>
            </a:endParaRPr>
          </a:p>
        </p:txBody>
      </p:sp>
      <p:pic>
        <p:nvPicPr>
          <p:cNvPr id="67586" name="Picture 2"/>
          <p:cNvPicPr>
            <a:picLocks noChangeAspect="1" noChangeArrowheads="1"/>
          </p:cNvPicPr>
          <p:nvPr/>
        </p:nvPicPr>
        <p:blipFill>
          <a:blip r:embed="rId3"/>
          <a:srcRect/>
          <a:stretch>
            <a:fillRect/>
          </a:stretch>
        </p:blipFill>
        <p:spPr bwMode="auto">
          <a:xfrm>
            <a:off x="-12032" y="1612185"/>
            <a:ext cx="6866853" cy="3439514"/>
          </a:xfrm>
          <a:prstGeom prst="rect">
            <a:avLst/>
          </a:prstGeom>
          <a:noFill/>
          <a:ln w="9525">
            <a:noFill/>
            <a:miter lim="800000"/>
            <a:headEnd/>
            <a:tailEnd/>
          </a:ln>
        </p:spPr>
      </p:pic>
    </p:spTree>
    <p:extLst>
      <p:ext uri="{BB962C8B-B14F-4D97-AF65-F5344CB8AC3E}">
        <p14:creationId xmlns="" xmlns:p14="http://schemas.microsoft.com/office/powerpoint/2010/main" val="145944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 xmlns:a16="http://schemas.microsoft.com/office/drawing/2014/main" id="{1882C676-5CB9-9146-8553-CE13526C9264}"/>
              </a:ext>
            </a:extLst>
          </p:cNvPr>
          <p:cNvGrpSpPr/>
          <p:nvPr/>
        </p:nvGrpSpPr>
        <p:grpSpPr>
          <a:xfrm rot="16200000">
            <a:off x="-1121371" y="1395606"/>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26D7D646-0CD9-D545-995C-14C9C9200D3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FC462181-C3DC-E043-BC7E-DD32D31223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BF2F4765-3587-C24A-96B9-534A3D7B42A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52226" name="Picture 2"/>
          <p:cNvPicPr>
            <a:picLocks noChangeAspect="1" noChangeArrowheads="1"/>
          </p:cNvPicPr>
          <p:nvPr/>
        </p:nvPicPr>
        <p:blipFill>
          <a:blip r:embed="rId2"/>
          <a:srcRect/>
          <a:stretch>
            <a:fillRect/>
          </a:stretch>
        </p:blipFill>
        <p:spPr bwMode="auto">
          <a:xfrm>
            <a:off x="5431179" y="2353919"/>
            <a:ext cx="5974762" cy="4480017"/>
          </a:xfrm>
          <a:prstGeom prst="rect">
            <a:avLst/>
          </a:prstGeom>
          <a:noFill/>
          <a:ln w="9525">
            <a:noFill/>
            <a:miter lim="800000"/>
            <a:headEnd/>
            <a:tailEnd/>
          </a:ln>
        </p:spPr>
      </p:pic>
      <p:sp>
        <p:nvSpPr>
          <p:cNvPr id="10" name="Rectangle 9"/>
          <p:cNvSpPr/>
          <p:nvPr/>
        </p:nvSpPr>
        <p:spPr>
          <a:xfrm>
            <a:off x="4752975" y="12026"/>
            <a:ext cx="7290636" cy="2308324"/>
          </a:xfrm>
          <a:prstGeom prst="rect">
            <a:avLst/>
          </a:prstGeom>
          <a:noFill/>
        </p:spPr>
        <p:txBody>
          <a:bodyPr wrap="square" lIns="91440" tIns="45720" rIns="91440" bIns="45720" anchor="t">
            <a:spAutoFit/>
          </a:bodyPr>
          <a:lstStyle/>
          <a:p>
            <a:pPr algn="just"/>
            <a:r>
              <a:rPr lang="ru-RU" sz="2400" dirty="0" smtClean="0">
                <a:solidFill>
                  <a:srgbClr val="000000"/>
                </a:solidFill>
              </a:rPr>
              <a:t>Градовете генерират 85% от глобалния БВП. Градовете също са агрегати на материали и хранителни вещества, като представляват 75% от природните ресурси и 67% от потреблението на произведената храна, 50% от глобалното производство на отпадъци и 60-80% от емисиите на парникови газове.</a:t>
            </a:r>
            <a:endParaRPr lang="en-US" sz="2400" dirty="0">
              <a:solidFill>
                <a:srgbClr val="000000"/>
              </a:solidFill>
              <a:cs typeface="Calibri"/>
            </a:endParaRPr>
          </a:p>
        </p:txBody>
      </p:sp>
      <p:sp>
        <p:nvSpPr>
          <p:cNvPr id="11" name="TextBox 10"/>
          <p:cNvSpPr txBox="1"/>
          <p:nvPr/>
        </p:nvSpPr>
        <p:spPr>
          <a:xfrm>
            <a:off x="0" y="5292000"/>
            <a:ext cx="4752975" cy="1569660"/>
          </a:xfrm>
          <a:prstGeom prst="rect">
            <a:avLst/>
          </a:prstGeom>
          <a:noFill/>
        </p:spPr>
        <p:txBody>
          <a:bodyPr wrap="square" lIns="91440" tIns="45720" rIns="91440" bIns="45720" rtlCol="0" anchor="t">
            <a:spAutoFit/>
          </a:bodyPr>
          <a:lstStyle/>
          <a:p>
            <a:r>
              <a:rPr lang="ru-RU" sz="2400" dirty="0" smtClean="0">
                <a:solidFill>
                  <a:schemeClr val="bg1"/>
                </a:solidFill>
              </a:rPr>
              <a:t>Източник: Фондация Ellen MacArthur (2017 г.), Градовете в кръговата </a:t>
            </a:r>
            <a:r>
              <a:rPr lang="bg-BG" sz="2400" dirty="0" smtClean="0">
                <a:solidFill>
                  <a:schemeClr val="bg1"/>
                </a:solidFill>
              </a:rPr>
              <a:t>и</a:t>
            </a:r>
            <a:r>
              <a:rPr lang="ru-RU" sz="2400" dirty="0" smtClean="0">
                <a:solidFill>
                  <a:schemeClr val="bg1"/>
                </a:solidFill>
              </a:rPr>
              <a:t>кономика: Първоначално проучване</a:t>
            </a:r>
            <a:endParaRPr lang="en-US" sz="2400" dirty="0">
              <a:solidFill>
                <a:schemeClr val="bg1"/>
              </a:solidFill>
              <a:cs typeface="Calibri"/>
            </a:endParaRPr>
          </a:p>
        </p:txBody>
      </p:sp>
      <p:sp>
        <p:nvSpPr>
          <p:cNvPr id="9" name="Oval 8"/>
          <p:cNvSpPr/>
          <p:nvPr/>
        </p:nvSpPr>
        <p:spPr>
          <a:xfrm>
            <a:off x="7913072" y="4396152"/>
            <a:ext cx="1055077" cy="5011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WHY</a:t>
            </a:r>
            <a:endParaRPr lang="bg-BG" b="1" dirty="0"/>
          </a:p>
        </p:txBody>
      </p:sp>
      <p:sp>
        <p:nvSpPr>
          <p:cNvPr id="13" name="TextBox 12"/>
          <p:cNvSpPr txBox="1"/>
          <p:nvPr/>
        </p:nvSpPr>
        <p:spPr>
          <a:xfrm>
            <a:off x="0" y="-48952"/>
            <a:ext cx="4752975" cy="1200329"/>
          </a:xfrm>
          <a:prstGeom prst="rect">
            <a:avLst/>
          </a:prstGeom>
          <a:noFill/>
        </p:spPr>
        <p:txBody>
          <a:bodyPr wrap="square" rtlCol="0">
            <a:spAutoFit/>
          </a:bodyPr>
          <a:lstStyle/>
          <a:p>
            <a:pPr algn="ctr"/>
            <a:r>
              <a:rPr lang="ru-RU" sz="3600" b="1" dirty="0" smtClean="0">
                <a:solidFill>
                  <a:schemeClr val="bg1"/>
                </a:solidFill>
              </a:rPr>
              <a:t>Изправете се </a:t>
            </a:r>
            <a:r>
              <a:rPr lang="ru-RU" sz="3600" b="1" dirty="0" smtClean="0">
                <a:solidFill>
                  <a:schemeClr val="bg1"/>
                </a:solidFill>
              </a:rPr>
              <a:t>пред </a:t>
            </a:r>
            <a:r>
              <a:rPr lang="ru-RU" sz="3600" b="1" dirty="0" smtClean="0">
                <a:solidFill>
                  <a:schemeClr val="bg1"/>
                </a:solidFill>
              </a:rPr>
              <a:t>фактите за бъдещето</a:t>
            </a:r>
            <a:endParaRPr lang="bg-BG" sz="3600" b="1" dirty="0">
              <a:solidFill>
                <a:schemeClr val="bg1"/>
              </a:solidFill>
            </a:endParaRPr>
          </a:p>
        </p:txBody>
      </p:sp>
    </p:spTree>
    <p:extLst>
      <p:ext uri="{BB962C8B-B14F-4D97-AF65-F5344CB8AC3E}">
        <p14:creationId xmlns="" xmlns:p14="http://schemas.microsoft.com/office/powerpoint/2010/main" val="1459441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2DA40B15-9ED2-9949-818C-BA825C703A62}"/>
              </a:ext>
            </a:extLst>
          </p:cNvPr>
          <p:cNvSpPr>
            <a:spLocks noGrp="1"/>
          </p:cNvSpPr>
          <p:nvPr>
            <p:ph type="body" sz="quarter" idx="19"/>
          </p:nvPr>
        </p:nvSpPr>
        <p:spPr>
          <a:xfrm>
            <a:off x="2031074" y="2356168"/>
            <a:ext cx="8129850" cy="1985691"/>
          </a:xfrm>
        </p:spPr>
        <p:txBody>
          <a:bodyPr/>
          <a:lstStyle/>
          <a:p>
            <a:r>
              <a:rPr lang="ru-RU" i="1" dirty="0" smtClean="0"/>
              <a:t>Бъдещето на населените места изисква градска зелена среда и кръгова икономика.</a:t>
            </a:r>
            <a:endParaRPr lang="bg-BG" i="1" dirty="0"/>
          </a:p>
        </p:txBody>
      </p:sp>
      <p:pic>
        <p:nvPicPr>
          <p:cNvPr id="7" name="Picture Placeholder 6" descr="Picture1.png"/>
          <p:cNvPicPr>
            <a:picLocks noGrp="1" noChangeAspect="1"/>
          </p:cNvPicPr>
          <p:nvPr>
            <p:ph type="pic" sz="quarter" idx="20"/>
          </p:nvPr>
        </p:nvPicPr>
        <p:blipFill>
          <a:blip r:embed="rId2"/>
          <a:srcRect t="13094" b="13094"/>
          <a:stretch>
            <a:fillRect/>
          </a:stretch>
        </p:blipFill>
        <p:spPr>
          <a:xfrm>
            <a:off x="0" y="0"/>
            <a:ext cx="12192000" cy="6864350"/>
          </a:xfrm>
        </p:spPr>
      </p:pic>
    </p:spTree>
    <p:extLst>
      <p:ext uri="{BB962C8B-B14F-4D97-AF65-F5344CB8AC3E}">
        <p14:creationId xmlns="" xmlns:p14="http://schemas.microsoft.com/office/powerpoint/2010/main" val="1230909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 xmlns:a16="http://schemas.microsoft.com/office/drawing/2014/main"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 xmlns:a16="http://schemas.microsoft.com/office/drawing/2014/main" id="{F53E186E-EEE8-784F-BE9F-48BF925F13E9}"/>
              </a:ext>
            </a:extLst>
          </p:cNvPr>
          <p:cNvSpPr>
            <a:spLocks noGrp="1"/>
          </p:cNvSpPr>
          <p:nvPr>
            <p:ph type="body" sz="quarter" idx="17"/>
          </p:nvPr>
        </p:nvSpPr>
        <p:spPr/>
        <p:txBody>
          <a:bodyPr/>
          <a:lstStyle/>
          <a:p>
            <a:r>
              <a:rPr lang="en-US" dirty="0"/>
              <a:t>02</a:t>
            </a:r>
          </a:p>
        </p:txBody>
      </p:sp>
      <p:grpSp>
        <p:nvGrpSpPr>
          <p:cNvPr id="9" name="Graphic 2">
            <a:extLst>
              <a:ext uri="{FF2B5EF4-FFF2-40B4-BE49-F238E27FC236}">
                <a16:creationId xmlns=""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 xmlns:a16="http://schemas.microsoft.com/office/drawing/2014/main" id="{BE59536B-CB14-6A49-9925-C70C0915408D}"/>
              </a:ext>
            </a:extLst>
          </p:cNvPr>
          <p:cNvSpPr/>
          <p:nvPr/>
        </p:nvSpPr>
        <p:spPr>
          <a:xfrm>
            <a:off x="4584033" y="2963289"/>
            <a:ext cx="6811394" cy="1837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 xmlns:a16="http://schemas.microsoft.com/office/drawing/2014/main" id="{04695EEA-D075-3642-8CB0-45ED61E791B1}"/>
              </a:ext>
            </a:extLst>
          </p:cNvPr>
          <p:cNvSpPr txBox="1"/>
          <p:nvPr/>
        </p:nvSpPr>
        <p:spPr>
          <a:xfrm>
            <a:off x="4584033" y="3009605"/>
            <a:ext cx="6811394" cy="1754326"/>
          </a:xfrm>
          <a:prstGeom prst="rect">
            <a:avLst/>
          </a:prstGeom>
          <a:noFill/>
        </p:spPr>
        <p:txBody>
          <a:bodyPr wrap="square" lIns="91440" tIns="45720" rIns="91440" bIns="45720" rtlCol="0" anchor="t">
            <a:spAutoFit/>
          </a:bodyPr>
          <a:lstStyle/>
          <a:p>
            <a:pPr algn="ctr"/>
            <a:r>
              <a:rPr lang="ru-RU" sz="3600" b="1" spc="324" dirty="0" smtClean="0">
                <a:solidFill>
                  <a:srgbClr val="EB7339"/>
                </a:solidFill>
                <a:cs typeface="Calibri"/>
              </a:rPr>
              <a:t>ЦУР11: Ключови елементи, предизвикателства и възможности</a:t>
            </a:r>
            <a:endParaRPr lang="en-US" sz="4800" b="1" spc="324"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 xmlns:p14="http://schemas.microsoft.com/office/powerpoint/2010/main" val="355963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4125413" y="746402"/>
            <a:ext cx="7533187" cy="1569660"/>
          </a:xfrm>
          <a:prstGeom prst="rect">
            <a:avLst/>
          </a:prstGeom>
        </p:spPr>
        <p:txBody>
          <a:bodyPr wrap="square">
            <a:spAutoFit/>
          </a:bodyPr>
          <a:lstStyle/>
          <a:p>
            <a:pPr algn="just"/>
            <a:r>
              <a:rPr lang="ru-RU" sz="2400" dirty="0" smtClean="0">
                <a:solidFill>
                  <a:schemeClr val="tx1">
                    <a:lumMod val="60000"/>
                    <a:lumOff val="40000"/>
                  </a:schemeClr>
                </a:solidFill>
              </a:rPr>
              <a:t>В този раздел разглеждаме причините за увеличените емисии на CO2 в градовете и </a:t>
            </a:r>
            <a:r>
              <a:rPr lang="ru-RU" sz="2400" dirty="0" err="1" smtClean="0">
                <a:solidFill>
                  <a:schemeClr val="tx1">
                    <a:lumMod val="60000"/>
                    <a:lumOff val="40000"/>
                  </a:schemeClr>
                </a:solidFill>
              </a:rPr>
              <a:t>резултатите</a:t>
            </a:r>
            <a:r>
              <a:rPr lang="ru-RU" sz="2400" dirty="0" smtClean="0">
                <a:solidFill>
                  <a:schemeClr val="tx1">
                    <a:lumMod val="60000"/>
                    <a:lumOff val="40000"/>
                  </a:schemeClr>
                </a:solidFill>
              </a:rPr>
              <a:t> от прилагането на модели на кръгова икономика за тяхното намаляване.</a:t>
            </a:r>
            <a:endParaRPr lang="bg-BG" sz="2400" dirty="0">
              <a:solidFill>
                <a:schemeClr val="tx1">
                  <a:lumMod val="60000"/>
                  <a:lumOff val="40000"/>
                </a:schemeClr>
              </a:solidFill>
            </a:endParaRPr>
          </a:p>
        </p:txBody>
      </p:sp>
      <p:sp>
        <p:nvSpPr>
          <p:cNvPr id="11" name="Rectangle 10"/>
          <p:cNvSpPr/>
          <p:nvPr/>
        </p:nvSpPr>
        <p:spPr>
          <a:xfrm>
            <a:off x="4106365" y="2183710"/>
            <a:ext cx="7552236" cy="3785652"/>
          </a:xfrm>
          <a:prstGeom prst="rect">
            <a:avLst/>
          </a:prstGeom>
        </p:spPr>
        <p:txBody>
          <a:bodyPr wrap="square">
            <a:spAutoFit/>
          </a:bodyPr>
          <a:lstStyle/>
          <a:p>
            <a:r>
              <a:rPr lang="ru-RU" sz="2400" b="1" dirty="0" smtClean="0">
                <a:solidFill>
                  <a:schemeClr val="bg1"/>
                </a:solidFill>
              </a:rPr>
              <a:t>Какви са основните предизвикателства пред устойчивите градове и общности?</a:t>
            </a:r>
          </a:p>
          <a:p>
            <a:r>
              <a:rPr lang="ru-RU" sz="2400" dirty="0" smtClean="0">
                <a:solidFill>
                  <a:schemeClr val="bg1"/>
                </a:solidFill>
              </a:rPr>
              <a:t>Да превърнем линейния модел на развитие в кръгов!</a:t>
            </a:r>
          </a:p>
          <a:p>
            <a:r>
              <a:rPr lang="ru-RU" sz="2400" b="1" dirty="0" smtClean="0">
                <a:solidFill>
                  <a:schemeClr val="bg1"/>
                </a:solidFill>
              </a:rPr>
              <a:t>Кои са ключовите елементи на кръговрата?</a:t>
            </a:r>
          </a:p>
          <a:p>
            <a:r>
              <a:rPr lang="ru-RU" sz="2400" dirty="0" smtClean="0">
                <a:solidFill>
                  <a:schemeClr val="bg1"/>
                </a:solidFill>
              </a:rPr>
              <a:t>Възобновяемост</a:t>
            </a:r>
          </a:p>
          <a:p>
            <a:r>
              <a:rPr lang="ru-RU" sz="2400" dirty="0" smtClean="0">
                <a:solidFill>
                  <a:schemeClr val="bg1"/>
                </a:solidFill>
              </a:rPr>
              <a:t>Ресурсна ефективност</a:t>
            </a:r>
          </a:p>
          <a:p>
            <a:r>
              <a:rPr lang="ru-RU" sz="2400" dirty="0" smtClean="0">
                <a:solidFill>
                  <a:schemeClr val="bg1"/>
                </a:solidFill>
              </a:rPr>
              <a:t>Удължаване живота на продукта</a:t>
            </a:r>
          </a:p>
          <a:p>
            <a:r>
              <a:rPr lang="ru-RU" sz="2400" dirty="0" smtClean="0">
                <a:solidFill>
                  <a:schemeClr val="bg1"/>
                </a:solidFill>
              </a:rPr>
              <a:t>Продуктът като услуга</a:t>
            </a:r>
          </a:p>
          <a:p>
            <a:r>
              <a:rPr lang="ru-RU" sz="2400" dirty="0" smtClean="0">
                <a:solidFill>
                  <a:schemeClr val="bg1"/>
                </a:solidFill>
              </a:rPr>
              <a:t>Платформи за споделяне</a:t>
            </a:r>
          </a:p>
          <a:p>
            <a:r>
              <a:rPr lang="ru-RU" sz="2400" dirty="0" smtClean="0">
                <a:solidFill>
                  <a:schemeClr val="bg1"/>
                </a:solidFill>
              </a:rPr>
              <a:t>Нулеви отпадъци</a:t>
            </a:r>
            <a:endParaRPr lang="en-US" sz="2400" dirty="0">
              <a:solidFill>
                <a:schemeClr val="bg1"/>
              </a:solidFill>
            </a:endParaRPr>
          </a:p>
        </p:txBody>
      </p:sp>
    </p:spTree>
    <p:extLst>
      <p:ext uri="{BB962C8B-B14F-4D97-AF65-F5344CB8AC3E}">
        <p14:creationId xmlns="" xmlns:p14="http://schemas.microsoft.com/office/powerpoint/2010/main" val="399398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749440" y="1764324"/>
            <a:ext cx="8313173" cy="2308324"/>
          </a:xfrm>
          <a:prstGeom prst="rect">
            <a:avLst/>
          </a:prstGeom>
          <a:solidFill>
            <a:schemeClr val="accent4">
              <a:lumMod val="75000"/>
            </a:schemeClr>
          </a:solidFill>
        </p:spPr>
        <p:txBody>
          <a:bodyPr wrap="square" lIns="91440" tIns="45720" rIns="91440" bIns="45720" rtlCol="0" anchor="t">
            <a:spAutoFit/>
          </a:bodyPr>
          <a:lstStyle/>
          <a:p>
            <a:pPr algn="just" eaLnBrk="0" fontAlgn="base" hangingPunct="0"/>
            <a:r>
              <a:rPr lang="ru-RU" sz="2400" dirty="0" smtClean="0">
                <a:solidFill>
                  <a:schemeClr val="bg1"/>
                </a:solidFill>
              </a:rPr>
              <a:t>Градският </a:t>
            </a:r>
            <a:r>
              <a:rPr lang="ru-RU" sz="2400" dirty="0" err="1" smtClean="0">
                <a:solidFill>
                  <a:schemeClr val="bg1"/>
                </a:solidFill>
              </a:rPr>
              <a:t>метаболизъм</a:t>
            </a:r>
            <a:r>
              <a:rPr lang="ru-RU" sz="2400" dirty="0" smtClean="0">
                <a:solidFill>
                  <a:schemeClr val="bg1"/>
                </a:solidFill>
              </a:rPr>
              <a:t> </a:t>
            </a:r>
            <a:r>
              <a:rPr lang="ru-RU" sz="2400" dirty="0" err="1" smtClean="0">
                <a:solidFill>
                  <a:schemeClr val="bg1"/>
                </a:solidFill>
              </a:rPr>
              <a:t>предлага</a:t>
            </a:r>
            <a:r>
              <a:rPr lang="ru-RU" sz="2400" dirty="0" smtClean="0">
                <a:solidFill>
                  <a:schemeClr val="bg1"/>
                </a:solidFill>
              </a:rPr>
              <a:t> </a:t>
            </a:r>
            <a:r>
              <a:rPr lang="ru-RU" sz="2400" dirty="0" err="1" smtClean="0">
                <a:solidFill>
                  <a:schemeClr val="bg1"/>
                </a:solidFill>
              </a:rPr>
              <a:t>холистичен</a:t>
            </a:r>
            <a:r>
              <a:rPr lang="ru-RU" sz="2400" dirty="0" smtClean="0">
                <a:solidFill>
                  <a:schemeClr val="bg1"/>
                </a:solidFill>
              </a:rPr>
              <a:t> подход за обхващане на всички дейности на града в един модел. Като разглеждаме града като организъм, който консумира ресурси и произвежда отпадъци, можем да намерим начини да подобрим използването на ресурсите и да намалим въздействието върху околната среда.</a:t>
            </a:r>
            <a:endParaRPr lang="bg-BG" sz="2400" dirty="0">
              <a:solidFill>
                <a:schemeClr val="bg1"/>
              </a:solidFill>
              <a:cs typeface="Arial" pitchFamily="34" charset="0"/>
            </a:endParaRPr>
          </a:p>
        </p:txBody>
      </p:sp>
      <p:sp>
        <p:nvSpPr>
          <p:cNvPr id="2"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pic>
        <p:nvPicPr>
          <p:cNvPr id="53255" name="Picture 7"/>
          <p:cNvPicPr>
            <a:picLocks noChangeAspect="1" noChangeArrowheads="1"/>
          </p:cNvPicPr>
          <p:nvPr/>
        </p:nvPicPr>
        <p:blipFill>
          <a:blip r:embed="rId2"/>
          <a:srcRect/>
          <a:stretch>
            <a:fillRect/>
          </a:stretch>
        </p:blipFill>
        <p:spPr bwMode="auto">
          <a:xfrm>
            <a:off x="2153830" y="5251180"/>
            <a:ext cx="334963" cy="515938"/>
          </a:xfrm>
          <a:prstGeom prst="rect">
            <a:avLst/>
          </a:prstGeom>
          <a:noFill/>
        </p:spPr>
      </p:pic>
      <p:pic>
        <p:nvPicPr>
          <p:cNvPr id="53256" name="Picture 8"/>
          <p:cNvPicPr>
            <a:picLocks noChangeAspect="1" noChangeArrowheads="1"/>
          </p:cNvPicPr>
          <p:nvPr/>
        </p:nvPicPr>
        <p:blipFill>
          <a:blip r:embed="rId3"/>
          <a:srcRect/>
          <a:stretch>
            <a:fillRect/>
          </a:stretch>
        </p:blipFill>
        <p:spPr bwMode="auto">
          <a:xfrm>
            <a:off x="2603261" y="5193834"/>
            <a:ext cx="268287" cy="592138"/>
          </a:xfrm>
          <a:prstGeom prst="rect">
            <a:avLst/>
          </a:prstGeom>
          <a:noFill/>
        </p:spPr>
      </p:pic>
      <p:grpSp>
        <p:nvGrpSpPr>
          <p:cNvPr id="4" name="Group 9"/>
          <p:cNvGrpSpPr>
            <a:grpSpLocks/>
          </p:cNvGrpSpPr>
          <p:nvPr/>
        </p:nvGrpSpPr>
        <p:grpSpPr bwMode="auto">
          <a:xfrm>
            <a:off x="9043932" y="5174980"/>
            <a:ext cx="1175121" cy="566699"/>
            <a:chOff x="16327" y="4800"/>
            <a:chExt cx="2233" cy="1368"/>
          </a:xfrm>
        </p:grpSpPr>
        <p:pic>
          <p:nvPicPr>
            <p:cNvPr id="53258" name="Picture 10"/>
            <p:cNvPicPr>
              <a:picLocks noChangeAspect="1" noChangeArrowheads="1"/>
            </p:cNvPicPr>
            <p:nvPr/>
          </p:nvPicPr>
          <p:blipFill>
            <a:blip r:embed="rId4"/>
            <a:srcRect/>
            <a:stretch>
              <a:fillRect/>
            </a:stretch>
          </p:blipFill>
          <p:spPr bwMode="auto">
            <a:xfrm>
              <a:off x="16327" y="4800"/>
              <a:ext cx="2233" cy="1357"/>
            </a:xfrm>
            <a:prstGeom prst="rect">
              <a:avLst/>
            </a:prstGeom>
            <a:noFill/>
          </p:spPr>
        </p:pic>
        <p:grpSp>
          <p:nvGrpSpPr>
            <p:cNvPr id="5" name="Group 11"/>
            <p:cNvGrpSpPr>
              <a:grpSpLocks/>
            </p:cNvGrpSpPr>
            <p:nvPr/>
          </p:nvGrpSpPr>
          <p:grpSpPr bwMode="auto">
            <a:xfrm>
              <a:off x="16717" y="6161"/>
              <a:ext cx="1461" cy="2"/>
              <a:chOff x="16717" y="6161"/>
              <a:chExt cx="1461" cy="2"/>
            </a:xfrm>
          </p:grpSpPr>
          <p:sp>
            <p:nvSpPr>
              <p:cNvPr id="53260" name="Freeform 12"/>
              <p:cNvSpPr>
                <a:spLocks/>
              </p:cNvSpPr>
              <p:nvPr/>
            </p:nvSpPr>
            <p:spPr bwMode="auto">
              <a:xfrm>
                <a:off x="16717" y="6161"/>
                <a:ext cx="1461" cy="2"/>
              </a:xfrm>
              <a:custGeom>
                <a:avLst/>
                <a:gdLst/>
                <a:ahLst/>
                <a:cxnLst>
                  <a:cxn ang="0">
                    <a:pos x="0" y="0"/>
                  </a:cxn>
                  <a:cxn ang="0">
                    <a:pos x="1460" y="0"/>
                  </a:cxn>
                </a:cxnLst>
                <a:rect l="0" t="0" r="r" b="b"/>
                <a:pathLst>
                  <a:path w="1461">
                    <a:moveTo>
                      <a:pt x="0" y="0"/>
                    </a:moveTo>
                    <a:lnTo>
                      <a:pt x="1460" y="0"/>
                    </a:lnTo>
                  </a:path>
                </a:pathLst>
              </a:custGeom>
              <a:noFill/>
              <a:ln w="8835">
                <a:solidFill>
                  <a:srgbClr val="282828"/>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19" name="TextBox 18"/>
          <p:cNvSpPr txBox="1"/>
          <p:nvPr/>
        </p:nvSpPr>
        <p:spPr>
          <a:xfrm>
            <a:off x="2395630" y="5484308"/>
            <a:ext cx="696288" cy="276999"/>
          </a:xfrm>
          <a:prstGeom prst="rect">
            <a:avLst/>
          </a:prstGeom>
          <a:noFill/>
        </p:spPr>
        <p:txBody>
          <a:bodyPr wrap="square" rtlCol="0">
            <a:spAutoFit/>
          </a:bodyPr>
          <a:lstStyle/>
          <a:p>
            <a:pPr algn="ctr"/>
            <a:r>
              <a:rPr lang="bg-BG" sz="600" b="1" dirty="0" smtClean="0">
                <a:solidFill>
                  <a:srgbClr val="000000"/>
                </a:solidFill>
              </a:rPr>
              <a:t>ПРИРОДАЕН ГАЗ</a:t>
            </a:r>
            <a:endParaRPr lang="bg-BG" sz="600" b="1" dirty="0">
              <a:solidFill>
                <a:srgbClr val="000000"/>
              </a:solidFill>
            </a:endParaRPr>
          </a:p>
        </p:txBody>
      </p:sp>
      <p:sp>
        <p:nvSpPr>
          <p:cNvPr id="53263" name="Rectangle 15"/>
          <p:cNvSpPr>
            <a:spLocks noChangeArrowheads="1"/>
          </p:cNvSpPr>
          <p:nvPr/>
        </p:nvSpPr>
        <p:spPr bwMode="auto">
          <a:xfrm>
            <a:off x="-356049"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3264" name="Rectangle 16"/>
          <p:cNvSpPr>
            <a:spLocks noChangeArrowheads="1"/>
          </p:cNvSpPr>
          <p:nvPr/>
        </p:nvSpPr>
        <p:spPr bwMode="auto">
          <a:xfrm>
            <a:off x="755990" y="874563"/>
            <a:ext cx="8313172" cy="830997"/>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r>
              <a:rPr lang="ru-RU" sz="2400" b="1" dirty="0" smtClean="0">
                <a:solidFill>
                  <a:srgbClr val="FFFFFF"/>
                </a:solidFill>
                <a:ea typeface="Arial" pitchFamily="34" charset="0"/>
                <a:cs typeface="Times New Roman"/>
              </a:rPr>
              <a:t>Основно предизвикателство: Градски метаболизъм с емисии, базирани на потреблението</a:t>
            </a:r>
            <a:endParaRPr lang="en-US" sz="2400" b="1" i="0" u="none" strike="noStrike" cap="none" normalizeH="0" baseline="0" dirty="0">
              <a:ln>
                <a:noFill/>
              </a:ln>
              <a:effectLst/>
              <a:latin typeface="Calibri"/>
              <a:cs typeface="Times New Roman"/>
            </a:endParaRPr>
          </a:p>
        </p:txBody>
      </p:sp>
      <p:sp>
        <p:nvSpPr>
          <p:cNvPr id="35841" name="Rectangle 1"/>
          <p:cNvSpPr>
            <a:spLocks noChangeArrowheads="1"/>
          </p:cNvSpPr>
          <p:nvPr/>
        </p:nvSpPr>
        <p:spPr bwMode="auto">
          <a:xfrm>
            <a:off x="9088822" y="631346"/>
            <a:ext cx="2728085" cy="3785652"/>
          </a:xfrm>
          <a:prstGeom prst="rect">
            <a:avLst/>
          </a:prstGeom>
          <a:solidFill>
            <a:srgbClr val="CC99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r>
              <a:rPr lang="ru-RU" sz="2400" dirty="0" smtClean="0">
                <a:solidFill>
                  <a:schemeClr val="bg1"/>
                </a:solidFill>
                <a:ea typeface="Calibri" pitchFamily="34" charset="0"/>
                <a:cs typeface="Times New Roman"/>
              </a:rPr>
              <a:t>Градовете все още имат основно линеен метаболизъм, при който ресурсите, влизащи в града, го напускат отново като твърди, течни и пренасяни по въздуха отпадъци.</a:t>
            </a:r>
            <a:endParaRPr lang="pt-BR" sz="2400" dirty="0">
              <a:solidFill>
                <a:schemeClr val="bg1"/>
              </a:solidFill>
              <a:cs typeface="Calibri"/>
            </a:endParaRPr>
          </a:p>
        </p:txBody>
      </p:sp>
      <p:pic>
        <p:nvPicPr>
          <p:cNvPr id="60417" name="Picture 1"/>
          <p:cNvPicPr>
            <a:picLocks noChangeAspect="1" noChangeArrowheads="1"/>
          </p:cNvPicPr>
          <p:nvPr/>
        </p:nvPicPr>
        <p:blipFill>
          <a:blip r:embed="rId5"/>
          <a:srcRect/>
          <a:stretch>
            <a:fillRect/>
          </a:stretch>
        </p:blipFill>
        <p:spPr bwMode="auto">
          <a:xfrm>
            <a:off x="1079593" y="5193834"/>
            <a:ext cx="975727" cy="624703"/>
          </a:xfrm>
          <a:prstGeom prst="rect">
            <a:avLst/>
          </a:prstGeom>
          <a:noFill/>
          <a:ln w="9525">
            <a:noFill/>
            <a:miter lim="800000"/>
            <a:headEnd/>
            <a:tailEnd/>
          </a:ln>
        </p:spPr>
      </p:pic>
      <p:pic>
        <p:nvPicPr>
          <p:cNvPr id="60418" name="Picture 2"/>
          <p:cNvPicPr>
            <a:picLocks noChangeAspect="1" noChangeArrowheads="1"/>
          </p:cNvPicPr>
          <p:nvPr/>
        </p:nvPicPr>
        <p:blipFill>
          <a:blip r:embed="rId6"/>
          <a:srcRect/>
          <a:stretch>
            <a:fillRect/>
          </a:stretch>
        </p:blipFill>
        <p:spPr bwMode="auto">
          <a:xfrm>
            <a:off x="2871548" y="4498542"/>
            <a:ext cx="6105427" cy="2289535"/>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64" name="Rectangle 63"/>
          <p:cNvSpPr/>
          <p:nvPr/>
        </p:nvSpPr>
        <p:spPr>
          <a:xfrm>
            <a:off x="1023193" y="1685925"/>
            <a:ext cx="10623997" cy="2677656"/>
          </a:xfrm>
          <a:prstGeom prst="rect">
            <a:avLst/>
          </a:prstGeom>
          <a:solidFill>
            <a:schemeClr val="accent4">
              <a:lumMod val="75000"/>
            </a:schemeClr>
          </a:solidFill>
        </p:spPr>
        <p:txBody>
          <a:bodyPr wrap="square" lIns="91440" tIns="45720" rIns="91440" bIns="45720" anchor="t">
            <a:spAutoFit/>
          </a:bodyPr>
          <a:lstStyle/>
          <a:p>
            <a:pPr algn="just"/>
            <a:r>
              <a:rPr lang="ru-RU" sz="2400" dirty="0" smtClean="0">
                <a:solidFill>
                  <a:schemeClr val="bg1"/>
                </a:solidFill>
              </a:rPr>
              <a:t>Кръговият градски метаболизъм е концепция, която се отнася до градовете, функциониращи като живи организми, които консумират, </a:t>
            </a:r>
            <a:r>
              <a:rPr lang="ru-RU" sz="2400" dirty="0" smtClean="0">
                <a:solidFill>
                  <a:schemeClr val="bg1"/>
                </a:solidFill>
              </a:rPr>
              <a:t>преработват </a:t>
            </a:r>
            <a:r>
              <a:rPr lang="ru-RU" sz="2400" dirty="0" smtClean="0">
                <a:solidFill>
                  <a:schemeClr val="bg1"/>
                </a:solidFill>
              </a:rPr>
              <a:t>и отделят, дишат, разпределят и се защитават. Едно селище, за да бъде устойчиво, трябва</a:t>
            </a:r>
            <a:r>
              <a:rPr lang="en-US" sz="2400" dirty="0" smtClean="0">
                <a:solidFill>
                  <a:schemeClr val="bg1"/>
                </a:solidFill>
              </a:rPr>
              <a:t> </a:t>
            </a:r>
            <a:r>
              <a:rPr lang="bg-BG" sz="2400" dirty="0" smtClean="0">
                <a:solidFill>
                  <a:schemeClr val="bg1"/>
                </a:solidFill>
              </a:rPr>
              <a:t>да</a:t>
            </a:r>
            <a:r>
              <a:rPr lang="ru-RU" sz="2400" dirty="0" smtClean="0">
                <a:solidFill>
                  <a:schemeClr val="bg1"/>
                </a:solidFill>
              </a:rPr>
              <a:t>:</a:t>
            </a:r>
          </a:p>
          <a:p>
            <a:pPr algn="just"/>
            <a:r>
              <a:rPr lang="ru-RU" sz="2400" dirty="0" smtClean="0">
                <a:solidFill>
                  <a:schemeClr val="bg1"/>
                </a:solidFill>
              </a:rPr>
              <a:t>➢ минимизира входящия поток от материали и </a:t>
            </a:r>
            <a:r>
              <a:rPr lang="ru-RU" sz="2400" dirty="0" err="1" smtClean="0">
                <a:solidFill>
                  <a:schemeClr val="bg1"/>
                </a:solidFill>
              </a:rPr>
              <a:t>съпътстващите</a:t>
            </a:r>
            <a:r>
              <a:rPr lang="ru-RU" sz="2400" dirty="0" smtClean="0">
                <a:solidFill>
                  <a:schemeClr val="bg1"/>
                </a:solidFill>
              </a:rPr>
              <a:t> </a:t>
            </a:r>
            <a:r>
              <a:rPr lang="ru-RU" sz="2400" dirty="0" err="1" smtClean="0">
                <a:solidFill>
                  <a:schemeClr val="bg1"/>
                </a:solidFill>
              </a:rPr>
              <a:t>ги</a:t>
            </a:r>
            <a:r>
              <a:rPr lang="ru-RU" sz="2400" dirty="0" smtClean="0">
                <a:solidFill>
                  <a:schemeClr val="bg1"/>
                </a:solidFill>
              </a:rPr>
              <a:t> </a:t>
            </a:r>
            <a:r>
              <a:rPr lang="ru-RU" sz="2400" dirty="0" err="1" smtClean="0">
                <a:solidFill>
                  <a:schemeClr val="bg1"/>
                </a:solidFill>
              </a:rPr>
              <a:t>емисии</a:t>
            </a:r>
            <a:r>
              <a:rPr lang="ru-RU" sz="2400" dirty="0" smtClean="0">
                <a:solidFill>
                  <a:schemeClr val="bg1"/>
                </a:solidFill>
              </a:rPr>
              <a:t>;</a:t>
            </a:r>
          </a:p>
          <a:p>
            <a:pPr algn="just"/>
            <a:r>
              <a:rPr lang="ru-RU" sz="2400" dirty="0" smtClean="0">
                <a:solidFill>
                  <a:schemeClr val="bg1"/>
                </a:solidFill>
              </a:rPr>
              <a:t>➢ минимизира използването на енергия и да използва само възобновяема енергия, за да се намалят емисиите парникови газове.</a:t>
            </a:r>
            <a:endParaRPr lang="en-US" sz="2400" dirty="0">
              <a:solidFill>
                <a:schemeClr val="bg1"/>
              </a:solidFill>
              <a:cs typeface="Calibri"/>
            </a:endParaRPr>
          </a:p>
        </p:txBody>
      </p:sp>
      <p:sp>
        <p:nvSpPr>
          <p:cNvPr id="34" name="Rectangle 16"/>
          <p:cNvSpPr>
            <a:spLocks noChangeArrowheads="1"/>
          </p:cNvSpPr>
          <p:nvPr/>
        </p:nvSpPr>
        <p:spPr bwMode="auto">
          <a:xfrm>
            <a:off x="1023193" y="835349"/>
            <a:ext cx="10585326" cy="830997"/>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2400" b="1" dirty="0" smtClean="0">
                <a:solidFill>
                  <a:schemeClr val="bg1"/>
                </a:solidFill>
              </a:rPr>
              <a:t>Ключът към устойчив град е да се използват отпадъците като ресурси.</a:t>
            </a:r>
            <a:r>
              <a:rPr lang="en-US" sz="2400" b="1" dirty="0" smtClean="0">
                <a:solidFill>
                  <a:schemeClr val="bg1"/>
                </a:solidFill>
              </a:rPr>
              <a:t> </a:t>
            </a:r>
            <a:r>
              <a:rPr lang="ru-RU" sz="2400" b="1" dirty="0" smtClean="0">
                <a:solidFill>
                  <a:schemeClr val="bg1"/>
                </a:solidFill>
              </a:rPr>
              <a:t>Това води до </a:t>
            </a:r>
            <a:r>
              <a:rPr lang="ru-RU" sz="2400" b="1" dirty="0" err="1" smtClean="0">
                <a:solidFill>
                  <a:schemeClr val="bg1"/>
                </a:solidFill>
              </a:rPr>
              <a:t>затваряне</a:t>
            </a:r>
            <a:r>
              <a:rPr lang="ru-RU" sz="2400" b="1" dirty="0" smtClean="0">
                <a:solidFill>
                  <a:schemeClr val="bg1"/>
                </a:solidFill>
              </a:rPr>
              <a:t> на </a:t>
            </a:r>
            <a:r>
              <a:rPr lang="ru-RU" sz="2400" b="1" dirty="0" err="1" smtClean="0">
                <a:solidFill>
                  <a:schemeClr val="bg1"/>
                </a:solidFill>
              </a:rPr>
              <a:t>цикъла</a:t>
            </a:r>
            <a:r>
              <a:rPr lang="ru-RU" sz="2400" b="1" dirty="0" smtClean="0">
                <a:solidFill>
                  <a:schemeClr val="bg1"/>
                </a:solidFill>
              </a:rPr>
              <a:t> </a:t>
            </a:r>
            <a:r>
              <a:rPr lang="ru-RU" sz="2400" b="1" dirty="0" err="1" smtClean="0">
                <a:solidFill>
                  <a:schemeClr val="bg1"/>
                </a:solidFill>
              </a:rPr>
              <a:t>на</a:t>
            </a:r>
            <a:r>
              <a:rPr lang="ru-RU" sz="2400" b="1" dirty="0" smtClean="0">
                <a:solidFill>
                  <a:schemeClr val="bg1"/>
                </a:solidFill>
              </a:rPr>
              <a:t> </a:t>
            </a:r>
            <a:r>
              <a:rPr lang="ru-RU" sz="2400" b="1" dirty="0" err="1" smtClean="0">
                <a:solidFill>
                  <a:schemeClr val="bg1"/>
                </a:solidFill>
              </a:rPr>
              <a:t>ресурсите</a:t>
            </a:r>
            <a:r>
              <a:rPr lang="ru-RU" sz="2400" b="1" dirty="0" smtClean="0">
                <a:solidFill>
                  <a:schemeClr val="bg1"/>
                </a:solidFill>
              </a:rPr>
              <a:t> и кръгов метаболизъм.</a:t>
            </a:r>
            <a:endParaRPr lang="en-US" sz="2400" b="1" dirty="0">
              <a:solidFill>
                <a:schemeClr val="bg1"/>
              </a:solidFill>
              <a:cs typeface="Calibri"/>
            </a:endParaRPr>
          </a:p>
        </p:txBody>
      </p:sp>
      <p:sp>
        <p:nvSpPr>
          <p:cNvPr id="38"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pic>
        <p:nvPicPr>
          <p:cNvPr id="59393" name="Picture 1"/>
          <p:cNvPicPr>
            <a:picLocks noChangeAspect="1" noChangeArrowheads="1"/>
          </p:cNvPicPr>
          <p:nvPr/>
        </p:nvPicPr>
        <p:blipFill>
          <a:blip r:embed="rId2"/>
          <a:srcRect/>
          <a:stretch>
            <a:fillRect/>
          </a:stretch>
        </p:blipFill>
        <p:spPr bwMode="auto">
          <a:xfrm>
            <a:off x="3183685" y="4401681"/>
            <a:ext cx="6312740" cy="2367278"/>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 xmlns:a16="http://schemas.microsoft.com/office/drawing/2014/main" id="{4BCA7494-017B-CC48-9BEC-8F31D90E2329}"/>
              </a:ext>
            </a:extLst>
          </p:cNvPr>
          <p:cNvSpPr>
            <a:spLocks noGrp="1"/>
          </p:cNvSpPr>
          <p:nvPr>
            <p:ph type="body" sz="quarter" idx="18"/>
          </p:nvPr>
        </p:nvSpPr>
        <p:spPr>
          <a:xfrm>
            <a:off x="4620126" y="1499234"/>
            <a:ext cx="6845969" cy="4308682"/>
          </a:xfrm>
        </p:spPr>
        <p:txBody>
          <a:bodyPr lIns="91440" tIns="45720" rIns="91440" bIns="45720" anchor="t"/>
          <a:lstStyle/>
          <a:p>
            <a:pPr marL="0" algn="just">
              <a:lnSpc>
                <a:spcPct val="100000"/>
              </a:lnSpc>
              <a:spcBef>
                <a:spcPts val="600"/>
              </a:spcBef>
            </a:pPr>
            <a:r>
              <a:rPr lang="bg-BG" dirty="0" smtClean="0">
                <a:cs typeface="Calibri"/>
              </a:rPr>
              <a:t>Този модул е част от курса </a:t>
            </a:r>
            <a:r>
              <a:rPr lang="en-US" dirty="0" smtClean="0">
                <a:cs typeface="Calibri"/>
              </a:rPr>
              <a:t>“</a:t>
            </a:r>
            <a:r>
              <a:rPr lang="ru-RU" dirty="0" err="1" smtClean="0">
                <a:cs typeface="Calibri"/>
              </a:rPr>
              <a:t>Шампиони</a:t>
            </a:r>
            <a:r>
              <a:rPr lang="ru-RU" dirty="0" smtClean="0">
                <a:cs typeface="Calibri"/>
              </a:rPr>
              <a:t> в </a:t>
            </a:r>
            <a:r>
              <a:rPr lang="ru-RU" dirty="0" err="1" smtClean="0">
                <a:cs typeface="Calibri"/>
              </a:rPr>
              <a:t>борбата</a:t>
            </a:r>
            <a:r>
              <a:rPr lang="ru-RU" dirty="0" smtClean="0">
                <a:cs typeface="Calibri"/>
              </a:rPr>
              <a:t> с </a:t>
            </a:r>
            <a:r>
              <a:rPr lang="ru-RU" dirty="0" err="1" smtClean="0">
                <a:cs typeface="Calibri"/>
              </a:rPr>
              <a:t>климатичните</a:t>
            </a:r>
            <a:r>
              <a:rPr lang="ru-RU" dirty="0" smtClean="0">
                <a:cs typeface="Calibri"/>
              </a:rPr>
              <a:t> </a:t>
            </a:r>
            <a:r>
              <a:rPr lang="ru-RU" dirty="0" err="1" smtClean="0">
                <a:cs typeface="Calibri"/>
              </a:rPr>
              <a:t>промени</a:t>
            </a:r>
            <a:r>
              <a:rPr lang="en-US" dirty="0" smtClean="0">
                <a:cs typeface="Calibri"/>
              </a:rPr>
              <a:t>”</a:t>
            </a:r>
            <a:r>
              <a:rPr lang="ru-RU" dirty="0" smtClean="0">
                <a:cs typeface="Calibri"/>
              </a:rPr>
              <a:t> и е </a:t>
            </a:r>
            <a:r>
              <a:rPr lang="bg-BG" dirty="0" smtClean="0">
                <a:solidFill>
                  <a:schemeClr val="lt1"/>
                </a:solidFill>
                <a:cs typeface="Calibri"/>
              </a:rPr>
              <a:t>посветен </a:t>
            </a:r>
            <a:r>
              <a:rPr lang="bg-BG" dirty="0" smtClean="0">
                <a:solidFill>
                  <a:schemeClr val="lt1"/>
                </a:solidFill>
                <a:cs typeface="Calibri"/>
              </a:rPr>
              <a:t>на ЦУР 11 – устойчиви градове и общности</a:t>
            </a:r>
            <a:r>
              <a:rPr lang="en-US" dirty="0" smtClean="0">
                <a:solidFill>
                  <a:schemeClr val="lt1"/>
                </a:solidFill>
                <a:cs typeface="Calibri"/>
              </a:rPr>
              <a:t>.</a:t>
            </a:r>
            <a:r>
              <a:rPr lang="en-US" dirty="0">
                <a:solidFill>
                  <a:schemeClr val="lt1"/>
                </a:solidFill>
                <a:cs typeface="Calibri"/>
              </a:rPr>
              <a:t> </a:t>
            </a:r>
            <a:endParaRPr lang="en-US" dirty="0">
              <a:solidFill>
                <a:schemeClr val="lt1"/>
              </a:solidFill>
              <a:ea typeface="+mn-lt"/>
              <a:cs typeface="+mn-lt"/>
            </a:endParaRPr>
          </a:p>
          <a:p>
            <a:pPr marL="0" indent="0">
              <a:lnSpc>
                <a:spcPct val="100000"/>
              </a:lnSpc>
              <a:spcBef>
                <a:spcPts val="600"/>
              </a:spcBef>
            </a:pPr>
            <a:r>
              <a:rPr lang="bg-BG" dirty="0" smtClean="0"/>
              <a:t>Основните теми на този модул са</a:t>
            </a:r>
            <a:r>
              <a:rPr lang="en-US" dirty="0" smtClean="0"/>
              <a:t>:</a:t>
            </a:r>
            <a:endParaRPr lang="en-US" dirty="0"/>
          </a:p>
          <a:p>
            <a:pPr marL="342900" indent="-342900">
              <a:lnSpc>
                <a:spcPct val="100000"/>
              </a:lnSpc>
              <a:spcBef>
                <a:spcPts val="600"/>
              </a:spcBef>
              <a:buChar char="•"/>
            </a:pPr>
            <a:r>
              <a:rPr lang="bg-BG" dirty="0" smtClean="0"/>
              <a:t>ЦУР</a:t>
            </a:r>
            <a:r>
              <a:rPr lang="en-GB" dirty="0" smtClean="0"/>
              <a:t>11</a:t>
            </a:r>
            <a:r>
              <a:rPr lang="en-GB" dirty="0"/>
              <a:t>: </a:t>
            </a:r>
            <a:r>
              <a:rPr lang="ru-RU" dirty="0" smtClean="0"/>
              <a:t>Устойчиви градове и общности - значението на биоразнообразието и действията във връзка с изменението на климата</a:t>
            </a:r>
            <a:r>
              <a:rPr lang="bg-BG" dirty="0" smtClean="0"/>
              <a:t>.</a:t>
            </a:r>
            <a:endParaRPr lang="en-US" spc="324" dirty="0">
              <a:cs typeface="Calibri" panose="020F0502020204030204" pitchFamily="34" charset="0"/>
            </a:endParaRPr>
          </a:p>
          <a:p>
            <a:pPr marL="342900" indent="-342900">
              <a:lnSpc>
                <a:spcPct val="100000"/>
              </a:lnSpc>
              <a:spcBef>
                <a:spcPts val="600"/>
              </a:spcBef>
              <a:buFont typeface="Arial" panose="020B0604020202020204" pitchFamily="34" charset="0"/>
              <a:buChar char="•"/>
            </a:pPr>
            <a:r>
              <a:rPr lang="bg-BG" dirty="0" smtClean="0"/>
              <a:t>Мисията на ЦУР11 е </a:t>
            </a:r>
            <a:r>
              <a:rPr lang="ru-RU" dirty="0" smtClean="0"/>
              <a:t>превръщане на градовете и селищата в приобщаващи, безопасни, адаптивни и устойчиви места за живеене.</a:t>
            </a:r>
          </a:p>
          <a:p>
            <a:pPr marL="342900" indent="-342900" algn="just">
              <a:lnSpc>
                <a:spcPct val="100000"/>
              </a:lnSpc>
              <a:spcBef>
                <a:spcPts val="600"/>
              </a:spcBef>
              <a:buFont typeface="Arial" panose="020B0604020202020204" pitchFamily="34" charset="0"/>
              <a:buChar char="•"/>
            </a:pPr>
            <a:endParaRPr lang="en-US" spc="324" dirty="0">
              <a:cs typeface="Calibri" panose="020F0502020204030204" pitchFamily="34" charset="0"/>
            </a:endParaRPr>
          </a:p>
          <a:p>
            <a:pPr marL="0" indent="0" algn="just">
              <a:lnSpc>
                <a:spcPct val="100000"/>
              </a:lnSpc>
              <a:spcBef>
                <a:spcPts val="600"/>
              </a:spcBef>
            </a:pPr>
            <a:endParaRPr lang="en-US" dirty="0">
              <a:cs typeface="Calibri"/>
            </a:endParaRPr>
          </a:p>
          <a:p>
            <a:pPr marL="0" indent="0" algn="just">
              <a:lnSpc>
                <a:spcPct val="100000"/>
              </a:lnSpc>
              <a:spcBef>
                <a:spcPts val="600"/>
              </a:spcBef>
            </a:pPr>
            <a:endParaRPr lang="en-US" dirty="0">
              <a:solidFill>
                <a:srgbClr val="EF5751"/>
              </a:solidFill>
              <a:cs typeface="Calibri"/>
            </a:endParaRPr>
          </a:p>
        </p:txBody>
      </p:sp>
      <p:sp>
        <p:nvSpPr>
          <p:cNvPr id="27" name="Rectangle 26">
            <a:extLst>
              <a:ext uri="{FF2B5EF4-FFF2-40B4-BE49-F238E27FC236}">
                <a16:creationId xmlns="" xmlns:a16="http://schemas.microsoft.com/office/drawing/2014/main" id="{D9927D92-8775-D745-AAC4-D943074CF86E}"/>
              </a:ext>
            </a:extLst>
          </p:cNvPr>
          <p:cNvSpPr/>
          <p:nvPr/>
        </p:nvSpPr>
        <p:spPr>
          <a:xfrm>
            <a:off x="4601719" y="790575"/>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 xmlns:a16="http://schemas.microsoft.com/office/drawing/2014/main" id="{81DF1614-A163-CB4E-961C-672CE2D41644}"/>
              </a:ext>
            </a:extLst>
          </p:cNvPr>
          <p:cNvSpPr txBox="1"/>
          <p:nvPr/>
        </p:nvSpPr>
        <p:spPr>
          <a:xfrm>
            <a:off x="4601719" y="815333"/>
            <a:ext cx="4914679" cy="646331"/>
          </a:xfrm>
          <a:prstGeom prst="rect">
            <a:avLst/>
          </a:prstGeom>
          <a:noFill/>
        </p:spPr>
        <p:txBody>
          <a:bodyPr wrap="square" lIns="91440" tIns="45720" rIns="91440" bIns="45720" rtlCol="0" anchor="t">
            <a:spAutoFit/>
          </a:bodyPr>
          <a:lstStyle/>
          <a:p>
            <a:r>
              <a:rPr lang="bg-BG" sz="3600" b="1" spc="324" dirty="0" smtClean="0">
                <a:solidFill>
                  <a:srgbClr val="EB7339"/>
                </a:solidFill>
                <a:latin typeface="Calibri"/>
                <a:cs typeface="Calibri"/>
              </a:rPr>
              <a:t>ДОБРЕ ДОШЛИ!</a:t>
            </a:r>
            <a:endParaRPr lang="en-US" sz="3600" b="1" spc="324" dirty="0">
              <a:solidFill>
                <a:srgbClr val="EB7339"/>
              </a:solidFill>
              <a:latin typeface="Calibri" panose="020F0502020204030204" pitchFamily="34" charset="0"/>
              <a:cs typeface="Calibri" panose="020F0502020204030204" pitchFamily="34" charset="0"/>
            </a:endParaRPr>
          </a:p>
        </p:txBody>
      </p:sp>
      <p:grpSp>
        <p:nvGrpSpPr>
          <p:cNvPr id="29" name="Graphic 2">
            <a:extLst>
              <a:ext uri="{FF2B5EF4-FFF2-40B4-BE49-F238E27FC236}">
                <a16:creationId xmlns=""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265313" y="394252"/>
            <a:ext cx="4107750" cy="6087079"/>
          </a:xfrm>
          <a:prstGeom prst="rect">
            <a:avLst/>
          </a:prstGeom>
          <a:noFill/>
        </p:spPr>
      </p:pic>
    </p:spTree>
    <p:extLst>
      <p:ext uri="{BB962C8B-B14F-4D97-AF65-F5344CB8AC3E}">
        <p14:creationId xmlns=""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5" name="Rectangle 11"/>
          <p:cNvSpPr>
            <a:spLocks noChangeArrowheads="1"/>
          </p:cNvSpPr>
          <p:nvPr/>
        </p:nvSpPr>
        <p:spPr bwMode="auto">
          <a:xfrm>
            <a:off x="1851522" y="2649742"/>
            <a:ext cx="9895243" cy="4124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ru-RU" sz="2400" b="1" dirty="0" err="1" smtClean="0">
                <a:solidFill>
                  <a:srgbClr val="4D4B4F"/>
                </a:solidFill>
                <a:ea typeface="Arial" pitchFamily="34" charset="0"/>
                <a:cs typeface="Times New Roman" pitchFamily="18" charset="0"/>
              </a:rPr>
              <a:t>Кръговата</a:t>
            </a:r>
            <a:r>
              <a:rPr lang="ru-RU" sz="2400" b="1" dirty="0" smtClean="0">
                <a:solidFill>
                  <a:srgbClr val="4D4B4F"/>
                </a:solidFill>
                <a:ea typeface="Arial" pitchFamily="34" charset="0"/>
                <a:cs typeface="Times New Roman" pitchFamily="18" charset="0"/>
              </a:rPr>
              <a:t> </a:t>
            </a:r>
            <a:r>
              <a:rPr lang="ru-RU" sz="2400" b="1" dirty="0" err="1" smtClean="0">
                <a:solidFill>
                  <a:srgbClr val="4D4B4F"/>
                </a:solidFill>
                <a:ea typeface="Arial" pitchFamily="34" charset="0"/>
                <a:cs typeface="Times New Roman" pitchFamily="18" charset="0"/>
              </a:rPr>
              <a:t>икономика</a:t>
            </a:r>
            <a:r>
              <a:rPr lang="ru-RU" sz="2400" b="1" dirty="0" smtClean="0">
                <a:solidFill>
                  <a:srgbClr val="4D4B4F"/>
                </a:solidFill>
                <a:ea typeface="Arial" pitchFamily="34" charset="0"/>
                <a:cs typeface="Times New Roman" pitchFamily="18" charset="0"/>
              </a:rPr>
              <a:t> означава:</a:t>
            </a:r>
          </a:p>
          <a:p>
            <a:pPr lvl="0" algn="just" fontAlgn="base">
              <a:spcBef>
                <a:spcPct val="0"/>
              </a:spcBef>
              <a:spcAft>
                <a:spcPct val="0"/>
              </a:spcAft>
              <a:buFont typeface="Wingdings" pitchFamily="2" charset="2"/>
              <a:buChar char="ü"/>
            </a:pPr>
            <a:r>
              <a:rPr lang="ru-RU" sz="2400" dirty="0" smtClean="0">
                <a:solidFill>
                  <a:srgbClr val="4D4B4F"/>
                </a:solidFill>
                <a:ea typeface="Arial" pitchFamily="34" charset="0"/>
                <a:cs typeface="Times New Roman" pitchFamily="18" charset="0"/>
              </a:rPr>
              <a:t> </a:t>
            </a:r>
            <a:r>
              <a:rPr lang="ru-RU" sz="2400" dirty="0" err="1" smtClean="0">
                <a:solidFill>
                  <a:srgbClr val="4D4B4F"/>
                </a:solidFill>
                <a:ea typeface="Arial" pitchFamily="34" charset="0"/>
                <a:cs typeface="Times New Roman" pitchFamily="18" charset="0"/>
              </a:rPr>
              <a:t>Удължен</a:t>
            </a:r>
            <a:r>
              <a:rPr lang="ru-RU" sz="2400" dirty="0" smtClean="0">
                <a:solidFill>
                  <a:srgbClr val="4D4B4F"/>
                </a:solidFill>
                <a:ea typeface="Arial" pitchFamily="34" charset="0"/>
                <a:cs typeface="Times New Roman" pitchFamily="18" charset="0"/>
              </a:rPr>
              <a:t> живот на продукта, многократна употреба, възможност за ремонт и </a:t>
            </a:r>
            <a:r>
              <a:rPr lang="ru-RU" sz="2400" dirty="0" err="1" smtClean="0">
                <a:solidFill>
                  <a:srgbClr val="4D4B4F"/>
                </a:solidFill>
                <a:ea typeface="Arial" pitchFamily="34" charset="0"/>
                <a:cs typeface="Times New Roman" pitchFamily="18" charset="0"/>
              </a:rPr>
              <a:t>повишена</a:t>
            </a:r>
            <a:r>
              <a:rPr lang="ru-RU" sz="2400" dirty="0" smtClean="0">
                <a:solidFill>
                  <a:srgbClr val="4D4B4F"/>
                </a:solidFill>
                <a:ea typeface="Arial" pitchFamily="34" charset="0"/>
                <a:cs typeface="Times New Roman" pitchFamily="18" charset="0"/>
              </a:rPr>
              <a:t> </a:t>
            </a:r>
            <a:r>
              <a:rPr lang="ru-RU" sz="2400" dirty="0" err="1" smtClean="0">
                <a:solidFill>
                  <a:srgbClr val="4D4B4F"/>
                </a:solidFill>
                <a:ea typeface="Arial" pitchFamily="34" charset="0"/>
                <a:cs typeface="Times New Roman" pitchFamily="18" charset="0"/>
              </a:rPr>
              <a:t>енергийна</a:t>
            </a:r>
            <a:r>
              <a:rPr lang="ru-RU" sz="2400" dirty="0" smtClean="0">
                <a:solidFill>
                  <a:srgbClr val="4D4B4F"/>
                </a:solidFill>
                <a:ea typeface="Arial" pitchFamily="34" charset="0"/>
                <a:cs typeface="Times New Roman" pitchFamily="18" charset="0"/>
              </a:rPr>
              <a:t> и ресурсна ефективност.</a:t>
            </a:r>
          </a:p>
          <a:p>
            <a:pPr lvl="0" algn="just" fontAlgn="base">
              <a:spcBef>
                <a:spcPct val="0"/>
              </a:spcBef>
              <a:spcAft>
                <a:spcPct val="0"/>
              </a:spcAft>
              <a:buFont typeface="Wingdings" pitchFamily="2" charset="2"/>
              <a:buChar char="ü"/>
            </a:pPr>
            <a:r>
              <a:rPr lang="ru-RU" sz="2400" dirty="0" smtClean="0">
                <a:solidFill>
                  <a:srgbClr val="4D4B4F"/>
                </a:solidFill>
                <a:ea typeface="Arial" pitchFamily="34" charset="0"/>
                <a:cs typeface="Times New Roman" pitchFamily="18" charset="0"/>
              </a:rPr>
              <a:t> </a:t>
            </a:r>
            <a:r>
              <a:rPr lang="ru-RU" sz="2400" dirty="0" err="1" smtClean="0">
                <a:solidFill>
                  <a:srgbClr val="4D4B4F"/>
                </a:solidFill>
                <a:ea typeface="Arial" pitchFamily="34" charset="0"/>
                <a:cs typeface="Times New Roman" pitchFamily="18" charset="0"/>
              </a:rPr>
              <a:t>Увеличаване</a:t>
            </a:r>
            <a:r>
              <a:rPr lang="ru-RU" sz="2400" dirty="0" smtClean="0">
                <a:solidFill>
                  <a:srgbClr val="4D4B4F"/>
                </a:solidFill>
                <a:ea typeface="Arial" pitchFamily="34" charset="0"/>
                <a:cs typeface="Times New Roman" pitchFamily="18" charset="0"/>
              </a:rPr>
              <a:t> </a:t>
            </a:r>
            <a:r>
              <a:rPr lang="ru-RU" sz="2400" dirty="0" err="1" smtClean="0">
                <a:solidFill>
                  <a:srgbClr val="4D4B4F"/>
                </a:solidFill>
                <a:ea typeface="Arial" pitchFamily="34" charset="0"/>
                <a:cs typeface="Times New Roman" pitchFamily="18" charset="0"/>
              </a:rPr>
              <a:t>преработката</a:t>
            </a:r>
            <a:r>
              <a:rPr lang="ru-RU" sz="2400" dirty="0" smtClean="0">
                <a:solidFill>
                  <a:srgbClr val="4D4B4F"/>
                </a:solidFill>
                <a:ea typeface="Arial" pitchFamily="34" charset="0"/>
                <a:cs typeface="Times New Roman" pitchFamily="18" charset="0"/>
              </a:rPr>
              <a:t> на отпадъци и интегрирането им в нови продукти, като същевременно гарантира тяхната производителност и безопасност.</a:t>
            </a:r>
          </a:p>
          <a:p>
            <a:pPr lvl="0" algn="just" fontAlgn="base">
              <a:spcBef>
                <a:spcPct val="0"/>
              </a:spcBef>
              <a:spcAft>
                <a:spcPct val="0"/>
              </a:spcAft>
              <a:buFont typeface="Wingdings" pitchFamily="2" charset="2"/>
              <a:buChar char="ü"/>
            </a:pPr>
            <a:r>
              <a:rPr lang="ru-RU" sz="2400" dirty="0" smtClean="0">
                <a:solidFill>
                  <a:srgbClr val="4D4B4F"/>
                </a:solidFill>
                <a:ea typeface="Arial" pitchFamily="34" charset="0"/>
                <a:cs typeface="Times New Roman" pitchFamily="18" charset="0"/>
              </a:rPr>
              <a:t> Възможност за повторно производство и рециклиране.</a:t>
            </a:r>
          </a:p>
          <a:p>
            <a:pPr lvl="0" algn="just" fontAlgn="base">
              <a:spcBef>
                <a:spcPct val="0"/>
              </a:spcBef>
              <a:spcAft>
                <a:spcPct val="0"/>
              </a:spcAft>
              <a:buFont typeface="Wingdings" pitchFamily="2" charset="2"/>
              <a:buChar char="ü"/>
            </a:pPr>
            <a:r>
              <a:rPr lang="ru-RU" sz="2400" dirty="0" smtClean="0">
                <a:solidFill>
                  <a:srgbClr val="4D4B4F"/>
                </a:solidFill>
                <a:ea typeface="Arial" pitchFamily="34" charset="0"/>
                <a:cs typeface="Times New Roman" pitchFamily="18" charset="0"/>
              </a:rPr>
              <a:t> Намален въглероден и екологичен отпечатък.</a:t>
            </a:r>
          </a:p>
          <a:p>
            <a:pPr lvl="0" algn="just" fontAlgn="base">
              <a:spcBef>
                <a:spcPct val="0"/>
              </a:spcBef>
              <a:spcAft>
                <a:spcPct val="0"/>
              </a:spcAft>
              <a:buFont typeface="Wingdings" pitchFamily="2" charset="2"/>
              <a:buChar char="ü"/>
            </a:pPr>
            <a:r>
              <a:rPr lang="ru-RU" sz="2400" dirty="0" smtClean="0">
                <a:solidFill>
                  <a:srgbClr val="4D4B4F"/>
                </a:solidFill>
                <a:ea typeface="Arial" pitchFamily="34" charset="0"/>
                <a:cs typeface="Times New Roman" pitchFamily="18" charset="0"/>
              </a:rPr>
              <a:t> Ограничена еднократна употреба и противодействие на преждевременното остаряване.</a:t>
            </a:r>
          </a:p>
          <a:p>
            <a:pPr marL="0" marR="0" lvl="0" indent="0" algn="l" defTabSz="914400" rtl="0" eaLnBrk="1" fontAlgn="base" latinLnBrk="0" hangingPunct="1">
              <a:lnSpc>
                <a:spcPct val="100000"/>
              </a:lnSpc>
              <a:spcBef>
                <a:spcPct val="0"/>
              </a:spcBef>
              <a:spcAft>
                <a:spcPct val="0"/>
              </a:spcAft>
              <a:buClrTx/>
              <a:buSzTx/>
              <a:tabLst/>
            </a:pPr>
            <a:r>
              <a:rPr kumimoji="0" lang="en-US" sz="2200" i="0" u="none" strike="noStrike" cap="none" normalizeH="0" baseline="0" dirty="0">
                <a:ln>
                  <a:noFill/>
                </a:ln>
                <a:solidFill>
                  <a:srgbClr val="4D4B4F"/>
                </a:solidFill>
                <a:effectLst/>
                <a:ea typeface="Arial" pitchFamily="34" charset="0"/>
                <a:cs typeface="Times New Roman" pitchFamily="18" charset="0"/>
              </a:rPr>
              <a:t>	</a:t>
            </a:r>
            <a:endParaRPr kumimoji="0" lang="en-US" sz="2200" i="0" u="none" strike="noStrike" cap="none" normalizeH="0" baseline="0" dirty="0">
              <a:ln>
                <a:noFill/>
              </a:ln>
              <a:solidFill>
                <a:schemeClr val="tx1"/>
              </a:solidFill>
              <a:effectLst/>
              <a:cs typeface="Arial" pitchFamily="34" charset="0"/>
            </a:endParaRPr>
          </a:p>
        </p:txBody>
      </p:sp>
      <p:sp>
        <p:nvSpPr>
          <p:cNvPr id="14" name="Правоъгълник 13"/>
          <p:cNvSpPr/>
          <p:nvPr/>
        </p:nvSpPr>
        <p:spPr>
          <a:xfrm>
            <a:off x="720742" y="808147"/>
            <a:ext cx="9075265" cy="1569660"/>
          </a:xfrm>
          <a:prstGeom prst="rect">
            <a:avLst/>
          </a:prstGeom>
          <a:solidFill>
            <a:srgbClr val="92D050"/>
          </a:solidFill>
        </p:spPr>
        <p:txBody>
          <a:bodyPr wrap="square">
            <a:spAutoFit/>
          </a:bodyPr>
          <a:lstStyle/>
          <a:p>
            <a:r>
              <a:rPr lang="ru-RU" sz="2400" b="1" dirty="0" smtClean="0">
                <a:solidFill>
                  <a:schemeClr val="bg1"/>
                </a:solidFill>
              </a:rPr>
              <a:t>Кръговият метаболизъм може да бъде постигнат чрез прилагане на бизнес модели на кръговата икономика. </a:t>
            </a:r>
            <a:r>
              <a:rPr lang="ru-RU" sz="2400" b="1" dirty="0" err="1" smtClean="0">
                <a:solidFill>
                  <a:schemeClr val="bg1"/>
                </a:solidFill>
              </a:rPr>
              <a:t>Кръговите</a:t>
            </a:r>
            <a:r>
              <a:rPr lang="ru-RU" sz="2400" b="1" dirty="0" smtClean="0">
                <a:solidFill>
                  <a:schemeClr val="bg1"/>
                </a:solidFill>
              </a:rPr>
              <a:t> </a:t>
            </a:r>
            <a:r>
              <a:rPr lang="ru-RU" sz="2400" b="1" dirty="0" err="1" smtClean="0">
                <a:solidFill>
                  <a:schemeClr val="bg1"/>
                </a:solidFill>
              </a:rPr>
              <a:t>процеси</a:t>
            </a:r>
            <a:r>
              <a:rPr lang="ru-RU" sz="2400" b="1" dirty="0" smtClean="0">
                <a:solidFill>
                  <a:schemeClr val="bg1"/>
                </a:solidFill>
              </a:rPr>
              <a:t> </a:t>
            </a:r>
            <a:r>
              <a:rPr lang="ru-RU" sz="2400" b="1" dirty="0" err="1" smtClean="0">
                <a:solidFill>
                  <a:schemeClr val="bg1"/>
                </a:solidFill>
              </a:rPr>
              <a:t>предлагат</a:t>
            </a:r>
            <a:r>
              <a:rPr lang="ru-RU" sz="2400" b="1" dirty="0" smtClean="0">
                <a:solidFill>
                  <a:schemeClr val="bg1"/>
                </a:solidFill>
              </a:rPr>
              <a:t> възможности и решения, </a:t>
            </a:r>
            <a:r>
              <a:rPr lang="ru-RU" sz="2400" b="1" dirty="0" err="1" smtClean="0">
                <a:solidFill>
                  <a:schemeClr val="bg1"/>
                </a:solidFill>
              </a:rPr>
              <a:t>стимулират</a:t>
            </a:r>
            <a:r>
              <a:rPr lang="ru-RU" sz="2400" b="1" dirty="0" smtClean="0">
                <a:solidFill>
                  <a:schemeClr val="bg1"/>
                </a:solidFill>
              </a:rPr>
              <a:t> растежа, </a:t>
            </a:r>
            <a:r>
              <a:rPr lang="ru-RU" sz="2400" b="1" dirty="0" err="1" smtClean="0">
                <a:solidFill>
                  <a:schemeClr val="bg1"/>
                </a:solidFill>
              </a:rPr>
              <a:t>намаляват</a:t>
            </a:r>
            <a:r>
              <a:rPr lang="ru-RU" sz="2400" b="1" dirty="0" smtClean="0">
                <a:solidFill>
                  <a:schemeClr val="bg1"/>
                </a:solidFill>
              </a:rPr>
              <a:t> разходите и </a:t>
            </a:r>
            <a:r>
              <a:rPr lang="ru-RU" sz="2400" b="1" dirty="0" err="1" smtClean="0">
                <a:solidFill>
                  <a:schemeClr val="bg1"/>
                </a:solidFill>
              </a:rPr>
              <a:t>създават</a:t>
            </a:r>
            <a:r>
              <a:rPr lang="ru-RU" sz="2400" b="1" dirty="0" smtClean="0">
                <a:solidFill>
                  <a:schemeClr val="bg1"/>
                </a:solidFill>
              </a:rPr>
              <a:t> </a:t>
            </a:r>
            <a:r>
              <a:rPr lang="ru-RU" sz="2400" b="1" dirty="0" err="1" smtClean="0">
                <a:solidFill>
                  <a:schemeClr val="bg1"/>
                </a:solidFill>
              </a:rPr>
              <a:t>устойчивост</a:t>
            </a:r>
            <a:r>
              <a:rPr lang="ru-RU" sz="2400" b="1" dirty="0" smtClean="0">
                <a:solidFill>
                  <a:schemeClr val="bg1"/>
                </a:solidFill>
              </a:rPr>
              <a:t>.</a:t>
            </a:r>
            <a:endParaRPr lang="bg-BG" sz="2400" b="1" dirty="0">
              <a:solidFill>
                <a:schemeClr val="bg1"/>
              </a:solidFill>
            </a:endParaRPr>
          </a:p>
        </p:txBody>
      </p:sp>
      <p:pic>
        <p:nvPicPr>
          <p:cNvPr id="55298" name="Picture 2" descr="Protect the environment locally with circularity - TONTOTON"/>
          <p:cNvPicPr>
            <a:picLocks noChangeAspect="1" noChangeArrowheads="1"/>
          </p:cNvPicPr>
          <p:nvPr/>
        </p:nvPicPr>
        <p:blipFill>
          <a:blip r:embed="rId2"/>
          <a:srcRect/>
          <a:stretch>
            <a:fillRect/>
          </a:stretch>
        </p:blipFill>
        <p:spPr bwMode="auto">
          <a:xfrm>
            <a:off x="9511986" y="785308"/>
            <a:ext cx="2557968" cy="1548561"/>
          </a:xfrm>
          <a:prstGeom prst="rect">
            <a:avLst/>
          </a:prstGeom>
          <a:noFill/>
        </p:spPr>
      </p:pic>
      <p:sp>
        <p:nvSpPr>
          <p:cNvPr id="17"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spTree>
    <p:extLst>
      <p:ext uri="{BB962C8B-B14F-4D97-AF65-F5344CB8AC3E}">
        <p14:creationId xmlns="" xmlns:p14="http://schemas.microsoft.com/office/powerpoint/2010/main" val="626834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042150" y="2709813"/>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17"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sp>
        <p:nvSpPr>
          <p:cNvPr id="13" name="Овал 15"/>
          <p:cNvSpPr/>
          <p:nvPr/>
        </p:nvSpPr>
        <p:spPr>
          <a:xfrm>
            <a:off x="981076" y="909283"/>
            <a:ext cx="5793797" cy="56534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t>Кръговата </a:t>
            </a:r>
            <a:r>
              <a:rPr lang="ru-RU" sz="2400" dirty="0" err="1" smtClean="0"/>
              <a:t>икономика</a:t>
            </a:r>
            <a:r>
              <a:rPr lang="ru-RU" sz="2400" dirty="0" smtClean="0"/>
              <a:t> </a:t>
            </a:r>
            <a:r>
              <a:rPr lang="ru-RU" sz="2400" dirty="0" err="1" smtClean="0"/>
              <a:t>има</a:t>
            </a:r>
            <a:r>
              <a:rPr lang="ru-RU" sz="2400" dirty="0" smtClean="0"/>
              <a:t> </a:t>
            </a:r>
            <a:r>
              <a:rPr lang="ru-RU" sz="2400" dirty="0" err="1" smtClean="0"/>
              <a:t>специална</a:t>
            </a:r>
            <a:r>
              <a:rPr lang="ru-RU" sz="2400" dirty="0" smtClean="0"/>
              <a:t> роля за постигане на множество ЦУР, включително ЦУР 6 за чиста вода, 8 за икономическия растеж, 11 за устойчивите градове, 12 за устойчивото потребление и производство, 13 за изменението на климата, 14 за океаните и 15 за живота на сушата.</a:t>
            </a:r>
            <a:endParaRPr lang="bg-BG" sz="2400" dirty="0"/>
          </a:p>
        </p:txBody>
      </p:sp>
      <p:pic>
        <p:nvPicPr>
          <p:cNvPr id="5122" name="Picture 2"/>
          <p:cNvPicPr>
            <a:picLocks noChangeAspect="1" noChangeArrowheads="1"/>
          </p:cNvPicPr>
          <p:nvPr/>
        </p:nvPicPr>
        <p:blipFill>
          <a:blip r:embed="rId2"/>
          <a:srcRect/>
          <a:stretch>
            <a:fillRect/>
          </a:stretch>
        </p:blipFill>
        <p:spPr bwMode="auto">
          <a:xfrm>
            <a:off x="6774873" y="1876407"/>
            <a:ext cx="5094550" cy="3249774"/>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srcRect/>
          <a:stretch>
            <a:fillRect/>
          </a:stretch>
        </p:blipFill>
        <p:spPr bwMode="auto">
          <a:xfrm>
            <a:off x="1359393" y="2690960"/>
            <a:ext cx="10121834" cy="3296186"/>
          </a:xfrm>
          <a:prstGeom prst="rect">
            <a:avLst/>
          </a:prstGeom>
          <a:noFill/>
          <a:ln w="9525">
            <a:noFill/>
            <a:miter lim="800000"/>
            <a:headEnd/>
            <a:tailEnd/>
          </a:ln>
        </p:spPr>
      </p:pic>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177708" y="3048367"/>
            <a:ext cx="1479892" cy="338554"/>
          </a:xfrm>
          <a:prstGeom prst="rect">
            <a:avLst/>
          </a:prstGeom>
          <a:noFill/>
        </p:spPr>
        <p:txBody>
          <a:bodyPr wrap="square" rtlCol="0">
            <a:spAutoFit/>
          </a:bodyPr>
          <a:lstStyle/>
          <a:p>
            <a:r>
              <a:rPr lang="bg-BG" sz="1600" dirty="0" smtClean="0">
                <a:solidFill>
                  <a:schemeClr val="bg1"/>
                </a:solidFill>
                <a:latin typeface="Segoe UI Semibold" pitchFamily="34" charset="0"/>
                <a:ea typeface="Segoe UI Black" pitchFamily="34" charset="0"/>
                <a:cs typeface="Segoe UI Semibold" pitchFamily="34" charset="0"/>
              </a:rPr>
              <a:t>стоки / храна</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695450" y="3771899"/>
            <a:ext cx="992935" cy="338554"/>
          </a:xfrm>
          <a:prstGeom prst="rect">
            <a:avLst/>
          </a:prstGeom>
          <a:noFill/>
        </p:spPr>
        <p:txBody>
          <a:bodyPr wrap="square" rtlCol="0">
            <a:spAutoFit/>
          </a:bodyPr>
          <a:lstStyle/>
          <a:p>
            <a:r>
              <a:rPr lang="bg-BG" sz="1600" dirty="0" smtClean="0">
                <a:solidFill>
                  <a:schemeClr val="bg1"/>
                </a:solidFill>
                <a:latin typeface="Segoe UI Semibold" pitchFamily="34" charset="0"/>
                <a:ea typeface="Segoe UI Black" pitchFamily="34" charset="0"/>
                <a:cs typeface="Segoe UI Semibold" pitchFamily="34" charset="0"/>
              </a:rPr>
              <a:t>енергия</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5307749" y="5346257"/>
            <a:ext cx="1007326" cy="338554"/>
          </a:xfrm>
          <a:prstGeom prst="rect">
            <a:avLst/>
          </a:prstGeom>
          <a:noFill/>
        </p:spPr>
        <p:txBody>
          <a:bodyPr wrap="square" rtlCol="0">
            <a:spAutoFit/>
          </a:bodyPr>
          <a:lstStyle/>
          <a:p>
            <a:r>
              <a:rPr lang="bg-BG" sz="1600" dirty="0" smtClean="0">
                <a:solidFill>
                  <a:schemeClr val="bg1"/>
                </a:solidFill>
                <a:latin typeface="Segoe UI Semibold" pitchFamily="34" charset="0"/>
                <a:ea typeface="Segoe UI Black" pitchFamily="34" charset="0"/>
                <a:cs typeface="Segoe UI Semibold" pitchFamily="34" charset="0"/>
              </a:rPr>
              <a:t>емисии</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4" name="Rectangle 33"/>
          <p:cNvSpPr/>
          <p:nvPr/>
        </p:nvSpPr>
        <p:spPr>
          <a:xfrm>
            <a:off x="811830" y="817672"/>
            <a:ext cx="8522670" cy="1569660"/>
          </a:xfrm>
          <a:prstGeom prst="rect">
            <a:avLst/>
          </a:prstGeom>
          <a:solidFill>
            <a:srgbClr val="000000"/>
          </a:solidFill>
        </p:spPr>
        <p:txBody>
          <a:bodyPr wrap="square" lIns="91440" tIns="45720" rIns="91440" bIns="4572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ru-RU" sz="2400" b="1" dirty="0" smtClean="0">
                <a:solidFill>
                  <a:schemeClr val="bg1"/>
                </a:solidFill>
              </a:rPr>
              <a:t> Използване на възобновяеми енергийни източници (ВЕИ)</a:t>
            </a:r>
          </a:p>
          <a:p>
            <a:pPr>
              <a:buFont typeface="Wingdings" pitchFamily="2" charset="2"/>
              <a:buChar char="ü"/>
            </a:pPr>
            <a:r>
              <a:rPr lang="ru-RU" sz="2400" b="1" dirty="0" smtClean="0">
                <a:solidFill>
                  <a:schemeClr val="bg1"/>
                </a:solidFill>
              </a:rPr>
              <a:t> Въвеждане на мерки за енергийна ефективност</a:t>
            </a:r>
          </a:p>
          <a:p>
            <a:pPr>
              <a:buFont typeface="Wingdings" pitchFamily="2" charset="2"/>
              <a:buChar char="ü"/>
            </a:pPr>
            <a:r>
              <a:rPr lang="ru-RU" sz="2400" b="1" dirty="0" smtClean="0">
                <a:solidFill>
                  <a:schemeClr val="bg1"/>
                </a:solidFill>
              </a:rPr>
              <a:t> </a:t>
            </a:r>
            <a:r>
              <a:rPr lang="ru-RU" sz="2400" b="1" dirty="0" err="1" smtClean="0">
                <a:solidFill>
                  <a:schemeClr val="bg1"/>
                </a:solidFill>
              </a:rPr>
              <a:t>Избягване</a:t>
            </a:r>
            <a:r>
              <a:rPr lang="ru-RU" sz="2400" b="1" dirty="0" smtClean="0">
                <a:solidFill>
                  <a:schemeClr val="bg1"/>
                </a:solidFill>
              </a:rPr>
              <a:t> </a:t>
            </a:r>
            <a:r>
              <a:rPr lang="ru-RU" sz="2400" b="1" dirty="0" err="1" smtClean="0">
                <a:solidFill>
                  <a:schemeClr val="bg1"/>
                </a:solidFill>
              </a:rPr>
              <a:t>строежа</a:t>
            </a:r>
            <a:r>
              <a:rPr lang="ru-RU" sz="2400" b="1" dirty="0" smtClean="0">
                <a:solidFill>
                  <a:schemeClr val="bg1"/>
                </a:solidFill>
              </a:rPr>
              <a:t> на </a:t>
            </a:r>
            <a:r>
              <a:rPr lang="ru-RU" sz="2400" b="1" dirty="0" err="1" smtClean="0">
                <a:solidFill>
                  <a:schemeClr val="bg1"/>
                </a:solidFill>
              </a:rPr>
              <a:t>стъклени</a:t>
            </a:r>
            <a:r>
              <a:rPr lang="ru-RU" sz="2400" b="1" dirty="0" smtClean="0">
                <a:solidFill>
                  <a:schemeClr val="bg1"/>
                </a:solidFill>
              </a:rPr>
              <a:t> сгради и моловете</a:t>
            </a:r>
            <a:endParaRPr lang="bg-BG" sz="2400" b="1" dirty="0">
              <a:solidFill>
                <a:schemeClr val="bg1"/>
              </a:solidFill>
              <a:cs typeface="Calibri"/>
            </a:endParaRPr>
          </a:p>
        </p:txBody>
      </p:sp>
      <p:grpSp>
        <p:nvGrpSpPr>
          <p:cNvPr id="3" name="Group 3"/>
          <p:cNvGrpSpPr>
            <a:grpSpLocks/>
          </p:cNvGrpSpPr>
          <p:nvPr/>
        </p:nvGrpSpPr>
        <p:grpSpPr bwMode="auto">
          <a:xfrm>
            <a:off x="953750" y="5991225"/>
            <a:ext cx="10910887" cy="820764"/>
            <a:chOff x="997" y="-46"/>
            <a:chExt cx="17182" cy="628"/>
          </a:xfrm>
        </p:grpSpPr>
        <p:sp>
          <p:nvSpPr>
            <p:cNvPr id="59396" name="Freeform 4"/>
            <p:cNvSpPr>
              <a:spLocks/>
            </p:cNvSpPr>
            <p:nvPr/>
          </p:nvSpPr>
          <p:spPr bwMode="auto">
            <a:xfrm>
              <a:off x="997" y="-46"/>
              <a:ext cx="17182" cy="628"/>
            </a:xfrm>
            <a:custGeom>
              <a:avLst/>
              <a:gdLst/>
              <a:ahLst/>
              <a:cxnLst>
                <a:cxn ang="0">
                  <a:pos x="0" y="0"/>
                </a:cxn>
                <a:cxn ang="0">
                  <a:pos x="17182" y="0"/>
                </a:cxn>
                <a:cxn ang="0">
                  <a:pos x="17182" y="628"/>
                </a:cxn>
                <a:cxn ang="0">
                  <a:pos x="0" y="628"/>
                </a:cxn>
                <a:cxn ang="0">
                  <a:pos x="0" y="0"/>
                </a:cxn>
              </a:cxnLst>
              <a:rect l="0" t="0" r="r" b="b"/>
              <a:pathLst>
                <a:path w="17182" h="628">
                  <a:moveTo>
                    <a:pt x="0" y="0"/>
                  </a:moveTo>
                  <a:lnTo>
                    <a:pt x="17182" y="0"/>
                  </a:lnTo>
                  <a:lnTo>
                    <a:pt x="17182" y="628"/>
                  </a:lnTo>
                  <a:lnTo>
                    <a:pt x="0" y="628"/>
                  </a:lnTo>
                  <a:lnTo>
                    <a:pt x="0" y="0"/>
                  </a:lnTo>
                </a:path>
              </a:pathLst>
            </a:custGeom>
            <a:solidFill>
              <a:srgbClr val="1C70B5"/>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4" name="Group 8"/>
          <p:cNvGrpSpPr>
            <a:grpSpLocks/>
          </p:cNvGrpSpPr>
          <p:nvPr/>
        </p:nvGrpSpPr>
        <p:grpSpPr bwMode="auto">
          <a:xfrm>
            <a:off x="9624423" y="793946"/>
            <a:ext cx="2240214" cy="1741381"/>
            <a:chOff x="0" y="0"/>
            <a:chExt cx="15822" cy="10800"/>
          </a:xfrm>
        </p:grpSpPr>
        <p:pic>
          <p:nvPicPr>
            <p:cNvPr id="18" name="Picture 9"/>
            <p:cNvPicPr>
              <a:picLocks noChangeAspect="1" noChangeArrowheads="1"/>
            </p:cNvPicPr>
            <p:nvPr/>
          </p:nvPicPr>
          <p:blipFill>
            <a:blip r:embed="rId3"/>
            <a:srcRect/>
            <a:stretch>
              <a:fillRect/>
            </a:stretch>
          </p:blipFill>
          <p:spPr bwMode="auto">
            <a:xfrm>
              <a:off x="0" y="0"/>
              <a:ext cx="15202" cy="10800"/>
            </a:xfrm>
            <a:prstGeom prst="rect">
              <a:avLst/>
            </a:prstGeom>
            <a:noFill/>
          </p:spPr>
        </p:pic>
        <p:grpSp>
          <p:nvGrpSpPr>
            <p:cNvPr id="5" name="Group 10"/>
            <p:cNvGrpSpPr>
              <a:grpSpLocks/>
            </p:cNvGrpSpPr>
            <p:nvPr/>
          </p:nvGrpSpPr>
          <p:grpSpPr bwMode="auto">
            <a:xfrm>
              <a:off x="262" y="175"/>
              <a:ext cx="15560" cy="7806"/>
              <a:chOff x="262" y="175"/>
              <a:chExt cx="15560" cy="7806"/>
            </a:xfrm>
          </p:grpSpPr>
          <p:sp>
            <p:nvSpPr>
              <p:cNvPr id="22" name="Freeform 11"/>
              <p:cNvSpPr>
                <a:spLocks/>
              </p:cNvSpPr>
              <p:nvPr/>
            </p:nvSpPr>
            <p:spPr bwMode="auto">
              <a:xfrm>
                <a:off x="262" y="175"/>
                <a:ext cx="15560" cy="7806"/>
              </a:xfrm>
              <a:custGeom>
                <a:avLst/>
                <a:gdLst/>
                <a:ahLst/>
                <a:cxnLst>
                  <a:cxn ang="0">
                    <a:pos x="15560" y="0"/>
                  </a:cxn>
                  <a:cxn ang="0">
                    <a:pos x="0" y="7807"/>
                  </a:cxn>
                </a:cxnLst>
                <a:rect l="0" t="0" r="r" b="b"/>
                <a:pathLst>
                  <a:path w="15560" h="7806">
                    <a:moveTo>
                      <a:pt x="15560" y="0"/>
                    </a:moveTo>
                    <a:lnTo>
                      <a:pt x="0" y="7807"/>
                    </a:lnTo>
                  </a:path>
                </a:pathLst>
              </a:custGeom>
              <a:noFill/>
              <a:ln w="57150">
                <a:solidFill>
                  <a:srgbClr val="FF0000"/>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6" name="Group 12"/>
            <p:cNvGrpSpPr>
              <a:grpSpLocks/>
            </p:cNvGrpSpPr>
            <p:nvPr/>
          </p:nvGrpSpPr>
          <p:grpSpPr bwMode="auto">
            <a:xfrm>
              <a:off x="386" y="1651"/>
              <a:ext cx="15078" cy="8728"/>
              <a:chOff x="386" y="1651"/>
              <a:chExt cx="15078" cy="8728"/>
            </a:xfrm>
          </p:grpSpPr>
          <p:sp>
            <p:nvSpPr>
              <p:cNvPr id="21" name="Freeform 13"/>
              <p:cNvSpPr>
                <a:spLocks/>
              </p:cNvSpPr>
              <p:nvPr/>
            </p:nvSpPr>
            <p:spPr bwMode="auto">
              <a:xfrm>
                <a:off x="386" y="1651"/>
                <a:ext cx="15078" cy="8728"/>
              </a:xfrm>
              <a:custGeom>
                <a:avLst/>
                <a:gdLst/>
                <a:ahLst/>
                <a:cxnLst>
                  <a:cxn ang="0">
                    <a:pos x="15078" y="8728"/>
                  </a:cxn>
                  <a:cxn ang="0">
                    <a:pos x="0" y="0"/>
                  </a:cxn>
                </a:cxnLst>
                <a:rect l="0" t="0" r="r" b="b"/>
                <a:pathLst>
                  <a:path w="15078" h="8728">
                    <a:moveTo>
                      <a:pt x="15078" y="8728"/>
                    </a:moveTo>
                    <a:lnTo>
                      <a:pt x="0" y="0"/>
                    </a:lnTo>
                  </a:path>
                </a:pathLst>
              </a:custGeom>
              <a:noFill/>
              <a:ln w="57150">
                <a:solidFill>
                  <a:srgbClr val="FF0000"/>
                </a:solid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24"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sp>
        <p:nvSpPr>
          <p:cNvPr id="26" name="Rectangle 25"/>
          <p:cNvSpPr/>
          <p:nvPr/>
        </p:nvSpPr>
        <p:spPr>
          <a:xfrm>
            <a:off x="811831" y="5991225"/>
            <a:ext cx="10965022" cy="830997"/>
          </a:xfrm>
          <a:prstGeom prst="rect">
            <a:avLst/>
          </a:prstGeom>
        </p:spPr>
        <p:txBody>
          <a:bodyPr wrap="square">
            <a:spAutoFit/>
          </a:bodyPr>
          <a:lstStyle/>
          <a:p>
            <a:pPr lvl="0" algn="ctr" fontAlgn="base">
              <a:spcBef>
                <a:spcPct val="0"/>
              </a:spcBef>
              <a:spcAft>
                <a:spcPct val="0"/>
              </a:spcAft>
            </a:pPr>
            <a:r>
              <a:rPr lang="ru-RU" sz="2400" b="1" dirty="0" smtClean="0">
                <a:solidFill>
                  <a:srgbClr val="FDFDFD"/>
                </a:solidFill>
                <a:ea typeface="Arial" pitchFamily="34" charset="0"/>
                <a:cs typeface="Times New Roman" pitchFamily="18" charset="0"/>
              </a:rPr>
              <a:t>Това е необходимо, но не и достатъчно условие, за да бъде едно селище устойчиво</a:t>
            </a:r>
            <a:r>
              <a:rPr lang="bg-BG" sz="2400" b="1" dirty="0" smtClean="0">
                <a:solidFill>
                  <a:srgbClr val="FDFDFD"/>
                </a:solidFill>
                <a:ea typeface="Arial" pitchFamily="34" charset="0"/>
                <a:cs typeface="Times New Roman" pitchFamily="18" charset="0"/>
              </a:rPr>
              <a:t>.</a:t>
            </a:r>
            <a:endParaRPr lang="en-US" sz="2400" b="1" dirty="0">
              <a:cs typeface="Arial" pitchFamily="34" charset="0"/>
            </a:endParaRPr>
          </a:p>
        </p:txBody>
      </p:sp>
    </p:spTree>
    <p:extLst>
      <p:ext uri="{BB962C8B-B14F-4D97-AF65-F5344CB8AC3E}">
        <p14:creationId xmlns="" xmlns:p14="http://schemas.microsoft.com/office/powerpoint/2010/main" val="626834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sp>
        <p:nvSpPr>
          <p:cNvPr id="38" name="TextBox 37"/>
          <p:cNvSpPr txBox="1"/>
          <p:nvPr/>
        </p:nvSpPr>
        <p:spPr>
          <a:xfrm>
            <a:off x="6438900" y="2133600"/>
            <a:ext cx="5259073" cy="2308324"/>
          </a:xfrm>
          <a:prstGeom prst="rect">
            <a:avLst/>
          </a:prstGeom>
          <a:solidFill>
            <a:srgbClr val="000000"/>
          </a:solidFill>
        </p:spPr>
        <p:txBody>
          <a:bodyPr wrap="square" lIns="91440" tIns="45720" rIns="91440" bIns="45720" rtlCol="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ru-RU" sz="2400" b="1" dirty="0" smtClean="0">
                <a:solidFill>
                  <a:schemeClr val="bg1"/>
                </a:solidFill>
              </a:rPr>
              <a:t> Въвеждане на строителни и градски разпоредби, подобряващи пречистването и повторната употреба на отпадъчни води.</a:t>
            </a:r>
            <a:endParaRPr lang="bg-BG" sz="2400" b="1" dirty="0">
              <a:solidFill>
                <a:schemeClr val="bg1"/>
              </a:solidFill>
              <a:cs typeface="Calibri"/>
            </a:endParaRPr>
          </a:p>
        </p:txBody>
      </p:sp>
      <p:sp>
        <p:nvSpPr>
          <p:cNvPr id="16"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pic>
        <p:nvPicPr>
          <p:cNvPr id="56321" name="Picture 1"/>
          <p:cNvPicPr>
            <a:picLocks noChangeAspect="1" noChangeArrowheads="1"/>
          </p:cNvPicPr>
          <p:nvPr/>
        </p:nvPicPr>
        <p:blipFill>
          <a:blip r:embed="rId2"/>
          <a:srcRect/>
          <a:stretch>
            <a:fillRect/>
          </a:stretch>
        </p:blipFill>
        <p:spPr bwMode="auto">
          <a:xfrm>
            <a:off x="1727697" y="1104900"/>
            <a:ext cx="4597400" cy="5181600"/>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sp>
        <p:nvSpPr>
          <p:cNvPr id="38" name="TextBox 37"/>
          <p:cNvSpPr txBox="1"/>
          <p:nvPr/>
        </p:nvSpPr>
        <p:spPr>
          <a:xfrm>
            <a:off x="1716834" y="884347"/>
            <a:ext cx="9553575" cy="830997"/>
          </a:xfrm>
          <a:prstGeom prst="rect">
            <a:avLst/>
          </a:prstGeom>
          <a:solidFill>
            <a:srgbClr val="000000"/>
          </a:solidFill>
        </p:spPr>
        <p:txBody>
          <a:bodyPr wrap="square" lIns="91440" tIns="45720" rIns="91440" bIns="45720" rtlCol="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en-US" sz="2400" b="1" dirty="0" smtClean="0">
                <a:solidFill>
                  <a:schemeClr val="bg1"/>
                </a:solidFill>
              </a:rPr>
              <a:t> </a:t>
            </a:r>
            <a:r>
              <a:rPr lang="ru-RU" sz="2400" b="1" dirty="0" smtClean="0">
                <a:solidFill>
                  <a:schemeClr val="bg1"/>
                </a:solidFill>
              </a:rPr>
              <a:t>Прилага</a:t>
            </a:r>
            <a:r>
              <a:rPr lang="bg-BG" sz="2400" b="1" dirty="0" smtClean="0">
                <a:solidFill>
                  <a:schemeClr val="bg1"/>
                </a:solidFill>
              </a:rPr>
              <a:t>не на</a:t>
            </a:r>
            <a:r>
              <a:rPr lang="ru-RU" sz="2400" b="1" dirty="0" smtClean="0">
                <a:solidFill>
                  <a:schemeClr val="bg1"/>
                </a:solidFill>
              </a:rPr>
              <a:t> интелигентни системи за управление на отпадъците</a:t>
            </a:r>
            <a:endParaRPr lang="bg-BG" sz="2400" b="1" dirty="0">
              <a:solidFill>
                <a:schemeClr val="bg1"/>
              </a:solidFill>
            </a:endParaRPr>
          </a:p>
        </p:txBody>
      </p:sp>
      <p:sp>
        <p:nvSpPr>
          <p:cNvPr id="29" name="Rectangle 28"/>
          <p:cNvSpPr/>
          <p:nvPr/>
        </p:nvSpPr>
        <p:spPr>
          <a:xfrm>
            <a:off x="1048963" y="1894461"/>
            <a:ext cx="9017982" cy="461665"/>
          </a:xfrm>
          <a:prstGeom prst="rect">
            <a:avLst/>
          </a:prstGeom>
          <a:solidFill>
            <a:srgbClr val="00B0F0"/>
          </a:solidFill>
        </p:spPr>
        <p:txBody>
          <a:bodyPr wrap="none">
            <a:spAutoFit/>
          </a:bodyPr>
          <a:lstStyle/>
          <a:p>
            <a:r>
              <a:rPr lang="ru-RU" sz="2400" b="1" dirty="0" smtClean="0">
                <a:solidFill>
                  <a:schemeClr val="bg1"/>
                </a:solidFill>
              </a:rPr>
              <a:t>Преобразувайте хранителните отпадъци в енергия и / или торове</a:t>
            </a:r>
            <a:endParaRPr lang="bg-BG" sz="2400" b="1" dirty="0">
              <a:solidFill>
                <a:schemeClr val="bg1"/>
              </a:solidFill>
            </a:endParaRPr>
          </a:p>
        </p:txBody>
      </p:sp>
      <p:sp>
        <p:nvSpPr>
          <p:cNvPr id="15" name="TextBox 14"/>
          <p:cNvSpPr txBox="1"/>
          <p:nvPr/>
        </p:nvSpPr>
        <p:spPr>
          <a:xfrm>
            <a:off x="10715624" y="2125294"/>
            <a:ext cx="1038225" cy="369332"/>
          </a:xfrm>
          <a:prstGeom prst="rect">
            <a:avLst/>
          </a:prstGeom>
          <a:solidFill>
            <a:schemeClr val="bg1"/>
          </a:solidFill>
        </p:spPr>
        <p:txBody>
          <a:bodyPr wrap="square" rtlCol="0">
            <a:spAutoFit/>
          </a:bodyPr>
          <a:lstStyle/>
          <a:p>
            <a:endParaRPr lang="bg-BG" dirty="0"/>
          </a:p>
        </p:txBody>
      </p:sp>
      <p:sp>
        <p:nvSpPr>
          <p:cNvPr id="14"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2025"/>
            <a:ext cx="11290778" cy="806122"/>
          </a:xfrm>
        </p:spPr>
        <p:txBody>
          <a:bodyPr/>
          <a:lstStyle/>
          <a:p>
            <a:r>
              <a:rPr lang="ru-RU" dirty="0" smtClean="0"/>
              <a:t>ЦУР11: Ключови елементи, предизвикателства и възможности</a:t>
            </a:r>
            <a:endParaRPr lang="pt-PT" dirty="0"/>
          </a:p>
        </p:txBody>
      </p:sp>
      <p:pic>
        <p:nvPicPr>
          <p:cNvPr id="1026" name="Picture 2"/>
          <p:cNvPicPr>
            <a:picLocks noChangeAspect="1" noChangeArrowheads="1"/>
          </p:cNvPicPr>
          <p:nvPr/>
        </p:nvPicPr>
        <p:blipFill>
          <a:blip r:embed="rId2"/>
          <a:srcRect/>
          <a:stretch>
            <a:fillRect/>
          </a:stretch>
        </p:blipFill>
        <p:spPr bwMode="auto">
          <a:xfrm>
            <a:off x="1699122" y="2602865"/>
            <a:ext cx="9886950" cy="3841750"/>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dirty="0"/>
          </a:p>
        </p:txBody>
      </p:sp>
      <p:sp>
        <p:nvSpPr>
          <p:cNvPr id="24" name="Rectangle 23"/>
          <p:cNvSpPr/>
          <p:nvPr/>
        </p:nvSpPr>
        <p:spPr>
          <a:xfrm>
            <a:off x="890609" y="932445"/>
            <a:ext cx="11114601" cy="1200329"/>
          </a:xfrm>
          <a:prstGeom prst="rect">
            <a:avLst/>
          </a:prstGeom>
          <a:solidFill>
            <a:srgbClr val="000000"/>
          </a:solidFill>
        </p:spPr>
        <p:txBody>
          <a:bodyPr wrap="square" lIns="91440" tIns="45720" rIns="91440" bIns="45720" anchor="t">
            <a:spAutoFit/>
          </a:bodyPr>
          <a:lstStyle/>
          <a:p>
            <a:pPr algn="just"/>
            <a:r>
              <a:rPr lang="ru-RU" sz="2400" dirty="0" smtClean="0">
                <a:solidFill>
                  <a:schemeClr val="bg1"/>
                </a:solidFill>
              </a:rPr>
              <a:t>Ключови елементи за </a:t>
            </a:r>
            <a:r>
              <a:rPr lang="ru-RU" sz="2400" dirty="0" err="1" smtClean="0">
                <a:solidFill>
                  <a:schemeClr val="bg1"/>
                </a:solidFill>
              </a:rPr>
              <a:t>превръщане</a:t>
            </a:r>
            <a:r>
              <a:rPr lang="ru-RU" sz="2400" dirty="0" smtClean="0">
                <a:solidFill>
                  <a:schemeClr val="bg1"/>
                </a:solidFill>
              </a:rPr>
              <a:t> в устойчиво селище:</a:t>
            </a:r>
          </a:p>
          <a:p>
            <a:pPr algn="just">
              <a:buFont typeface="Wingdings" pitchFamily="2" charset="2"/>
              <a:buChar char="ü"/>
            </a:pPr>
            <a:r>
              <a:rPr lang="en-US" sz="2400" b="1" dirty="0" smtClean="0">
                <a:solidFill>
                  <a:schemeClr val="bg1"/>
                </a:solidFill>
              </a:rPr>
              <a:t> </a:t>
            </a:r>
            <a:r>
              <a:rPr lang="ru-RU" sz="2400" b="1" dirty="0" smtClean="0">
                <a:solidFill>
                  <a:schemeClr val="bg1"/>
                </a:solidFill>
              </a:rPr>
              <a:t>Минимизиране на емисиите CO2 и замърсяването на въздуха в градовете от транспорта – смесено използване на транспорт.</a:t>
            </a:r>
            <a:endParaRPr lang="bg-BG" sz="2400" b="1" dirty="0">
              <a:solidFill>
                <a:schemeClr val="bg1"/>
              </a:solidFill>
            </a:endParaRPr>
          </a:p>
        </p:txBody>
      </p:sp>
      <p:pic>
        <p:nvPicPr>
          <p:cNvPr id="1026" name="Picture 2"/>
          <p:cNvPicPr>
            <a:picLocks noChangeAspect="1" noChangeArrowheads="1"/>
          </p:cNvPicPr>
          <p:nvPr/>
        </p:nvPicPr>
        <p:blipFill>
          <a:blip r:embed="rId2"/>
          <a:srcRect/>
          <a:stretch>
            <a:fillRect/>
          </a:stretch>
        </p:blipFill>
        <p:spPr bwMode="auto">
          <a:xfrm>
            <a:off x="2625383" y="2291606"/>
            <a:ext cx="7480642" cy="4380851"/>
          </a:xfrm>
          <a:prstGeom prst="rect">
            <a:avLst/>
          </a:prstGeom>
          <a:noFill/>
          <a:ln w="9525">
            <a:noFill/>
            <a:miter lim="800000"/>
            <a:headEnd/>
            <a:tailEnd/>
          </a:ln>
        </p:spPr>
      </p:pic>
      <p:sp>
        <p:nvSpPr>
          <p:cNvPr id="15"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290778" cy="806122"/>
          </a:xfrm>
        </p:spPr>
        <p:txBody>
          <a:bodyPr/>
          <a:lstStyle/>
          <a:p>
            <a:r>
              <a:rPr lang="ru-RU" dirty="0" smtClean="0"/>
              <a:t>ЦУР11: Ключови елементи, предизвикателства и възможности</a:t>
            </a:r>
            <a:endParaRPr lang="pt-PT" dirty="0"/>
          </a:p>
        </p:txBody>
      </p:sp>
    </p:spTree>
    <p:extLst>
      <p:ext uri="{BB962C8B-B14F-4D97-AF65-F5344CB8AC3E}">
        <p14:creationId xmlns="" xmlns:p14="http://schemas.microsoft.com/office/powerpoint/2010/main" val="626834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8" name="TextBox 37"/>
          <p:cNvSpPr txBox="1"/>
          <p:nvPr/>
        </p:nvSpPr>
        <p:spPr>
          <a:xfrm>
            <a:off x="712119" y="894050"/>
            <a:ext cx="8460455" cy="2308324"/>
          </a:xfrm>
          <a:prstGeom prst="rect">
            <a:avLst/>
          </a:prstGeom>
          <a:solidFill>
            <a:srgbClr val="000000"/>
          </a:solidFill>
        </p:spPr>
        <p:txBody>
          <a:bodyPr wrap="square" lIns="91440" tIns="45720" rIns="91440" bIns="45720" rtlCol="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ru-RU" sz="2400" b="1" dirty="0" smtClean="0">
                <a:solidFill>
                  <a:schemeClr val="bg1"/>
                </a:solidFill>
              </a:rPr>
              <a:t> Забрана на личните превозни средства в центъра на града;</a:t>
            </a:r>
          </a:p>
          <a:p>
            <a:pPr>
              <a:buFont typeface="Wingdings" pitchFamily="2" charset="2"/>
              <a:buChar char="ü"/>
            </a:pPr>
            <a:r>
              <a:rPr lang="ru-RU" sz="2400" b="1" dirty="0" smtClean="0">
                <a:solidFill>
                  <a:schemeClr val="bg1"/>
                </a:solidFill>
              </a:rPr>
              <a:t> Насърчаване на обществения транспорт;</a:t>
            </a:r>
          </a:p>
          <a:p>
            <a:pPr>
              <a:buFont typeface="Wingdings" pitchFamily="2" charset="2"/>
              <a:buChar char="ü"/>
            </a:pPr>
            <a:r>
              <a:rPr lang="ru-RU" sz="2400" b="1" dirty="0" smtClean="0">
                <a:solidFill>
                  <a:schemeClr val="bg1"/>
                </a:solidFill>
              </a:rPr>
              <a:t> Разширяване на мрежата от велоалеи и алеи за пешеходци;</a:t>
            </a:r>
          </a:p>
          <a:p>
            <a:pPr>
              <a:buFont typeface="Wingdings" pitchFamily="2" charset="2"/>
              <a:buChar char="ü"/>
            </a:pPr>
            <a:r>
              <a:rPr lang="ru-RU" sz="2400" b="1" dirty="0" smtClean="0">
                <a:solidFill>
                  <a:schemeClr val="bg1"/>
                </a:solidFill>
              </a:rPr>
              <a:t> Стимулиране използването на електро автомобили</a:t>
            </a:r>
            <a:endParaRPr lang="bg-BG" sz="2400" b="1" dirty="0">
              <a:solidFill>
                <a:schemeClr val="bg1"/>
              </a:solidFill>
            </a:endParaRPr>
          </a:p>
        </p:txBody>
      </p:sp>
      <p:pic>
        <p:nvPicPr>
          <p:cNvPr id="67586" name="Picture 2"/>
          <p:cNvPicPr>
            <a:picLocks noChangeAspect="1" noChangeArrowheads="1"/>
          </p:cNvPicPr>
          <p:nvPr/>
        </p:nvPicPr>
        <p:blipFill>
          <a:blip r:embed="rId2"/>
          <a:srcRect/>
          <a:stretch>
            <a:fillRect/>
          </a:stretch>
        </p:blipFill>
        <p:spPr bwMode="auto">
          <a:xfrm>
            <a:off x="9302436" y="894050"/>
            <a:ext cx="2707743" cy="2877849"/>
          </a:xfrm>
          <a:prstGeom prst="rect">
            <a:avLst/>
          </a:prstGeom>
          <a:noFill/>
        </p:spPr>
      </p:pic>
      <p:pic>
        <p:nvPicPr>
          <p:cNvPr id="67587" name="Picture 3"/>
          <p:cNvPicPr>
            <a:picLocks noChangeAspect="1" noChangeArrowheads="1"/>
          </p:cNvPicPr>
          <p:nvPr/>
        </p:nvPicPr>
        <p:blipFill>
          <a:blip r:embed="rId3"/>
          <a:srcRect/>
          <a:stretch>
            <a:fillRect/>
          </a:stretch>
        </p:blipFill>
        <p:spPr bwMode="auto">
          <a:xfrm>
            <a:off x="4422141" y="3571705"/>
            <a:ext cx="4140834" cy="2307313"/>
          </a:xfrm>
          <a:prstGeom prst="rect">
            <a:avLst/>
          </a:prstGeom>
          <a:noFill/>
          <a:ln w="9525">
            <a:noFill/>
            <a:miter lim="800000"/>
            <a:headEnd/>
            <a:tailEnd/>
          </a:ln>
        </p:spPr>
      </p:pic>
      <p:pic>
        <p:nvPicPr>
          <p:cNvPr id="67588" name="Picture 4"/>
          <p:cNvPicPr>
            <a:picLocks noChangeAspect="1" noChangeArrowheads="1"/>
          </p:cNvPicPr>
          <p:nvPr/>
        </p:nvPicPr>
        <p:blipFill>
          <a:blip r:embed="rId4"/>
          <a:srcRect/>
          <a:stretch>
            <a:fillRect/>
          </a:stretch>
        </p:blipFill>
        <p:spPr bwMode="auto">
          <a:xfrm>
            <a:off x="712119" y="4286081"/>
            <a:ext cx="4270709" cy="2307313"/>
          </a:xfrm>
          <a:prstGeom prst="rect">
            <a:avLst/>
          </a:prstGeom>
          <a:noFill/>
          <a:ln w="9525">
            <a:noFill/>
            <a:miter lim="800000"/>
            <a:headEnd/>
            <a:tailEnd/>
          </a:ln>
        </p:spPr>
      </p:pic>
      <p:pic>
        <p:nvPicPr>
          <p:cNvPr id="26626" name="Picture 2" descr="Doria quer aumentar tempo de travessia de pedestre em semáforo - Via  Trolebus"/>
          <p:cNvPicPr>
            <a:picLocks noChangeAspect="1" noChangeArrowheads="1"/>
          </p:cNvPicPr>
          <p:nvPr/>
        </p:nvPicPr>
        <p:blipFill>
          <a:blip r:embed="rId5"/>
          <a:srcRect/>
          <a:stretch>
            <a:fillRect/>
          </a:stretch>
        </p:blipFill>
        <p:spPr bwMode="auto">
          <a:xfrm>
            <a:off x="8572499" y="3971923"/>
            <a:ext cx="3230883" cy="2286001"/>
          </a:xfrm>
          <a:prstGeom prst="rect">
            <a:avLst/>
          </a:prstGeom>
          <a:noFill/>
        </p:spPr>
      </p:pic>
      <p:sp>
        <p:nvSpPr>
          <p:cNvPr id="17"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290778" cy="806122"/>
          </a:xfrm>
        </p:spPr>
        <p:txBody>
          <a:bodyPr/>
          <a:lstStyle/>
          <a:p>
            <a:r>
              <a:rPr lang="ru-RU" dirty="0" smtClean="0"/>
              <a:t>ЦУР11: Ключови елементи, предизвикателства и възможности</a:t>
            </a:r>
            <a:endParaRPr lang="pt-PT" dirty="0"/>
          </a:p>
        </p:txBody>
      </p:sp>
    </p:spTree>
    <p:extLst>
      <p:ext uri="{BB962C8B-B14F-4D97-AF65-F5344CB8AC3E}">
        <p14:creationId xmlns="" xmlns:p14="http://schemas.microsoft.com/office/powerpoint/2010/main" val="626834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grpSp>
        <p:nvGrpSpPr>
          <p:cNvPr id="3" name="Group 2"/>
          <p:cNvGrpSpPr>
            <a:grpSpLocks/>
          </p:cNvGrpSpPr>
          <p:nvPr/>
        </p:nvGrpSpPr>
        <p:grpSpPr bwMode="auto">
          <a:xfrm>
            <a:off x="1601800" y="1697432"/>
            <a:ext cx="10169753" cy="5087473"/>
            <a:chOff x="1716" y="142"/>
            <a:chExt cx="16383" cy="9828"/>
          </a:xfrm>
        </p:grpSpPr>
        <p:grpSp>
          <p:nvGrpSpPr>
            <p:cNvPr id="4" name="Group 3"/>
            <p:cNvGrpSpPr>
              <a:grpSpLocks/>
            </p:cNvGrpSpPr>
            <p:nvPr/>
          </p:nvGrpSpPr>
          <p:grpSpPr bwMode="auto">
            <a:xfrm>
              <a:off x="6114" y="142"/>
              <a:ext cx="4899" cy="836"/>
              <a:chOff x="6114" y="142"/>
              <a:chExt cx="4899" cy="836"/>
            </a:xfrm>
          </p:grpSpPr>
          <p:sp>
            <p:nvSpPr>
              <p:cNvPr id="62468" name="Freeform 4"/>
              <p:cNvSpPr>
                <a:spLocks/>
              </p:cNvSpPr>
              <p:nvPr/>
            </p:nvSpPr>
            <p:spPr bwMode="auto">
              <a:xfrm>
                <a:off x="6114" y="142"/>
                <a:ext cx="4899" cy="836"/>
              </a:xfrm>
              <a:custGeom>
                <a:avLst/>
                <a:gdLst/>
                <a:ahLst/>
                <a:cxnLst>
                  <a:cxn ang="0">
                    <a:pos x="0" y="725"/>
                  </a:cxn>
                  <a:cxn ang="0">
                    <a:pos x="3768" y="725"/>
                  </a:cxn>
                  <a:cxn ang="0">
                    <a:pos x="3768" y="0"/>
                  </a:cxn>
                  <a:cxn ang="0">
                    <a:pos x="0" y="0"/>
                  </a:cxn>
                  <a:cxn ang="0">
                    <a:pos x="0" y="725"/>
                  </a:cxn>
                </a:cxnLst>
                <a:rect l="0" t="0" r="r" b="b"/>
                <a:pathLst>
                  <a:path w="3768" h="725">
                    <a:moveTo>
                      <a:pt x="0" y="725"/>
                    </a:moveTo>
                    <a:lnTo>
                      <a:pt x="3768" y="725"/>
                    </a:lnTo>
                    <a:lnTo>
                      <a:pt x="3768" y="0"/>
                    </a:lnTo>
                    <a:lnTo>
                      <a:pt x="0" y="0"/>
                    </a:lnTo>
                    <a:lnTo>
                      <a:pt x="0" y="725"/>
                    </a:lnTo>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pPr algn="ctr"/>
                <a:r>
                  <a:rPr lang="bg-BG" sz="2400" b="1" dirty="0" smtClean="0">
                    <a:solidFill>
                      <a:schemeClr val="bg1"/>
                    </a:solidFill>
                  </a:rPr>
                  <a:t>Зеленият град</a:t>
                </a:r>
                <a:endParaRPr lang="bg-BG" sz="2400" b="1" dirty="0">
                  <a:solidFill>
                    <a:schemeClr val="bg1"/>
                  </a:solidFill>
                </a:endParaRPr>
              </a:p>
            </p:txBody>
          </p:sp>
        </p:grpSp>
        <p:grpSp>
          <p:nvGrpSpPr>
            <p:cNvPr id="5" name="Group 5"/>
            <p:cNvGrpSpPr>
              <a:grpSpLocks/>
            </p:cNvGrpSpPr>
            <p:nvPr/>
          </p:nvGrpSpPr>
          <p:grpSpPr bwMode="auto">
            <a:xfrm>
              <a:off x="1716" y="1021"/>
              <a:ext cx="9700" cy="8949"/>
              <a:chOff x="1716" y="1021"/>
              <a:chExt cx="9700" cy="8949"/>
            </a:xfrm>
          </p:grpSpPr>
          <p:pic>
            <p:nvPicPr>
              <p:cNvPr id="62471" name="Picture 7"/>
              <p:cNvPicPr>
                <a:picLocks noChangeAspect="1" noChangeArrowheads="1"/>
              </p:cNvPicPr>
              <p:nvPr/>
            </p:nvPicPr>
            <p:blipFill>
              <a:blip r:embed="rId2"/>
              <a:srcRect/>
              <a:stretch>
                <a:fillRect/>
              </a:stretch>
            </p:blipFill>
            <p:spPr bwMode="auto">
              <a:xfrm>
                <a:off x="1716" y="5456"/>
                <a:ext cx="5976" cy="4514"/>
              </a:xfrm>
              <a:prstGeom prst="rect">
                <a:avLst/>
              </a:prstGeom>
              <a:noFill/>
            </p:spPr>
          </p:pic>
          <p:pic>
            <p:nvPicPr>
              <p:cNvPr id="62472" name="Picture 8"/>
              <p:cNvPicPr>
                <a:picLocks noChangeAspect="1" noChangeArrowheads="1"/>
              </p:cNvPicPr>
              <p:nvPr/>
            </p:nvPicPr>
            <p:blipFill>
              <a:blip r:embed="rId3"/>
              <a:srcRect/>
              <a:stretch>
                <a:fillRect/>
              </a:stretch>
            </p:blipFill>
            <p:spPr bwMode="auto">
              <a:xfrm>
                <a:off x="4885" y="1021"/>
                <a:ext cx="6531" cy="4353"/>
              </a:xfrm>
              <a:prstGeom prst="rect">
                <a:avLst/>
              </a:prstGeom>
              <a:noFill/>
            </p:spPr>
          </p:pic>
        </p:grpSp>
        <p:grpSp>
          <p:nvGrpSpPr>
            <p:cNvPr id="6" name="Group 9"/>
            <p:cNvGrpSpPr>
              <a:grpSpLocks/>
            </p:cNvGrpSpPr>
            <p:nvPr/>
          </p:nvGrpSpPr>
          <p:grpSpPr bwMode="auto">
            <a:xfrm>
              <a:off x="11503" y="448"/>
              <a:ext cx="6596" cy="4765"/>
              <a:chOff x="11503" y="448"/>
              <a:chExt cx="6596" cy="4765"/>
            </a:xfrm>
          </p:grpSpPr>
          <p:sp>
            <p:nvSpPr>
              <p:cNvPr id="62474" name="Freeform 10"/>
              <p:cNvSpPr>
                <a:spLocks/>
              </p:cNvSpPr>
              <p:nvPr/>
            </p:nvSpPr>
            <p:spPr bwMode="auto">
              <a:xfrm>
                <a:off x="11503" y="448"/>
                <a:ext cx="6596" cy="4765"/>
              </a:xfrm>
              <a:custGeom>
                <a:avLst/>
                <a:gdLst/>
                <a:ahLst/>
                <a:cxnLst>
                  <a:cxn ang="0">
                    <a:pos x="0" y="2086"/>
                  </a:cxn>
                  <a:cxn ang="0">
                    <a:pos x="5416" y="2086"/>
                  </a:cxn>
                  <a:cxn ang="0">
                    <a:pos x="5416" y="0"/>
                  </a:cxn>
                  <a:cxn ang="0">
                    <a:pos x="0" y="0"/>
                  </a:cxn>
                  <a:cxn ang="0">
                    <a:pos x="0" y="2086"/>
                  </a:cxn>
                </a:cxnLst>
                <a:rect l="0" t="0" r="r" b="b"/>
                <a:pathLst>
                  <a:path w="5417" h="2086">
                    <a:moveTo>
                      <a:pt x="0" y="2086"/>
                    </a:moveTo>
                    <a:lnTo>
                      <a:pt x="5416" y="2086"/>
                    </a:lnTo>
                    <a:lnTo>
                      <a:pt x="5416" y="0"/>
                    </a:lnTo>
                    <a:lnTo>
                      <a:pt x="0" y="0"/>
                    </a:lnTo>
                    <a:lnTo>
                      <a:pt x="0" y="2086"/>
                    </a:lnTo>
                  </a:path>
                </a:pathLst>
              </a:custGeom>
              <a:solidFill>
                <a:srgbClr val="489FBA"/>
              </a:solidFill>
              <a:ln w="9525">
                <a:noFill/>
                <a:round/>
                <a:headEnd/>
                <a:tailEnd/>
              </a:ln>
            </p:spPr>
            <p:txBody>
              <a:bodyPr vert="horz" wrap="square" lIns="91440" tIns="45720" rIns="91440" bIns="45720" numCol="1" anchor="t" anchorCtr="0" compatLnSpc="1">
                <a:prstTxWarp prst="textNoShape">
                  <a:avLst/>
                </a:prstTxWarp>
              </a:bodyPr>
              <a:lstStyle/>
              <a:p>
                <a:r>
                  <a:rPr lang="ru-RU" sz="2400" b="1" dirty="0" smtClean="0">
                    <a:solidFill>
                      <a:schemeClr val="bg1"/>
                    </a:solidFill>
                  </a:rPr>
                  <a:t>Озеленяването и градското земеделие намаляват въглеродния отпечатък чрез </a:t>
                </a:r>
                <a:r>
                  <a:rPr lang="ru-RU" sz="2400" b="1" dirty="0" err="1" smtClean="0">
                    <a:solidFill>
                      <a:schemeClr val="bg1"/>
                    </a:solidFill>
                  </a:rPr>
                  <a:t>минимизиране</a:t>
                </a:r>
                <a:r>
                  <a:rPr lang="ru-RU" sz="2400" b="1" dirty="0" smtClean="0">
                    <a:solidFill>
                      <a:schemeClr val="bg1"/>
                    </a:solidFill>
                  </a:rPr>
                  <a:t> </a:t>
                </a:r>
                <a:r>
                  <a:rPr lang="ru-RU" sz="2400" b="1" dirty="0" err="1" smtClean="0">
                    <a:solidFill>
                      <a:schemeClr val="bg1"/>
                    </a:solidFill>
                  </a:rPr>
                  <a:t>нуждата</a:t>
                </a:r>
                <a:r>
                  <a:rPr lang="ru-RU" sz="2400" b="1" dirty="0" smtClean="0">
                    <a:solidFill>
                      <a:schemeClr val="bg1"/>
                    </a:solidFill>
                  </a:rPr>
                  <a:t> от транспорт  за доставка на храна.</a:t>
                </a:r>
                <a:endParaRPr lang="bg-BG" sz="2400" b="1" dirty="0">
                  <a:solidFill>
                    <a:schemeClr val="bg1"/>
                  </a:solidFill>
                </a:endParaRPr>
              </a:p>
            </p:txBody>
          </p:sp>
        </p:grpSp>
      </p:grpSp>
      <p:pic>
        <p:nvPicPr>
          <p:cNvPr id="62477" name="Picture 13"/>
          <p:cNvPicPr>
            <a:picLocks noChangeAspect="1" noChangeArrowheads="1"/>
          </p:cNvPicPr>
          <p:nvPr/>
        </p:nvPicPr>
        <p:blipFill>
          <a:blip r:embed="rId4"/>
          <a:srcRect/>
          <a:stretch>
            <a:fillRect/>
          </a:stretch>
        </p:blipFill>
        <p:spPr bwMode="auto">
          <a:xfrm>
            <a:off x="5479858" y="4442615"/>
            <a:ext cx="4555263" cy="2278368"/>
          </a:xfrm>
          <a:prstGeom prst="rect">
            <a:avLst/>
          </a:prstGeom>
          <a:noFill/>
          <a:ln w="9525">
            <a:noFill/>
            <a:miter lim="800000"/>
            <a:headEnd/>
            <a:tailEnd/>
          </a:ln>
        </p:spPr>
      </p:pic>
      <p:sp>
        <p:nvSpPr>
          <p:cNvPr id="23" name="Rectangle 21"/>
          <p:cNvSpPr/>
          <p:nvPr/>
        </p:nvSpPr>
        <p:spPr>
          <a:xfrm>
            <a:off x="821883" y="846247"/>
            <a:ext cx="8855517" cy="830997"/>
          </a:xfrm>
          <a:prstGeom prst="rect">
            <a:avLst/>
          </a:prstGeom>
          <a:solidFill>
            <a:srgbClr val="000000"/>
          </a:solidFill>
        </p:spPr>
        <p:txBody>
          <a:bodyPr wrap="square" lIns="91440" tIns="45720" rIns="91440" bIns="4572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en-US" sz="2400" b="1" dirty="0" smtClean="0">
                <a:solidFill>
                  <a:schemeClr val="bg1"/>
                </a:solidFill>
              </a:rPr>
              <a:t> </a:t>
            </a:r>
            <a:r>
              <a:rPr lang="ru-RU" sz="2400" b="1" dirty="0" smtClean="0">
                <a:solidFill>
                  <a:schemeClr val="bg1"/>
                </a:solidFill>
              </a:rPr>
              <a:t>Станете зелен град</a:t>
            </a:r>
            <a:endParaRPr lang="bg-BG" sz="2400" b="1" dirty="0">
              <a:solidFill>
                <a:schemeClr val="bg1"/>
              </a:solidFill>
            </a:endParaRPr>
          </a:p>
        </p:txBody>
      </p:sp>
      <p:sp>
        <p:nvSpPr>
          <p:cNvPr id="20"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812358" y="40125"/>
            <a:ext cx="11290778" cy="806122"/>
          </a:xfrm>
        </p:spPr>
        <p:txBody>
          <a:bodyPr/>
          <a:lstStyle/>
          <a:p>
            <a:r>
              <a:rPr lang="ru-RU" dirty="0" smtClean="0"/>
              <a:t>ЦУР11: Ключови елементи, предизвикателства и възможности</a:t>
            </a:r>
            <a:endParaRPr lang="pt-PT" dirty="0"/>
          </a:p>
        </p:txBody>
      </p:sp>
      <p:pic>
        <p:nvPicPr>
          <p:cNvPr id="2050" name="Picture 2"/>
          <p:cNvPicPr>
            <a:picLocks noChangeAspect="1" noChangeArrowheads="1"/>
          </p:cNvPicPr>
          <p:nvPr/>
        </p:nvPicPr>
        <p:blipFill>
          <a:blip r:embed="rId5"/>
          <a:srcRect/>
          <a:stretch>
            <a:fillRect/>
          </a:stretch>
        </p:blipFill>
        <p:spPr bwMode="auto">
          <a:xfrm>
            <a:off x="1251609" y="2072816"/>
            <a:ext cx="2217056" cy="2249728"/>
          </a:xfrm>
          <a:prstGeom prst="rect">
            <a:avLst/>
          </a:prstGeom>
          <a:noFill/>
          <a:ln w="9525" cmpd="sng">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sp>
        <p:nvSpPr>
          <p:cNvPr id="38" name="TextBox 37"/>
          <p:cNvSpPr txBox="1"/>
          <p:nvPr/>
        </p:nvSpPr>
        <p:spPr>
          <a:xfrm>
            <a:off x="1101742" y="893872"/>
            <a:ext cx="10766408" cy="1200329"/>
          </a:xfrm>
          <a:prstGeom prst="rect">
            <a:avLst/>
          </a:prstGeom>
          <a:solidFill>
            <a:srgbClr val="000000"/>
          </a:solidFill>
        </p:spPr>
        <p:txBody>
          <a:bodyPr wrap="square" lIns="91440" tIns="45720" rIns="91440" bIns="45720" rtlCol="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ru-RU" sz="2400" b="1" dirty="0" smtClean="0">
                <a:solidFill>
                  <a:schemeClr val="bg1"/>
                </a:solidFill>
              </a:rPr>
              <a:t> </a:t>
            </a:r>
            <a:r>
              <a:rPr lang="ru-RU" sz="2400" b="1" dirty="0" err="1" smtClean="0">
                <a:solidFill>
                  <a:schemeClr val="bg1"/>
                </a:solidFill>
              </a:rPr>
              <a:t>Затваряне</a:t>
            </a:r>
            <a:r>
              <a:rPr lang="ru-RU" sz="2400" b="1" dirty="0" smtClean="0">
                <a:solidFill>
                  <a:schemeClr val="bg1"/>
                </a:solidFill>
              </a:rPr>
              <a:t> на </a:t>
            </a:r>
            <a:r>
              <a:rPr lang="ru-RU" sz="2400" b="1" dirty="0" err="1" smtClean="0">
                <a:solidFill>
                  <a:schemeClr val="bg1"/>
                </a:solidFill>
              </a:rPr>
              <a:t>хранителната</a:t>
            </a:r>
            <a:r>
              <a:rPr lang="ru-RU" sz="2400" b="1" dirty="0" smtClean="0">
                <a:solidFill>
                  <a:schemeClr val="bg1"/>
                </a:solidFill>
              </a:rPr>
              <a:t> верига</a:t>
            </a:r>
          </a:p>
          <a:p>
            <a:pPr>
              <a:buFont typeface="Wingdings" pitchFamily="2" charset="2"/>
              <a:buChar char="ü"/>
            </a:pPr>
            <a:r>
              <a:rPr lang="ru-RU" sz="2400" b="1" dirty="0" smtClean="0">
                <a:solidFill>
                  <a:schemeClr val="bg1"/>
                </a:solidFill>
              </a:rPr>
              <a:t> Намаляване въздействието на земеделието върху околната среда</a:t>
            </a:r>
            <a:endParaRPr lang="bg-BG" sz="2400" b="1" dirty="0">
              <a:solidFill>
                <a:schemeClr val="bg1"/>
              </a:solidFill>
            </a:endParaRPr>
          </a:p>
        </p:txBody>
      </p:sp>
      <p:sp>
        <p:nvSpPr>
          <p:cNvPr id="12"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290778" cy="806122"/>
          </a:xfrm>
        </p:spPr>
        <p:txBody>
          <a:bodyPr/>
          <a:lstStyle/>
          <a:p>
            <a:r>
              <a:rPr lang="ru-RU" dirty="0" smtClean="0"/>
              <a:t>ЦУР11: Ключови елементи, предизвикателства и възможности</a:t>
            </a:r>
            <a:endParaRPr lang="pt-PT" dirty="0"/>
          </a:p>
        </p:txBody>
      </p:sp>
      <p:pic>
        <p:nvPicPr>
          <p:cNvPr id="3076" name="Picture 4"/>
          <p:cNvPicPr>
            <a:picLocks noChangeAspect="1" noChangeArrowheads="1"/>
          </p:cNvPicPr>
          <p:nvPr/>
        </p:nvPicPr>
        <p:blipFill>
          <a:blip r:embed="rId2"/>
          <a:srcRect/>
          <a:stretch>
            <a:fillRect/>
          </a:stretch>
        </p:blipFill>
        <p:spPr bwMode="auto">
          <a:xfrm>
            <a:off x="6800850" y="2151351"/>
            <a:ext cx="4583377" cy="4544203"/>
          </a:xfrm>
          <a:prstGeom prst="rect">
            <a:avLst/>
          </a:prstGeom>
          <a:noFill/>
          <a:ln w="9525">
            <a:noFill/>
            <a:miter lim="800000"/>
            <a:headEnd/>
            <a:tailEnd/>
          </a:ln>
        </p:spPr>
      </p:pic>
      <p:pic>
        <p:nvPicPr>
          <p:cNvPr id="3077" name="Picture 5"/>
          <p:cNvPicPr>
            <a:picLocks noChangeAspect="1" noChangeArrowheads="1"/>
          </p:cNvPicPr>
          <p:nvPr/>
        </p:nvPicPr>
        <p:blipFill>
          <a:blip r:embed="rId3"/>
          <a:srcRect/>
          <a:stretch>
            <a:fillRect/>
          </a:stretch>
        </p:blipFill>
        <p:spPr bwMode="auto">
          <a:xfrm>
            <a:off x="1301767" y="2314179"/>
            <a:ext cx="5413359" cy="4171635"/>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61442" name="Picture 2"/>
          <p:cNvPicPr>
            <a:picLocks noChangeAspect="1" noChangeArrowheads="1"/>
          </p:cNvPicPr>
          <p:nvPr/>
        </p:nvPicPr>
        <p:blipFill>
          <a:blip r:embed="rId2"/>
          <a:srcRect/>
          <a:stretch>
            <a:fillRect/>
          </a:stretch>
        </p:blipFill>
        <p:spPr bwMode="auto">
          <a:xfrm>
            <a:off x="1689597" y="4217006"/>
            <a:ext cx="3868357" cy="2583844"/>
          </a:xfrm>
          <a:prstGeom prst="rect">
            <a:avLst/>
          </a:prstGeom>
          <a:noFill/>
          <a:ln w="9525">
            <a:noFill/>
            <a:miter lim="800000"/>
            <a:headEnd/>
            <a:tailEnd/>
          </a:ln>
        </p:spPr>
      </p:pic>
      <p:sp>
        <p:nvSpPr>
          <p:cNvPr id="22" name="Rectangle 21"/>
          <p:cNvSpPr/>
          <p:nvPr/>
        </p:nvSpPr>
        <p:spPr>
          <a:xfrm>
            <a:off x="1350589" y="846247"/>
            <a:ext cx="10479461" cy="1569660"/>
          </a:xfrm>
          <a:prstGeom prst="rect">
            <a:avLst/>
          </a:prstGeom>
          <a:solidFill>
            <a:srgbClr val="000000"/>
          </a:solidFill>
        </p:spPr>
        <p:txBody>
          <a:bodyPr wrap="square" lIns="91440" tIns="45720" rIns="91440" bIns="45720" anchor="t">
            <a:spAutoFit/>
          </a:bodyPr>
          <a:lstStyle/>
          <a:p>
            <a:r>
              <a:rPr lang="ru-RU" sz="2400" dirty="0" smtClean="0">
                <a:solidFill>
                  <a:schemeClr val="bg1"/>
                </a:solidFill>
              </a:rPr>
              <a:t>Ключови елементи за превръщане в устойчиво селище:</a:t>
            </a:r>
          </a:p>
          <a:p>
            <a:pPr>
              <a:buFont typeface="Wingdings" pitchFamily="2" charset="2"/>
              <a:buChar char="ü"/>
            </a:pPr>
            <a:r>
              <a:rPr lang="ru-RU" sz="2400" b="1" dirty="0" smtClean="0">
                <a:solidFill>
                  <a:schemeClr val="bg1"/>
                </a:solidFill>
              </a:rPr>
              <a:t> Въвеждане и стимулиране на депозитни системи и системи за обратно връщане на определени видове опаковки;</a:t>
            </a:r>
          </a:p>
          <a:p>
            <a:pPr>
              <a:buFont typeface="Wingdings" pitchFamily="2" charset="2"/>
              <a:buChar char="ü"/>
            </a:pPr>
            <a:r>
              <a:rPr lang="ru-RU" sz="2400" b="1" dirty="0" smtClean="0">
                <a:solidFill>
                  <a:schemeClr val="bg1"/>
                </a:solidFill>
              </a:rPr>
              <a:t> Стимулиране намаляването на опаковки.</a:t>
            </a:r>
          </a:p>
        </p:txBody>
      </p:sp>
      <p:pic>
        <p:nvPicPr>
          <p:cNvPr id="31746" name="Picture 2" descr="Latvia's upcoming deposit return system appoints TOMRA as reverse vending  provider"/>
          <p:cNvPicPr>
            <a:picLocks noChangeAspect="1" noChangeArrowheads="1"/>
          </p:cNvPicPr>
          <p:nvPr/>
        </p:nvPicPr>
        <p:blipFill>
          <a:blip r:embed="rId3"/>
          <a:srcRect/>
          <a:stretch>
            <a:fillRect/>
          </a:stretch>
        </p:blipFill>
        <p:spPr bwMode="auto">
          <a:xfrm>
            <a:off x="6554312" y="2711182"/>
            <a:ext cx="5161438" cy="3578913"/>
          </a:xfrm>
          <a:prstGeom prst="rect">
            <a:avLst/>
          </a:prstGeom>
          <a:noFill/>
        </p:spPr>
      </p:pic>
      <p:sp>
        <p:nvSpPr>
          <p:cNvPr id="15"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290778" cy="806122"/>
          </a:xfrm>
        </p:spPr>
        <p:txBody>
          <a:bodyPr/>
          <a:lstStyle/>
          <a:p>
            <a:r>
              <a:rPr lang="ru-RU" dirty="0" smtClean="0"/>
              <a:t>ЦУР11: Ключови елементи, предизвикателства и възможности</a:t>
            </a:r>
            <a:endParaRPr lang="pt-PT" dirty="0"/>
          </a:p>
        </p:txBody>
      </p:sp>
      <p:pic>
        <p:nvPicPr>
          <p:cNvPr id="4098" name="Picture 2"/>
          <p:cNvPicPr>
            <a:picLocks noChangeAspect="1" noChangeArrowheads="1"/>
          </p:cNvPicPr>
          <p:nvPr/>
        </p:nvPicPr>
        <p:blipFill>
          <a:blip r:embed="rId4"/>
          <a:srcRect/>
          <a:stretch>
            <a:fillRect/>
          </a:stretch>
        </p:blipFill>
        <p:spPr bwMode="auto">
          <a:xfrm>
            <a:off x="3117351" y="2434957"/>
            <a:ext cx="3302040" cy="1772524"/>
          </a:xfrm>
          <a:prstGeom prst="rect">
            <a:avLst/>
          </a:prstGeom>
          <a:noFill/>
          <a:ln w="9525">
            <a:noFill/>
            <a:miter lim="800000"/>
            <a:headEnd/>
            <a:tailEnd/>
          </a:ln>
        </p:spPr>
      </p:pic>
    </p:spTree>
    <p:extLst>
      <p:ext uri="{BB962C8B-B14F-4D97-AF65-F5344CB8AC3E}">
        <p14:creationId xmlns="" xmlns:p14="http://schemas.microsoft.com/office/powerpoint/2010/main" val="626834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 xmlns:a16="http://schemas.microsoft.com/office/drawing/2014/main" id="{C4E048F0-9773-C54B-A71E-3C9CFEB59C8E}"/>
              </a:ext>
            </a:extLst>
          </p:cNvPr>
          <p:cNvSpPr>
            <a:spLocks noGrp="1"/>
          </p:cNvSpPr>
          <p:nvPr>
            <p:ph type="body" sz="quarter" idx="14"/>
          </p:nvPr>
        </p:nvSpPr>
        <p:spPr>
          <a:xfrm>
            <a:off x="5335297" y="804645"/>
            <a:ext cx="6164468" cy="689519"/>
          </a:xfrm>
        </p:spPr>
        <p:txBody>
          <a:bodyPr lIns="91440" tIns="45720" rIns="91440" bIns="45720" anchor="ctr">
            <a:noAutofit/>
          </a:bodyPr>
          <a:lstStyle/>
          <a:p>
            <a:r>
              <a:rPr lang="ru-RU" sz="2400" dirty="0" smtClean="0"/>
              <a:t>Призив за действие за устойчиви градове и общности</a:t>
            </a:r>
            <a:endParaRPr lang="en-US" sz="2400" cap="all" dirty="0">
              <a:cs typeface="Calibri"/>
            </a:endParaRPr>
          </a:p>
        </p:txBody>
      </p:sp>
      <p:sp>
        <p:nvSpPr>
          <p:cNvPr id="19" name="Text Placeholder 18">
            <a:extLst>
              <a:ext uri="{FF2B5EF4-FFF2-40B4-BE49-F238E27FC236}">
                <a16:creationId xmlns=""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 xmlns:a16="http://schemas.microsoft.com/office/drawing/2014/main" id="{F1085800-9569-4843-B00A-CC81BB1D9B93}"/>
              </a:ext>
            </a:extLst>
          </p:cNvPr>
          <p:cNvSpPr>
            <a:spLocks noGrp="1"/>
          </p:cNvSpPr>
          <p:nvPr>
            <p:ph type="body" sz="quarter" idx="30"/>
          </p:nvPr>
        </p:nvSpPr>
        <p:spPr>
          <a:xfrm>
            <a:off x="5366896" y="1559213"/>
            <a:ext cx="6164468" cy="689519"/>
          </a:xfrm>
        </p:spPr>
        <p:txBody>
          <a:bodyPr lIns="91440" tIns="45720" rIns="91440" bIns="45720" anchor="ctr">
            <a:noAutofit/>
          </a:bodyPr>
          <a:lstStyle/>
          <a:p>
            <a:r>
              <a:rPr lang="ru-RU" sz="2400" dirty="0" smtClean="0"/>
              <a:t>ЦУР 11: Ключови елементи, предизвикателства и възможности </a:t>
            </a:r>
            <a:r>
              <a:rPr lang="en-US" sz="2400" dirty="0"/>
              <a:t>  </a:t>
            </a:r>
          </a:p>
        </p:txBody>
      </p:sp>
      <p:sp>
        <p:nvSpPr>
          <p:cNvPr id="21" name="Text Placeholder 20">
            <a:extLst>
              <a:ext uri="{FF2B5EF4-FFF2-40B4-BE49-F238E27FC236}">
                <a16:creationId xmlns=""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 xmlns:a16="http://schemas.microsoft.com/office/drawing/2014/main" id="{4AB945CA-DD37-8744-AC8D-A87A2B36C598}"/>
              </a:ext>
            </a:extLst>
          </p:cNvPr>
          <p:cNvSpPr>
            <a:spLocks noGrp="1"/>
          </p:cNvSpPr>
          <p:nvPr>
            <p:ph type="body" sz="quarter" idx="32"/>
          </p:nvPr>
        </p:nvSpPr>
        <p:spPr/>
        <p:txBody>
          <a:bodyPr lIns="91440" tIns="45720" rIns="91440" bIns="45720" anchor="ctr">
            <a:noAutofit/>
          </a:bodyPr>
          <a:lstStyle/>
          <a:p>
            <a:r>
              <a:rPr lang="ru-RU" sz="2400" dirty="0" smtClean="0"/>
              <a:t>Неща, които можем да направим като индивиди, като общности</a:t>
            </a:r>
            <a:endParaRPr lang="en-US" sz="2400" dirty="0"/>
          </a:p>
        </p:txBody>
      </p:sp>
      <p:sp>
        <p:nvSpPr>
          <p:cNvPr id="23" name="Text Placeholder 22">
            <a:extLst>
              <a:ext uri="{FF2B5EF4-FFF2-40B4-BE49-F238E27FC236}">
                <a16:creationId xmlns=""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 xmlns:a16="http://schemas.microsoft.com/office/drawing/2014/main" id="{5691577C-B257-3147-BB4B-29D2F40873AE}"/>
              </a:ext>
            </a:extLst>
          </p:cNvPr>
          <p:cNvSpPr>
            <a:spLocks noGrp="1"/>
          </p:cNvSpPr>
          <p:nvPr>
            <p:ph type="body" sz="quarter" idx="34"/>
          </p:nvPr>
        </p:nvSpPr>
        <p:spPr/>
        <p:txBody>
          <a:bodyPr lIns="91440" tIns="45720" rIns="91440" bIns="45720" anchor="ctr">
            <a:noAutofit/>
          </a:bodyPr>
          <a:lstStyle/>
          <a:p>
            <a:r>
              <a:rPr lang="ru-RU" sz="2400" dirty="0" smtClean="0"/>
              <a:t>Политики и </a:t>
            </a:r>
            <a:r>
              <a:rPr lang="ru-RU" sz="2400" dirty="0" err="1" smtClean="0"/>
              <a:t>инструменти</a:t>
            </a:r>
            <a:r>
              <a:rPr lang="ru-RU" sz="2400" dirty="0" smtClean="0"/>
              <a:t> за устойчиво </a:t>
            </a:r>
            <a:r>
              <a:rPr lang="ru-RU" sz="2400" dirty="0" err="1" smtClean="0"/>
              <a:t>градско</a:t>
            </a:r>
            <a:r>
              <a:rPr lang="ru-RU" sz="2400" dirty="0" smtClean="0"/>
              <a:t> развитие</a:t>
            </a:r>
            <a:endParaRPr lang="en-US" sz="2400" dirty="0"/>
          </a:p>
        </p:txBody>
      </p:sp>
      <p:sp>
        <p:nvSpPr>
          <p:cNvPr id="25" name="Text Placeholder 24">
            <a:extLst>
              <a:ext uri="{FF2B5EF4-FFF2-40B4-BE49-F238E27FC236}">
                <a16:creationId xmlns=""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 xmlns:a16="http://schemas.microsoft.com/office/drawing/2014/main" id="{AF2A8952-1670-2F4B-B3F8-033CA2659F15}"/>
              </a:ext>
            </a:extLst>
          </p:cNvPr>
          <p:cNvSpPr>
            <a:spLocks noGrp="1"/>
          </p:cNvSpPr>
          <p:nvPr>
            <p:ph type="body" sz="quarter" idx="36"/>
          </p:nvPr>
        </p:nvSpPr>
        <p:spPr/>
        <p:txBody>
          <a:bodyPr lIns="91440" tIns="45720" rIns="91440" bIns="45720" anchor="ctr">
            <a:noAutofit/>
          </a:bodyPr>
          <a:lstStyle/>
          <a:p>
            <a:r>
              <a:rPr lang="bg-BG" sz="2400" dirty="0" smtClean="0"/>
              <a:t>Обобщение</a:t>
            </a:r>
            <a:endParaRPr lang="en-US" sz="2400" dirty="0"/>
          </a:p>
        </p:txBody>
      </p:sp>
      <p:sp>
        <p:nvSpPr>
          <p:cNvPr id="18" name="Text Placeholder 17">
            <a:extLst>
              <a:ext uri="{FF2B5EF4-FFF2-40B4-BE49-F238E27FC236}">
                <a16:creationId xmlns="" xmlns:a16="http://schemas.microsoft.com/office/drawing/2014/main" id="{CD062C7B-9BAE-0E43-A6E9-6E98B3E7EBD7}"/>
              </a:ext>
            </a:extLst>
          </p:cNvPr>
          <p:cNvSpPr>
            <a:spLocks noGrp="1"/>
          </p:cNvSpPr>
          <p:nvPr>
            <p:ph type="body" sz="quarter" idx="10"/>
          </p:nvPr>
        </p:nvSpPr>
        <p:spPr>
          <a:xfrm>
            <a:off x="902368" y="532361"/>
            <a:ext cx="3152273" cy="544568"/>
          </a:xfrm>
          <a:prstGeom prst="rect">
            <a:avLst/>
          </a:prstGeom>
        </p:spPr>
        <p:txBody>
          <a:bodyPr/>
          <a:lstStyle/>
          <a:p>
            <a:r>
              <a:rPr lang="bg-BG" dirty="0" smtClean="0"/>
              <a:t>СЪДЪРЖАНИЕ</a:t>
            </a:r>
            <a:endParaRPr lang="en-US" dirty="0"/>
          </a:p>
        </p:txBody>
      </p:sp>
    </p:spTree>
    <p:extLst>
      <p:ext uri="{BB962C8B-B14F-4D97-AF65-F5344CB8AC3E}">
        <p14:creationId xmlns=""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5" name="TextBox 34"/>
          <p:cNvSpPr txBox="1"/>
          <p:nvPr/>
        </p:nvSpPr>
        <p:spPr>
          <a:xfrm>
            <a:off x="5125380" y="1719090"/>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78 %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9" name="TextBox 38"/>
          <p:cNvSpPr txBox="1"/>
          <p:nvPr/>
        </p:nvSpPr>
        <p:spPr>
          <a:xfrm>
            <a:off x="2363076" y="6110655"/>
            <a:ext cx="3142121" cy="338554"/>
          </a:xfrm>
          <a:prstGeom prst="rect">
            <a:avLst/>
          </a:prstGeom>
          <a:noFill/>
        </p:spPr>
        <p:txBody>
          <a:bodyPr wrap="square" rtlCol="0">
            <a:spAutoFit/>
          </a:bodyPr>
          <a:lstStyle/>
          <a:p>
            <a:r>
              <a:rPr lang="en-US" sz="1600" dirty="0">
                <a:solidFill>
                  <a:srgbClr val="000000"/>
                </a:solidFill>
              </a:rPr>
              <a:t>Look for Appliance Repair Services</a:t>
            </a:r>
            <a:endParaRPr lang="bg-BG" sz="1600" dirty="0">
              <a:solidFill>
                <a:srgbClr val="000000"/>
              </a:solidFill>
            </a:endParaRPr>
          </a:p>
        </p:txBody>
      </p:sp>
      <p:pic>
        <p:nvPicPr>
          <p:cNvPr id="1026" name="Picture 2"/>
          <p:cNvPicPr>
            <a:picLocks noChangeAspect="1" noChangeArrowheads="1"/>
          </p:cNvPicPr>
          <p:nvPr/>
        </p:nvPicPr>
        <p:blipFill>
          <a:blip r:embed="rId2"/>
          <a:srcRect/>
          <a:stretch>
            <a:fillRect/>
          </a:stretch>
        </p:blipFill>
        <p:spPr bwMode="auto">
          <a:xfrm>
            <a:off x="1264638" y="1550701"/>
            <a:ext cx="9089037" cy="5119504"/>
          </a:xfrm>
          <a:prstGeom prst="rect">
            <a:avLst/>
          </a:prstGeom>
          <a:noFill/>
          <a:ln w="9525">
            <a:noFill/>
            <a:miter lim="800000"/>
            <a:headEnd/>
            <a:tailEnd/>
          </a:ln>
        </p:spPr>
      </p:pic>
      <p:sp>
        <p:nvSpPr>
          <p:cNvPr id="1027" name="Rectangle 3"/>
          <p:cNvSpPr>
            <a:spLocks noChangeArrowheads="1"/>
          </p:cNvSpPr>
          <p:nvPr/>
        </p:nvSpPr>
        <p:spPr bwMode="auto">
          <a:xfrm>
            <a:off x="5592681" y="590079"/>
            <a:ext cx="6161664" cy="1569660"/>
          </a:xfrm>
          <a:prstGeom prst="rect">
            <a:avLst/>
          </a:prstGeom>
          <a:solidFill>
            <a:srgbClr val="4D4D4D"/>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2400" b="1" dirty="0" smtClean="0">
                <a:solidFill>
                  <a:schemeClr val="bg1"/>
                </a:solidFill>
                <a:ea typeface="Calibri" pitchFamily="34" charset="0"/>
                <a:cs typeface="Times New Roman"/>
              </a:rPr>
              <a:t>Създаване на центрове за ремонт, обновяване и повторна употреба, разпределени по подходящ начин в населеното място.</a:t>
            </a:r>
            <a:endParaRPr kumimoji="0" lang="en-US" sz="2400" b="1" i="0" u="none" strike="noStrike" cap="none" normalizeH="0" baseline="0" dirty="0">
              <a:ln>
                <a:noFill/>
              </a:ln>
              <a:solidFill>
                <a:schemeClr val="bg1"/>
              </a:solidFill>
              <a:effectLst/>
              <a:latin typeface="Calibri"/>
              <a:cs typeface="Times New Roman"/>
            </a:endParaRPr>
          </a:p>
        </p:txBody>
      </p:sp>
      <p:sp>
        <p:nvSpPr>
          <p:cNvPr id="16"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471258" cy="806122"/>
          </a:xfrm>
        </p:spPr>
        <p:txBody>
          <a:bodyPr/>
          <a:lstStyle/>
          <a:p>
            <a:r>
              <a:rPr lang="ru-RU" dirty="0" smtClean="0"/>
              <a:t>ЦУР11: Ключови елементи, предизвикателства и възможности</a:t>
            </a:r>
            <a:endParaRPr lang="pt-PT" dirty="0"/>
          </a:p>
        </p:txBody>
      </p:sp>
    </p:spTree>
    <p:extLst>
      <p:ext uri="{BB962C8B-B14F-4D97-AF65-F5344CB8AC3E}">
        <p14:creationId xmlns="" xmlns:p14="http://schemas.microsoft.com/office/powerpoint/2010/main" val="626834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3" name="Rectangle 1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31" name="TextBox 30"/>
          <p:cNvSpPr txBox="1"/>
          <p:nvPr/>
        </p:nvSpPr>
        <p:spPr>
          <a:xfrm>
            <a:off x="2415833" y="2879090"/>
            <a:ext cx="1292469"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goods/food</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2" name="TextBox 31"/>
          <p:cNvSpPr txBox="1"/>
          <p:nvPr/>
        </p:nvSpPr>
        <p:spPr>
          <a:xfrm>
            <a:off x="1851522" y="3771899"/>
            <a:ext cx="836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energy</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3" name="TextBox 32"/>
          <p:cNvSpPr txBox="1"/>
          <p:nvPr/>
        </p:nvSpPr>
        <p:spPr>
          <a:xfrm>
            <a:off x="4833478" y="5336732"/>
            <a:ext cx="724476"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22 %</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36" name="TextBox 35"/>
          <p:cNvSpPr txBox="1"/>
          <p:nvPr/>
        </p:nvSpPr>
        <p:spPr>
          <a:xfrm>
            <a:off x="8098573" y="3771899"/>
            <a:ext cx="1203863" cy="338554"/>
          </a:xfrm>
          <a:prstGeom prst="rect">
            <a:avLst/>
          </a:prstGeom>
          <a:noFill/>
        </p:spPr>
        <p:txBody>
          <a:bodyPr wrap="square" rtlCol="0">
            <a:spAutoFit/>
          </a:bodyPr>
          <a:lstStyle/>
          <a:p>
            <a:r>
              <a:rPr lang="en-US" sz="1600" dirty="0">
                <a:solidFill>
                  <a:schemeClr val="bg1"/>
                </a:solidFill>
                <a:latin typeface="Segoe UI Semibold" pitchFamily="34" charset="0"/>
                <a:ea typeface="Segoe UI Black" pitchFamily="34" charset="0"/>
                <a:cs typeface="Segoe UI Semibold" pitchFamily="34" charset="0"/>
              </a:rPr>
              <a:t>emissions</a:t>
            </a:r>
            <a:endParaRPr lang="bg-BG" sz="1600" dirty="0">
              <a:solidFill>
                <a:schemeClr val="bg1"/>
              </a:solidFill>
              <a:latin typeface="Segoe UI Semibold" pitchFamily="34" charset="0"/>
              <a:ea typeface="Segoe UI Black" pitchFamily="34" charset="0"/>
              <a:cs typeface="Segoe UI Semibold" pitchFamily="34" charset="0"/>
            </a:endParaRPr>
          </a:p>
        </p:txBody>
      </p:sp>
      <p:sp>
        <p:nvSpPr>
          <p:cNvPr id="1058" name="Rectangle 34"/>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7354" name="Rectangle 10"/>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59397" name="Rectangle 5"/>
          <p:cNvSpPr>
            <a:spLocks noChangeArrowheads="1"/>
          </p:cNvSpPr>
          <p:nvPr/>
        </p:nvSpPr>
        <p:spPr bwMode="auto">
          <a:xfrm>
            <a:off x="0" y="0"/>
            <a:ext cx="12192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sp>
        <p:nvSpPr>
          <p:cNvPr id="64541" name="Rectangle 29"/>
          <p:cNvSpPr>
            <a:spLocks noChangeArrowheads="1"/>
          </p:cNvSpPr>
          <p:nvPr/>
        </p:nvSpPr>
        <p:spPr bwMode="auto">
          <a:xfrm>
            <a:off x="8386005" y="5337116"/>
            <a:ext cx="359967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No shopping malls,</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business centers, low</a:t>
            </a:r>
            <a:endParaRPr kumimoji="0" lang="bg-BG" sz="2000" b="1"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ea typeface="Arial" pitchFamily="34" charset="0"/>
                <a:cs typeface="Times New Roman" pitchFamily="18" charset="0"/>
              </a:rPr>
              <a:t>density residential areas</a:t>
            </a:r>
            <a:endParaRPr kumimoji="0" lang="en-US" sz="2000" b="1" i="0" u="none" strike="noStrike" cap="none" normalizeH="0" baseline="0" dirty="0">
              <a:ln>
                <a:noFill/>
              </a:ln>
              <a:solidFill>
                <a:schemeClr val="tx1"/>
              </a:solidFill>
              <a:effectLst/>
              <a:cs typeface="Arial" pitchFamily="34" charset="0"/>
            </a:endParaRPr>
          </a:p>
        </p:txBody>
      </p:sp>
      <p:pic>
        <p:nvPicPr>
          <p:cNvPr id="66563" name="Picture 3"/>
          <p:cNvPicPr>
            <a:picLocks noChangeAspect="1" noChangeArrowheads="1"/>
          </p:cNvPicPr>
          <p:nvPr/>
        </p:nvPicPr>
        <p:blipFill>
          <a:blip r:embed="rId2"/>
          <a:srcRect/>
          <a:stretch>
            <a:fillRect/>
          </a:stretch>
        </p:blipFill>
        <p:spPr bwMode="auto">
          <a:xfrm>
            <a:off x="1113142" y="1688609"/>
            <a:ext cx="5190320" cy="2127663"/>
          </a:xfrm>
          <a:prstGeom prst="rect">
            <a:avLst/>
          </a:prstGeom>
          <a:noFill/>
          <a:ln w="9525">
            <a:noFill/>
            <a:miter lim="800000"/>
            <a:headEnd/>
            <a:tailEnd/>
          </a:ln>
        </p:spPr>
      </p:pic>
      <p:pic>
        <p:nvPicPr>
          <p:cNvPr id="66564" name="Picture 4"/>
          <p:cNvPicPr>
            <a:picLocks noChangeAspect="1" noChangeArrowheads="1"/>
          </p:cNvPicPr>
          <p:nvPr/>
        </p:nvPicPr>
        <p:blipFill>
          <a:blip r:embed="rId3"/>
          <a:srcRect/>
          <a:stretch>
            <a:fillRect/>
          </a:stretch>
        </p:blipFill>
        <p:spPr bwMode="auto">
          <a:xfrm>
            <a:off x="2098121" y="3682267"/>
            <a:ext cx="4584138" cy="3031380"/>
          </a:xfrm>
          <a:prstGeom prst="rect">
            <a:avLst/>
          </a:prstGeom>
          <a:noFill/>
          <a:ln w="9525">
            <a:noFill/>
            <a:miter lim="800000"/>
            <a:headEnd/>
            <a:tailEnd/>
          </a:ln>
        </p:spPr>
      </p:pic>
      <p:pic>
        <p:nvPicPr>
          <p:cNvPr id="66565" name="Picture 5"/>
          <p:cNvPicPr>
            <a:picLocks noChangeAspect="1" noChangeArrowheads="1"/>
          </p:cNvPicPr>
          <p:nvPr/>
        </p:nvPicPr>
        <p:blipFill>
          <a:blip r:embed="rId4"/>
          <a:srcRect/>
          <a:stretch>
            <a:fillRect/>
          </a:stretch>
        </p:blipFill>
        <p:spPr bwMode="auto">
          <a:xfrm>
            <a:off x="6501284" y="1681446"/>
            <a:ext cx="5078779" cy="1868949"/>
          </a:xfrm>
          <a:prstGeom prst="rect">
            <a:avLst/>
          </a:prstGeom>
          <a:noFill/>
        </p:spPr>
      </p:pic>
      <p:pic>
        <p:nvPicPr>
          <p:cNvPr id="66566" name="Picture 6"/>
          <p:cNvPicPr>
            <a:picLocks noChangeAspect="1" noChangeArrowheads="1"/>
          </p:cNvPicPr>
          <p:nvPr/>
        </p:nvPicPr>
        <p:blipFill>
          <a:blip r:embed="rId5"/>
          <a:srcRect/>
          <a:stretch>
            <a:fillRect/>
          </a:stretch>
        </p:blipFill>
        <p:spPr bwMode="auto">
          <a:xfrm>
            <a:off x="7050662" y="3550395"/>
            <a:ext cx="4747846" cy="3163252"/>
          </a:xfrm>
          <a:prstGeom prst="rect">
            <a:avLst/>
          </a:prstGeom>
          <a:noFill/>
          <a:ln w="9525">
            <a:noFill/>
            <a:miter lim="800000"/>
            <a:headEnd/>
            <a:tailEnd/>
          </a:ln>
        </p:spPr>
      </p:pic>
      <p:sp>
        <p:nvSpPr>
          <p:cNvPr id="38" name="TextBox 37"/>
          <p:cNvSpPr txBox="1"/>
          <p:nvPr/>
        </p:nvSpPr>
        <p:spPr>
          <a:xfrm>
            <a:off x="1110938" y="829037"/>
            <a:ext cx="10674717" cy="830997"/>
          </a:xfrm>
          <a:prstGeom prst="rect">
            <a:avLst/>
          </a:prstGeom>
          <a:solidFill>
            <a:srgbClr val="000000"/>
          </a:solidFill>
        </p:spPr>
        <p:txBody>
          <a:bodyPr wrap="square" rtlCol="0">
            <a:spAutoFit/>
          </a:bodyPr>
          <a:lstStyle/>
          <a:p>
            <a:pPr algn="just"/>
            <a:r>
              <a:rPr lang="ru-RU" sz="2400" dirty="0" smtClean="0">
                <a:solidFill>
                  <a:schemeClr val="bg1"/>
                </a:solidFill>
              </a:rPr>
              <a:t>Ключови елементи за превръщане в устойчиво селище:</a:t>
            </a:r>
          </a:p>
          <a:p>
            <a:pPr algn="just">
              <a:buFont typeface="Wingdings" pitchFamily="2" charset="2"/>
              <a:buChar char="ü"/>
            </a:pPr>
            <a:r>
              <a:rPr lang="ru-RU" sz="2400" b="1" dirty="0" smtClean="0">
                <a:solidFill>
                  <a:schemeClr val="bg1"/>
                </a:solidFill>
              </a:rPr>
              <a:t> Пазаруване в малки квартални магазини и организиране на местни пазари.</a:t>
            </a:r>
            <a:endParaRPr lang="en-US" sz="2400" b="1" dirty="0">
              <a:solidFill>
                <a:schemeClr val="bg1"/>
              </a:solidFill>
            </a:endParaRPr>
          </a:p>
        </p:txBody>
      </p:sp>
      <p:sp>
        <p:nvSpPr>
          <p:cNvPr id="18"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20742" y="40125"/>
            <a:ext cx="11290778" cy="806122"/>
          </a:xfrm>
        </p:spPr>
        <p:txBody>
          <a:bodyPr/>
          <a:lstStyle/>
          <a:p>
            <a:r>
              <a:rPr lang="ru-RU" dirty="0" smtClean="0"/>
              <a:t>ЦУР11: Ключови елементи, предизвикателства и възможности</a:t>
            </a:r>
            <a:endParaRPr lang="pt-PT" dirty="0"/>
          </a:p>
        </p:txBody>
      </p:sp>
    </p:spTree>
    <p:extLst>
      <p:ext uri="{BB962C8B-B14F-4D97-AF65-F5344CB8AC3E}">
        <p14:creationId xmlns="" xmlns:p14="http://schemas.microsoft.com/office/powerpoint/2010/main" val="626834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03</a:t>
            </a:r>
          </a:p>
        </p:txBody>
      </p:sp>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BE59536B-CB14-6A49-9925-C70C0915408D}"/>
              </a:ext>
            </a:extLst>
          </p:cNvPr>
          <p:cNvSpPr/>
          <p:nvPr/>
        </p:nvSpPr>
        <p:spPr>
          <a:xfrm>
            <a:off x="5671800" y="3116432"/>
            <a:ext cx="5739150" cy="179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xmlns="" id="{04695EEA-D075-3642-8CB0-45ED61E791B1}"/>
              </a:ext>
            </a:extLst>
          </p:cNvPr>
          <p:cNvSpPr txBox="1"/>
          <p:nvPr/>
        </p:nvSpPr>
        <p:spPr>
          <a:xfrm>
            <a:off x="5671800" y="3112721"/>
            <a:ext cx="5739150" cy="1754326"/>
          </a:xfrm>
          <a:prstGeom prst="rect">
            <a:avLst/>
          </a:prstGeom>
          <a:noFill/>
        </p:spPr>
        <p:txBody>
          <a:bodyPr wrap="square" lIns="91440" tIns="45720" rIns="91440" bIns="45720" rtlCol="0" anchor="t">
            <a:spAutoFit/>
          </a:bodyPr>
          <a:lstStyle/>
          <a:p>
            <a:pPr algn="ctr"/>
            <a:r>
              <a:rPr lang="bg-BG" sz="3600" b="1" spc="324" dirty="0" smtClean="0">
                <a:solidFill>
                  <a:srgbClr val="EB7339"/>
                </a:solidFill>
                <a:latin typeface="Calibri"/>
                <a:cs typeface="Calibri"/>
              </a:rPr>
              <a:t>Какво да направим самостоятелно и в общността?</a:t>
            </a:r>
            <a:endParaRPr lang="en-US" sz="4800" b="1" spc="324" dirty="0">
              <a:solidFill>
                <a:srgbClr val="EB733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559636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xmlns=""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xmlns=""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xmlns=""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4258762" y="865716"/>
            <a:ext cx="7285537" cy="1938992"/>
          </a:xfrm>
          <a:prstGeom prst="rect">
            <a:avLst/>
          </a:prstGeom>
        </p:spPr>
        <p:txBody>
          <a:bodyPr wrap="square">
            <a:spAutoFit/>
          </a:bodyPr>
          <a:lstStyle/>
          <a:p>
            <a:r>
              <a:rPr lang="ru-RU" sz="2400" dirty="0" smtClean="0">
                <a:solidFill>
                  <a:schemeClr val="accent1">
                    <a:lumMod val="60000"/>
                    <a:lumOff val="40000"/>
                  </a:schemeClr>
                </a:solidFill>
              </a:rPr>
              <a:t>Казусите, включени в раздел 3, показват как прилагането на принципите </a:t>
            </a:r>
            <a:r>
              <a:rPr lang="en-US" sz="2400" dirty="0" smtClean="0">
                <a:solidFill>
                  <a:schemeClr val="accent1">
                    <a:lumMod val="60000"/>
                    <a:lumOff val="40000"/>
                  </a:schemeClr>
                </a:solidFill>
              </a:rPr>
              <a:t> </a:t>
            </a:r>
            <a:r>
              <a:rPr lang="ru-RU" sz="2400" dirty="0" smtClean="0">
                <a:solidFill>
                  <a:schemeClr val="accent1">
                    <a:lumMod val="60000"/>
                    <a:lumOff val="40000"/>
                  </a:schemeClr>
                </a:solidFill>
              </a:rPr>
              <a:t>на </a:t>
            </a:r>
            <a:r>
              <a:rPr lang="bg-BG" sz="2400" dirty="0" smtClean="0">
                <a:solidFill>
                  <a:schemeClr val="accent1">
                    <a:lumMod val="60000"/>
                    <a:lumOff val="40000"/>
                  </a:schemeClr>
                </a:solidFill>
              </a:rPr>
              <a:t>кръговата икономика</a:t>
            </a:r>
            <a:r>
              <a:rPr lang="en-US" sz="2400" dirty="0" smtClean="0">
                <a:solidFill>
                  <a:schemeClr val="accent1">
                    <a:lumMod val="60000"/>
                    <a:lumOff val="40000"/>
                  </a:schemeClr>
                </a:solidFill>
              </a:rPr>
              <a:t> </a:t>
            </a:r>
            <a:r>
              <a:rPr lang="ru-RU" sz="2400" dirty="0" smtClean="0">
                <a:solidFill>
                  <a:schemeClr val="accent1">
                    <a:lumMod val="60000"/>
                    <a:lumOff val="40000"/>
                  </a:schemeClr>
                </a:solidFill>
              </a:rPr>
              <a:t> в </a:t>
            </a:r>
            <a:r>
              <a:rPr lang="ru-RU" sz="2400" dirty="0" err="1" smtClean="0">
                <a:solidFill>
                  <a:schemeClr val="accent1">
                    <a:lumMod val="60000"/>
                    <a:lumOff val="40000"/>
                  </a:schemeClr>
                </a:solidFill>
              </a:rPr>
              <a:t>нашия</a:t>
            </a:r>
            <a:r>
              <a:rPr lang="ru-RU" sz="2400" dirty="0" smtClean="0">
                <a:solidFill>
                  <a:schemeClr val="accent1">
                    <a:lumMod val="60000"/>
                    <a:lumOff val="40000"/>
                  </a:schemeClr>
                </a:solidFill>
              </a:rPr>
              <a:t> ежедневен живот и бизнес </a:t>
            </a:r>
            <a:r>
              <a:rPr lang="ru-RU" sz="2400" dirty="0" err="1" smtClean="0">
                <a:solidFill>
                  <a:schemeClr val="accent1">
                    <a:lumMod val="60000"/>
                    <a:lumOff val="40000"/>
                  </a:schemeClr>
                </a:solidFill>
              </a:rPr>
              <a:t>дейности</a:t>
            </a:r>
            <a:r>
              <a:rPr lang="ru-RU" sz="2400" dirty="0" smtClean="0">
                <a:solidFill>
                  <a:schemeClr val="accent1">
                    <a:lumMod val="60000"/>
                    <a:lumOff val="40000"/>
                  </a:schemeClr>
                </a:solidFill>
              </a:rPr>
              <a:t> </a:t>
            </a:r>
            <a:r>
              <a:rPr lang="ru-RU" sz="2400" dirty="0" err="1" smtClean="0">
                <a:solidFill>
                  <a:schemeClr val="accent1">
                    <a:lumMod val="60000"/>
                    <a:lumOff val="40000"/>
                  </a:schemeClr>
                </a:solidFill>
              </a:rPr>
              <a:t>ще</a:t>
            </a:r>
            <a:r>
              <a:rPr lang="ru-RU" sz="2400" dirty="0" smtClean="0">
                <a:solidFill>
                  <a:schemeClr val="accent1">
                    <a:lumMod val="60000"/>
                    <a:lumOff val="40000"/>
                  </a:schemeClr>
                </a:solidFill>
              </a:rPr>
              <a:t> ни </a:t>
            </a:r>
            <a:r>
              <a:rPr lang="ru-RU" sz="2400" dirty="0" err="1" smtClean="0">
                <a:solidFill>
                  <a:schemeClr val="accent1">
                    <a:lumMod val="60000"/>
                    <a:lumOff val="40000"/>
                  </a:schemeClr>
                </a:solidFill>
              </a:rPr>
              <a:t>помогне</a:t>
            </a:r>
            <a:r>
              <a:rPr lang="ru-RU" sz="2400" dirty="0" smtClean="0">
                <a:solidFill>
                  <a:schemeClr val="accent1">
                    <a:lumMod val="60000"/>
                    <a:lumOff val="40000"/>
                  </a:schemeClr>
                </a:solidFill>
              </a:rPr>
              <a:t> да </a:t>
            </a:r>
            <a:r>
              <a:rPr lang="ru-RU" sz="2400" dirty="0" err="1" smtClean="0">
                <a:solidFill>
                  <a:schemeClr val="accent1">
                    <a:lumMod val="60000"/>
                    <a:lumOff val="40000"/>
                  </a:schemeClr>
                </a:solidFill>
              </a:rPr>
              <a:t>създадем</a:t>
            </a:r>
            <a:r>
              <a:rPr lang="ru-RU" sz="2400" dirty="0" smtClean="0">
                <a:solidFill>
                  <a:schemeClr val="accent1">
                    <a:lumMod val="60000"/>
                    <a:lumOff val="40000"/>
                  </a:schemeClr>
                </a:solidFill>
              </a:rPr>
              <a:t> </a:t>
            </a:r>
            <a:r>
              <a:rPr lang="ru-RU" sz="2400" dirty="0" err="1" smtClean="0">
                <a:solidFill>
                  <a:schemeClr val="accent1">
                    <a:lumMod val="60000"/>
                    <a:lumOff val="40000"/>
                  </a:schemeClr>
                </a:solidFill>
              </a:rPr>
              <a:t>по-устойчиви</a:t>
            </a:r>
            <a:r>
              <a:rPr lang="ru-RU" sz="2400" dirty="0" smtClean="0">
                <a:solidFill>
                  <a:schemeClr val="accent1">
                    <a:lumMod val="60000"/>
                    <a:lumOff val="40000"/>
                  </a:schemeClr>
                </a:solidFill>
              </a:rPr>
              <a:t> </a:t>
            </a:r>
            <a:r>
              <a:rPr lang="ru-RU" sz="2400" dirty="0" err="1" smtClean="0">
                <a:solidFill>
                  <a:schemeClr val="accent1">
                    <a:lumMod val="60000"/>
                    <a:lumOff val="40000"/>
                  </a:schemeClr>
                </a:solidFill>
              </a:rPr>
              <a:t>градове</a:t>
            </a:r>
            <a:r>
              <a:rPr lang="ru-RU" sz="2400" dirty="0" smtClean="0">
                <a:solidFill>
                  <a:schemeClr val="accent1">
                    <a:lumMod val="60000"/>
                    <a:lumOff val="40000"/>
                  </a:schemeClr>
                </a:solidFill>
              </a:rPr>
              <a:t> и общности.</a:t>
            </a:r>
            <a:endParaRPr lang="bg-BG" sz="2400" dirty="0">
              <a:solidFill>
                <a:schemeClr val="accent1">
                  <a:lumMod val="60000"/>
                  <a:lumOff val="40000"/>
                </a:schemeClr>
              </a:solidFill>
            </a:endParaRPr>
          </a:p>
        </p:txBody>
      </p:sp>
      <p:sp>
        <p:nvSpPr>
          <p:cNvPr id="11" name="Rectangle 10"/>
          <p:cNvSpPr/>
          <p:nvPr/>
        </p:nvSpPr>
        <p:spPr>
          <a:xfrm>
            <a:off x="4354013" y="2362200"/>
            <a:ext cx="7285537" cy="3046988"/>
          </a:xfrm>
          <a:prstGeom prst="rect">
            <a:avLst/>
          </a:prstGeom>
        </p:spPr>
        <p:txBody>
          <a:bodyPr wrap="square">
            <a:spAutoFit/>
          </a:bodyPr>
          <a:lstStyle/>
          <a:p>
            <a:endParaRPr lang="bg-BG" sz="2400" b="1" dirty="0">
              <a:solidFill>
                <a:schemeClr val="bg1"/>
              </a:solidFill>
            </a:endParaRPr>
          </a:p>
          <a:p>
            <a:r>
              <a:rPr lang="ru-RU" sz="2400" b="1" dirty="0" err="1" smtClean="0">
                <a:solidFill>
                  <a:schemeClr val="bg1"/>
                </a:solidFill>
              </a:rPr>
              <a:t>Открихме</a:t>
            </a:r>
            <a:r>
              <a:rPr lang="ru-RU" sz="2400" b="1" dirty="0" smtClean="0">
                <a:solidFill>
                  <a:schemeClr val="bg1"/>
                </a:solidFill>
              </a:rPr>
              <a:t> </a:t>
            </a:r>
            <a:r>
              <a:rPr lang="ru-RU" sz="2400" b="1" dirty="0" err="1" smtClean="0">
                <a:solidFill>
                  <a:schemeClr val="bg1"/>
                </a:solidFill>
              </a:rPr>
              <a:t>вдъхновяващи</a:t>
            </a:r>
            <a:r>
              <a:rPr lang="ru-RU" sz="2400" b="1" dirty="0" smtClean="0">
                <a:solidFill>
                  <a:schemeClr val="bg1"/>
                </a:solidFill>
              </a:rPr>
              <a:t> </a:t>
            </a:r>
            <a:r>
              <a:rPr lang="ru-RU" sz="2400" b="1" dirty="0" err="1" smtClean="0">
                <a:solidFill>
                  <a:schemeClr val="bg1"/>
                </a:solidFill>
              </a:rPr>
              <a:t>примери</a:t>
            </a:r>
            <a:r>
              <a:rPr lang="ru-RU" sz="2400" b="1" dirty="0" smtClean="0">
                <a:solidFill>
                  <a:schemeClr val="bg1"/>
                </a:solidFill>
              </a:rPr>
              <a:t> за:</a:t>
            </a:r>
          </a:p>
          <a:p>
            <a:pPr>
              <a:buFont typeface="Arial" pitchFamily="34" charset="0"/>
              <a:buChar char="•"/>
            </a:pPr>
            <a:r>
              <a:rPr lang="ru-RU" sz="2400" b="1" dirty="0" smtClean="0">
                <a:solidFill>
                  <a:schemeClr val="bg1"/>
                </a:solidFill>
              </a:rPr>
              <a:t> </a:t>
            </a:r>
            <a:r>
              <a:rPr lang="ru-RU" sz="2400" b="1" dirty="0" err="1" smtClean="0">
                <a:solidFill>
                  <a:schemeClr val="bg1"/>
                </a:solidFill>
              </a:rPr>
              <a:t>Ресурсна</a:t>
            </a:r>
            <a:r>
              <a:rPr lang="ru-RU" sz="2400" b="1" dirty="0" smtClean="0">
                <a:solidFill>
                  <a:schemeClr val="bg1"/>
                </a:solidFill>
              </a:rPr>
              <a:t> </a:t>
            </a:r>
            <a:r>
              <a:rPr lang="ru-RU" sz="2400" b="1" dirty="0" err="1" smtClean="0">
                <a:solidFill>
                  <a:schemeClr val="bg1"/>
                </a:solidFill>
              </a:rPr>
              <a:t>ефективност</a:t>
            </a:r>
            <a:r>
              <a:rPr lang="ru-RU" sz="2400" b="1" dirty="0" smtClean="0">
                <a:solidFill>
                  <a:schemeClr val="bg1"/>
                </a:solidFill>
              </a:rPr>
              <a:t>, повторна </a:t>
            </a:r>
            <a:r>
              <a:rPr lang="ru-RU" sz="2400" b="1" dirty="0" err="1" smtClean="0">
                <a:solidFill>
                  <a:schemeClr val="bg1"/>
                </a:solidFill>
              </a:rPr>
              <a:t>употреба</a:t>
            </a:r>
            <a:r>
              <a:rPr lang="ru-RU" sz="2400" b="1" dirty="0" smtClean="0">
                <a:solidFill>
                  <a:schemeClr val="bg1"/>
                </a:solidFill>
              </a:rPr>
              <a:t> и</a:t>
            </a:r>
          </a:p>
          <a:p>
            <a:r>
              <a:rPr lang="ru-RU" sz="2400" b="1" dirty="0" smtClean="0">
                <a:solidFill>
                  <a:schemeClr val="bg1"/>
                </a:solidFill>
              </a:rPr>
              <a:t>   рециклиране</a:t>
            </a:r>
          </a:p>
          <a:p>
            <a:pPr>
              <a:buFont typeface="Arial" pitchFamily="34" charset="0"/>
              <a:buChar char="•"/>
            </a:pPr>
            <a:r>
              <a:rPr lang="bg-BG" sz="2400" cap="small" dirty="0" smtClean="0">
                <a:solidFill>
                  <a:schemeClr val="bg1"/>
                </a:solidFill>
              </a:rPr>
              <a:t> </a:t>
            </a:r>
            <a:r>
              <a:rPr lang="bg-BG" sz="2400" b="1" dirty="0" smtClean="0">
                <a:solidFill>
                  <a:schemeClr val="bg1"/>
                </a:solidFill>
              </a:rPr>
              <a:t>Нулеви отпадъци (</a:t>
            </a:r>
            <a:r>
              <a:rPr lang="en-US" sz="2400" b="1" dirty="0" smtClean="0">
                <a:solidFill>
                  <a:schemeClr val="bg1"/>
                </a:solidFill>
              </a:rPr>
              <a:t>Zero Waste</a:t>
            </a:r>
            <a:r>
              <a:rPr lang="bg-BG" sz="2400" b="1" dirty="0" smtClean="0">
                <a:solidFill>
                  <a:schemeClr val="bg1"/>
                </a:solidFill>
              </a:rPr>
              <a:t>)</a:t>
            </a:r>
            <a:endParaRPr lang="en-US" sz="2400" b="1" cap="small" dirty="0" smtClean="0">
              <a:solidFill>
                <a:schemeClr val="bg1"/>
              </a:solidFill>
            </a:endParaRPr>
          </a:p>
          <a:p>
            <a:pPr>
              <a:buFont typeface="Arial" pitchFamily="34" charset="0"/>
              <a:buChar char="•"/>
            </a:pPr>
            <a:r>
              <a:rPr lang="ru-RU" sz="2400" b="1" dirty="0" smtClean="0">
                <a:solidFill>
                  <a:schemeClr val="bg1"/>
                </a:solidFill>
              </a:rPr>
              <a:t> </a:t>
            </a:r>
            <a:r>
              <a:rPr lang="ru-RU" sz="2400" b="1" dirty="0" err="1" smtClean="0">
                <a:solidFill>
                  <a:schemeClr val="bg1"/>
                </a:solidFill>
              </a:rPr>
              <a:t>Възобновяемост</a:t>
            </a:r>
            <a:r>
              <a:rPr lang="ru-RU" sz="2400" b="1" dirty="0" smtClean="0">
                <a:solidFill>
                  <a:schemeClr val="bg1"/>
                </a:solidFill>
              </a:rPr>
              <a:t> </a:t>
            </a:r>
          </a:p>
          <a:p>
            <a:pPr>
              <a:buFont typeface="Arial" pitchFamily="34" charset="0"/>
              <a:buChar char="•"/>
            </a:pPr>
            <a:r>
              <a:rPr lang="ru-RU" sz="2400" b="1" dirty="0" smtClean="0">
                <a:solidFill>
                  <a:schemeClr val="bg1"/>
                </a:solidFill>
              </a:rPr>
              <a:t> </a:t>
            </a:r>
            <a:r>
              <a:rPr lang="ru-RU" sz="2400" b="1" dirty="0" err="1" smtClean="0">
                <a:solidFill>
                  <a:schemeClr val="bg1"/>
                </a:solidFill>
              </a:rPr>
              <a:t>Продуктът</a:t>
            </a:r>
            <a:r>
              <a:rPr lang="ru-RU" sz="2400" b="1" dirty="0" smtClean="0">
                <a:solidFill>
                  <a:schemeClr val="bg1"/>
                </a:solidFill>
              </a:rPr>
              <a:t> </a:t>
            </a:r>
            <a:r>
              <a:rPr lang="ru-RU" sz="2400" b="1" dirty="0" err="1" smtClean="0">
                <a:solidFill>
                  <a:schemeClr val="bg1"/>
                </a:solidFill>
              </a:rPr>
              <a:t>като</a:t>
            </a:r>
            <a:r>
              <a:rPr lang="ru-RU" sz="2400" b="1" dirty="0" smtClean="0">
                <a:solidFill>
                  <a:schemeClr val="bg1"/>
                </a:solidFill>
              </a:rPr>
              <a:t> услуга</a:t>
            </a:r>
          </a:p>
          <a:p>
            <a:pPr>
              <a:buFont typeface="Arial" pitchFamily="34" charset="0"/>
              <a:buChar char="•"/>
            </a:pPr>
            <a:r>
              <a:rPr lang="ru-RU" sz="2400" b="1" dirty="0" smtClean="0">
                <a:solidFill>
                  <a:schemeClr val="bg1"/>
                </a:solidFill>
              </a:rPr>
              <a:t> </a:t>
            </a:r>
            <a:r>
              <a:rPr lang="ru-RU" sz="2400" b="1" dirty="0" err="1" smtClean="0">
                <a:solidFill>
                  <a:schemeClr val="bg1"/>
                </a:solidFill>
              </a:rPr>
              <a:t>Платформи</a:t>
            </a:r>
            <a:r>
              <a:rPr lang="ru-RU" sz="2400" b="1" dirty="0" smtClean="0">
                <a:solidFill>
                  <a:schemeClr val="bg1"/>
                </a:solidFill>
              </a:rPr>
              <a:t> за </a:t>
            </a:r>
            <a:r>
              <a:rPr lang="ru-RU" sz="2400" b="1" dirty="0" err="1" smtClean="0">
                <a:solidFill>
                  <a:schemeClr val="bg1"/>
                </a:solidFill>
              </a:rPr>
              <a:t>споделяне</a:t>
            </a:r>
            <a:endParaRPr lang="ru-RU" sz="2400" b="1" dirty="0" smtClean="0">
              <a:solidFill>
                <a:schemeClr val="bg1"/>
              </a:solidFill>
            </a:endParaRPr>
          </a:p>
        </p:txBody>
      </p:sp>
    </p:spTree>
    <p:extLst>
      <p:ext uri="{BB962C8B-B14F-4D97-AF65-F5344CB8AC3E}">
        <p14:creationId xmlns:p14="http://schemas.microsoft.com/office/powerpoint/2010/main" xmlns="" val="3993980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478867" y="346982"/>
            <a:ext cx="7408333" cy="6120494"/>
          </a:xfrm>
        </p:spPr>
        <p:txBody>
          <a:bodyPr/>
          <a:lstStyle/>
          <a:p>
            <a:pPr>
              <a:spcBef>
                <a:spcPts val="0"/>
              </a:spcBef>
            </a:pPr>
            <a:r>
              <a:rPr lang="ru-RU" b="1" dirty="0" err="1" smtClean="0"/>
              <a:t>Ресурсна</a:t>
            </a:r>
            <a:r>
              <a:rPr lang="ru-RU" b="1" dirty="0" smtClean="0"/>
              <a:t> </a:t>
            </a:r>
            <a:r>
              <a:rPr lang="ru-RU" b="1" dirty="0" err="1" smtClean="0"/>
              <a:t>ефективност</a:t>
            </a:r>
            <a:r>
              <a:rPr lang="ru-RU" b="1" dirty="0" smtClean="0"/>
              <a:t>, ремонт и повторна </a:t>
            </a:r>
            <a:r>
              <a:rPr lang="ru-RU" b="1" dirty="0" err="1" smtClean="0"/>
              <a:t>употреба</a:t>
            </a:r>
            <a:r>
              <a:rPr lang="ru-RU" b="1" dirty="0" smtClean="0"/>
              <a:t>    </a:t>
            </a:r>
          </a:p>
          <a:p>
            <a:pPr marL="0" indent="0">
              <a:lnSpc>
                <a:spcPct val="100000"/>
              </a:lnSpc>
              <a:spcBef>
                <a:spcPts val="0"/>
              </a:spcBef>
            </a:pPr>
            <a:r>
              <a:rPr lang="ru-RU" i="1" dirty="0" smtClean="0"/>
              <a:t>Производството</a:t>
            </a:r>
            <a:r>
              <a:rPr lang="ru-RU" dirty="0" smtClean="0"/>
              <a:t> на стоки с използване на рециклирани материали е много по-малко енергоемко от производството на стоки от първични материали.    </a:t>
            </a:r>
          </a:p>
          <a:p>
            <a:pPr marL="0" indent="0">
              <a:lnSpc>
                <a:spcPct val="100000"/>
              </a:lnSpc>
              <a:spcBef>
                <a:spcPts val="0"/>
              </a:spcBef>
            </a:pPr>
            <a:r>
              <a:rPr lang="ru-RU" i="1" dirty="0" err="1" smtClean="0"/>
              <a:t>Рециклирането</a:t>
            </a:r>
            <a:r>
              <a:rPr lang="ru-RU" dirty="0" smtClean="0"/>
              <a:t> </a:t>
            </a:r>
            <a:r>
              <a:rPr lang="ru-RU" dirty="0" err="1" smtClean="0"/>
              <a:t>има</a:t>
            </a:r>
            <a:r>
              <a:rPr lang="ru-RU" dirty="0" smtClean="0"/>
              <a:t> </a:t>
            </a:r>
            <a:r>
              <a:rPr lang="ru-RU" dirty="0" err="1" smtClean="0"/>
              <a:t>голям</a:t>
            </a:r>
            <a:r>
              <a:rPr lang="ru-RU" dirty="0" smtClean="0"/>
              <a:t> потенциал за </a:t>
            </a:r>
            <a:r>
              <a:rPr lang="ru-RU" dirty="0" err="1" smtClean="0"/>
              <a:t>подобряване</a:t>
            </a:r>
            <a:r>
              <a:rPr lang="ru-RU" dirty="0" smtClean="0"/>
              <a:t> на </a:t>
            </a:r>
            <a:r>
              <a:rPr lang="ru-RU" dirty="0" err="1" smtClean="0"/>
              <a:t>ресурсната</a:t>
            </a:r>
            <a:r>
              <a:rPr lang="ru-RU" dirty="0" smtClean="0"/>
              <a:t> </a:t>
            </a:r>
            <a:r>
              <a:rPr lang="ru-RU" dirty="0" err="1" smtClean="0"/>
              <a:t>ефективност</a:t>
            </a:r>
            <a:r>
              <a:rPr lang="ru-RU" dirty="0" smtClean="0"/>
              <a:t> чрез </a:t>
            </a:r>
            <a:r>
              <a:rPr lang="ru-RU" dirty="0" err="1" smtClean="0"/>
              <a:t>намаляване</a:t>
            </a:r>
            <a:r>
              <a:rPr lang="ru-RU" dirty="0" smtClean="0"/>
              <a:t> на </a:t>
            </a:r>
            <a:r>
              <a:rPr lang="ru-RU" dirty="0" err="1" smtClean="0"/>
              <a:t>производствените</a:t>
            </a:r>
            <a:r>
              <a:rPr lang="ru-RU" dirty="0" smtClean="0"/>
              <a:t> </a:t>
            </a:r>
            <a:r>
              <a:rPr lang="ru-RU" dirty="0" err="1" smtClean="0"/>
              <a:t>разходи</a:t>
            </a:r>
            <a:r>
              <a:rPr lang="ru-RU" dirty="0" smtClean="0"/>
              <a:t> и </a:t>
            </a:r>
            <a:r>
              <a:rPr lang="ru-RU" dirty="0" err="1" smtClean="0"/>
              <a:t>въглеродните</a:t>
            </a:r>
            <a:r>
              <a:rPr lang="ru-RU" dirty="0" smtClean="0"/>
              <a:t> </a:t>
            </a:r>
            <a:r>
              <a:rPr lang="ru-RU" dirty="0" err="1" smtClean="0"/>
              <a:t>емисии</a:t>
            </a:r>
            <a:r>
              <a:rPr lang="ru-RU" dirty="0" smtClean="0"/>
              <a:t>.</a:t>
            </a:r>
          </a:p>
          <a:p>
            <a:pPr marL="0" indent="0">
              <a:lnSpc>
                <a:spcPct val="100000"/>
              </a:lnSpc>
              <a:spcBef>
                <a:spcPts val="0"/>
              </a:spcBef>
            </a:pPr>
            <a:r>
              <a:rPr lang="ru-RU" i="1" dirty="0" smtClean="0"/>
              <a:t>Предотвратяване</a:t>
            </a:r>
            <a:r>
              <a:rPr lang="bg-BG" i="1" dirty="0" smtClean="0"/>
              <a:t>то</a:t>
            </a:r>
            <a:r>
              <a:rPr lang="ru-RU" dirty="0" smtClean="0"/>
              <a:t> на отпадъци, повторната употреба и рециклирането са в основата на устойчивите градове и общности.</a:t>
            </a:r>
          </a:p>
          <a:p>
            <a:r>
              <a:rPr lang="bg-BG" b="1" dirty="0" smtClean="0"/>
              <a:t>ПОЛЗИ</a:t>
            </a:r>
            <a:endParaRPr lang="en-US" b="1" dirty="0"/>
          </a:p>
          <a:p>
            <a:pPr marL="0">
              <a:lnSpc>
                <a:spcPct val="100000"/>
              </a:lnSpc>
              <a:spcBef>
                <a:spcPts val="0"/>
              </a:spcBef>
            </a:pPr>
            <a:r>
              <a:rPr lang="ru-RU" dirty="0" smtClean="0"/>
              <a:t>Ресурсната ефективност, рециклирането и повторното използване означават използване на възобновяеми и рециклируеми материали, както и на възобновяема енергия при проектирането и производството на продукта.</a:t>
            </a:r>
          </a:p>
          <a:p>
            <a:endParaRPr lang="bg-BG" dirty="0"/>
          </a:p>
        </p:txBody>
      </p:sp>
      <p:sp>
        <p:nvSpPr>
          <p:cNvPr id="5" name="Текстов контейнер 2"/>
          <p:cNvSpPr>
            <a:spLocks noGrp="1"/>
          </p:cNvSpPr>
          <p:nvPr>
            <p:ph type="body" sz="quarter" idx="16"/>
          </p:nvPr>
        </p:nvSpPr>
        <p:spPr>
          <a:xfrm>
            <a:off x="1" y="120580"/>
            <a:ext cx="4478868" cy="1941658"/>
          </a:xfrm>
        </p:spPr>
        <p:txBody>
          <a:bodyPr lIns="91440" tIns="45720" rIns="91440" bIns="45720" anchor="t">
            <a:noAutofit/>
          </a:bodyPr>
          <a:lstStyle/>
          <a:p>
            <a:r>
              <a:rPr lang="ru-RU" sz="3200" dirty="0" smtClean="0"/>
              <a:t>КАКВО Е</a:t>
            </a:r>
            <a:r>
              <a:rPr lang="en-US" sz="3200" dirty="0" smtClean="0"/>
              <a:t> </a:t>
            </a:r>
            <a:r>
              <a:rPr lang="bg-BG" sz="3200" dirty="0" smtClean="0"/>
              <a:t>РЕСУРСНА ЕФЕКТИВНОСТ, </a:t>
            </a:r>
            <a:r>
              <a:rPr lang="ru-RU" sz="3200" dirty="0" smtClean="0"/>
              <a:t> ПОВТОРНА УПОТРЕБА  И НУЛЕВИ ОТПАДЪЦИ?</a:t>
            </a:r>
            <a:endParaRPr lang="bg-BG" sz="3200" dirty="0">
              <a:cs typeface="Calibri"/>
            </a:endParaRPr>
          </a:p>
        </p:txBody>
      </p:sp>
      <p:sp>
        <p:nvSpPr>
          <p:cNvPr id="4" name="Правоъгълник 3"/>
          <p:cNvSpPr/>
          <p:nvPr/>
        </p:nvSpPr>
        <p:spPr>
          <a:xfrm>
            <a:off x="3" y="2062238"/>
            <a:ext cx="4478866" cy="4524315"/>
          </a:xfrm>
          <a:prstGeom prst="rect">
            <a:avLst/>
          </a:prstGeom>
        </p:spPr>
        <p:txBody>
          <a:bodyPr wrap="square">
            <a:spAutoFit/>
          </a:bodyPr>
          <a:lstStyle/>
          <a:p>
            <a:r>
              <a:rPr lang="en-US" sz="2400" i="1" dirty="0" smtClean="0">
                <a:solidFill>
                  <a:schemeClr val="bg1"/>
                </a:solidFill>
              </a:rPr>
              <a:t>“</a:t>
            </a:r>
            <a:r>
              <a:rPr lang="bg-BG" sz="2400" b="1" i="1" dirty="0" smtClean="0">
                <a:solidFill>
                  <a:schemeClr val="bg1"/>
                </a:solidFill>
              </a:rPr>
              <a:t>НУЛЕВИ ОТПАДЪЦИ </a:t>
            </a:r>
            <a:r>
              <a:rPr lang="en-US" sz="2400" b="1" i="1" dirty="0" smtClean="0">
                <a:solidFill>
                  <a:schemeClr val="bg1"/>
                </a:solidFill>
              </a:rPr>
              <a:t>(ZERO WASTE) </a:t>
            </a:r>
            <a:r>
              <a:rPr lang="ru-RU" sz="2400" i="1" dirty="0" smtClean="0">
                <a:solidFill>
                  <a:schemeClr val="bg1"/>
                </a:solidFill>
              </a:rPr>
              <a:t>е </a:t>
            </a:r>
            <a:r>
              <a:rPr lang="ru-RU" sz="2400" i="1" dirty="0" err="1" smtClean="0">
                <a:solidFill>
                  <a:schemeClr val="bg1"/>
                </a:solidFill>
              </a:rPr>
              <a:t>опазване</a:t>
            </a:r>
            <a:r>
              <a:rPr lang="ru-RU" sz="2400" i="1" dirty="0" smtClean="0">
                <a:solidFill>
                  <a:schemeClr val="bg1"/>
                </a:solidFill>
              </a:rPr>
              <a:t> на </a:t>
            </a:r>
            <a:r>
              <a:rPr lang="ru-RU" sz="2400" i="1" dirty="0" err="1" smtClean="0">
                <a:solidFill>
                  <a:schemeClr val="bg1"/>
                </a:solidFill>
              </a:rPr>
              <a:t>всички</a:t>
            </a:r>
            <a:r>
              <a:rPr lang="ru-RU" sz="2400" i="1" dirty="0" smtClean="0">
                <a:solidFill>
                  <a:schemeClr val="bg1"/>
                </a:solidFill>
              </a:rPr>
              <a:t> </a:t>
            </a:r>
            <a:r>
              <a:rPr lang="ru-RU" sz="2400" i="1" dirty="0" err="1" smtClean="0">
                <a:solidFill>
                  <a:schemeClr val="bg1"/>
                </a:solidFill>
              </a:rPr>
              <a:t>ресурси</a:t>
            </a:r>
            <a:r>
              <a:rPr lang="ru-RU" sz="2400" i="1" dirty="0" smtClean="0">
                <a:solidFill>
                  <a:schemeClr val="bg1"/>
                </a:solidFill>
              </a:rPr>
              <a:t> чрез </a:t>
            </a:r>
            <a:r>
              <a:rPr lang="ru-RU" sz="2400" i="1" dirty="0" err="1" smtClean="0">
                <a:solidFill>
                  <a:schemeClr val="bg1"/>
                </a:solidFill>
              </a:rPr>
              <a:t>отговорно</a:t>
            </a:r>
            <a:r>
              <a:rPr lang="ru-RU" sz="2400" i="1" dirty="0" smtClean="0">
                <a:solidFill>
                  <a:schemeClr val="bg1"/>
                </a:solidFill>
              </a:rPr>
              <a:t> производство, потребление, повторна </a:t>
            </a:r>
            <a:r>
              <a:rPr lang="ru-RU" sz="2400" i="1" dirty="0" err="1" smtClean="0">
                <a:solidFill>
                  <a:schemeClr val="bg1"/>
                </a:solidFill>
              </a:rPr>
              <a:t>употреба</a:t>
            </a:r>
            <a:r>
              <a:rPr lang="ru-RU" sz="2400" i="1" dirty="0" smtClean="0">
                <a:solidFill>
                  <a:schemeClr val="bg1"/>
                </a:solidFill>
              </a:rPr>
              <a:t> и </a:t>
            </a:r>
            <a:r>
              <a:rPr lang="ru-RU" sz="2400" i="1" dirty="0" err="1" smtClean="0">
                <a:solidFill>
                  <a:schemeClr val="bg1"/>
                </a:solidFill>
              </a:rPr>
              <a:t>възстановяване</a:t>
            </a:r>
            <a:r>
              <a:rPr lang="ru-RU" sz="2400" i="1" dirty="0" smtClean="0">
                <a:solidFill>
                  <a:schemeClr val="bg1"/>
                </a:solidFill>
              </a:rPr>
              <a:t> на </a:t>
            </a:r>
            <a:r>
              <a:rPr lang="ru-RU" sz="2400" i="1" dirty="0" err="1" smtClean="0">
                <a:solidFill>
                  <a:schemeClr val="bg1"/>
                </a:solidFill>
              </a:rPr>
              <a:t>продукти</a:t>
            </a:r>
            <a:r>
              <a:rPr lang="ru-RU" sz="2400" i="1" dirty="0" smtClean="0">
                <a:solidFill>
                  <a:schemeClr val="bg1"/>
                </a:solidFill>
              </a:rPr>
              <a:t>, </a:t>
            </a:r>
            <a:r>
              <a:rPr lang="ru-RU" sz="2400" i="1" dirty="0" err="1" smtClean="0">
                <a:solidFill>
                  <a:schemeClr val="bg1"/>
                </a:solidFill>
              </a:rPr>
              <a:t>опаковки</a:t>
            </a:r>
            <a:r>
              <a:rPr lang="ru-RU" sz="2400" i="1" dirty="0" smtClean="0">
                <a:solidFill>
                  <a:schemeClr val="bg1"/>
                </a:solidFill>
              </a:rPr>
              <a:t> и </a:t>
            </a:r>
            <a:r>
              <a:rPr lang="ru-RU" sz="2400" i="1" dirty="0" err="1" smtClean="0">
                <a:solidFill>
                  <a:schemeClr val="bg1"/>
                </a:solidFill>
              </a:rPr>
              <a:t>материали</a:t>
            </a:r>
            <a:r>
              <a:rPr lang="ru-RU" sz="2400" i="1" dirty="0" smtClean="0">
                <a:solidFill>
                  <a:schemeClr val="bg1"/>
                </a:solidFill>
              </a:rPr>
              <a:t> без </a:t>
            </a:r>
            <a:r>
              <a:rPr lang="ru-RU" sz="2400" i="1" dirty="0" err="1" smtClean="0">
                <a:solidFill>
                  <a:schemeClr val="bg1"/>
                </a:solidFill>
              </a:rPr>
              <a:t>изгаряне</a:t>
            </a:r>
            <a:r>
              <a:rPr lang="ru-RU" sz="2400" i="1" dirty="0" smtClean="0">
                <a:solidFill>
                  <a:schemeClr val="bg1"/>
                </a:solidFill>
              </a:rPr>
              <a:t> и без </a:t>
            </a:r>
            <a:r>
              <a:rPr lang="ru-RU" sz="2400" i="1" dirty="0" err="1" smtClean="0">
                <a:solidFill>
                  <a:schemeClr val="bg1"/>
                </a:solidFill>
              </a:rPr>
              <a:t>изхвърляне</a:t>
            </a:r>
            <a:r>
              <a:rPr lang="ru-RU" sz="2400" i="1" dirty="0" smtClean="0">
                <a:solidFill>
                  <a:schemeClr val="bg1"/>
                </a:solidFill>
              </a:rPr>
              <a:t>  на </a:t>
            </a:r>
            <a:r>
              <a:rPr lang="ru-RU" sz="2400" i="1" dirty="0" err="1" smtClean="0">
                <a:solidFill>
                  <a:schemeClr val="bg1"/>
                </a:solidFill>
              </a:rPr>
              <a:t>сметище</a:t>
            </a:r>
            <a:r>
              <a:rPr lang="ru-RU" sz="2400" i="1" dirty="0" smtClean="0">
                <a:solidFill>
                  <a:schemeClr val="bg1"/>
                </a:solidFill>
              </a:rPr>
              <a:t>, </a:t>
            </a:r>
            <a:r>
              <a:rPr lang="ru-RU" sz="2400" i="1" dirty="0" err="1" smtClean="0">
                <a:solidFill>
                  <a:schemeClr val="bg1"/>
                </a:solidFill>
              </a:rPr>
              <a:t>във</a:t>
            </a:r>
            <a:r>
              <a:rPr lang="ru-RU" sz="2400" i="1" dirty="0" smtClean="0">
                <a:solidFill>
                  <a:schemeClr val="bg1"/>
                </a:solidFill>
              </a:rPr>
              <a:t> </a:t>
            </a:r>
            <a:r>
              <a:rPr lang="ru-RU" sz="2400" i="1" dirty="0" err="1" smtClean="0">
                <a:solidFill>
                  <a:schemeClr val="bg1"/>
                </a:solidFill>
              </a:rPr>
              <a:t>водата</a:t>
            </a:r>
            <a:r>
              <a:rPr lang="ru-RU" sz="2400" i="1" dirty="0" smtClean="0">
                <a:solidFill>
                  <a:schemeClr val="bg1"/>
                </a:solidFill>
              </a:rPr>
              <a:t> или </a:t>
            </a:r>
            <a:r>
              <a:rPr lang="ru-RU" sz="2400" i="1" dirty="0" err="1" smtClean="0">
                <a:solidFill>
                  <a:schemeClr val="bg1"/>
                </a:solidFill>
              </a:rPr>
              <a:t>въздуха</a:t>
            </a:r>
            <a:r>
              <a:rPr lang="ru-RU" sz="2400" i="1" dirty="0" smtClean="0">
                <a:solidFill>
                  <a:schemeClr val="bg1"/>
                </a:solidFill>
              </a:rPr>
              <a:t>, </a:t>
            </a:r>
            <a:r>
              <a:rPr lang="ru-RU" sz="2400" i="1" dirty="0" err="1" smtClean="0">
                <a:solidFill>
                  <a:schemeClr val="bg1"/>
                </a:solidFill>
              </a:rPr>
              <a:t>което</a:t>
            </a:r>
            <a:r>
              <a:rPr lang="ru-RU" sz="2400" i="1" dirty="0" smtClean="0">
                <a:solidFill>
                  <a:schemeClr val="bg1"/>
                </a:solidFill>
              </a:rPr>
              <a:t> </a:t>
            </a:r>
            <a:r>
              <a:rPr lang="ru-RU" sz="2400" i="1" dirty="0" err="1" smtClean="0">
                <a:solidFill>
                  <a:schemeClr val="bg1"/>
                </a:solidFill>
              </a:rPr>
              <a:t>застрашава</a:t>
            </a:r>
            <a:r>
              <a:rPr lang="ru-RU" sz="2400" i="1" dirty="0" smtClean="0">
                <a:solidFill>
                  <a:schemeClr val="bg1"/>
                </a:solidFill>
              </a:rPr>
              <a:t> </a:t>
            </a:r>
            <a:r>
              <a:rPr lang="ru-RU" sz="2400" i="1" dirty="0" err="1" smtClean="0">
                <a:solidFill>
                  <a:schemeClr val="bg1"/>
                </a:solidFill>
              </a:rPr>
              <a:t>околната</a:t>
            </a:r>
            <a:r>
              <a:rPr lang="ru-RU" sz="2400" i="1" dirty="0" smtClean="0">
                <a:solidFill>
                  <a:schemeClr val="bg1"/>
                </a:solidFill>
              </a:rPr>
              <a:t> среда или </a:t>
            </a:r>
            <a:r>
              <a:rPr lang="ru-RU" sz="2400" i="1" dirty="0" err="1" smtClean="0">
                <a:solidFill>
                  <a:schemeClr val="bg1"/>
                </a:solidFill>
              </a:rPr>
              <a:t>човешкото</a:t>
            </a:r>
            <a:r>
              <a:rPr lang="ru-RU" sz="2400" i="1" dirty="0" smtClean="0">
                <a:solidFill>
                  <a:schemeClr val="bg1"/>
                </a:solidFill>
              </a:rPr>
              <a:t> </a:t>
            </a:r>
            <a:r>
              <a:rPr lang="ru-RU" sz="2400" i="1" dirty="0" err="1" smtClean="0">
                <a:solidFill>
                  <a:schemeClr val="bg1"/>
                </a:solidFill>
              </a:rPr>
              <a:t>здраве</a:t>
            </a:r>
            <a:r>
              <a:rPr lang="en-US" sz="2400" i="1" dirty="0" smtClean="0">
                <a:solidFill>
                  <a:schemeClr val="bg1"/>
                </a:solidFill>
              </a:rPr>
              <a:t>.”</a:t>
            </a:r>
            <a:endParaRPr lang="bg-BG" sz="2400"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96810" y="764777"/>
            <a:ext cx="5728168" cy="699628"/>
          </a:xfrm>
        </p:spPr>
        <p:txBody>
          <a:bodyPr lIns="91440" tIns="45720" rIns="91440" bIns="45720" anchor="t"/>
          <a:lstStyle/>
          <a:p>
            <a:pPr marL="0"/>
            <a:r>
              <a:rPr lang="bg-BG" b="1" dirty="0" smtClean="0">
                <a:solidFill>
                  <a:srgbClr val="EB7339"/>
                </a:solidFill>
              </a:rPr>
              <a:t>Център за рециклиране и повторна употреба в </a:t>
            </a:r>
            <a:r>
              <a:rPr lang="bg-BG" b="1" dirty="0" smtClean="0">
                <a:solidFill>
                  <a:srgbClr val="EB7339"/>
                </a:solidFill>
              </a:rPr>
              <a:t>Манчестър</a:t>
            </a:r>
            <a:r>
              <a:rPr lang="bg-BG" b="1" cap="all" dirty="0" smtClean="0">
                <a:solidFill>
                  <a:srgbClr val="EB7339"/>
                </a:solidFill>
              </a:rPr>
              <a:t>,</a:t>
            </a:r>
            <a:r>
              <a:rPr lang="bg-BG" cap="all" dirty="0" smtClean="0">
                <a:solidFill>
                  <a:srgbClr val="EB7339"/>
                </a:solidFill>
              </a:rPr>
              <a:t> </a:t>
            </a:r>
            <a:r>
              <a:rPr lang="bg-BG" b="1" cap="all" dirty="0" smtClean="0">
                <a:solidFill>
                  <a:srgbClr val="EB7339"/>
                </a:solidFill>
              </a:rPr>
              <a:t>в</a:t>
            </a:r>
            <a:r>
              <a:rPr lang="bg-BG" b="1" dirty="0" smtClean="0">
                <a:solidFill>
                  <a:srgbClr val="EB7339"/>
                </a:solidFill>
              </a:rPr>
              <a:t>еликобритания</a:t>
            </a:r>
            <a:r>
              <a:rPr lang="en-US" b="1" cap="all" dirty="0">
                <a:solidFill>
                  <a:srgbClr val="EB7339"/>
                </a:solidFill>
              </a:rPr>
              <a:t> </a:t>
            </a:r>
            <a:r>
              <a:rPr lang="en-US" cap="all" dirty="0">
                <a:solidFill>
                  <a:srgbClr val="EB7339"/>
                </a:solidFill>
              </a:rPr>
              <a:t> </a:t>
            </a:r>
            <a:endParaRPr lang="en-US" i="1" dirty="0">
              <a:solidFill>
                <a:srgbClr val="EB7339"/>
              </a:solidFill>
            </a:endParaRPr>
          </a:p>
          <a:p>
            <a:endParaRPr lang="en-US" dirty="0"/>
          </a:p>
        </p:txBody>
      </p:sp>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1" y="7938"/>
            <a:ext cx="6092825" cy="782637"/>
          </a:xfrm>
        </p:spPr>
        <p:txBody>
          <a:bodyPr lIns="91440" tIns="45720" rIns="91440" bIns="45720" anchor="t">
            <a:noAutofit/>
          </a:bodyPr>
          <a:lstStyle/>
          <a:p>
            <a:r>
              <a:rPr lang="ru-RU" sz="2400" dirty="0" smtClean="0"/>
              <a:t>Примери за действия на общността - ресурсна ефективност</a:t>
            </a:r>
          </a:p>
          <a:p>
            <a:r>
              <a:rPr lang="en-US" sz="2400" dirty="0"/>
              <a:t>  </a:t>
            </a:r>
            <a:endParaRPr lang="pt-BR" sz="2400" dirty="0">
              <a:cs typeface="Calibri"/>
            </a:endParaRPr>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6155" name="Rectangle 11"/>
          <p:cNvSpPr>
            <a:spLocks noChangeArrowheads="1"/>
          </p:cNvSpPr>
          <p:nvPr/>
        </p:nvSpPr>
        <p:spPr bwMode="auto">
          <a:xfrm>
            <a:off x="236753" y="1491041"/>
            <a:ext cx="5728169" cy="2190351"/>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ru-RU" sz="2400" dirty="0" smtClean="0">
                <a:solidFill>
                  <a:srgbClr val="000000"/>
                </a:solidFill>
                <a:cs typeface="Arial" pitchFamily="34" charset="0"/>
              </a:rPr>
              <a:t>Устойчивостта е основната цел на SUEZ и се отнася за всичко – земя, природа, икономика, социална политика. Те подкрепят </a:t>
            </a:r>
            <a:r>
              <a:rPr lang="ru-RU" sz="2400" dirty="0" err="1" smtClean="0">
                <a:solidFill>
                  <a:srgbClr val="000000"/>
                </a:solidFill>
                <a:cs typeface="Arial" pitchFamily="34" charset="0"/>
              </a:rPr>
              <a:t>прехода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към</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кръгова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икономика</a:t>
            </a:r>
            <a:r>
              <a:rPr lang="ru-RU" sz="2400" dirty="0" smtClean="0">
                <a:solidFill>
                  <a:srgbClr val="000000"/>
                </a:solidFill>
                <a:cs typeface="Arial" pitchFamily="34" charset="0"/>
              </a:rPr>
              <a:t> чрез </a:t>
            </a:r>
            <a:r>
              <a:rPr lang="ru-RU" sz="2400" dirty="0" err="1" smtClean="0">
                <a:solidFill>
                  <a:srgbClr val="000000"/>
                </a:solidFill>
                <a:cs typeface="Arial" pitchFamily="34" charset="0"/>
              </a:rPr>
              <a:t>иновации</a:t>
            </a:r>
            <a:r>
              <a:rPr lang="ru-RU" sz="2400" dirty="0" smtClean="0">
                <a:solidFill>
                  <a:srgbClr val="000000"/>
                </a:solidFill>
                <a:cs typeface="Arial" pitchFamily="34" charset="0"/>
              </a:rPr>
              <a:t> в </a:t>
            </a:r>
            <a:r>
              <a:rPr lang="ru-RU" sz="2400" dirty="0" err="1" smtClean="0">
                <a:solidFill>
                  <a:srgbClr val="000000"/>
                </a:solidFill>
                <a:cs typeface="Arial" pitchFamily="34" charset="0"/>
              </a:rPr>
              <a:t>управлението</a:t>
            </a:r>
            <a:r>
              <a:rPr lang="ru-RU" sz="2400" dirty="0" smtClean="0">
                <a:solidFill>
                  <a:srgbClr val="000000"/>
                </a:solidFill>
                <a:cs typeface="Arial" pitchFamily="34" charset="0"/>
              </a:rPr>
              <a:t> на </a:t>
            </a:r>
            <a:r>
              <a:rPr lang="ru-RU" sz="2400" dirty="0" err="1" smtClean="0">
                <a:solidFill>
                  <a:srgbClr val="000000"/>
                </a:solidFill>
                <a:cs typeface="Arial" pitchFamily="34" charset="0"/>
              </a:rPr>
              <a:t>отпадъците</a:t>
            </a:r>
            <a:r>
              <a:rPr lang="ru-RU" sz="2400" dirty="0" smtClean="0">
                <a:solidFill>
                  <a:srgbClr val="000000"/>
                </a:solidFill>
                <a:cs typeface="Arial" pitchFamily="34" charset="0"/>
              </a:rPr>
              <a:t> и </a:t>
            </a:r>
            <a:r>
              <a:rPr lang="ru-RU" sz="2400" dirty="0" err="1" smtClean="0">
                <a:solidFill>
                  <a:srgbClr val="000000"/>
                </a:solidFill>
                <a:cs typeface="Arial" pitchFamily="34" charset="0"/>
              </a:rPr>
              <a:t>отпадъчните</a:t>
            </a:r>
            <a:r>
              <a:rPr lang="ru-RU" sz="2400" dirty="0" smtClean="0">
                <a:solidFill>
                  <a:srgbClr val="000000"/>
                </a:solidFill>
                <a:cs typeface="Arial" pitchFamily="34" charset="0"/>
              </a:rPr>
              <a:t> води.</a:t>
            </a:r>
            <a:endParaRPr kumimoji="0" lang="bg-BG" sz="2400" b="0" i="0" u="none" strike="noStrike" cap="none" normalizeH="0" baseline="0" dirty="0">
              <a:ln>
                <a:noFill/>
              </a:ln>
              <a:solidFill>
                <a:srgbClr val="000000"/>
              </a:solidFill>
              <a:effectLst/>
              <a:cs typeface="Arial" pitchFamily="34" charset="0"/>
            </a:endParaRPr>
          </a:p>
        </p:txBody>
      </p:sp>
      <p:sp>
        <p:nvSpPr>
          <p:cNvPr id="18" name="Rectangle 17"/>
          <p:cNvSpPr/>
          <p:nvPr/>
        </p:nvSpPr>
        <p:spPr>
          <a:xfrm>
            <a:off x="236753" y="3734060"/>
            <a:ext cx="5727422" cy="3046988"/>
          </a:xfrm>
          <a:prstGeom prst="rect">
            <a:avLst/>
          </a:prstGeom>
          <a:solidFill>
            <a:schemeClr val="bg1"/>
          </a:solidFill>
        </p:spPr>
        <p:txBody>
          <a:bodyPr wrap="square">
            <a:spAutoFit/>
          </a:bodyPr>
          <a:lstStyle/>
          <a:p>
            <a:r>
              <a:rPr lang="ru-RU" sz="2400" b="1" i="1" dirty="0" smtClean="0">
                <a:solidFill>
                  <a:srgbClr val="000000"/>
                </a:solidFill>
              </a:rPr>
              <a:t>Целите:</a:t>
            </a:r>
          </a:p>
          <a:p>
            <a:pPr>
              <a:buFont typeface="Wingdings" pitchFamily="2" charset="2"/>
              <a:buChar char="ü"/>
            </a:pPr>
            <a:r>
              <a:rPr lang="ru-RU" sz="2400" dirty="0" smtClean="0">
                <a:solidFill>
                  <a:srgbClr val="000000"/>
                </a:solidFill>
              </a:rPr>
              <a:t> Намален въглероден отпечатък</a:t>
            </a:r>
          </a:p>
          <a:p>
            <a:pPr>
              <a:buFont typeface="Wingdings" pitchFamily="2" charset="2"/>
              <a:buChar char="ü"/>
            </a:pPr>
            <a:r>
              <a:rPr lang="ru-RU" sz="2400" dirty="0" smtClean="0">
                <a:solidFill>
                  <a:srgbClr val="000000"/>
                </a:solidFill>
              </a:rPr>
              <a:t> Защитени екосистеми</a:t>
            </a:r>
          </a:p>
          <a:p>
            <a:pPr>
              <a:buFont typeface="Wingdings" pitchFamily="2" charset="2"/>
              <a:buChar char="ü"/>
            </a:pPr>
            <a:r>
              <a:rPr lang="ru-RU" sz="2400" dirty="0" smtClean="0">
                <a:solidFill>
                  <a:srgbClr val="000000"/>
                </a:solidFill>
              </a:rPr>
              <a:t> Запазен природен капитал</a:t>
            </a:r>
          </a:p>
          <a:p>
            <a:pPr>
              <a:buFont typeface="Wingdings" pitchFamily="2" charset="2"/>
              <a:buChar char="ü"/>
            </a:pPr>
            <a:r>
              <a:rPr lang="ru-RU" sz="2400" dirty="0" smtClean="0">
                <a:solidFill>
                  <a:srgbClr val="000000"/>
                </a:solidFill>
              </a:rPr>
              <a:t> Оптимално използване на ресурсите</a:t>
            </a:r>
          </a:p>
          <a:p>
            <a:pPr>
              <a:buFont typeface="Wingdings" pitchFamily="2" charset="2"/>
              <a:buChar char="ü"/>
            </a:pPr>
            <a:r>
              <a:rPr lang="ru-RU" sz="2400" dirty="0" smtClean="0">
                <a:solidFill>
                  <a:srgbClr val="000000"/>
                </a:solidFill>
              </a:rPr>
              <a:t> Възобновяема енергия</a:t>
            </a:r>
          </a:p>
          <a:p>
            <a:pPr>
              <a:buFont typeface="Wingdings" pitchFamily="2" charset="2"/>
              <a:buChar char="ü"/>
            </a:pPr>
            <a:r>
              <a:rPr lang="ru-RU" sz="2400" dirty="0" smtClean="0">
                <a:solidFill>
                  <a:srgbClr val="000000"/>
                </a:solidFill>
              </a:rPr>
              <a:t> Споделени знания и подкрепени </a:t>
            </a:r>
          </a:p>
          <a:p>
            <a:r>
              <a:rPr lang="ru-RU" sz="2400" dirty="0" smtClean="0">
                <a:solidFill>
                  <a:srgbClr val="000000"/>
                </a:solidFill>
              </a:rPr>
              <a:t>    общности </a:t>
            </a:r>
            <a:r>
              <a:rPr lang="bg-BG" sz="2400" dirty="0" smtClean="0">
                <a:solidFill>
                  <a:srgbClr val="000000"/>
                </a:solidFill>
              </a:rPr>
              <a:t> </a:t>
            </a:r>
            <a:endParaRPr lang="en-US" sz="2400" dirty="0">
              <a:solidFill>
                <a:srgbClr val="000000"/>
              </a:solidFill>
            </a:endParaRPr>
          </a:p>
        </p:txBody>
      </p:sp>
      <p:pic>
        <p:nvPicPr>
          <p:cNvPr id="6159" name="Picture 15" descr="SUEZ recycling and recovery UK - reviews, photos, phone number and address  - Household services in East Midlands - Nicelocal.co.uk"/>
          <p:cNvPicPr>
            <a:picLocks noGrp="1" noChangeAspect="1" noChangeArrowheads="1"/>
          </p:cNvPicPr>
          <p:nvPr>
            <p:ph type="pic" sz="quarter" idx="19"/>
          </p:nvPr>
        </p:nvPicPr>
        <p:blipFill>
          <a:blip r:embed="rId2"/>
          <a:srcRect l="25571" r="25571"/>
          <a:stretch>
            <a:fillRect/>
          </a:stretch>
        </p:blipFill>
        <p:spPr bwMode="auto">
          <a:xfrm>
            <a:off x="6092825" y="7938"/>
            <a:ext cx="5360988" cy="6858000"/>
          </a:xfrm>
          <a:prstGeom prst="rect">
            <a:avLst/>
          </a:prstGeom>
          <a:noFill/>
        </p:spPr>
      </p:pic>
    </p:spTree>
    <p:extLst>
      <p:ext uri="{BB962C8B-B14F-4D97-AF65-F5344CB8AC3E}">
        <p14:creationId xmlns:p14="http://schemas.microsoft.com/office/powerpoint/2010/main" xmlns="" val="19635093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105327" y="1061248"/>
            <a:ext cx="1818157" cy="493221"/>
          </a:xfrm>
        </p:spPr>
        <p:txBody>
          <a:bodyPr/>
          <a:lstStyle/>
          <a:p>
            <a:r>
              <a:rPr lang="en-US" b="1" dirty="0">
                <a:solidFill>
                  <a:srgbClr val="EB7339"/>
                </a:solidFill>
              </a:rPr>
              <a:t>RENEW Hub</a:t>
            </a:r>
          </a:p>
          <a:p>
            <a:endParaRPr lang="en-US" dirty="0"/>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6" name="Picture Placeholder 15" descr="20220428_153358.jpg"/>
          <p:cNvPicPr>
            <a:picLocks noGrp="1" noChangeAspect="1"/>
          </p:cNvPicPr>
          <p:nvPr>
            <p:ph type="pic" sz="quarter" idx="19"/>
          </p:nvPr>
        </p:nvPicPr>
        <p:blipFill>
          <a:blip r:embed="rId2"/>
          <a:srcRect l="28014" r="28014"/>
          <a:stretch>
            <a:fillRect/>
          </a:stretch>
        </p:blipFill>
        <p:spPr/>
      </p:pic>
      <p:sp>
        <p:nvSpPr>
          <p:cNvPr id="6155" name="Rectangle 11"/>
          <p:cNvSpPr>
            <a:spLocks noChangeArrowheads="1"/>
          </p:cNvSpPr>
          <p:nvPr/>
        </p:nvSpPr>
        <p:spPr bwMode="auto">
          <a:xfrm>
            <a:off x="210968" y="1459219"/>
            <a:ext cx="4877219" cy="1451688"/>
          </a:xfrm>
          <a:prstGeom prst="rect">
            <a:avLst/>
          </a:prstGeom>
          <a:solidFill>
            <a:schemeClr val="bg1"/>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ru-RU" sz="2400" dirty="0" err="1" smtClean="0">
                <a:solidFill>
                  <a:srgbClr val="202124"/>
                </a:solidFill>
                <a:cs typeface="Arial" pitchFamily="34" charset="0"/>
              </a:rPr>
              <a:t>Създаден</a:t>
            </a:r>
            <a:r>
              <a:rPr lang="ru-RU" sz="2400" dirty="0" smtClean="0">
                <a:solidFill>
                  <a:srgbClr val="202124"/>
                </a:solidFill>
                <a:cs typeface="Arial" pitchFamily="34" charset="0"/>
              </a:rPr>
              <a:t> в </a:t>
            </a:r>
            <a:r>
              <a:rPr lang="ru-RU" sz="2400" dirty="0" err="1" smtClean="0">
                <a:solidFill>
                  <a:srgbClr val="202124"/>
                </a:solidFill>
                <a:cs typeface="Arial" pitchFamily="34" charset="0"/>
              </a:rPr>
              <a:t>сътрудничество</a:t>
            </a:r>
            <a:r>
              <a:rPr lang="ru-RU" sz="2400" dirty="0" smtClean="0">
                <a:solidFill>
                  <a:srgbClr val="202124"/>
                </a:solidFill>
                <a:cs typeface="Arial" pitchFamily="34" charset="0"/>
              </a:rPr>
              <a:t> между SUEZ и </a:t>
            </a:r>
            <a:r>
              <a:rPr lang="ru-RU" sz="2400" dirty="0" err="1" smtClean="0">
                <a:solidFill>
                  <a:srgbClr val="202124"/>
                </a:solidFill>
                <a:cs typeface="Arial" pitchFamily="34" charset="0"/>
              </a:rPr>
              <a:t>Администрацията</a:t>
            </a:r>
            <a:r>
              <a:rPr lang="ru-RU" sz="2400" dirty="0" smtClean="0">
                <a:solidFill>
                  <a:srgbClr val="202124"/>
                </a:solidFill>
                <a:cs typeface="Arial" pitchFamily="34" charset="0"/>
              </a:rPr>
              <a:t> на </a:t>
            </a:r>
            <a:r>
              <a:rPr lang="ru-RU" sz="2400" dirty="0" err="1" smtClean="0">
                <a:solidFill>
                  <a:srgbClr val="202124"/>
                </a:solidFill>
                <a:cs typeface="Arial" pitchFamily="34" charset="0"/>
              </a:rPr>
              <a:t>Голям</a:t>
            </a:r>
            <a:r>
              <a:rPr lang="ru-RU" sz="2400" dirty="0" smtClean="0">
                <a:solidFill>
                  <a:srgbClr val="202124"/>
                </a:solidFill>
                <a:cs typeface="Arial" pitchFamily="34" charset="0"/>
              </a:rPr>
              <a:t> </a:t>
            </a:r>
            <a:r>
              <a:rPr lang="ru-RU" sz="2400" dirty="0" err="1" smtClean="0">
                <a:solidFill>
                  <a:srgbClr val="202124"/>
                </a:solidFill>
                <a:cs typeface="Arial" pitchFamily="34" charset="0"/>
              </a:rPr>
              <a:t>Манчестър</a:t>
            </a:r>
            <a:r>
              <a:rPr lang="ru-RU" sz="2400" dirty="0" smtClean="0">
                <a:solidFill>
                  <a:srgbClr val="202124"/>
                </a:solidFill>
                <a:cs typeface="Arial" pitchFamily="34" charset="0"/>
              </a:rPr>
              <a:t>, </a:t>
            </a:r>
            <a:r>
              <a:rPr lang="ru-RU" sz="2400" dirty="0" err="1" smtClean="0">
                <a:solidFill>
                  <a:srgbClr val="202124"/>
                </a:solidFill>
                <a:cs typeface="Arial" pitchFamily="34" charset="0"/>
              </a:rPr>
              <a:t>използвайки</a:t>
            </a:r>
            <a:r>
              <a:rPr lang="ru-RU" sz="2400" dirty="0" smtClean="0">
                <a:solidFill>
                  <a:srgbClr val="202124"/>
                </a:solidFill>
                <a:cs typeface="Arial" pitchFamily="34" charset="0"/>
              </a:rPr>
              <a:t> стара </a:t>
            </a:r>
            <a:r>
              <a:rPr lang="ru-RU" sz="2400" dirty="0" err="1" smtClean="0">
                <a:solidFill>
                  <a:srgbClr val="202124"/>
                </a:solidFill>
                <a:cs typeface="Arial" pitchFamily="34" charset="0"/>
              </a:rPr>
              <a:t>сграда</a:t>
            </a:r>
            <a:r>
              <a:rPr lang="ru-RU" sz="2400" dirty="0" smtClean="0">
                <a:solidFill>
                  <a:srgbClr val="202124"/>
                </a:solidFill>
                <a:cs typeface="Arial" pitchFamily="34" charset="0"/>
              </a:rPr>
              <a:t> за обработка на </a:t>
            </a:r>
            <a:r>
              <a:rPr lang="ru-RU" sz="2400" dirty="0" err="1" smtClean="0">
                <a:solidFill>
                  <a:srgbClr val="202124"/>
                </a:solidFill>
                <a:cs typeface="Arial" pitchFamily="34" charset="0"/>
              </a:rPr>
              <a:t>биоотпадъци</a:t>
            </a:r>
            <a:r>
              <a:rPr lang="ru-RU" sz="2400" dirty="0" smtClean="0">
                <a:solidFill>
                  <a:srgbClr val="202124"/>
                </a:solidFill>
                <a:cs typeface="Arial" pitchFamily="34" charset="0"/>
              </a:rPr>
              <a:t>.</a:t>
            </a:r>
            <a:endParaRPr lang="en-US" sz="2400" i="1" dirty="0">
              <a:solidFill>
                <a:srgbClr val="202124"/>
              </a:solidFill>
              <a:cs typeface="Arial" pitchFamily="34" charset="0"/>
            </a:endParaRPr>
          </a:p>
        </p:txBody>
      </p:sp>
      <p:sp>
        <p:nvSpPr>
          <p:cNvPr id="14" name="Rectangle 13"/>
          <p:cNvSpPr/>
          <p:nvPr/>
        </p:nvSpPr>
        <p:spPr>
          <a:xfrm>
            <a:off x="596792" y="3063306"/>
            <a:ext cx="5467834" cy="3785652"/>
          </a:xfrm>
          <a:prstGeom prst="rect">
            <a:avLst/>
          </a:prstGeom>
          <a:solidFill>
            <a:schemeClr val="bg1"/>
          </a:solidFill>
        </p:spPr>
        <p:txBody>
          <a:bodyPr wrap="square">
            <a:spAutoFit/>
          </a:bodyPr>
          <a:lstStyle/>
          <a:p>
            <a:r>
              <a:rPr lang="ru-RU" sz="2400" dirty="0" smtClean="0">
                <a:solidFill>
                  <a:schemeClr val="tx1">
                    <a:lumMod val="50000"/>
                  </a:schemeClr>
                </a:solidFill>
              </a:rPr>
              <a:t>SUEZ реализира в индустриален мащаб в Голям Манчестър дейност, чрез която дава втори живот на предметите, намалява генерирането на отпадъци, има социален ефект. Събира излезли от употреба велосипеди, мебели, електрическо оборудване, играчки и много други и им дава нов живот чрез ремонт и обновяване.</a:t>
            </a:r>
          </a:p>
          <a:p>
            <a:endParaRPr lang="en-US" sz="2400" b="1" dirty="0">
              <a:solidFill>
                <a:schemeClr val="tx1">
                  <a:lumMod val="50000"/>
                </a:schemeClr>
              </a:solidFill>
            </a:endParaRPr>
          </a:p>
        </p:txBody>
      </p:sp>
      <p:sp>
        <p:nvSpPr>
          <p:cNvPr id="17" name="Rectangle 16"/>
          <p:cNvSpPr/>
          <p:nvPr/>
        </p:nvSpPr>
        <p:spPr>
          <a:xfrm>
            <a:off x="6016624" y="5657671"/>
            <a:ext cx="5832477" cy="1200329"/>
          </a:xfrm>
          <a:prstGeom prst="rect">
            <a:avLst/>
          </a:prstGeom>
          <a:solidFill>
            <a:schemeClr val="bg1"/>
          </a:solidFill>
        </p:spPr>
        <p:txBody>
          <a:bodyPr wrap="square" lIns="91440" tIns="45720" rIns="91440" bIns="45720" anchor="t">
            <a:spAutoFit/>
          </a:bodyPr>
          <a:lstStyle/>
          <a:p>
            <a:r>
              <a:rPr lang="bg-BG" sz="2400" b="1" dirty="0" smtClean="0">
                <a:solidFill>
                  <a:srgbClr val="000000"/>
                </a:solidFill>
              </a:rPr>
              <a:t>Проследете инициативите на </a:t>
            </a:r>
            <a:r>
              <a:rPr lang="en-US" sz="2400" b="1" dirty="0" smtClean="0">
                <a:solidFill>
                  <a:srgbClr val="000000"/>
                </a:solidFill>
              </a:rPr>
              <a:t>RENEW Hub: </a:t>
            </a:r>
            <a:r>
              <a:rPr lang="en-US" sz="2400" i="1" dirty="0">
                <a:solidFill>
                  <a:srgbClr val="000000"/>
                </a:solidFill>
                <a:hlinkClick r:id="rId3"/>
              </a:rPr>
              <a:t>https://carboncopy.eco/initiatives/renew-hub</a:t>
            </a:r>
            <a:endParaRPr lang="en-US" sz="2400" i="1" dirty="0">
              <a:solidFill>
                <a:srgbClr val="000000"/>
              </a:solidFill>
              <a:cs typeface="Calibri"/>
            </a:endParaRPr>
          </a:p>
          <a:p>
            <a:endParaRPr lang="en-US" sz="2400" i="1" dirty="0">
              <a:solidFill>
                <a:srgbClr val="000000"/>
              </a:solidFill>
              <a:cs typeface="Calibri"/>
            </a:endParaRPr>
          </a:p>
        </p:txBody>
      </p:sp>
      <p:sp>
        <p:nvSpPr>
          <p:cNvPr id="18" name="Text Placeholder 5">
            <a:extLst>
              <a:ext uri="{FF2B5EF4-FFF2-40B4-BE49-F238E27FC236}">
                <a16:creationId xmlns:a16="http://schemas.microsoft.com/office/drawing/2014/main" xmlns="" id="{6AF410E7-A964-D044-9D34-2B240160C103}"/>
              </a:ext>
            </a:extLst>
          </p:cNvPr>
          <p:cNvSpPr txBox="1">
            <a:spLocks/>
          </p:cNvSpPr>
          <p:nvPr/>
        </p:nvSpPr>
        <p:spPr>
          <a:xfrm rot="16200000">
            <a:off x="-110853" y="4558849"/>
            <a:ext cx="934216" cy="404874"/>
          </a:xfrm>
          <a:prstGeom prst="rect">
            <a:avLst/>
          </a:prstGeom>
        </p:spPr>
        <p:txBody>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EB7339"/>
                </a:solidFill>
                <a:effectLst/>
                <a:uLnTx/>
                <a:uFillTx/>
                <a:latin typeface="+mn-lt"/>
                <a:ea typeface="+mn-ea"/>
                <a:cs typeface="+mn-cs"/>
              </a:rPr>
              <a:t>SUEZ </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22"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1" y="7938"/>
            <a:ext cx="6092825" cy="1039812"/>
          </a:xfrm>
        </p:spPr>
        <p:txBody>
          <a:bodyPr lIns="91440" tIns="45720" rIns="91440" bIns="45720" anchor="t">
            <a:noAutofit/>
          </a:bodyPr>
          <a:lstStyle/>
          <a:p>
            <a:r>
              <a:rPr lang="ru-RU" sz="2400" dirty="0" smtClean="0"/>
              <a:t>Примери за действия на общността - ресурсна ефективност, повторна употреба и   рециклиране</a:t>
            </a:r>
          </a:p>
          <a:p>
            <a:r>
              <a:rPr lang="en-US" sz="2400" dirty="0"/>
              <a:t>  </a:t>
            </a:r>
            <a:endParaRPr lang="pt-BR" sz="2400" dirty="0">
              <a:cs typeface="Calibri"/>
            </a:endParaRPr>
          </a:p>
        </p:txBody>
      </p:sp>
    </p:spTree>
    <p:extLst>
      <p:ext uri="{BB962C8B-B14F-4D97-AF65-F5344CB8AC3E}">
        <p14:creationId xmlns:p14="http://schemas.microsoft.com/office/powerpoint/2010/main" xmlns="" val="1963509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4480559" y="130630"/>
            <a:ext cx="7497076" cy="951412"/>
          </a:xfrm>
          <a:prstGeom prst="rect">
            <a:avLst/>
          </a:prstGeom>
          <a:solidFill>
            <a:schemeClr val="bg2">
              <a:lumMod val="75000"/>
            </a:schemeClr>
          </a:solidFill>
        </p:spPr>
        <p:txBody>
          <a:bodyPr/>
          <a:lstStyle/>
          <a:p>
            <a:pPr marL="0" indent="0">
              <a:lnSpc>
                <a:spcPct val="100000"/>
              </a:lnSpc>
              <a:spcBef>
                <a:spcPts val="0"/>
              </a:spcBef>
            </a:pPr>
            <a:r>
              <a:rPr lang="bg-BG" b="1" dirty="0" smtClean="0"/>
              <a:t>Пазители на книгите </a:t>
            </a:r>
            <a:r>
              <a:rPr lang="en-US" dirty="0" smtClean="0"/>
              <a:t>- </a:t>
            </a:r>
            <a:r>
              <a:rPr lang="ru-RU" dirty="0" err="1" smtClean="0"/>
              <a:t>Обществен</a:t>
            </a:r>
            <a:r>
              <a:rPr lang="ru-RU" dirty="0" smtClean="0"/>
              <a:t> </a:t>
            </a:r>
            <a:r>
              <a:rPr lang="ru-RU" dirty="0" err="1" smtClean="0"/>
              <a:t>център</a:t>
            </a:r>
            <a:r>
              <a:rPr lang="ru-RU" dirty="0" smtClean="0"/>
              <a:t> за </a:t>
            </a:r>
            <a:r>
              <a:rPr lang="ru-RU" dirty="0" err="1" smtClean="0"/>
              <a:t>околна</a:t>
            </a:r>
            <a:r>
              <a:rPr lang="ru-RU" dirty="0" smtClean="0"/>
              <a:t> среда и устойчиво развитие </a:t>
            </a:r>
            <a:r>
              <a:rPr lang="en-US" dirty="0" smtClean="0"/>
              <a:t>(</a:t>
            </a:r>
            <a:r>
              <a:rPr lang="bg-BG" dirty="0" smtClean="0"/>
              <a:t>ОЦОСУР</a:t>
            </a:r>
            <a:r>
              <a:rPr lang="en-US" dirty="0" smtClean="0"/>
              <a:t>), </a:t>
            </a:r>
            <a:r>
              <a:rPr lang="bg-BG" dirty="0" smtClean="0"/>
              <a:t>Варна, България</a:t>
            </a:r>
            <a:endParaRPr lang="en-US" dirty="0" smtClean="0"/>
          </a:p>
          <a:p>
            <a:pPr marL="0" indent="0">
              <a:lnSpc>
                <a:spcPct val="100000"/>
              </a:lnSpc>
              <a:spcBef>
                <a:spcPts val="0"/>
              </a:spcBef>
            </a:pPr>
            <a:r>
              <a:rPr lang="bg-BG" dirty="0" smtClean="0"/>
              <a:t> </a:t>
            </a:r>
            <a:endParaRPr lang="en-US" dirty="0"/>
          </a:p>
        </p:txBody>
      </p:sp>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1"/>
            <a:ext cx="4480559" cy="1447799"/>
          </a:xfrm>
          <a:prstGeom prst="rect">
            <a:avLst/>
          </a:prstGeom>
        </p:spPr>
        <p:txBody>
          <a:bodyPr lIns="91440" tIns="45720" rIns="91440" bIns="45720" anchor="t">
            <a:noAutofit/>
          </a:bodyPr>
          <a:lstStyle/>
          <a:p>
            <a:r>
              <a:rPr lang="ru-RU" sz="3200" dirty="0" smtClean="0"/>
              <a:t>Примери за действия на общността – </a:t>
            </a:r>
            <a:r>
              <a:rPr lang="bg-BG" sz="3200" dirty="0" smtClean="0"/>
              <a:t>повторна употреба</a:t>
            </a:r>
            <a:endParaRPr lang="en-US" sz="3200" dirty="0"/>
          </a:p>
        </p:txBody>
      </p:sp>
      <p:sp>
        <p:nvSpPr>
          <p:cNvPr id="5" name="Text Placeholder 2">
            <a:extLst>
              <a:ext uri="{FF2B5EF4-FFF2-40B4-BE49-F238E27FC236}">
                <a16:creationId xmlns:a16="http://schemas.microsoft.com/office/drawing/2014/main" xmlns="" id="{E4EDAC37-C3BA-1249-8767-414D489BC914}"/>
              </a:ext>
            </a:extLst>
          </p:cNvPr>
          <p:cNvSpPr txBox="1">
            <a:spLocks/>
          </p:cNvSpPr>
          <p:nvPr/>
        </p:nvSpPr>
        <p:spPr>
          <a:xfrm>
            <a:off x="4489160" y="1082040"/>
            <a:ext cx="7226589" cy="5590065"/>
          </a:xfrm>
          <a:prstGeom prst="rect">
            <a:avLst/>
          </a:prstGeom>
          <a:solidFill>
            <a:srgbClr val="00B0F0"/>
          </a:solidFill>
        </p:spPr>
        <p:txBody>
          <a:bodyPr/>
          <a:lstStyle/>
          <a:p>
            <a:pPr marR="0" lvl="0" algn="l" defTabSz="914400" rtl="0" eaLnBrk="1" fontAlgn="auto" latinLnBrk="0" hangingPunct="1">
              <a:lnSpc>
                <a:spcPct val="90000"/>
              </a:lnSpc>
              <a:spcAft>
                <a:spcPts val="0"/>
              </a:spcAft>
              <a:buClrTx/>
              <a:buSzTx/>
              <a:buFont typeface="Arial" panose="020B0604020202020204" pitchFamily="34" charset="0"/>
              <a:buNone/>
              <a:tabLst/>
              <a:defRPr/>
            </a:pPr>
            <a:r>
              <a:rPr lang="ru-RU" sz="2400" dirty="0" smtClean="0">
                <a:solidFill>
                  <a:schemeClr val="bg1"/>
                </a:solidFill>
              </a:rPr>
              <a:t>ОЦОСУР реализира дългосрочна инициатива за рециклиране на хартия - „Лист по лист“. По </a:t>
            </a:r>
            <a:r>
              <a:rPr lang="ru-RU" sz="2400" dirty="0" err="1" smtClean="0">
                <a:solidFill>
                  <a:schemeClr val="bg1"/>
                </a:solidFill>
              </a:rPr>
              <a:t>време</a:t>
            </a:r>
            <a:r>
              <a:rPr lang="ru-RU" sz="2400" dirty="0" smtClean="0">
                <a:solidFill>
                  <a:schemeClr val="bg1"/>
                </a:solidFill>
              </a:rPr>
              <a:t> на </a:t>
            </a:r>
            <a:r>
              <a:rPr lang="ru-RU" sz="2400" dirty="0" err="1" smtClean="0">
                <a:solidFill>
                  <a:schemeClr val="bg1"/>
                </a:solidFill>
              </a:rPr>
              <a:t>кампаниите</a:t>
            </a:r>
            <a:r>
              <a:rPr lang="ru-RU" sz="2400" dirty="0" smtClean="0">
                <a:solidFill>
                  <a:schemeClr val="bg1"/>
                </a:solidFill>
              </a:rPr>
              <a:t> </a:t>
            </a:r>
            <a:r>
              <a:rPr lang="ru-RU" sz="2400" dirty="0" err="1" smtClean="0">
                <a:solidFill>
                  <a:schemeClr val="bg1"/>
                </a:solidFill>
              </a:rPr>
              <a:t>могат</a:t>
            </a:r>
            <a:r>
              <a:rPr lang="ru-RU" sz="2400" dirty="0" smtClean="0">
                <a:solidFill>
                  <a:schemeClr val="bg1"/>
                </a:solidFill>
              </a:rPr>
              <a:t> да </a:t>
            </a:r>
            <a:r>
              <a:rPr lang="ru-RU" sz="2400" dirty="0" err="1" smtClean="0">
                <a:solidFill>
                  <a:schemeClr val="bg1"/>
                </a:solidFill>
              </a:rPr>
              <a:t>бъдат</a:t>
            </a:r>
            <a:r>
              <a:rPr lang="ru-RU" sz="2400" dirty="0" smtClean="0">
                <a:solidFill>
                  <a:schemeClr val="bg1"/>
                </a:solidFill>
              </a:rPr>
              <a:t> </a:t>
            </a:r>
            <a:r>
              <a:rPr lang="ru-RU" sz="2400" dirty="0" err="1" smtClean="0">
                <a:solidFill>
                  <a:schemeClr val="bg1"/>
                </a:solidFill>
              </a:rPr>
              <a:t>открити</a:t>
            </a:r>
            <a:r>
              <a:rPr lang="ru-RU" sz="2400" dirty="0" smtClean="0">
                <a:solidFill>
                  <a:schemeClr val="bg1"/>
                </a:solidFill>
              </a:rPr>
              <a:t> и </a:t>
            </a:r>
            <a:r>
              <a:rPr lang="ru-RU" sz="2400" dirty="0" err="1" smtClean="0">
                <a:solidFill>
                  <a:schemeClr val="bg1"/>
                </a:solidFill>
              </a:rPr>
              <a:t>извлечени</a:t>
            </a:r>
            <a:r>
              <a:rPr lang="ru-RU" sz="2400" dirty="0" smtClean="0">
                <a:solidFill>
                  <a:schemeClr val="bg1"/>
                </a:solidFill>
              </a:rPr>
              <a:t> от </a:t>
            </a:r>
            <a:r>
              <a:rPr lang="ru-RU" sz="2400" dirty="0" err="1" smtClean="0">
                <a:solidFill>
                  <a:schemeClr val="bg1"/>
                </a:solidFill>
              </a:rPr>
              <a:t>потоците</a:t>
            </a:r>
            <a:r>
              <a:rPr lang="ru-RU" sz="2400" dirty="0" smtClean="0">
                <a:solidFill>
                  <a:schemeClr val="bg1"/>
                </a:solidFill>
              </a:rPr>
              <a:t> </a:t>
            </a:r>
            <a:r>
              <a:rPr lang="ru-RU" sz="2400" dirty="0" err="1" smtClean="0">
                <a:solidFill>
                  <a:schemeClr val="bg1"/>
                </a:solidFill>
              </a:rPr>
              <a:t>отпадъци</a:t>
            </a:r>
            <a:r>
              <a:rPr lang="ru-RU" sz="2400" dirty="0" smtClean="0">
                <a:solidFill>
                  <a:schemeClr val="bg1"/>
                </a:solidFill>
              </a:rPr>
              <a:t> книги, </a:t>
            </a:r>
            <a:r>
              <a:rPr lang="ru-RU" sz="2400" dirty="0" err="1" smtClean="0">
                <a:solidFill>
                  <a:schemeClr val="bg1"/>
                </a:solidFill>
              </a:rPr>
              <a:t>които</a:t>
            </a:r>
            <a:r>
              <a:rPr lang="ru-RU" sz="2400" dirty="0" smtClean="0">
                <a:solidFill>
                  <a:schemeClr val="bg1"/>
                </a:solidFill>
              </a:rPr>
              <a:t> </a:t>
            </a:r>
            <a:r>
              <a:rPr lang="ru-RU" sz="2400" dirty="0" err="1" smtClean="0">
                <a:solidFill>
                  <a:schemeClr val="bg1"/>
                </a:solidFill>
              </a:rPr>
              <a:t>имат</a:t>
            </a:r>
            <a:r>
              <a:rPr lang="ru-RU" sz="2400" dirty="0" smtClean="0">
                <a:solidFill>
                  <a:schemeClr val="bg1"/>
                </a:solidFill>
              </a:rPr>
              <a:t> </a:t>
            </a:r>
            <a:r>
              <a:rPr lang="ru-RU" sz="2400" dirty="0" err="1" smtClean="0">
                <a:solidFill>
                  <a:schemeClr val="bg1"/>
                </a:solidFill>
              </a:rPr>
              <a:t>голяма</a:t>
            </a:r>
            <a:r>
              <a:rPr lang="ru-RU" sz="2400" dirty="0" smtClean="0">
                <a:solidFill>
                  <a:schemeClr val="bg1"/>
                </a:solidFill>
              </a:rPr>
              <a:t> </a:t>
            </a:r>
            <a:r>
              <a:rPr lang="ru-RU" sz="2400" dirty="0" err="1" smtClean="0">
                <a:solidFill>
                  <a:schemeClr val="bg1"/>
                </a:solidFill>
              </a:rPr>
              <a:t>интелектуална</a:t>
            </a:r>
            <a:r>
              <a:rPr lang="ru-RU" sz="2400" dirty="0" smtClean="0">
                <a:solidFill>
                  <a:schemeClr val="bg1"/>
                </a:solidFill>
              </a:rPr>
              <a:t> </a:t>
            </a:r>
            <a:r>
              <a:rPr lang="ru-RU" sz="2400" dirty="0" err="1" smtClean="0">
                <a:solidFill>
                  <a:schemeClr val="bg1"/>
                </a:solidFill>
              </a:rPr>
              <a:t>стойност</a:t>
            </a:r>
            <a:r>
              <a:rPr lang="ru-RU" sz="2400" dirty="0" smtClean="0">
                <a:solidFill>
                  <a:schemeClr val="bg1"/>
                </a:solidFill>
              </a:rPr>
              <a:t>. В </a:t>
            </a:r>
            <a:r>
              <a:rPr lang="ru-RU" sz="2400" dirty="0" err="1" smtClean="0">
                <a:solidFill>
                  <a:schemeClr val="bg1"/>
                </a:solidFill>
              </a:rPr>
              <a:t>повечето</a:t>
            </a:r>
            <a:r>
              <a:rPr lang="ru-RU" sz="2400" dirty="0" smtClean="0">
                <a:solidFill>
                  <a:schemeClr val="bg1"/>
                </a:solidFill>
              </a:rPr>
              <a:t> случаи </a:t>
            </a:r>
            <a:r>
              <a:rPr lang="ru-RU" sz="2400" dirty="0" err="1" smtClean="0">
                <a:solidFill>
                  <a:schemeClr val="bg1"/>
                </a:solidFill>
              </a:rPr>
              <a:t>тези</a:t>
            </a:r>
            <a:r>
              <a:rPr lang="ru-RU" sz="2400" dirty="0" smtClean="0">
                <a:solidFill>
                  <a:schemeClr val="bg1"/>
                </a:solidFill>
              </a:rPr>
              <a:t> книги </a:t>
            </a:r>
            <a:r>
              <a:rPr lang="ru-RU" sz="2400" dirty="0" err="1" smtClean="0">
                <a:solidFill>
                  <a:schemeClr val="bg1"/>
                </a:solidFill>
              </a:rPr>
              <a:t>са</a:t>
            </a:r>
            <a:r>
              <a:rPr lang="ru-RU" sz="2400" dirty="0" smtClean="0">
                <a:solidFill>
                  <a:schemeClr val="bg1"/>
                </a:solidFill>
              </a:rPr>
              <a:t> в </a:t>
            </a:r>
            <a:r>
              <a:rPr lang="ru-RU" sz="2400" dirty="0" err="1" smtClean="0">
                <a:solidFill>
                  <a:schemeClr val="bg1"/>
                </a:solidFill>
              </a:rPr>
              <a:t>лошо</a:t>
            </a:r>
            <a:r>
              <a:rPr lang="ru-RU" sz="2400" dirty="0" smtClean="0">
                <a:solidFill>
                  <a:schemeClr val="bg1"/>
                </a:solidFill>
              </a:rPr>
              <a:t> </a:t>
            </a:r>
            <a:r>
              <a:rPr lang="ru-RU" sz="2400" dirty="0" err="1" smtClean="0">
                <a:solidFill>
                  <a:schemeClr val="bg1"/>
                </a:solidFill>
              </a:rPr>
              <a:t>състояние</a:t>
            </a:r>
            <a:r>
              <a:rPr lang="ru-RU" sz="2400" dirty="0" smtClean="0">
                <a:solidFill>
                  <a:schemeClr val="bg1"/>
                </a:solidFill>
              </a:rPr>
              <a:t>, но </a:t>
            </a:r>
            <a:r>
              <a:rPr lang="ru-RU" sz="2400" dirty="0" err="1" smtClean="0">
                <a:solidFill>
                  <a:schemeClr val="bg1"/>
                </a:solidFill>
              </a:rPr>
              <a:t>могат</a:t>
            </a:r>
            <a:r>
              <a:rPr lang="ru-RU" sz="2400" dirty="0" smtClean="0">
                <a:solidFill>
                  <a:schemeClr val="bg1"/>
                </a:solidFill>
              </a:rPr>
              <a:t> да се </a:t>
            </a:r>
            <a:r>
              <a:rPr lang="ru-RU" sz="2400" dirty="0" err="1" smtClean="0">
                <a:solidFill>
                  <a:schemeClr val="bg1"/>
                </a:solidFill>
              </a:rPr>
              <a:t>използват</a:t>
            </a:r>
            <a:r>
              <a:rPr lang="ru-RU" sz="2400" dirty="0" smtClean="0">
                <a:solidFill>
                  <a:schemeClr val="bg1"/>
                </a:solidFill>
              </a:rPr>
              <a:t> повторно след реставрация. Друга </a:t>
            </a:r>
            <a:r>
              <a:rPr lang="ru-RU" sz="2400" dirty="0" err="1" smtClean="0">
                <a:solidFill>
                  <a:schemeClr val="bg1"/>
                </a:solidFill>
              </a:rPr>
              <a:t>група</a:t>
            </a:r>
            <a:r>
              <a:rPr lang="ru-RU" sz="2400" dirty="0" smtClean="0">
                <a:solidFill>
                  <a:schemeClr val="bg1"/>
                </a:solidFill>
              </a:rPr>
              <a:t> книги – с </a:t>
            </a:r>
            <a:r>
              <a:rPr lang="ru-RU" sz="2400" dirty="0" err="1" smtClean="0">
                <a:solidFill>
                  <a:schemeClr val="bg1"/>
                </a:solidFill>
              </a:rPr>
              <a:t>висока</a:t>
            </a:r>
            <a:r>
              <a:rPr lang="ru-RU" sz="2400" dirty="0" smtClean="0">
                <a:solidFill>
                  <a:schemeClr val="bg1"/>
                </a:solidFill>
              </a:rPr>
              <a:t> </a:t>
            </a:r>
            <a:r>
              <a:rPr lang="ru-RU" sz="2400" dirty="0" err="1" smtClean="0">
                <a:solidFill>
                  <a:schemeClr val="bg1"/>
                </a:solidFill>
              </a:rPr>
              <a:t>антикварна</a:t>
            </a:r>
            <a:r>
              <a:rPr lang="ru-RU" sz="2400" dirty="0" smtClean="0">
                <a:solidFill>
                  <a:schemeClr val="bg1"/>
                </a:solidFill>
              </a:rPr>
              <a:t> и </a:t>
            </a:r>
            <a:r>
              <a:rPr lang="ru-RU" sz="2400" dirty="0" err="1" smtClean="0">
                <a:solidFill>
                  <a:schemeClr val="bg1"/>
                </a:solidFill>
              </a:rPr>
              <a:t>художествена</a:t>
            </a:r>
            <a:r>
              <a:rPr lang="ru-RU" sz="2400" dirty="0" smtClean="0">
                <a:solidFill>
                  <a:schemeClr val="bg1"/>
                </a:solidFill>
              </a:rPr>
              <a:t> </a:t>
            </a:r>
            <a:r>
              <a:rPr lang="ru-RU" sz="2400" dirty="0" err="1" smtClean="0">
                <a:solidFill>
                  <a:schemeClr val="bg1"/>
                </a:solidFill>
              </a:rPr>
              <a:t>стойност</a:t>
            </a:r>
            <a:r>
              <a:rPr lang="ru-RU" sz="2400" dirty="0" smtClean="0">
                <a:solidFill>
                  <a:schemeClr val="bg1"/>
                </a:solidFill>
              </a:rPr>
              <a:t>, се </a:t>
            </a:r>
            <a:r>
              <a:rPr lang="ru-RU" sz="2400" dirty="0" err="1" smtClean="0">
                <a:solidFill>
                  <a:schemeClr val="bg1"/>
                </a:solidFill>
              </a:rPr>
              <a:t>съхраняват</a:t>
            </a:r>
            <a:r>
              <a:rPr lang="ru-RU" sz="2400" dirty="0" smtClean="0">
                <a:solidFill>
                  <a:schemeClr val="bg1"/>
                </a:solidFill>
              </a:rPr>
              <a:t> чрез </a:t>
            </a:r>
            <a:r>
              <a:rPr lang="ru-RU" sz="2400" dirty="0" err="1" smtClean="0">
                <a:solidFill>
                  <a:schemeClr val="bg1"/>
                </a:solidFill>
              </a:rPr>
              <a:t>тяхното</a:t>
            </a:r>
            <a:r>
              <a:rPr lang="ru-RU" sz="2400" dirty="0" smtClean="0">
                <a:solidFill>
                  <a:schemeClr val="bg1"/>
                </a:solidFill>
              </a:rPr>
              <a:t> </a:t>
            </a:r>
            <a:r>
              <a:rPr lang="ru-RU" sz="2400" dirty="0" err="1" smtClean="0">
                <a:solidFill>
                  <a:schemeClr val="bg1"/>
                </a:solidFill>
              </a:rPr>
              <a:t>ксерографско</a:t>
            </a:r>
            <a:r>
              <a:rPr lang="ru-RU" sz="2400" dirty="0" smtClean="0">
                <a:solidFill>
                  <a:schemeClr val="bg1"/>
                </a:solidFill>
              </a:rPr>
              <a:t> или </a:t>
            </a:r>
            <a:r>
              <a:rPr lang="ru-RU" sz="2400" dirty="0" err="1" smtClean="0">
                <a:solidFill>
                  <a:schemeClr val="bg1"/>
                </a:solidFill>
              </a:rPr>
              <a:t>фотографско</a:t>
            </a:r>
            <a:r>
              <a:rPr lang="ru-RU" sz="2400" dirty="0" smtClean="0">
                <a:solidFill>
                  <a:schemeClr val="bg1"/>
                </a:solidFill>
              </a:rPr>
              <a:t> </a:t>
            </a:r>
            <a:r>
              <a:rPr lang="ru-RU" sz="2400" dirty="0" err="1" smtClean="0">
                <a:solidFill>
                  <a:schemeClr val="bg1"/>
                </a:solidFill>
              </a:rPr>
              <a:t>възпроизвеждане</a:t>
            </a:r>
            <a:r>
              <a:rPr lang="ru-RU" sz="2400" dirty="0" smtClean="0">
                <a:solidFill>
                  <a:schemeClr val="bg1"/>
                </a:solidFill>
              </a:rPr>
              <a:t>, </a:t>
            </a:r>
            <a:r>
              <a:rPr lang="ru-RU" sz="2400" dirty="0" err="1" smtClean="0">
                <a:solidFill>
                  <a:schemeClr val="bg1"/>
                </a:solidFill>
              </a:rPr>
              <a:t>както</a:t>
            </a:r>
            <a:r>
              <a:rPr lang="ru-RU" sz="2400" dirty="0" smtClean="0">
                <a:solidFill>
                  <a:schemeClr val="bg1"/>
                </a:solidFill>
              </a:rPr>
              <a:t> и чрез </a:t>
            </a:r>
            <a:r>
              <a:rPr lang="ru-RU" sz="2400" dirty="0" err="1" smtClean="0">
                <a:solidFill>
                  <a:schemeClr val="bg1"/>
                </a:solidFill>
              </a:rPr>
              <a:t>дигитализация</a:t>
            </a:r>
            <a:r>
              <a:rPr lang="ru-RU" sz="2400" dirty="0" smtClean="0">
                <a:solidFill>
                  <a:schemeClr val="bg1"/>
                </a:solidFill>
              </a:rPr>
              <a:t>. </a:t>
            </a:r>
          </a:p>
          <a:p>
            <a:endParaRPr lang="ru-RU" sz="2400" dirty="0" smtClean="0">
              <a:solidFill>
                <a:schemeClr val="bg1"/>
              </a:solidFill>
            </a:endParaRPr>
          </a:p>
          <a:p>
            <a:r>
              <a:rPr lang="ru-RU" sz="2400" dirty="0" smtClean="0">
                <a:solidFill>
                  <a:schemeClr val="bg1"/>
                </a:solidFill>
              </a:rPr>
              <a:t>За </a:t>
            </a:r>
            <a:r>
              <a:rPr lang="ru-RU" sz="2400" dirty="0" err="1" smtClean="0">
                <a:solidFill>
                  <a:schemeClr val="bg1"/>
                </a:solidFill>
              </a:rPr>
              <a:t>изпълнението</a:t>
            </a:r>
            <a:r>
              <a:rPr lang="ru-RU" sz="2400" dirty="0" smtClean="0">
                <a:solidFill>
                  <a:schemeClr val="bg1"/>
                </a:solidFill>
              </a:rPr>
              <a:t> на </a:t>
            </a:r>
            <a:r>
              <a:rPr lang="ru-RU" sz="2400" dirty="0" err="1" smtClean="0">
                <a:solidFill>
                  <a:schemeClr val="bg1"/>
                </a:solidFill>
              </a:rPr>
              <a:t>дейностите</a:t>
            </a:r>
            <a:r>
              <a:rPr lang="ru-RU" sz="2400" dirty="0" smtClean="0">
                <a:solidFill>
                  <a:schemeClr val="bg1"/>
                </a:solidFill>
              </a:rPr>
              <a:t> ОЦОСУР получи </a:t>
            </a:r>
            <a:r>
              <a:rPr lang="ru-RU" sz="2400" dirty="0" err="1" smtClean="0">
                <a:solidFill>
                  <a:schemeClr val="bg1"/>
                </a:solidFill>
              </a:rPr>
              <a:t>подкрепа</a:t>
            </a:r>
            <a:r>
              <a:rPr lang="ru-RU" sz="2400" dirty="0" smtClean="0">
                <a:solidFill>
                  <a:schemeClr val="bg1"/>
                </a:solidFill>
              </a:rPr>
              <a:t> от 100 хил. евро от </a:t>
            </a:r>
            <a:r>
              <a:rPr lang="ru-RU" sz="2400" dirty="0" err="1" smtClean="0">
                <a:solidFill>
                  <a:schemeClr val="bg1"/>
                </a:solidFill>
              </a:rPr>
              <a:t>програмата</a:t>
            </a:r>
            <a:r>
              <a:rPr lang="ru-RU" sz="2400" dirty="0" smtClean="0">
                <a:solidFill>
                  <a:schemeClr val="bg1"/>
                </a:solidFill>
              </a:rPr>
              <a:t> на ЕС „За </a:t>
            </a:r>
            <a:r>
              <a:rPr lang="ru-RU" sz="2400" dirty="0" err="1" smtClean="0">
                <a:solidFill>
                  <a:schemeClr val="bg1"/>
                </a:solidFill>
              </a:rPr>
              <a:t>земята</a:t>
            </a:r>
            <a:r>
              <a:rPr lang="ru-RU" sz="2400" dirty="0" smtClean="0">
                <a:solidFill>
                  <a:schemeClr val="bg1"/>
                </a:solidFill>
              </a:rPr>
              <a:t>”, влага и </a:t>
            </a:r>
            <a:r>
              <a:rPr lang="ru-RU" sz="2400" dirty="0" err="1" smtClean="0">
                <a:solidFill>
                  <a:schemeClr val="bg1"/>
                </a:solidFill>
              </a:rPr>
              <a:t>собствени</a:t>
            </a:r>
            <a:r>
              <a:rPr lang="ru-RU" sz="2400" dirty="0" smtClean="0">
                <a:solidFill>
                  <a:schemeClr val="bg1"/>
                </a:solidFill>
              </a:rPr>
              <a:t> средства и </a:t>
            </a:r>
            <a:r>
              <a:rPr lang="ru-RU" sz="2400" dirty="0" err="1" smtClean="0">
                <a:solidFill>
                  <a:schemeClr val="bg1"/>
                </a:solidFill>
              </a:rPr>
              <a:t>работи</a:t>
            </a:r>
            <a:r>
              <a:rPr lang="ru-RU" sz="2400" dirty="0" smtClean="0">
                <a:solidFill>
                  <a:schemeClr val="bg1"/>
                </a:solidFill>
              </a:rPr>
              <a:t> с </a:t>
            </a:r>
            <a:r>
              <a:rPr lang="ru-RU" sz="2400" dirty="0" err="1" smtClean="0">
                <a:solidFill>
                  <a:schemeClr val="bg1"/>
                </a:solidFill>
              </a:rPr>
              <a:t>доброволци</a:t>
            </a:r>
            <a:r>
              <a:rPr lang="ru-RU" sz="2400" dirty="0" smtClean="0">
                <a:solidFill>
                  <a:schemeClr val="bg1"/>
                </a:solidFill>
              </a:rPr>
              <a:t>.  </a:t>
            </a:r>
            <a:endParaRPr lang="ru-RU" sz="2400" dirty="0">
              <a:solidFill>
                <a:schemeClr val="bg1"/>
              </a:solidFill>
            </a:endParaRPr>
          </a:p>
        </p:txBody>
      </p:sp>
      <p:pic>
        <p:nvPicPr>
          <p:cNvPr id="6" name="Picture 2" descr="https://ecovarna.info/wp-content/uploads/2020/06/book-saviors.jpg"/>
          <p:cNvPicPr>
            <a:picLocks noChangeAspect="1" noChangeArrowheads="1"/>
          </p:cNvPicPr>
          <p:nvPr/>
        </p:nvPicPr>
        <p:blipFill>
          <a:blip r:embed="rId2"/>
          <a:srcRect/>
          <a:stretch>
            <a:fillRect/>
          </a:stretch>
        </p:blipFill>
        <p:spPr bwMode="auto">
          <a:xfrm>
            <a:off x="0" y="1952625"/>
            <a:ext cx="4489161" cy="2990904"/>
          </a:xfrm>
          <a:prstGeom prst="rect">
            <a:avLst/>
          </a:prstGeom>
          <a:noFill/>
        </p:spPr>
      </p:pic>
    </p:spTree>
    <p:extLst>
      <p:ext uri="{BB962C8B-B14F-4D97-AF65-F5344CB8AC3E}">
        <p14:creationId xmlns:p14="http://schemas.microsoft.com/office/powerpoint/2010/main" xmlns="" val="3600211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1"/>
            <a:ext cx="4480559" cy="1082040"/>
          </a:xfrm>
          <a:prstGeom prst="rect">
            <a:avLst/>
          </a:prstGeom>
        </p:spPr>
        <p:txBody>
          <a:bodyPr/>
          <a:lstStyle/>
          <a:p>
            <a:r>
              <a:rPr lang="en-US" sz="2400" dirty="0">
                <a:solidFill>
                  <a:srgbClr val="EB7339"/>
                </a:solidFill>
              </a:rPr>
              <a:t> </a:t>
            </a:r>
          </a:p>
        </p:txBody>
      </p:sp>
      <p:sp>
        <p:nvSpPr>
          <p:cNvPr id="7" name="Text Placeholder 2">
            <a:extLst>
              <a:ext uri="{FF2B5EF4-FFF2-40B4-BE49-F238E27FC236}">
                <a16:creationId xmlns:a16="http://schemas.microsoft.com/office/drawing/2014/main" xmlns="" id="{E4EDAC37-C3BA-1249-8767-414D489BC914}"/>
              </a:ext>
            </a:extLst>
          </p:cNvPr>
          <p:cNvSpPr txBox="1">
            <a:spLocks/>
          </p:cNvSpPr>
          <p:nvPr/>
        </p:nvSpPr>
        <p:spPr>
          <a:xfrm>
            <a:off x="4490083" y="5047"/>
            <a:ext cx="7216141" cy="4903972"/>
          </a:xfrm>
          <a:prstGeom prst="rect">
            <a:avLst/>
          </a:prstGeom>
          <a:solidFill>
            <a:srgbClr val="00B0F0"/>
          </a:solidFill>
        </p:spPr>
        <p:txBody>
          <a:bodyPr/>
          <a:lstStyle/>
          <a:p>
            <a:pPr lvl="0" indent="-228600">
              <a:lnSpc>
                <a:spcPct val="90000"/>
              </a:lnSpc>
              <a:spcBef>
                <a:spcPts val="1000"/>
              </a:spcBef>
              <a:defRPr/>
            </a:pPr>
            <a:r>
              <a:rPr lang="ru-RU" sz="2400" dirty="0" smtClean="0">
                <a:solidFill>
                  <a:schemeClr val="bg1"/>
                </a:solidFill>
              </a:rPr>
              <a:t>Дейностите по оползотворяване и съхранение на книги допринасят за опазването на околната среда чрез намаляване количеството отпадъчна хартия, както и спестяване на материални ресурси и енергия. </a:t>
            </a:r>
            <a:r>
              <a:rPr lang="ru-RU" sz="2400" dirty="0" err="1" smtClean="0">
                <a:solidFill>
                  <a:schemeClr val="bg1"/>
                </a:solidFill>
              </a:rPr>
              <a:t>Интелектуалният</a:t>
            </a:r>
            <a:r>
              <a:rPr lang="ru-RU" sz="2400" dirty="0" smtClean="0">
                <a:solidFill>
                  <a:schemeClr val="bg1"/>
                </a:solidFill>
              </a:rPr>
              <a:t> продукт от </a:t>
            </a:r>
            <a:r>
              <a:rPr lang="ru-RU" sz="2400" dirty="0" err="1" smtClean="0">
                <a:solidFill>
                  <a:schemeClr val="bg1"/>
                </a:solidFill>
              </a:rPr>
              <a:t>използването</a:t>
            </a:r>
            <a:r>
              <a:rPr lang="ru-RU" sz="2400" dirty="0" smtClean="0">
                <a:solidFill>
                  <a:schemeClr val="bg1"/>
                </a:solidFill>
              </a:rPr>
              <a:t> на </a:t>
            </a:r>
            <a:r>
              <a:rPr lang="ru-RU" sz="2400" dirty="0" err="1" smtClean="0">
                <a:solidFill>
                  <a:schemeClr val="bg1"/>
                </a:solidFill>
              </a:rPr>
              <a:t>тези</a:t>
            </a:r>
            <a:r>
              <a:rPr lang="ru-RU" sz="2400" dirty="0" smtClean="0">
                <a:solidFill>
                  <a:schemeClr val="bg1"/>
                </a:solidFill>
              </a:rPr>
              <a:t> книги </a:t>
            </a:r>
            <a:r>
              <a:rPr lang="ru-RU" sz="2400" dirty="0" err="1" smtClean="0">
                <a:solidFill>
                  <a:schemeClr val="bg1"/>
                </a:solidFill>
              </a:rPr>
              <a:t>значително</a:t>
            </a:r>
            <a:r>
              <a:rPr lang="ru-RU" sz="2400" dirty="0" smtClean="0">
                <a:solidFill>
                  <a:schemeClr val="bg1"/>
                </a:solidFill>
              </a:rPr>
              <a:t> </a:t>
            </a:r>
            <a:r>
              <a:rPr lang="ru-RU" sz="2400" dirty="0" err="1" smtClean="0">
                <a:solidFill>
                  <a:schemeClr val="bg1"/>
                </a:solidFill>
              </a:rPr>
              <a:t>надхвърля</a:t>
            </a:r>
            <a:r>
              <a:rPr lang="ru-RU" sz="2400" dirty="0" smtClean="0">
                <a:solidFill>
                  <a:schemeClr val="bg1"/>
                </a:solidFill>
              </a:rPr>
              <a:t> </a:t>
            </a:r>
            <a:r>
              <a:rPr lang="ru-RU" sz="2400" dirty="0" err="1" smtClean="0">
                <a:solidFill>
                  <a:schemeClr val="bg1"/>
                </a:solidFill>
              </a:rPr>
              <a:t>стойността</a:t>
            </a:r>
            <a:r>
              <a:rPr lang="ru-RU" sz="2400" dirty="0" smtClean="0">
                <a:solidFill>
                  <a:schemeClr val="bg1"/>
                </a:solidFill>
              </a:rPr>
              <a:t> им </a:t>
            </a:r>
            <a:r>
              <a:rPr lang="ru-RU" sz="2400" dirty="0" err="1" smtClean="0">
                <a:solidFill>
                  <a:schemeClr val="bg1"/>
                </a:solidFill>
              </a:rPr>
              <a:t>като</a:t>
            </a:r>
            <a:r>
              <a:rPr lang="ru-RU" sz="2400" dirty="0" smtClean="0">
                <a:solidFill>
                  <a:schemeClr val="bg1"/>
                </a:solidFill>
              </a:rPr>
              <a:t> </a:t>
            </a:r>
            <a:r>
              <a:rPr lang="ru-RU" sz="2400" dirty="0" err="1" smtClean="0">
                <a:solidFill>
                  <a:schemeClr val="bg1"/>
                </a:solidFill>
              </a:rPr>
              <a:t>отпадъчна</a:t>
            </a:r>
            <a:r>
              <a:rPr lang="ru-RU" sz="2400" dirty="0" smtClean="0">
                <a:solidFill>
                  <a:schemeClr val="bg1"/>
                </a:solidFill>
              </a:rPr>
              <a:t> хартия.</a:t>
            </a:r>
          </a:p>
          <a:p>
            <a:pPr lvl="0" indent="-228600">
              <a:lnSpc>
                <a:spcPct val="90000"/>
              </a:lnSpc>
              <a:spcBef>
                <a:spcPts val="1000"/>
              </a:spcBef>
              <a:defRPr/>
            </a:pPr>
            <a:r>
              <a:rPr lang="ru-RU" sz="2400" dirty="0" err="1" smtClean="0">
                <a:solidFill>
                  <a:schemeClr val="bg1"/>
                </a:solidFill>
              </a:rPr>
              <a:t>Дейността</a:t>
            </a:r>
            <a:r>
              <a:rPr lang="ru-RU" sz="2400" dirty="0" smtClean="0">
                <a:solidFill>
                  <a:schemeClr val="bg1"/>
                </a:solidFill>
              </a:rPr>
              <a:t> е в </a:t>
            </a:r>
            <a:r>
              <a:rPr lang="ru-RU" sz="2400" dirty="0" err="1" smtClean="0">
                <a:solidFill>
                  <a:schemeClr val="bg1"/>
                </a:solidFill>
              </a:rPr>
              <a:t>съответствие</a:t>
            </a:r>
            <a:r>
              <a:rPr lang="ru-RU" sz="2400" dirty="0" smtClean="0">
                <a:solidFill>
                  <a:schemeClr val="bg1"/>
                </a:solidFill>
              </a:rPr>
              <a:t> с </a:t>
            </a:r>
            <a:r>
              <a:rPr lang="ru-RU" sz="2400" dirty="0" err="1" smtClean="0">
                <a:solidFill>
                  <a:schemeClr val="bg1"/>
                </a:solidFill>
              </a:rPr>
              <a:t>най-високите</a:t>
            </a:r>
            <a:r>
              <a:rPr lang="ru-RU" sz="2400" dirty="0" smtClean="0">
                <a:solidFill>
                  <a:schemeClr val="bg1"/>
                </a:solidFill>
              </a:rPr>
              <a:t> </a:t>
            </a:r>
            <a:r>
              <a:rPr lang="ru-RU" sz="2400" dirty="0" err="1" smtClean="0">
                <a:solidFill>
                  <a:schemeClr val="bg1"/>
                </a:solidFill>
              </a:rPr>
              <a:t>приоритети</a:t>
            </a:r>
            <a:r>
              <a:rPr lang="ru-RU" sz="2400" dirty="0" smtClean="0">
                <a:solidFill>
                  <a:schemeClr val="bg1"/>
                </a:solidFill>
              </a:rPr>
              <a:t> в </a:t>
            </a:r>
            <a:r>
              <a:rPr lang="ru-RU" sz="2400" dirty="0" err="1" smtClean="0">
                <a:solidFill>
                  <a:schemeClr val="bg1"/>
                </a:solidFill>
              </a:rPr>
              <a:t>йерархията</a:t>
            </a:r>
            <a:r>
              <a:rPr lang="ru-RU" sz="2400" dirty="0" smtClean="0">
                <a:solidFill>
                  <a:schemeClr val="bg1"/>
                </a:solidFill>
              </a:rPr>
              <a:t> на управление на </a:t>
            </a:r>
            <a:r>
              <a:rPr lang="ru-RU" sz="2400" dirty="0" err="1" smtClean="0">
                <a:solidFill>
                  <a:schemeClr val="bg1"/>
                </a:solidFill>
              </a:rPr>
              <a:t>отпадъците</a:t>
            </a:r>
            <a:r>
              <a:rPr lang="ru-RU" sz="2400" dirty="0" smtClean="0">
                <a:solidFill>
                  <a:schemeClr val="bg1"/>
                </a:solidFill>
              </a:rPr>
              <a:t> – </a:t>
            </a:r>
            <a:r>
              <a:rPr lang="ru-RU" sz="2400" dirty="0" err="1" smtClean="0">
                <a:solidFill>
                  <a:schemeClr val="bg1"/>
                </a:solidFill>
              </a:rPr>
              <a:t>предотвратяване</a:t>
            </a:r>
            <a:r>
              <a:rPr lang="ru-RU" sz="2400" dirty="0" smtClean="0">
                <a:solidFill>
                  <a:schemeClr val="bg1"/>
                </a:solidFill>
              </a:rPr>
              <a:t> и подготовка за повторна </a:t>
            </a:r>
            <a:r>
              <a:rPr lang="ru-RU" sz="2400" dirty="0" err="1" smtClean="0">
                <a:solidFill>
                  <a:schemeClr val="bg1"/>
                </a:solidFill>
              </a:rPr>
              <a:t>употреба</a:t>
            </a:r>
            <a:r>
              <a:rPr lang="ru-RU" sz="2400" dirty="0" smtClean="0">
                <a:solidFill>
                  <a:schemeClr val="bg1"/>
                </a:solidFill>
              </a:rPr>
              <a:t>.</a:t>
            </a:r>
          </a:p>
          <a:p>
            <a:pPr lvl="0" indent="-228600">
              <a:lnSpc>
                <a:spcPct val="90000"/>
              </a:lnSpc>
              <a:spcBef>
                <a:spcPts val="1000"/>
              </a:spcBef>
              <a:defRPr/>
            </a:pPr>
            <a:r>
              <a:rPr lang="ru-RU" sz="2400" dirty="0" err="1" smtClean="0">
                <a:solidFill>
                  <a:schemeClr val="bg1"/>
                </a:solidFill>
              </a:rPr>
              <a:t>Успоредно</a:t>
            </a:r>
            <a:r>
              <a:rPr lang="ru-RU" sz="2400" dirty="0" smtClean="0">
                <a:solidFill>
                  <a:schemeClr val="bg1"/>
                </a:solidFill>
              </a:rPr>
              <a:t> с </a:t>
            </a:r>
            <a:r>
              <a:rPr lang="ru-RU" sz="2400" dirty="0" err="1" smtClean="0">
                <a:solidFill>
                  <a:schemeClr val="bg1"/>
                </a:solidFill>
              </a:rPr>
              <a:t>премахването</a:t>
            </a:r>
            <a:r>
              <a:rPr lang="ru-RU" sz="2400" dirty="0" smtClean="0">
                <a:solidFill>
                  <a:schemeClr val="bg1"/>
                </a:solidFill>
              </a:rPr>
              <a:t> им от потока </a:t>
            </a:r>
            <a:r>
              <a:rPr lang="ru-RU" sz="2400" dirty="0" err="1" smtClean="0">
                <a:solidFill>
                  <a:schemeClr val="bg1"/>
                </a:solidFill>
              </a:rPr>
              <a:t>отпадъци</a:t>
            </a:r>
            <a:r>
              <a:rPr lang="ru-RU" sz="2400" dirty="0" smtClean="0">
                <a:solidFill>
                  <a:schemeClr val="bg1"/>
                </a:solidFill>
              </a:rPr>
              <a:t>, </a:t>
            </a:r>
            <a:r>
              <a:rPr lang="ru-RU" sz="2400" dirty="0" err="1" smtClean="0">
                <a:solidFill>
                  <a:schemeClr val="bg1"/>
                </a:solidFill>
              </a:rPr>
              <a:t>книгите</a:t>
            </a:r>
            <a:r>
              <a:rPr lang="ru-RU" sz="2400" dirty="0" smtClean="0">
                <a:solidFill>
                  <a:schemeClr val="bg1"/>
                </a:solidFill>
              </a:rPr>
              <a:t> се </a:t>
            </a:r>
            <a:r>
              <a:rPr lang="ru-RU" sz="2400" dirty="0" err="1" smtClean="0">
                <a:solidFill>
                  <a:schemeClr val="bg1"/>
                </a:solidFill>
              </a:rPr>
              <a:t>възстановяват</a:t>
            </a:r>
            <a:r>
              <a:rPr lang="ru-RU" sz="2400" dirty="0" smtClean="0">
                <a:solidFill>
                  <a:schemeClr val="bg1"/>
                </a:solidFill>
              </a:rPr>
              <a:t> и се предоставят за </a:t>
            </a:r>
            <a:r>
              <a:rPr lang="ru-RU" sz="2400" dirty="0" err="1" smtClean="0">
                <a:solidFill>
                  <a:schemeClr val="bg1"/>
                </a:solidFill>
              </a:rPr>
              <a:t>обществен</a:t>
            </a:r>
            <a:r>
              <a:rPr lang="ru-RU" sz="2400" dirty="0" smtClean="0">
                <a:solidFill>
                  <a:schemeClr val="bg1"/>
                </a:solidFill>
              </a:rPr>
              <a:t> </a:t>
            </a:r>
            <a:r>
              <a:rPr lang="ru-RU" sz="2400" dirty="0" err="1" smtClean="0">
                <a:solidFill>
                  <a:schemeClr val="bg1"/>
                </a:solidFill>
              </a:rPr>
              <a:t>достъп</a:t>
            </a:r>
            <a:r>
              <a:rPr lang="ru-RU" sz="2400" dirty="0" smtClean="0">
                <a:solidFill>
                  <a:schemeClr val="bg1"/>
                </a:solidFill>
              </a:rPr>
              <a:t>, </a:t>
            </a:r>
            <a:r>
              <a:rPr lang="ru-RU" sz="2400" dirty="0" err="1" smtClean="0">
                <a:solidFill>
                  <a:schemeClr val="bg1"/>
                </a:solidFill>
              </a:rPr>
              <a:t>което</a:t>
            </a:r>
            <a:r>
              <a:rPr lang="ru-RU" sz="2400" dirty="0" smtClean="0">
                <a:solidFill>
                  <a:schemeClr val="bg1"/>
                </a:solidFill>
              </a:rPr>
              <a:t> </a:t>
            </a:r>
            <a:r>
              <a:rPr lang="ru-RU" sz="2400" dirty="0" err="1" smtClean="0">
                <a:solidFill>
                  <a:schemeClr val="bg1"/>
                </a:solidFill>
              </a:rPr>
              <a:t>има</a:t>
            </a:r>
            <a:r>
              <a:rPr lang="ru-RU" sz="2400" dirty="0" smtClean="0">
                <a:solidFill>
                  <a:schemeClr val="bg1"/>
                </a:solidFill>
              </a:rPr>
              <a:t> социален </a:t>
            </a:r>
            <a:r>
              <a:rPr lang="ru-RU" sz="2400" dirty="0" err="1" smtClean="0">
                <a:solidFill>
                  <a:schemeClr val="bg1"/>
                </a:solidFill>
              </a:rPr>
              <a:t>ефект</a:t>
            </a:r>
            <a:r>
              <a:rPr lang="ru-RU" sz="2400" dirty="0" smtClean="0">
                <a:solidFill>
                  <a:schemeClr val="bg1"/>
                </a:solidFill>
              </a:rPr>
              <a:t>.</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10" name="Picture 2" descr="Реставрация – РИС ООД – София"/>
          <p:cNvPicPr>
            <a:picLocks noChangeAspect="1" noChangeArrowheads="1"/>
          </p:cNvPicPr>
          <p:nvPr/>
        </p:nvPicPr>
        <p:blipFill>
          <a:blip r:embed="rId2"/>
          <a:srcRect/>
          <a:stretch>
            <a:fillRect/>
          </a:stretch>
        </p:blipFill>
        <p:spPr bwMode="auto">
          <a:xfrm>
            <a:off x="121381" y="3086100"/>
            <a:ext cx="4198251" cy="2991813"/>
          </a:xfrm>
          <a:prstGeom prst="rect">
            <a:avLst/>
          </a:prstGeom>
          <a:noFill/>
        </p:spPr>
      </p:pic>
      <p:pic>
        <p:nvPicPr>
          <p:cNvPr id="11" name="Picture 8" descr="Скупка старых книг в Москве по высоким ценам, скупка книг у населения"/>
          <p:cNvPicPr>
            <a:picLocks noChangeAspect="1" noChangeArrowheads="1"/>
          </p:cNvPicPr>
          <p:nvPr/>
        </p:nvPicPr>
        <p:blipFill>
          <a:blip r:embed="rId3"/>
          <a:srcRect/>
          <a:stretch>
            <a:fillRect/>
          </a:stretch>
        </p:blipFill>
        <p:spPr bwMode="auto">
          <a:xfrm>
            <a:off x="9217023" y="4898864"/>
            <a:ext cx="2489201" cy="1593089"/>
          </a:xfrm>
          <a:prstGeom prst="rect">
            <a:avLst/>
          </a:prstGeom>
          <a:noFill/>
        </p:spPr>
      </p:pic>
      <p:sp>
        <p:nvSpPr>
          <p:cNvPr id="12"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1297284" y="2622233"/>
            <a:ext cx="3030875" cy="463867"/>
          </a:xfrm>
          <a:prstGeom prst="rect">
            <a:avLst/>
          </a:prstGeom>
          <a:solidFill>
            <a:schemeClr val="bg2">
              <a:lumMod val="75000"/>
            </a:schemeClr>
          </a:solidFill>
        </p:spPr>
        <p:txBody>
          <a:bodyPr/>
          <a:lstStyle/>
          <a:p>
            <a:pPr marL="0" indent="0">
              <a:lnSpc>
                <a:spcPct val="100000"/>
              </a:lnSpc>
              <a:spcBef>
                <a:spcPts val="0"/>
              </a:spcBef>
            </a:pPr>
            <a:r>
              <a:rPr lang="bg-BG" b="1" dirty="0" smtClean="0">
                <a:solidFill>
                  <a:schemeClr val="bg1"/>
                </a:solidFill>
              </a:rPr>
              <a:t>Пазители на книгите</a:t>
            </a:r>
            <a:endParaRPr lang="en-US" i="1" dirty="0">
              <a:solidFill>
                <a:schemeClr val="bg1"/>
              </a:solidFill>
            </a:endParaRPr>
          </a:p>
        </p:txBody>
      </p:sp>
      <p:sp>
        <p:nvSpPr>
          <p:cNvPr id="9" name="Rectangle 8"/>
          <p:cNvSpPr/>
          <p:nvPr/>
        </p:nvSpPr>
        <p:spPr>
          <a:xfrm>
            <a:off x="4490083" y="6030288"/>
            <a:ext cx="3027175" cy="461665"/>
          </a:xfrm>
          <a:prstGeom prst="rect">
            <a:avLst/>
          </a:prstGeom>
        </p:spPr>
        <p:txBody>
          <a:bodyPr wrap="none">
            <a:spAutoFit/>
          </a:bodyPr>
          <a:lstStyle/>
          <a:p>
            <a:r>
              <a:rPr lang="en-US" sz="2400" i="1" dirty="0">
                <a:solidFill>
                  <a:schemeClr val="bg1"/>
                </a:solidFill>
                <a:hlinkClick r:id="rId4"/>
              </a:rPr>
              <a:t>https://ecovarna.info</a:t>
            </a:r>
            <a:r>
              <a:rPr lang="en-US" sz="2400" i="1" dirty="0" smtClean="0">
                <a:solidFill>
                  <a:schemeClr val="bg1"/>
                </a:solidFill>
                <a:hlinkClick r:id="rId4"/>
              </a:rPr>
              <a:t>/</a:t>
            </a:r>
            <a:r>
              <a:rPr lang="bg-BG" sz="2400" i="1" dirty="0" smtClean="0">
                <a:solidFill>
                  <a:schemeClr val="bg1"/>
                </a:solidFill>
              </a:rPr>
              <a:t> </a:t>
            </a:r>
            <a:endParaRPr lang="bg-BG" sz="2400" i="1" dirty="0">
              <a:solidFill>
                <a:schemeClr val="bg1"/>
              </a:solidFill>
            </a:endParaRPr>
          </a:p>
        </p:txBody>
      </p:sp>
      <p:sp>
        <p:nvSpPr>
          <p:cNvPr id="13" name="Text Placeholder 3">
            <a:extLst>
              <a:ext uri="{FF2B5EF4-FFF2-40B4-BE49-F238E27FC236}">
                <a16:creationId xmlns:a16="http://schemas.microsoft.com/office/drawing/2014/main" xmlns="" id="{40EDA134-70F1-C346-A124-7880EF1582DA}"/>
              </a:ext>
            </a:extLst>
          </p:cNvPr>
          <p:cNvSpPr txBox="1">
            <a:spLocks/>
          </p:cNvSpPr>
          <p:nvPr/>
        </p:nvSpPr>
        <p:spPr>
          <a:xfrm>
            <a:off x="0" y="1"/>
            <a:ext cx="4480559" cy="1447799"/>
          </a:xfrm>
          <a:prstGeom prst="rect">
            <a:avLst/>
          </a:prstGeom>
        </p:spPr>
        <p:txBody>
          <a:bodyPr lIns="91440" tIns="45720" rIns="91440" bIns="45720" anchor="t">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200" b="1" i="0" u="none" strike="noStrike" kern="1200" cap="none" spc="0" normalizeH="0" baseline="0" noProof="0" smtClean="0">
                <a:ln>
                  <a:noFill/>
                </a:ln>
                <a:solidFill>
                  <a:schemeClr val="bg1"/>
                </a:solidFill>
                <a:effectLst/>
                <a:uLnTx/>
                <a:uFillTx/>
                <a:latin typeface="+mn-lt"/>
                <a:ea typeface="+mn-ea"/>
                <a:cs typeface="+mn-cs"/>
              </a:rPr>
              <a:t>Примери за действия на общността – </a:t>
            </a:r>
            <a:r>
              <a:rPr kumimoji="0" lang="bg-BG" sz="3200" b="1" i="0" u="none" strike="noStrike" kern="1200" cap="none" spc="0" normalizeH="0" baseline="0" noProof="0" smtClean="0">
                <a:ln>
                  <a:noFill/>
                </a:ln>
                <a:solidFill>
                  <a:schemeClr val="bg1"/>
                </a:solidFill>
                <a:effectLst/>
                <a:uLnTx/>
                <a:uFillTx/>
                <a:latin typeface="+mn-lt"/>
                <a:ea typeface="+mn-ea"/>
                <a:cs typeface="+mn-cs"/>
              </a:rPr>
              <a:t>повторна употреба</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xmlns="" val="36002112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xmlns="" id="{E4EDAC37-C3BA-1249-8767-414D489BC914}"/>
              </a:ext>
            </a:extLst>
          </p:cNvPr>
          <p:cNvSpPr txBox="1">
            <a:spLocks/>
          </p:cNvSpPr>
          <p:nvPr/>
        </p:nvSpPr>
        <p:spPr>
          <a:xfrm>
            <a:off x="4986279" y="578923"/>
            <a:ext cx="6432698" cy="5694962"/>
          </a:xfrm>
          <a:prstGeom prst="rect">
            <a:avLst/>
          </a:prstGeom>
          <a:solidFill>
            <a:srgbClr val="00B0F0"/>
          </a:solidFill>
        </p:spPr>
        <p:txBody>
          <a:bodyPr/>
          <a:lstStyle/>
          <a:p>
            <a:pPr lvl="0" indent="-228600">
              <a:lnSpc>
                <a:spcPct val="90000"/>
              </a:lnSpc>
              <a:spcBef>
                <a:spcPts val="1000"/>
              </a:spcBef>
            </a:pPr>
            <a:r>
              <a:rPr lang="ru-RU" sz="2400" dirty="0" smtClean="0">
                <a:solidFill>
                  <a:schemeClr val="bg1"/>
                </a:solidFill>
              </a:rPr>
              <a:t>Съвместна дългосрочна инициатива за опазване на горите стартира наскоро в гр. Варна. Тя се осъществява от ОЦОСУР, Варна и компания MiaZoo. </a:t>
            </a:r>
            <a:r>
              <a:rPr lang="ru-RU" sz="2400" dirty="0" err="1" smtClean="0">
                <a:solidFill>
                  <a:schemeClr val="bg1"/>
                </a:solidFill>
              </a:rPr>
              <a:t>Кампанията</a:t>
            </a:r>
            <a:r>
              <a:rPr lang="ru-RU" sz="2400" dirty="0" smtClean="0">
                <a:solidFill>
                  <a:schemeClr val="bg1"/>
                </a:solidFill>
              </a:rPr>
              <a:t>, наречена </a:t>
            </a:r>
            <a:r>
              <a:rPr lang="ru-RU" sz="2400" dirty="0" err="1" smtClean="0">
                <a:solidFill>
                  <a:schemeClr val="bg1"/>
                </a:solidFill>
              </a:rPr>
              <a:t>CashON</a:t>
            </a:r>
            <a:r>
              <a:rPr lang="ru-RU" sz="2400" dirty="0" smtClean="0">
                <a:solidFill>
                  <a:schemeClr val="bg1"/>
                </a:solidFill>
              </a:rPr>
              <a:t>, </a:t>
            </a:r>
            <a:r>
              <a:rPr lang="ru-RU" sz="2400" dirty="0" err="1" smtClean="0">
                <a:solidFill>
                  <a:schemeClr val="bg1"/>
                </a:solidFill>
              </a:rPr>
              <a:t>има</a:t>
            </a:r>
            <a:r>
              <a:rPr lang="ru-RU" sz="2400" dirty="0" smtClean="0">
                <a:solidFill>
                  <a:schemeClr val="bg1"/>
                </a:solidFill>
              </a:rPr>
              <a:t> за цел да </a:t>
            </a:r>
            <a:r>
              <a:rPr lang="ru-RU" sz="2400" dirty="0" err="1" smtClean="0">
                <a:solidFill>
                  <a:schemeClr val="bg1"/>
                </a:solidFill>
              </a:rPr>
              <a:t>намали</a:t>
            </a:r>
            <a:r>
              <a:rPr lang="ru-RU" sz="2400" dirty="0" smtClean="0">
                <a:solidFill>
                  <a:schemeClr val="bg1"/>
                </a:solidFill>
              </a:rPr>
              <a:t> </a:t>
            </a:r>
            <a:r>
              <a:rPr lang="ru-RU" sz="2400" dirty="0" err="1" smtClean="0">
                <a:solidFill>
                  <a:schemeClr val="bg1"/>
                </a:solidFill>
              </a:rPr>
              <a:t>използването</a:t>
            </a:r>
            <a:r>
              <a:rPr lang="ru-RU" sz="2400" dirty="0" smtClean="0">
                <a:solidFill>
                  <a:schemeClr val="bg1"/>
                </a:solidFill>
              </a:rPr>
              <a:t> на нови </a:t>
            </a:r>
            <a:r>
              <a:rPr lang="ru-RU" sz="2400" dirty="0" err="1" smtClean="0">
                <a:solidFill>
                  <a:schemeClr val="bg1"/>
                </a:solidFill>
              </a:rPr>
              <a:t>кашони</a:t>
            </a:r>
            <a:r>
              <a:rPr lang="ru-RU" sz="2400" dirty="0" smtClean="0">
                <a:solidFill>
                  <a:schemeClr val="bg1"/>
                </a:solidFill>
              </a:rPr>
              <a:t> за </a:t>
            </a:r>
            <a:r>
              <a:rPr lang="ru-RU" sz="2400" dirty="0" err="1" smtClean="0">
                <a:solidFill>
                  <a:schemeClr val="bg1"/>
                </a:solidFill>
              </a:rPr>
              <a:t>електронна</a:t>
            </a:r>
            <a:r>
              <a:rPr lang="ru-RU" sz="2400" dirty="0" smtClean="0">
                <a:solidFill>
                  <a:schemeClr val="bg1"/>
                </a:solidFill>
              </a:rPr>
              <a:t> </a:t>
            </a:r>
            <a:r>
              <a:rPr lang="ru-RU" sz="2400" dirty="0" err="1" smtClean="0">
                <a:solidFill>
                  <a:schemeClr val="bg1"/>
                </a:solidFill>
              </a:rPr>
              <a:t>търговия</a:t>
            </a:r>
            <a:r>
              <a:rPr lang="ru-RU" sz="2400" dirty="0" smtClean="0">
                <a:solidFill>
                  <a:schemeClr val="bg1"/>
                </a:solidFill>
              </a:rPr>
              <a:t>, </a:t>
            </a:r>
            <a:r>
              <a:rPr lang="ru-RU" sz="2400" dirty="0" err="1" smtClean="0">
                <a:solidFill>
                  <a:schemeClr val="bg1"/>
                </a:solidFill>
              </a:rPr>
              <a:t>спасявайки</a:t>
            </a:r>
            <a:r>
              <a:rPr lang="ru-RU" sz="2400" dirty="0" smtClean="0">
                <a:solidFill>
                  <a:schemeClr val="bg1"/>
                </a:solidFill>
              </a:rPr>
              <a:t> </a:t>
            </a:r>
            <a:r>
              <a:rPr lang="ru-RU" sz="2400" dirty="0" err="1" smtClean="0">
                <a:solidFill>
                  <a:schemeClr val="bg1"/>
                </a:solidFill>
              </a:rPr>
              <a:t>най-малко</a:t>
            </a:r>
            <a:r>
              <a:rPr lang="ru-RU" sz="2400" dirty="0" smtClean="0">
                <a:solidFill>
                  <a:schemeClr val="bg1"/>
                </a:solidFill>
              </a:rPr>
              <a:t> 60 </a:t>
            </a:r>
            <a:r>
              <a:rPr lang="ru-RU" sz="2400" dirty="0" err="1" smtClean="0">
                <a:solidFill>
                  <a:schemeClr val="bg1"/>
                </a:solidFill>
              </a:rPr>
              <a:t>дървета</a:t>
            </a:r>
            <a:r>
              <a:rPr lang="ru-RU" sz="2400" dirty="0" smtClean="0">
                <a:solidFill>
                  <a:schemeClr val="bg1"/>
                </a:solidFill>
              </a:rPr>
              <a:t> </a:t>
            </a:r>
            <a:r>
              <a:rPr lang="ru-RU" sz="2400" dirty="0" err="1" smtClean="0">
                <a:solidFill>
                  <a:schemeClr val="bg1"/>
                </a:solidFill>
              </a:rPr>
              <a:t>годишно</a:t>
            </a:r>
            <a:r>
              <a:rPr lang="ru-RU" sz="2400" dirty="0" smtClean="0">
                <a:solidFill>
                  <a:schemeClr val="bg1"/>
                </a:solidFill>
              </a:rPr>
              <a:t> от </a:t>
            </a:r>
            <a:r>
              <a:rPr lang="ru-RU" sz="2400" dirty="0" err="1" smtClean="0">
                <a:solidFill>
                  <a:schemeClr val="bg1"/>
                </a:solidFill>
              </a:rPr>
              <a:t>изсичане</a:t>
            </a:r>
            <a:r>
              <a:rPr lang="ru-RU" sz="2400" dirty="0" smtClean="0">
                <a:solidFill>
                  <a:schemeClr val="bg1"/>
                </a:solidFill>
              </a:rPr>
              <a:t>.</a:t>
            </a:r>
          </a:p>
          <a:p>
            <a:pPr lvl="0" indent="-228600">
              <a:lnSpc>
                <a:spcPct val="90000"/>
              </a:lnSpc>
              <a:spcBef>
                <a:spcPts val="1000"/>
              </a:spcBef>
            </a:pPr>
            <a:r>
              <a:rPr lang="ru-RU" sz="2400" dirty="0" smtClean="0">
                <a:solidFill>
                  <a:schemeClr val="bg1"/>
                </a:solidFill>
              </a:rPr>
              <a:t>За </a:t>
            </a:r>
            <a:r>
              <a:rPr lang="ru-RU" sz="2400" dirty="0" err="1" smtClean="0">
                <a:solidFill>
                  <a:schemeClr val="bg1"/>
                </a:solidFill>
              </a:rPr>
              <a:t>всеки</a:t>
            </a:r>
            <a:r>
              <a:rPr lang="ru-RU" sz="2400" dirty="0" smtClean="0">
                <a:solidFill>
                  <a:schemeClr val="bg1"/>
                </a:solidFill>
              </a:rPr>
              <a:t> </a:t>
            </a:r>
            <a:r>
              <a:rPr lang="ru-RU" sz="2400" dirty="0" err="1" smtClean="0">
                <a:solidFill>
                  <a:schemeClr val="bg1"/>
                </a:solidFill>
              </a:rPr>
              <a:t>кашон</a:t>
            </a:r>
            <a:r>
              <a:rPr lang="ru-RU" sz="2400" dirty="0" smtClean="0">
                <a:solidFill>
                  <a:schemeClr val="bg1"/>
                </a:solidFill>
              </a:rPr>
              <a:t>, </a:t>
            </a:r>
            <a:r>
              <a:rPr lang="ru-RU" sz="2400" dirty="0" err="1" smtClean="0">
                <a:solidFill>
                  <a:schemeClr val="bg1"/>
                </a:solidFill>
              </a:rPr>
              <a:t>която</a:t>
            </a:r>
            <a:r>
              <a:rPr lang="ru-RU" sz="2400" dirty="0" smtClean="0">
                <a:solidFill>
                  <a:schemeClr val="bg1"/>
                </a:solidFill>
              </a:rPr>
              <a:t> </a:t>
            </a:r>
            <a:r>
              <a:rPr lang="ru-RU" sz="2400" dirty="0" err="1" smtClean="0">
                <a:solidFill>
                  <a:schemeClr val="bg1"/>
                </a:solidFill>
              </a:rPr>
              <a:t>клиентите</a:t>
            </a:r>
            <a:r>
              <a:rPr lang="ru-RU" sz="2400" dirty="0" smtClean="0">
                <a:solidFill>
                  <a:schemeClr val="bg1"/>
                </a:solidFill>
              </a:rPr>
              <a:t> на </a:t>
            </a:r>
            <a:r>
              <a:rPr lang="ru-RU" sz="2400" dirty="0" err="1" smtClean="0">
                <a:solidFill>
                  <a:schemeClr val="bg1"/>
                </a:solidFill>
              </a:rPr>
              <a:t>MiaZoo</a:t>
            </a:r>
            <a:r>
              <a:rPr lang="ru-RU" sz="2400" dirty="0" smtClean="0">
                <a:solidFill>
                  <a:schemeClr val="bg1"/>
                </a:solidFill>
              </a:rPr>
              <a:t> </a:t>
            </a:r>
            <a:r>
              <a:rPr lang="ru-RU" sz="2400" dirty="0" err="1" smtClean="0">
                <a:solidFill>
                  <a:schemeClr val="bg1"/>
                </a:solidFill>
              </a:rPr>
              <a:t>връщат</a:t>
            </a:r>
            <a:r>
              <a:rPr lang="ru-RU" sz="2400" dirty="0" smtClean="0">
                <a:solidFill>
                  <a:schemeClr val="bg1"/>
                </a:solidFill>
              </a:rPr>
              <a:t>, вместо да го </a:t>
            </a:r>
            <a:r>
              <a:rPr lang="ru-RU" sz="2400" dirty="0" err="1" smtClean="0">
                <a:solidFill>
                  <a:schemeClr val="bg1"/>
                </a:solidFill>
              </a:rPr>
              <a:t>изхвърлят</a:t>
            </a:r>
            <a:r>
              <a:rPr lang="ru-RU" sz="2400" dirty="0" smtClean="0">
                <a:solidFill>
                  <a:schemeClr val="bg1"/>
                </a:solidFill>
              </a:rPr>
              <a:t>, </a:t>
            </a:r>
            <a:r>
              <a:rPr lang="ru-RU" sz="2400" dirty="0" err="1" smtClean="0">
                <a:solidFill>
                  <a:schemeClr val="bg1"/>
                </a:solidFill>
              </a:rPr>
              <a:t>компанията</a:t>
            </a:r>
            <a:r>
              <a:rPr lang="ru-RU" sz="2400" dirty="0" smtClean="0">
                <a:solidFill>
                  <a:schemeClr val="bg1"/>
                </a:solidFill>
              </a:rPr>
              <a:t> се </a:t>
            </a:r>
            <a:r>
              <a:rPr lang="ru-RU" sz="2400" dirty="0" err="1" smtClean="0">
                <a:solidFill>
                  <a:schemeClr val="bg1"/>
                </a:solidFill>
              </a:rPr>
              <a:t>ангажира</a:t>
            </a:r>
            <a:r>
              <a:rPr lang="ru-RU" sz="2400" dirty="0" smtClean="0">
                <a:solidFill>
                  <a:schemeClr val="bg1"/>
                </a:solidFill>
              </a:rPr>
              <a:t> да го </a:t>
            </a:r>
            <a:r>
              <a:rPr lang="ru-RU" sz="2400" dirty="0" err="1" smtClean="0">
                <a:solidFill>
                  <a:schemeClr val="bg1"/>
                </a:solidFill>
              </a:rPr>
              <a:t>използва</a:t>
            </a:r>
            <a:r>
              <a:rPr lang="ru-RU" sz="2400" dirty="0" smtClean="0">
                <a:solidFill>
                  <a:schemeClr val="bg1"/>
                </a:solidFill>
              </a:rPr>
              <a:t> повторно и да дари 15 </a:t>
            </a:r>
            <a:r>
              <a:rPr lang="ru-RU" sz="2400" dirty="0" err="1" smtClean="0">
                <a:solidFill>
                  <a:schemeClr val="bg1"/>
                </a:solidFill>
              </a:rPr>
              <a:t>евроцента</a:t>
            </a:r>
            <a:r>
              <a:rPr lang="ru-RU" sz="2400" dirty="0" smtClean="0">
                <a:solidFill>
                  <a:schemeClr val="bg1"/>
                </a:solidFill>
              </a:rPr>
              <a:t> за </a:t>
            </a:r>
            <a:r>
              <a:rPr lang="ru-RU" sz="2400" dirty="0" err="1" smtClean="0">
                <a:solidFill>
                  <a:schemeClr val="bg1"/>
                </a:solidFill>
              </a:rPr>
              <a:t>каузи</a:t>
            </a:r>
            <a:r>
              <a:rPr lang="ru-RU" sz="2400" dirty="0" smtClean="0">
                <a:solidFill>
                  <a:schemeClr val="bg1"/>
                </a:solidFill>
              </a:rPr>
              <a:t> </a:t>
            </a:r>
            <a:r>
              <a:rPr lang="ru-RU" sz="2400" dirty="0" err="1" smtClean="0">
                <a:solidFill>
                  <a:schemeClr val="bg1"/>
                </a:solidFill>
              </a:rPr>
              <a:t>за</a:t>
            </a:r>
            <a:r>
              <a:rPr lang="ru-RU" sz="2400" dirty="0" smtClean="0">
                <a:solidFill>
                  <a:schemeClr val="bg1"/>
                </a:solidFill>
              </a:rPr>
              <a:t> </a:t>
            </a:r>
            <a:r>
              <a:rPr lang="ru-RU" sz="2400" dirty="0" err="1" smtClean="0">
                <a:solidFill>
                  <a:schemeClr val="bg1"/>
                </a:solidFill>
              </a:rPr>
              <a:t>залесяване</a:t>
            </a:r>
            <a:r>
              <a:rPr lang="ru-RU" sz="2400" dirty="0" smtClean="0">
                <a:solidFill>
                  <a:schemeClr val="bg1"/>
                </a:solidFill>
              </a:rPr>
              <a:t>.</a:t>
            </a:r>
          </a:p>
          <a:p>
            <a:pPr lvl="0" indent="-228600">
              <a:lnSpc>
                <a:spcPct val="90000"/>
              </a:lnSpc>
              <a:spcBef>
                <a:spcPts val="1000"/>
              </a:spcBef>
            </a:pPr>
            <a:r>
              <a:rPr lang="ru-RU" sz="2400" dirty="0" err="1" smtClean="0">
                <a:solidFill>
                  <a:schemeClr val="bg1"/>
                </a:solidFill>
              </a:rPr>
              <a:t>Събраните</a:t>
            </a:r>
            <a:r>
              <a:rPr lang="ru-RU" sz="2400" dirty="0" smtClean="0">
                <a:solidFill>
                  <a:schemeClr val="bg1"/>
                </a:solidFill>
              </a:rPr>
              <a:t> средства </a:t>
            </a:r>
            <a:r>
              <a:rPr lang="ru-RU" sz="2400" dirty="0" err="1" smtClean="0">
                <a:solidFill>
                  <a:schemeClr val="bg1"/>
                </a:solidFill>
              </a:rPr>
              <a:t>ще</a:t>
            </a:r>
            <a:r>
              <a:rPr lang="ru-RU" sz="2400" dirty="0" smtClean="0">
                <a:solidFill>
                  <a:schemeClr val="bg1"/>
                </a:solidFill>
              </a:rPr>
              <a:t> </a:t>
            </a:r>
            <a:r>
              <a:rPr lang="ru-RU" sz="2400" dirty="0" err="1" smtClean="0">
                <a:solidFill>
                  <a:schemeClr val="bg1"/>
                </a:solidFill>
              </a:rPr>
              <a:t>бъдат</a:t>
            </a:r>
            <a:r>
              <a:rPr lang="ru-RU" sz="2400" dirty="0" smtClean="0">
                <a:solidFill>
                  <a:schemeClr val="bg1"/>
                </a:solidFill>
              </a:rPr>
              <a:t> </a:t>
            </a:r>
            <a:r>
              <a:rPr lang="ru-RU" sz="2400" dirty="0" err="1" smtClean="0">
                <a:solidFill>
                  <a:schemeClr val="bg1"/>
                </a:solidFill>
              </a:rPr>
              <a:t>дарени</a:t>
            </a:r>
            <a:r>
              <a:rPr lang="ru-RU" sz="2400" dirty="0" smtClean="0">
                <a:solidFill>
                  <a:schemeClr val="bg1"/>
                </a:solidFill>
              </a:rPr>
              <a:t> на Фонд „ЛИСТ” </a:t>
            </a:r>
            <a:r>
              <a:rPr lang="ru-RU" sz="2400" dirty="0" err="1" smtClean="0">
                <a:solidFill>
                  <a:schemeClr val="bg1"/>
                </a:solidFill>
              </a:rPr>
              <a:t>към</a:t>
            </a:r>
            <a:r>
              <a:rPr lang="ru-RU" sz="2400" dirty="0" smtClean="0">
                <a:solidFill>
                  <a:schemeClr val="bg1"/>
                </a:solidFill>
              </a:rPr>
              <a:t> ОЦОСУР, Варна за </a:t>
            </a:r>
            <a:r>
              <a:rPr lang="ru-RU" sz="2400" dirty="0" err="1" smtClean="0">
                <a:solidFill>
                  <a:schemeClr val="bg1"/>
                </a:solidFill>
              </a:rPr>
              <a:t>реализиране</a:t>
            </a:r>
            <a:r>
              <a:rPr lang="ru-RU" sz="2400" dirty="0" smtClean="0">
                <a:solidFill>
                  <a:schemeClr val="bg1"/>
                </a:solidFill>
              </a:rPr>
              <a:t> на граждански </a:t>
            </a:r>
            <a:r>
              <a:rPr lang="ru-RU" sz="2400" dirty="0" err="1" smtClean="0">
                <a:solidFill>
                  <a:schemeClr val="bg1"/>
                </a:solidFill>
              </a:rPr>
              <a:t>проекти</a:t>
            </a:r>
            <a:r>
              <a:rPr lang="ru-RU" sz="2400" dirty="0" smtClean="0">
                <a:solidFill>
                  <a:schemeClr val="bg1"/>
                </a:solidFill>
              </a:rPr>
              <a:t>, </a:t>
            </a:r>
            <a:r>
              <a:rPr lang="ru-RU" sz="2400" dirty="0" err="1" smtClean="0">
                <a:solidFill>
                  <a:schemeClr val="bg1"/>
                </a:solidFill>
              </a:rPr>
              <a:t>свързани</a:t>
            </a:r>
            <a:r>
              <a:rPr lang="ru-RU" sz="2400" dirty="0" smtClean="0">
                <a:solidFill>
                  <a:schemeClr val="bg1"/>
                </a:solidFill>
              </a:rPr>
              <a:t> с </a:t>
            </a:r>
            <a:r>
              <a:rPr lang="ru-RU" sz="2400" dirty="0" err="1" smtClean="0">
                <a:solidFill>
                  <a:schemeClr val="bg1"/>
                </a:solidFill>
              </a:rPr>
              <a:t>опазването</a:t>
            </a:r>
            <a:r>
              <a:rPr lang="ru-RU" sz="2400" dirty="0" smtClean="0">
                <a:solidFill>
                  <a:schemeClr val="bg1"/>
                </a:solidFill>
              </a:rPr>
              <a:t> на горите.</a:t>
            </a:r>
            <a:endParaRPr lang="ru-RU" sz="2400" dirty="0">
              <a:solidFill>
                <a:schemeClr val="bg1"/>
              </a:solidFill>
            </a:endParaRPr>
          </a:p>
        </p:txBody>
      </p:sp>
      <p:sp>
        <p:nvSpPr>
          <p:cNvPr id="12"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0" y="1365003"/>
            <a:ext cx="4480559" cy="2963323"/>
          </a:xfrm>
          <a:prstGeom prst="rect">
            <a:avLst/>
          </a:prstGeom>
          <a:solidFill>
            <a:schemeClr val="bg2">
              <a:lumMod val="75000"/>
            </a:schemeClr>
          </a:solidFill>
        </p:spPr>
        <p:txBody>
          <a:bodyPr/>
          <a:lstStyle/>
          <a:p>
            <a:pPr marL="0" indent="0">
              <a:lnSpc>
                <a:spcPct val="100000"/>
              </a:lnSpc>
              <a:spcBef>
                <a:spcPts val="0"/>
              </a:spcBef>
            </a:pPr>
            <a:r>
              <a:rPr lang="ru-RU" b="1" dirty="0" err="1"/>
              <a:t>CashON</a:t>
            </a:r>
            <a:r>
              <a:rPr lang="en-US" dirty="0"/>
              <a:t> </a:t>
            </a:r>
            <a:r>
              <a:rPr lang="en-US" b="1" cap="all" dirty="0"/>
              <a:t>– </a:t>
            </a:r>
            <a:r>
              <a:rPr lang="bg-BG" b="1" cap="all" dirty="0" smtClean="0"/>
              <a:t>Върни кашон – спаси дърво</a:t>
            </a:r>
          </a:p>
          <a:p>
            <a:pPr marL="0" lvl="0" indent="0">
              <a:lnSpc>
                <a:spcPct val="100000"/>
              </a:lnSpc>
              <a:spcBef>
                <a:spcPts val="0"/>
              </a:spcBef>
            </a:pPr>
            <a:r>
              <a:rPr lang="ru-RU" dirty="0" err="1" smtClean="0"/>
              <a:t>Обществен</a:t>
            </a:r>
            <a:r>
              <a:rPr lang="ru-RU" dirty="0" smtClean="0"/>
              <a:t> </a:t>
            </a:r>
            <a:r>
              <a:rPr lang="ru-RU" dirty="0" err="1" smtClean="0"/>
              <a:t>център</a:t>
            </a:r>
            <a:r>
              <a:rPr lang="ru-RU" dirty="0" smtClean="0"/>
              <a:t> за </a:t>
            </a:r>
            <a:r>
              <a:rPr lang="ru-RU" dirty="0" err="1" smtClean="0"/>
              <a:t>околна</a:t>
            </a:r>
            <a:r>
              <a:rPr lang="ru-RU" dirty="0" smtClean="0"/>
              <a:t> среда и устойчиво развитие </a:t>
            </a:r>
            <a:r>
              <a:rPr lang="en-US" dirty="0" smtClean="0"/>
              <a:t>(</a:t>
            </a:r>
            <a:r>
              <a:rPr lang="bg-BG" dirty="0" smtClean="0"/>
              <a:t>ОЦОСУР</a:t>
            </a:r>
            <a:r>
              <a:rPr lang="en-US" dirty="0" smtClean="0"/>
              <a:t>), </a:t>
            </a:r>
            <a:r>
              <a:rPr lang="bg-BG" dirty="0" smtClean="0"/>
              <a:t>Варна, България</a:t>
            </a:r>
            <a:endParaRPr lang="en-US" dirty="0"/>
          </a:p>
          <a:p>
            <a:pPr marL="0" lvl="0" indent="0">
              <a:lnSpc>
                <a:spcPct val="100000"/>
              </a:lnSpc>
              <a:spcBef>
                <a:spcPts val="0"/>
              </a:spcBef>
            </a:pPr>
            <a:r>
              <a:rPr lang="en-US" i="1" dirty="0">
                <a:solidFill>
                  <a:schemeClr val="bg1"/>
                </a:solidFill>
                <a:hlinkClick r:id="rId2"/>
              </a:rPr>
              <a:t>https://ecovarna.info/cashon-vrashtash-kashon-spasyavash-darvo</a:t>
            </a:r>
            <a:r>
              <a:rPr lang="en-US" i="1" dirty="0" smtClean="0">
                <a:solidFill>
                  <a:schemeClr val="bg1"/>
                </a:solidFill>
                <a:hlinkClick r:id="rId2"/>
              </a:rPr>
              <a:t>/</a:t>
            </a:r>
            <a:r>
              <a:rPr lang="bg-BG" i="1" dirty="0" smtClean="0">
                <a:solidFill>
                  <a:schemeClr val="bg1"/>
                </a:solidFill>
              </a:rPr>
              <a:t> </a:t>
            </a:r>
            <a:endParaRPr lang="en-US" i="1" dirty="0">
              <a:solidFill>
                <a:schemeClr val="bg1"/>
              </a:solidFill>
            </a:endParaRPr>
          </a:p>
          <a:p>
            <a:pPr marL="0" indent="0">
              <a:lnSpc>
                <a:spcPct val="100000"/>
              </a:lnSpc>
              <a:spcBef>
                <a:spcPts val="0"/>
              </a:spcBef>
            </a:pPr>
            <a:endParaRPr lang="en-US" dirty="0"/>
          </a:p>
          <a:p>
            <a:pPr marL="0" indent="0">
              <a:lnSpc>
                <a:spcPct val="100000"/>
              </a:lnSpc>
              <a:spcBef>
                <a:spcPts val="0"/>
              </a:spcBef>
            </a:pPr>
            <a:endParaRPr lang="en-US" dirty="0"/>
          </a:p>
          <a:p>
            <a:pPr marL="0" indent="0">
              <a:lnSpc>
                <a:spcPct val="100000"/>
              </a:lnSpc>
              <a:spcBef>
                <a:spcPts val="0"/>
              </a:spcBef>
            </a:pPr>
            <a:endParaRPr lang="bg-BG" sz="2000" b="1" cap="all" dirty="0"/>
          </a:p>
        </p:txBody>
      </p:sp>
      <p:pic>
        <p:nvPicPr>
          <p:cNvPr id="36866" name="Picture 2" descr="https://ecovarna.info/wp-content/uploads/2022/05/2.png"/>
          <p:cNvPicPr>
            <a:picLocks noChangeAspect="1" noChangeArrowheads="1"/>
          </p:cNvPicPr>
          <p:nvPr/>
        </p:nvPicPr>
        <p:blipFill>
          <a:blip r:embed="rId3"/>
          <a:srcRect/>
          <a:stretch>
            <a:fillRect/>
          </a:stretch>
        </p:blipFill>
        <p:spPr bwMode="auto">
          <a:xfrm>
            <a:off x="343984" y="3874623"/>
            <a:ext cx="4620954" cy="2599287"/>
          </a:xfrm>
          <a:prstGeom prst="rect">
            <a:avLst/>
          </a:prstGeom>
          <a:noFill/>
        </p:spPr>
      </p:pic>
      <p:sp>
        <p:nvSpPr>
          <p:cNvPr id="8"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1"/>
            <a:ext cx="4480559" cy="1447799"/>
          </a:xfrm>
          <a:prstGeom prst="rect">
            <a:avLst/>
          </a:prstGeom>
        </p:spPr>
        <p:txBody>
          <a:bodyPr lIns="91440" tIns="45720" rIns="91440" bIns="45720" anchor="t">
            <a:noAutofit/>
          </a:bodyPr>
          <a:lstStyle/>
          <a:p>
            <a:r>
              <a:rPr lang="ru-RU" sz="3200" dirty="0" smtClean="0"/>
              <a:t>Примери за действия на общността – </a:t>
            </a:r>
            <a:r>
              <a:rPr lang="bg-BG" sz="3200" dirty="0" smtClean="0"/>
              <a:t>повторна употреба</a:t>
            </a:r>
            <a:endParaRPr lang="en-US" sz="3200" dirty="0"/>
          </a:p>
        </p:txBody>
      </p:sp>
    </p:spTree>
    <p:extLst>
      <p:ext uri="{BB962C8B-B14F-4D97-AF65-F5344CB8AC3E}">
        <p14:creationId xmlns:p14="http://schemas.microsoft.com/office/powerpoint/2010/main" xmlns="" val="3600211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15" name="Google Shape;346;p29">
            <a:extLst>
              <a:ext uri="{FF2B5EF4-FFF2-40B4-BE49-F238E27FC236}">
                <a16:creationId xmlns:a16="http://schemas.microsoft.com/office/drawing/2014/main" xmlns="" id="{4C8960B6-47C1-B7CE-0296-338C74B1B82D}"/>
              </a:ext>
            </a:extLst>
          </p:cNvPr>
          <p:cNvSpPr txBox="1">
            <a:spLocks noGrp="1"/>
          </p:cNvSpPr>
          <p:nvPr>
            <p:ph type="body" idx="1"/>
          </p:nvPr>
        </p:nvSpPr>
        <p:spPr>
          <a:xfrm>
            <a:off x="749643" y="0"/>
            <a:ext cx="9845038" cy="5141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B7339"/>
              </a:buClr>
              <a:buSzPts val="3600"/>
              <a:buNone/>
            </a:pPr>
            <a:r>
              <a:rPr lang="bg-BG" sz="3200" dirty="0" smtClean="0"/>
              <a:t>Целите за устойчиво развитие, включени в курса</a:t>
            </a:r>
            <a:endParaRPr sz="3200" dirty="0"/>
          </a:p>
        </p:txBody>
      </p:sp>
      <p:sp>
        <p:nvSpPr>
          <p:cNvPr id="10" name="Google Shape;372;p32">
            <a:extLst>
              <a:ext uri="{FF2B5EF4-FFF2-40B4-BE49-F238E27FC236}">
                <a16:creationId xmlns:a16="http://schemas.microsoft.com/office/drawing/2014/main" xmlns="" id="{E49C3B1E-A1CB-724A-6D15-A3BA834D5C61}"/>
              </a:ext>
            </a:extLst>
          </p:cNvPr>
          <p:cNvSpPr txBox="1">
            <a:spLocks/>
          </p:cNvSpPr>
          <p:nvPr/>
        </p:nvSpPr>
        <p:spPr>
          <a:xfrm>
            <a:off x="3316051" y="531632"/>
            <a:ext cx="5258205" cy="99744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rgbClr val="EB7339"/>
              </a:buClr>
              <a:buSzPts val="3600"/>
              <a:buFont typeface="Arial"/>
              <a:buNone/>
              <a:defRPr sz="3600" b="1" i="0" u="none" strike="noStrike" cap="none">
                <a:solidFill>
                  <a:srgbClr val="EB7339"/>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buClr>
                <a:srgbClr val="008000"/>
              </a:buClr>
              <a:buSzPts val="2000"/>
            </a:pPr>
            <a:r>
              <a:rPr lang="bg-BG" sz="2400" dirty="0" smtClean="0">
                <a:solidFill>
                  <a:srgbClr val="008000"/>
                </a:solidFill>
                <a:latin typeface="Calibri" panose="020F0502020204030204" pitchFamily="34" charset="0"/>
                <a:cs typeface="Calibri" panose="020F0502020204030204" pitchFamily="34" charset="0"/>
              </a:rPr>
              <a:t>Добро здраве и благополучие</a:t>
            </a:r>
          </a:p>
          <a:p>
            <a:pPr marL="0" indent="0">
              <a:buClr>
                <a:srgbClr val="008000"/>
              </a:buClr>
              <a:buSzPts val="2000"/>
            </a:pP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Осигуряване</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на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здравословен</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живот и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насърчаване</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благосъстоянието</a:t>
            </a:r>
            <a:r>
              <a:rPr lang="ru-RU" sz="1600" b="0" dirty="0" smtClean="0">
                <a:solidFill>
                  <a:srgbClr val="000000"/>
                </a:solidFill>
                <a:latin typeface="Calibri" panose="020F0502020204030204" pitchFamily="34" charset="0"/>
                <a:ea typeface="Arial"/>
                <a:cs typeface="Calibri" panose="020F0502020204030204" pitchFamily="34" charset="0"/>
                <a:sym typeface="Arial"/>
              </a:rPr>
              <a:t> на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всички</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във</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всяка</a:t>
            </a:r>
            <a:r>
              <a:rPr lang="ru-RU" sz="1600" b="0" dirty="0" smtClean="0">
                <a:solidFill>
                  <a:srgbClr val="000000"/>
                </a:solidFill>
                <a:latin typeface="Calibri" panose="020F0502020204030204" pitchFamily="34" charset="0"/>
                <a:ea typeface="Arial"/>
                <a:cs typeface="Calibri" panose="020F0502020204030204" pitchFamily="34" charset="0"/>
                <a:sym typeface="Arial"/>
              </a:rPr>
              <a:t> </a:t>
            </a:r>
            <a:r>
              <a:rPr lang="ru-RU" sz="1600" b="0" dirty="0" err="1" smtClean="0">
                <a:solidFill>
                  <a:srgbClr val="000000"/>
                </a:solidFill>
                <a:latin typeface="Calibri" panose="020F0502020204030204" pitchFamily="34" charset="0"/>
                <a:ea typeface="Arial"/>
                <a:cs typeface="Calibri" panose="020F0502020204030204" pitchFamily="34" charset="0"/>
                <a:sym typeface="Arial"/>
              </a:rPr>
              <a:t>възраст</a:t>
            </a:r>
            <a:endParaRPr lang="ru-RU" sz="1600" b="0" dirty="0" smtClean="0">
              <a:solidFill>
                <a:srgbClr val="000000"/>
              </a:solidFill>
              <a:latin typeface="Calibri" panose="020F0502020204030204" pitchFamily="34" charset="0"/>
              <a:ea typeface="Arial"/>
              <a:cs typeface="Calibri" panose="020F0502020204030204" pitchFamily="34" charset="0"/>
              <a:sym typeface="Arial"/>
            </a:endParaRPr>
          </a:p>
          <a:p>
            <a:pPr marL="228600">
              <a:buClr>
                <a:srgbClr val="008000"/>
              </a:buClr>
              <a:buSzPts val="2000"/>
            </a:pPr>
            <a:endParaRPr lang="en-US" sz="1600" b="0" dirty="0">
              <a:solidFill>
                <a:srgbClr val="000000"/>
              </a:solidFill>
              <a:latin typeface="Calibri" panose="020F0502020204030204" pitchFamily="34" charset="0"/>
              <a:cs typeface="Calibri" panose="020F0502020204030204" pitchFamily="34" charset="0"/>
            </a:endParaRPr>
          </a:p>
        </p:txBody>
      </p:sp>
      <p:sp>
        <p:nvSpPr>
          <p:cNvPr id="11" name="Google Shape;374;p32">
            <a:extLst>
              <a:ext uri="{FF2B5EF4-FFF2-40B4-BE49-F238E27FC236}">
                <a16:creationId xmlns:a16="http://schemas.microsoft.com/office/drawing/2014/main" xmlns="" id="{17E0A985-AF25-BA7B-1380-B78819DA755B}"/>
              </a:ext>
            </a:extLst>
          </p:cNvPr>
          <p:cNvSpPr txBox="1"/>
          <p:nvPr/>
        </p:nvSpPr>
        <p:spPr>
          <a:xfrm>
            <a:off x="3122141" y="5375868"/>
            <a:ext cx="5870610" cy="89912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1000"/>
              </a:spcBef>
              <a:spcAft>
                <a:spcPts val="0"/>
              </a:spcAft>
              <a:buClr>
                <a:srgbClr val="212529"/>
              </a:buClr>
              <a:buSzPts val="1100"/>
              <a:buFont typeface="Arial"/>
              <a:buNone/>
            </a:pPr>
            <a:r>
              <a:rPr lang="en-US" sz="1100" b="0" i="0" u="none" strike="noStrike" cap="none" dirty="0">
                <a:solidFill>
                  <a:srgbClr val="212529"/>
                </a:solidFill>
                <a:latin typeface="Arial"/>
                <a:ea typeface="Arial"/>
                <a:cs typeface="Arial"/>
                <a:sym typeface="Arial"/>
              </a:rPr>
              <a:t/>
            </a:r>
            <a:br>
              <a:rPr lang="en-US" sz="1100" b="0" i="0" u="none" strike="noStrike" cap="none" dirty="0">
                <a:solidFill>
                  <a:srgbClr val="212529"/>
                </a:solidFill>
                <a:latin typeface="Arial"/>
                <a:ea typeface="Arial"/>
                <a:cs typeface="Arial"/>
                <a:sym typeface="Arial"/>
              </a:rPr>
            </a:br>
            <a:endParaRPr sz="1400" b="1" i="0" u="none" strike="noStrike" cap="none" dirty="0">
              <a:solidFill>
                <a:srgbClr val="000000"/>
              </a:solidFill>
              <a:latin typeface="Calibri"/>
              <a:ea typeface="Calibri"/>
              <a:cs typeface="Calibri"/>
              <a:sym typeface="Calibri"/>
            </a:endParaRPr>
          </a:p>
        </p:txBody>
      </p:sp>
      <p:sp>
        <p:nvSpPr>
          <p:cNvPr id="13" name="Google Shape;375;p32">
            <a:extLst>
              <a:ext uri="{FF2B5EF4-FFF2-40B4-BE49-F238E27FC236}">
                <a16:creationId xmlns:a16="http://schemas.microsoft.com/office/drawing/2014/main" xmlns="" id="{127A509D-5A0F-5817-1B11-DADE27598FBB}"/>
              </a:ext>
            </a:extLst>
          </p:cNvPr>
          <p:cNvSpPr txBox="1"/>
          <p:nvPr/>
        </p:nvSpPr>
        <p:spPr>
          <a:xfrm>
            <a:off x="1495425" y="2637146"/>
            <a:ext cx="8787013" cy="940985"/>
          </a:xfrm>
          <a:prstGeom prst="rect">
            <a:avLst/>
          </a:prstGeom>
          <a:solidFill>
            <a:srgbClr val="CAD8BE"/>
          </a:solid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F9900"/>
              </a:buClr>
              <a:buSzPts val="2000"/>
              <a:buFont typeface="Arial"/>
              <a:buNone/>
            </a:pPr>
            <a:r>
              <a:rPr lang="en-US" sz="2400" b="1" i="0" u="none" strike="noStrike" cap="none" dirty="0" smtClean="0">
                <a:solidFill>
                  <a:srgbClr val="FF9900"/>
                </a:solidFill>
                <a:latin typeface="Calibri" panose="020F0502020204030204" pitchFamily="34" charset="0"/>
                <a:ea typeface="Calibri"/>
                <a:cs typeface="Calibri" panose="020F0502020204030204" pitchFamily="34" charset="0"/>
                <a:sym typeface="Calibri"/>
              </a:rPr>
              <a:t>			</a:t>
            </a:r>
            <a:r>
              <a:rPr lang="bg-BG" sz="2400" b="1" i="0" u="none" strike="noStrike" cap="none" dirty="0" smtClean="0">
                <a:solidFill>
                  <a:srgbClr val="FF9900"/>
                </a:solidFill>
                <a:latin typeface="Calibri" panose="020F0502020204030204" pitchFamily="34" charset="0"/>
                <a:ea typeface="Calibri"/>
                <a:cs typeface="Calibri" panose="020F0502020204030204" pitchFamily="34" charset="0"/>
                <a:sym typeface="Calibri"/>
              </a:rPr>
              <a:t>Устойчиви градове и общности</a:t>
            </a:r>
            <a:endParaRPr sz="2400" b="0" i="0" u="none" strike="noStrike" cap="none" dirty="0" smtClean="0">
              <a:solidFill>
                <a:srgbClr val="000000"/>
              </a:solidFill>
              <a:latin typeface="Calibri" panose="020F0502020204030204" pitchFamily="34" charset="0"/>
              <a:cs typeface="Calibri" panose="020F0502020204030204" pitchFamily="34" charset="0"/>
              <a:sym typeface="Arial"/>
            </a:endParaRPr>
          </a:p>
          <a:p>
            <a:pPr lvl="0">
              <a:buSzPts val="1600"/>
            </a:pPr>
            <a:r>
              <a:rPr lang="en-US" sz="1600" dirty="0" smtClean="0">
                <a:latin typeface="Calibri"/>
                <a:ea typeface="Calibri"/>
                <a:cs typeface="Calibri"/>
                <a:sym typeface="Calibri"/>
              </a:rPr>
              <a:t>		</a:t>
            </a:r>
            <a:r>
              <a:rPr lang="ru-RU" sz="1600" dirty="0" smtClean="0">
                <a:latin typeface="Calibri"/>
                <a:ea typeface="Calibri"/>
                <a:cs typeface="Calibri"/>
                <a:sym typeface="Calibri"/>
              </a:rPr>
              <a:t>Превръщане на градовете и селищата в приобщаващи, безопасни, адаптивни </a:t>
            </a:r>
            <a:r>
              <a:rPr lang="en-US" sz="1600" dirty="0" smtClean="0">
                <a:latin typeface="Calibri"/>
                <a:ea typeface="Calibri"/>
                <a:cs typeface="Calibri"/>
                <a:sym typeface="Calibri"/>
              </a:rPr>
              <a:t>		</a:t>
            </a:r>
            <a:r>
              <a:rPr lang="ru-RU" sz="1600" dirty="0" smtClean="0">
                <a:latin typeface="Calibri"/>
                <a:ea typeface="Calibri"/>
                <a:cs typeface="Calibri"/>
                <a:sym typeface="Calibri"/>
              </a:rPr>
              <a:t>и устойчиви места за живеене</a:t>
            </a:r>
          </a:p>
        </p:txBody>
      </p:sp>
      <p:sp>
        <p:nvSpPr>
          <p:cNvPr id="14" name="Google Shape;376;p32">
            <a:extLst>
              <a:ext uri="{FF2B5EF4-FFF2-40B4-BE49-F238E27FC236}">
                <a16:creationId xmlns:a16="http://schemas.microsoft.com/office/drawing/2014/main" xmlns="" id="{C853CFA8-2EE0-6340-1DB9-0D13CEDC6C49}"/>
              </a:ext>
            </a:extLst>
          </p:cNvPr>
          <p:cNvSpPr txBox="1"/>
          <p:nvPr/>
        </p:nvSpPr>
        <p:spPr>
          <a:xfrm>
            <a:off x="3316051" y="3578132"/>
            <a:ext cx="5999037" cy="768654"/>
          </a:xfrm>
          <a:prstGeom prst="rect">
            <a:avLst/>
          </a:prstGeom>
          <a:noFill/>
          <a:ln>
            <a:noFill/>
          </a:ln>
        </p:spPr>
        <p:txBody>
          <a:bodyPr spcFirstLastPara="1" wrap="square" lIns="91425" tIns="45700" rIns="91425" bIns="45700" anchor="t" anchorCtr="0">
            <a:noAutofit/>
          </a:bodyPr>
          <a:lstStyle/>
          <a:p>
            <a:pPr lvl="0">
              <a:buClr>
                <a:srgbClr val="993300"/>
              </a:buClr>
              <a:buSzPts val="2000"/>
            </a:pPr>
            <a:r>
              <a:rPr lang="bg-BG" sz="2400" b="1" dirty="0" smtClean="0">
                <a:solidFill>
                  <a:srgbClr val="993300"/>
                </a:solidFill>
                <a:latin typeface="Calibri" panose="020F0502020204030204" pitchFamily="34" charset="0"/>
                <a:ea typeface="Calibri"/>
                <a:cs typeface="Calibri" panose="020F0502020204030204" pitchFamily="34" charset="0"/>
                <a:sym typeface="Calibri"/>
              </a:rPr>
              <a:t>Отговорно потребление и производство</a:t>
            </a:r>
          </a:p>
          <a:p>
            <a:pPr lvl="0">
              <a:buClr>
                <a:srgbClr val="993300"/>
              </a:buClr>
              <a:buSzPts val="2000"/>
            </a:pPr>
            <a:r>
              <a:rPr lang="ru-RU" sz="1600" dirty="0" err="1" smtClean="0">
                <a:latin typeface="Calibri"/>
                <a:ea typeface="Calibri"/>
                <a:cs typeface="Calibri"/>
                <a:sym typeface="Calibri"/>
              </a:rPr>
              <a:t>Осигуряване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устойчиви</a:t>
            </a:r>
            <a:r>
              <a:rPr lang="ru-RU" sz="1600" dirty="0" smtClean="0">
                <a:latin typeface="Calibri"/>
                <a:ea typeface="Calibri"/>
                <a:cs typeface="Calibri"/>
                <a:sym typeface="Calibri"/>
              </a:rPr>
              <a:t> модели на потребление и производство</a:t>
            </a:r>
          </a:p>
        </p:txBody>
      </p:sp>
      <p:sp>
        <p:nvSpPr>
          <p:cNvPr id="16" name="Google Shape;378;p32">
            <a:extLst>
              <a:ext uri="{FF2B5EF4-FFF2-40B4-BE49-F238E27FC236}">
                <a16:creationId xmlns:a16="http://schemas.microsoft.com/office/drawing/2014/main" xmlns="" id="{F99DB838-F26D-F3E0-8CB4-7F84840D513D}"/>
              </a:ext>
            </a:extLst>
          </p:cNvPr>
          <p:cNvSpPr txBox="1"/>
          <p:nvPr/>
        </p:nvSpPr>
        <p:spPr>
          <a:xfrm>
            <a:off x="3376824" y="4300610"/>
            <a:ext cx="5807482" cy="1075258"/>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336600"/>
              </a:buClr>
              <a:buSzPts val="2000"/>
              <a:buFont typeface="Arial"/>
              <a:buNone/>
            </a:pPr>
            <a:r>
              <a:rPr lang="bg-BG" sz="2400" b="1" i="0" u="none" strike="noStrike" cap="none" dirty="0" smtClean="0">
                <a:solidFill>
                  <a:srgbClr val="336600"/>
                </a:solidFill>
                <a:latin typeface="Calibri" panose="020F0502020204030204" pitchFamily="34" charset="0"/>
                <a:ea typeface="Calibri"/>
                <a:cs typeface="Calibri" panose="020F0502020204030204" pitchFamily="34" charset="0"/>
                <a:sym typeface="Calibri"/>
              </a:rPr>
              <a:t>Борба с </a:t>
            </a:r>
            <a:r>
              <a:rPr lang="bg-BG" sz="2400" b="1" dirty="0" smtClean="0">
                <a:solidFill>
                  <a:srgbClr val="336600"/>
                </a:solidFill>
                <a:latin typeface="Calibri" panose="020F0502020204030204" pitchFamily="34" charset="0"/>
                <a:ea typeface="Calibri"/>
                <a:cs typeface="Calibri" panose="020F0502020204030204" pitchFamily="34" charset="0"/>
                <a:sym typeface="Calibri"/>
              </a:rPr>
              <a:t>к</a:t>
            </a:r>
            <a:r>
              <a:rPr lang="bg-BG" sz="2400" b="1" i="0" u="none" strike="noStrike" cap="none" dirty="0" smtClean="0">
                <a:solidFill>
                  <a:srgbClr val="336600"/>
                </a:solidFill>
                <a:latin typeface="Calibri" panose="020F0502020204030204" pitchFamily="34" charset="0"/>
                <a:ea typeface="Calibri"/>
                <a:cs typeface="Calibri" panose="020F0502020204030204" pitchFamily="34" charset="0"/>
                <a:sym typeface="Calibri"/>
              </a:rPr>
              <a:t>лиматичните промени</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buSzPts val="1600"/>
            </a:pPr>
            <a:r>
              <a:rPr lang="ru-RU" sz="1600" dirty="0" err="1" smtClean="0">
                <a:solidFill>
                  <a:srgbClr val="086D6E"/>
                </a:solidFill>
                <a:latin typeface="Calibri"/>
                <a:ea typeface="Calibri"/>
                <a:cs typeface="Calibri"/>
                <a:sym typeface="Calibri"/>
              </a:rPr>
              <a:t>Предприемане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спешни</a:t>
            </a:r>
            <a:r>
              <a:rPr lang="ru-RU" sz="1600" dirty="0" smtClean="0">
                <a:latin typeface="Calibri"/>
                <a:ea typeface="Calibri"/>
                <a:cs typeface="Calibri"/>
                <a:sym typeface="Calibri"/>
              </a:rPr>
              <a:t> действия за </a:t>
            </a:r>
            <a:r>
              <a:rPr lang="ru-RU" sz="1600" dirty="0" err="1" smtClean="0">
                <a:latin typeface="Calibri"/>
                <a:ea typeface="Calibri"/>
                <a:cs typeface="Calibri"/>
                <a:sym typeface="Calibri"/>
              </a:rPr>
              <a:t>борба</a:t>
            </a:r>
            <a:r>
              <a:rPr lang="ru-RU" sz="1600" dirty="0" smtClean="0">
                <a:latin typeface="Calibri"/>
                <a:ea typeface="Calibri"/>
                <a:cs typeface="Calibri"/>
                <a:sym typeface="Calibri"/>
              </a:rPr>
              <a:t> с </a:t>
            </a:r>
            <a:r>
              <a:rPr lang="ru-RU" sz="1600" dirty="0" err="1" smtClean="0">
                <a:latin typeface="Calibri"/>
                <a:ea typeface="Calibri"/>
                <a:cs typeface="Calibri"/>
                <a:sym typeface="Calibri"/>
              </a:rPr>
              <a:t>изменението</a:t>
            </a:r>
            <a:r>
              <a:rPr lang="ru-RU" sz="1600" dirty="0" smtClean="0">
                <a:latin typeface="Calibri"/>
                <a:ea typeface="Calibri"/>
                <a:cs typeface="Calibri"/>
                <a:sym typeface="Calibri"/>
              </a:rPr>
              <a:t> на климата и </a:t>
            </a:r>
            <a:r>
              <a:rPr lang="ru-RU" sz="1600" dirty="0" err="1" smtClean="0">
                <a:latin typeface="Calibri"/>
                <a:ea typeface="Calibri"/>
                <a:cs typeface="Calibri"/>
                <a:sym typeface="Calibri"/>
              </a:rPr>
              <a:t>неговите</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последици</a:t>
            </a:r>
            <a:endParaRPr lang="ru-RU" sz="1600" dirty="0" smtClean="0">
              <a:latin typeface="Calibri"/>
              <a:ea typeface="Calibri"/>
              <a:cs typeface="Calibri"/>
              <a:sym typeface="Calibri"/>
            </a:endParaRPr>
          </a:p>
        </p:txBody>
      </p:sp>
      <p:sp>
        <p:nvSpPr>
          <p:cNvPr id="28" name="Google Shape;385;p32">
            <a:extLst>
              <a:ext uri="{FF2B5EF4-FFF2-40B4-BE49-F238E27FC236}">
                <a16:creationId xmlns:a16="http://schemas.microsoft.com/office/drawing/2014/main" xmlns="" id="{AA9B1770-0056-DCD6-7167-A116D962FE3E}"/>
              </a:ext>
            </a:extLst>
          </p:cNvPr>
          <p:cNvSpPr txBox="1"/>
          <p:nvPr/>
        </p:nvSpPr>
        <p:spPr>
          <a:xfrm>
            <a:off x="3316051" y="1421322"/>
            <a:ext cx="5676700" cy="904497"/>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C00000"/>
              </a:buClr>
              <a:buSzPts val="2000"/>
              <a:buFont typeface="Arial"/>
              <a:buNone/>
            </a:pPr>
            <a:r>
              <a:rPr lang="bg-BG" sz="2400" b="1" i="0" u="none" strike="noStrike" cap="none" dirty="0" smtClean="0">
                <a:solidFill>
                  <a:srgbClr val="C00000"/>
                </a:solidFill>
                <a:latin typeface="Calibri" panose="020F0502020204030204" pitchFamily="34" charset="0"/>
                <a:ea typeface="Calibri"/>
                <a:cs typeface="Calibri" panose="020F0502020204030204" pitchFamily="34" charset="0"/>
                <a:sym typeface="Calibri"/>
              </a:rPr>
              <a:t>Качествено образование</a:t>
            </a:r>
            <a:endParaRPr sz="2400" b="0" i="0" u="none" strike="noStrike" cap="none" dirty="0">
              <a:solidFill>
                <a:srgbClr val="000000"/>
              </a:solidFill>
              <a:latin typeface="Calibri" panose="020F0502020204030204" pitchFamily="34" charset="0"/>
              <a:cs typeface="Calibri" panose="020F0502020204030204" pitchFamily="34" charset="0"/>
              <a:sym typeface="Arial"/>
            </a:endParaRPr>
          </a:p>
          <a:p>
            <a:pPr lvl="0" algn="just">
              <a:buSzPts val="1600"/>
            </a:pPr>
            <a:r>
              <a:rPr lang="ru-RU" sz="1600" dirty="0" err="1" smtClean="0">
                <a:latin typeface="Calibri"/>
                <a:ea typeface="Calibri"/>
                <a:cs typeface="Calibri"/>
                <a:sym typeface="Calibri"/>
              </a:rPr>
              <a:t>Осигуряване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приобщаващо</a:t>
            </a:r>
            <a:r>
              <a:rPr lang="ru-RU" sz="1600" dirty="0" smtClean="0">
                <a:latin typeface="Calibri"/>
                <a:ea typeface="Calibri"/>
                <a:cs typeface="Calibri"/>
                <a:sym typeface="Calibri"/>
              </a:rPr>
              <a:t> и справедливо </a:t>
            </a:r>
            <a:r>
              <a:rPr lang="ru-RU" sz="1600" dirty="0" err="1" smtClean="0">
                <a:latin typeface="Calibri"/>
                <a:ea typeface="Calibri"/>
                <a:cs typeface="Calibri"/>
                <a:sym typeface="Calibri"/>
              </a:rPr>
              <a:t>качествено</a:t>
            </a:r>
            <a:r>
              <a:rPr lang="ru-RU" sz="1600" dirty="0" smtClean="0">
                <a:latin typeface="Calibri"/>
                <a:ea typeface="Calibri"/>
                <a:cs typeface="Calibri"/>
                <a:sym typeface="Calibri"/>
              </a:rPr>
              <a:t> образование и </a:t>
            </a:r>
            <a:r>
              <a:rPr lang="ru-RU" sz="1600" dirty="0" err="1" smtClean="0">
                <a:latin typeface="Calibri"/>
                <a:ea typeface="Calibri"/>
                <a:cs typeface="Calibri"/>
                <a:sym typeface="Calibri"/>
              </a:rPr>
              <a:t>насърчаване</a:t>
            </a:r>
            <a:r>
              <a:rPr lang="ru-RU" sz="1600" dirty="0" smtClean="0">
                <a:latin typeface="Calibri"/>
                <a:ea typeface="Calibri"/>
                <a:cs typeface="Calibri"/>
                <a:sym typeface="Calibri"/>
              </a:rPr>
              <a:t> на </a:t>
            </a:r>
            <a:r>
              <a:rPr lang="ru-RU" sz="1600" dirty="0" err="1" smtClean="0">
                <a:latin typeface="Calibri"/>
                <a:ea typeface="Calibri"/>
                <a:cs typeface="Calibri"/>
                <a:sym typeface="Calibri"/>
              </a:rPr>
              <a:t>възможностите</a:t>
            </a:r>
            <a:r>
              <a:rPr lang="ru-RU" sz="1600" dirty="0" smtClean="0">
                <a:latin typeface="Calibri"/>
                <a:ea typeface="Calibri"/>
                <a:cs typeface="Calibri"/>
                <a:sym typeface="Calibri"/>
              </a:rPr>
              <a:t> за обучение </a:t>
            </a:r>
            <a:r>
              <a:rPr lang="ru-RU" sz="1600" dirty="0" err="1" smtClean="0">
                <a:latin typeface="Calibri"/>
                <a:ea typeface="Calibri"/>
                <a:cs typeface="Calibri"/>
                <a:sym typeface="Calibri"/>
              </a:rPr>
              <a:t>през</a:t>
            </a:r>
            <a:r>
              <a:rPr lang="ru-RU" sz="1600" dirty="0" smtClean="0">
                <a:latin typeface="Calibri"/>
                <a:ea typeface="Calibri"/>
                <a:cs typeface="Calibri"/>
                <a:sym typeface="Calibri"/>
              </a:rPr>
              <a:t> </a:t>
            </a:r>
            <a:r>
              <a:rPr lang="ru-RU" sz="1600" dirty="0" err="1" smtClean="0">
                <a:latin typeface="Calibri"/>
                <a:ea typeface="Calibri"/>
                <a:cs typeface="Calibri"/>
                <a:sym typeface="Calibri"/>
              </a:rPr>
              <a:t>целия</a:t>
            </a:r>
            <a:r>
              <a:rPr lang="ru-RU" sz="1600" dirty="0" smtClean="0">
                <a:latin typeface="Calibri"/>
                <a:ea typeface="Calibri"/>
                <a:cs typeface="Calibri"/>
                <a:sym typeface="Calibri"/>
              </a:rPr>
              <a:t> живот за </a:t>
            </a:r>
            <a:r>
              <a:rPr lang="ru-RU" sz="1600" dirty="0" err="1" smtClean="0">
                <a:latin typeface="Calibri"/>
                <a:ea typeface="Calibri"/>
                <a:cs typeface="Calibri"/>
                <a:sym typeface="Calibri"/>
              </a:rPr>
              <a:t>всички</a:t>
            </a:r>
            <a:endParaRPr lang="ru-RU" sz="1600" dirty="0" smtClean="0">
              <a:latin typeface="Calibri"/>
              <a:ea typeface="Calibri"/>
              <a:cs typeface="Calibri"/>
              <a:sym typeface="Calibri"/>
            </a:endParaRPr>
          </a:p>
        </p:txBody>
      </p:sp>
      <p:sp>
        <p:nvSpPr>
          <p:cNvPr id="19" name="Правоъгълник 18"/>
          <p:cNvSpPr/>
          <p:nvPr/>
        </p:nvSpPr>
        <p:spPr>
          <a:xfrm>
            <a:off x="10282438" y="2646672"/>
            <a:ext cx="1661912" cy="707886"/>
          </a:xfrm>
          <a:prstGeom prst="rect">
            <a:avLst/>
          </a:prstGeom>
          <a:solidFill>
            <a:schemeClr val="accent4">
              <a:lumMod val="60000"/>
              <a:lumOff val="40000"/>
            </a:schemeClr>
          </a:solidFill>
        </p:spPr>
        <p:txBody>
          <a:bodyPr wrap="square">
            <a:spAutoFit/>
          </a:bodyPr>
          <a:lstStyle/>
          <a:p>
            <a:r>
              <a:rPr lang="bg-BG" sz="2000" b="1" dirty="0" smtClean="0">
                <a:solidFill>
                  <a:srgbClr val="EB7339"/>
                </a:solidFill>
                <a:latin typeface="Calibri" panose="020F0502020204030204" pitchFamily="34" charset="0"/>
                <a:cs typeface="Calibri" panose="020F0502020204030204" pitchFamily="34" charset="0"/>
              </a:rPr>
              <a:t>Настоящият модул</a:t>
            </a:r>
            <a:endParaRPr lang="pt-PT" sz="2000" b="1" dirty="0">
              <a:solidFill>
                <a:srgbClr val="EB7339"/>
              </a:solidFill>
              <a:latin typeface="Calibri" panose="020F0502020204030204" pitchFamily="34" charset="0"/>
              <a:cs typeface="Calibri" panose="020F0502020204030204" pitchFamily="34" charset="0"/>
            </a:endParaRPr>
          </a:p>
        </p:txBody>
      </p:sp>
      <p:sp>
        <p:nvSpPr>
          <p:cNvPr id="21" name="Retângulo 1">
            <a:extLst>
              <a:ext uri="{FF2B5EF4-FFF2-40B4-BE49-F238E27FC236}">
                <a16:creationId xmlns:a16="http://schemas.microsoft.com/office/drawing/2014/main" xmlns="" id="{8452D527-583D-C37B-15B4-77795A63F7AE}"/>
              </a:ext>
            </a:extLst>
          </p:cNvPr>
          <p:cNvSpPr/>
          <p:nvPr/>
        </p:nvSpPr>
        <p:spPr>
          <a:xfrm>
            <a:off x="3122141" y="5439107"/>
            <a:ext cx="6129611" cy="1314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bg-BG" sz="2400" b="1" dirty="0" smtClean="0">
                <a:solidFill>
                  <a:srgbClr val="488420"/>
                </a:solidFill>
                <a:latin typeface="Calibri" panose="020F0502020204030204" pitchFamily="34" charset="0"/>
                <a:ea typeface="Calibri"/>
                <a:cs typeface="Calibri" panose="020F0502020204030204" pitchFamily="34" charset="0"/>
                <a:sym typeface="Calibri"/>
              </a:rPr>
              <a:t>Живот на земята</a:t>
            </a:r>
            <a:endParaRPr lang="bg-BG" sz="2400" dirty="0" smtClean="0">
              <a:solidFill>
                <a:srgbClr val="488420"/>
              </a:solidFill>
              <a:latin typeface="Calibri" panose="020F0502020204030204" pitchFamily="34" charset="0"/>
              <a:cs typeface="Calibri" panose="020F0502020204030204" pitchFamily="34" charset="0"/>
              <a:sym typeface="Arial"/>
            </a:endParaRPr>
          </a:p>
          <a:p>
            <a:r>
              <a:rPr lang="ru-RU" sz="1600" dirty="0" smtClean="0">
                <a:solidFill>
                  <a:srgbClr val="488420"/>
                </a:solidFill>
                <a:latin typeface="Calibri" pitchFamily="34" charset="0"/>
                <a:cs typeface="Calibri" pitchFamily="34" charset="0"/>
              </a:rPr>
              <a:t>Опазване, възстановяване и насърчаване на устойчивото използване на сухоземните екосистеми и горите, борба с опустиняването, спиране и обръщане процеса на деградация на земите и спиране загубата на биологично разнообразие.</a:t>
            </a:r>
            <a:endParaRPr lang="pt-PT" dirty="0"/>
          </a:p>
        </p:txBody>
      </p:sp>
      <p:pic>
        <p:nvPicPr>
          <p:cNvPr id="23" name="Picture 23" descr="Цел 3: Добро здраве и благополучие"/>
          <p:cNvPicPr>
            <a:picLocks noChangeAspect="1" noChangeArrowheads="1"/>
          </p:cNvPicPr>
          <p:nvPr/>
        </p:nvPicPr>
        <p:blipFill>
          <a:blip r:embed="rId3"/>
          <a:srcRect/>
          <a:stretch>
            <a:fillRect/>
          </a:stretch>
        </p:blipFill>
        <p:spPr bwMode="auto">
          <a:xfrm>
            <a:off x="2323580" y="587213"/>
            <a:ext cx="907197" cy="907197"/>
          </a:xfrm>
          <a:prstGeom prst="rect">
            <a:avLst/>
          </a:prstGeom>
          <a:noFill/>
        </p:spPr>
      </p:pic>
      <p:pic>
        <p:nvPicPr>
          <p:cNvPr id="24" name="Picture 31" descr="Цел 11: Устойчиви градове и общности"/>
          <p:cNvPicPr>
            <a:picLocks noChangeAspect="1" noChangeArrowheads="1"/>
          </p:cNvPicPr>
          <p:nvPr/>
        </p:nvPicPr>
        <p:blipFill>
          <a:blip r:embed="rId4"/>
          <a:srcRect/>
          <a:stretch>
            <a:fillRect/>
          </a:stretch>
        </p:blipFill>
        <p:spPr bwMode="auto">
          <a:xfrm>
            <a:off x="2323580" y="2637147"/>
            <a:ext cx="940985" cy="940985"/>
          </a:xfrm>
          <a:prstGeom prst="rect">
            <a:avLst/>
          </a:prstGeom>
          <a:noFill/>
        </p:spPr>
      </p:pic>
      <p:pic>
        <p:nvPicPr>
          <p:cNvPr id="29" name="Picture 24" descr="Цел 4: Качествено образование"/>
          <p:cNvPicPr>
            <a:picLocks noChangeAspect="1" noChangeArrowheads="1"/>
          </p:cNvPicPr>
          <p:nvPr/>
        </p:nvPicPr>
        <p:blipFill>
          <a:blip r:embed="rId5"/>
          <a:srcRect/>
          <a:stretch>
            <a:fillRect/>
          </a:stretch>
        </p:blipFill>
        <p:spPr bwMode="auto">
          <a:xfrm>
            <a:off x="9184306" y="1494410"/>
            <a:ext cx="932232" cy="932232"/>
          </a:xfrm>
          <a:prstGeom prst="rect">
            <a:avLst/>
          </a:prstGeom>
          <a:noFill/>
        </p:spPr>
      </p:pic>
      <p:pic>
        <p:nvPicPr>
          <p:cNvPr id="30" name="Picture 33" descr="Цел 13: Борба с климатичните промени"/>
          <p:cNvPicPr>
            <a:picLocks noChangeAspect="1" noChangeArrowheads="1"/>
          </p:cNvPicPr>
          <p:nvPr/>
        </p:nvPicPr>
        <p:blipFill>
          <a:blip r:embed="rId6"/>
          <a:srcRect/>
          <a:stretch>
            <a:fillRect/>
          </a:stretch>
        </p:blipFill>
        <p:spPr bwMode="auto">
          <a:xfrm>
            <a:off x="2323580" y="4419535"/>
            <a:ext cx="956333" cy="956333"/>
          </a:xfrm>
          <a:prstGeom prst="rect">
            <a:avLst/>
          </a:prstGeom>
          <a:noFill/>
        </p:spPr>
      </p:pic>
      <p:pic>
        <p:nvPicPr>
          <p:cNvPr id="31" name="Picture 32" descr="Цел 12: Отговорно потребление и производство"/>
          <p:cNvPicPr>
            <a:picLocks noChangeAspect="1" noChangeArrowheads="1"/>
          </p:cNvPicPr>
          <p:nvPr/>
        </p:nvPicPr>
        <p:blipFill>
          <a:blip r:embed="rId7"/>
          <a:srcRect/>
          <a:stretch>
            <a:fillRect/>
          </a:stretch>
        </p:blipFill>
        <p:spPr bwMode="auto">
          <a:xfrm>
            <a:off x="9350205" y="3536405"/>
            <a:ext cx="932233" cy="932233"/>
          </a:xfrm>
          <a:prstGeom prst="rect">
            <a:avLst/>
          </a:prstGeom>
          <a:noFill/>
        </p:spPr>
      </p:pic>
      <p:pic>
        <p:nvPicPr>
          <p:cNvPr id="32" name="Picture 35" descr="Цел 15: Живот на земята"/>
          <p:cNvPicPr>
            <a:picLocks noChangeAspect="1" noChangeArrowheads="1"/>
          </p:cNvPicPr>
          <p:nvPr/>
        </p:nvPicPr>
        <p:blipFill>
          <a:blip r:embed="rId8"/>
          <a:srcRect/>
          <a:stretch>
            <a:fillRect/>
          </a:stretch>
        </p:blipFill>
        <p:spPr bwMode="auto">
          <a:xfrm>
            <a:off x="9350205" y="5677232"/>
            <a:ext cx="933104" cy="933104"/>
          </a:xfrm>
          <a:prstGeom prst="rect">
            <a:avLst/>
          </a:prstGeom>
          <a:noFill/>
        </p:spPr>
      </p:pic>
    </p:spTree>
    <p:extLst>
      <p:ext uri="{BB962C8B-B14F-4D97-AF65-F5344CB8AC3E}">
        <p14:creationId xmlns:p14="http://schemas.microsoft.com/office/powerpoint/2010/main" xmlns="" val="575772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1"/>
            <a:ext cx="4480559" cy="1082040"/>
          </a:xfrm>
          <a:prstGeom prst="rect">
            <a:avLst/>
          </a:prstGeom>
        </p:spPr>
        <p:txBody>
          <a:bodyPr/>
          <a:lstStyle/>
          <a:p>
            <a:r>
              <a:rPr lang="en-US" sz="2400" dirty="0">
                <a:solidFill>
                  <a:srgbClr val="EB7339"/>
                </a:solidFill>
              </a:rPr>
              <a:t> </a:t>
            </a:r>
          </a:p>
        </p:txBody>
      </p:sp>
      <p:sp>
        <p:nvSpPr>
          <p:cNvPr id="7" name="Text Placeholder 2">
            <a:extLst>
              <a:ext uri="{FF2B5EF4-FFF2-40B4-BE49-F238E27FC236}">
                <a16:creationId xmlns:a16="http://schemas.microsoft.com/office/drawing/2014/main" xmlns="" id="{E4EDAC37-C3BA-1249-8767-414D489BC914}"/>
              </a:ext>
            </a:extLst>
          </p:cNvPr>
          <p:cNvSpPr txBox="1">
            <a:spLocks/>
          </p:cNvSpPr>
          <p:nvPr/>
        </p:nvSpPr>
        <p:spPr>
          <a:xfrm>
            <a:off x="5375868" y="514348"/>
            <a:ext cx="6025557" cy="4088067"/>
          </a:xfrm>
          <a:prstGeom prst="rect">
            <a:avLst/>
          </a:prstGeom>
          <a:solidFill>
            <a:srgbClr val="00B0F0"/>
          </a:solidFill>
        </p:spPr>
        <p:txBody>
          <a:bodyPr/>
          <a:lstStyle/>
          <a:p>
            <a:pPr lvl="0" indent="-228600">
              <a:lnSpc>
                <a:spcPct val="90000"/>
              </a:lnSpc>
              <a:spcBef>
                <a:spcPts val="1000"/>
              </a:spcBef>
            </a:pPr>
            <a:r>
              <a:rPr lang="ru-RU" sz="2400" dirty="0" smtClean="0">
                <a:solidFill>
                  <a:schemeClr val="bg1"/>
                </a:solidFill>
              </a:rPr>
              <a:t>През последните години онлайн доставките драстично се увеличиха и заедно с това и опаковките, като кашони, пликове и др.</a:t>
            </a:r>
          </a:p>
          <a:p>
            <a:pPr lvl="0" indent="-228600">
              <a:lnSpc>
                <a:spcPct val="90000"/>
              </a:lnSpc>
              <a:spcBef>
                <a:spcPts val="1000"/>
              </a:spcBef>
            </a:pPr>
            <a:r>
              <a:rPr lang="ru-RU" sz="2400" dirty="0" err="1" smtClean="0">
                <a:solidFill>
                  <a:schemeClr val="bg1"/>
                </a:solidFill>
              </a:rPr>
              <a:t>Посланието</a:t>
            </a:r>
            <a:r>
              <a:rPr lang="ru-RU" sz="2400" dirty="0" smtClean="0">
                <a:solidFill>
                  <a:schemeClr val="bg1"/>
                </a:solidFill>
              </a:rPr>
              <a:t>, </a:t>
            </a:r>
            <a:r>
              <a:rPr lang="ru-RU" sz="2400" dirty="0" err="1" smtClean="0">
                <a:solidFill>
                  <a:schemeClr val="bg1"/>
                </a:solidFill>
              </a:rPr>
              <a:t>което</a:t>
            </a:r>
            <a:r>
              <a:rPr lang="ru-RU" sz="2400" dirty="0" smtClean="0">
                <a:solidFill>
                  <a:schemeClr val="bg1"/>
                </a:solidFill>
              </a:rPr>
              <a:t> отправят </a:t>
            </a:r>
            <a:r>
              <a:rPr lang="ru-RU" sz="2400" dirty="0" err="1" smtClean="0">
                <a:solidFill>
                  <a:schemeClr val="bg1"/>
                </a:solidFill>
              </a:rPr>
              <a:t>организаторите</a:t>
            </a:r>
            <a:r>
              <a:rPr lang="ru-RU" sz="2400" dirty="0" smtClean="0">
                <a:solidFill>
                  <a:schemeClr val="bg1"/>
                </a:solidFill>
              </a:rPr>
              <a:t> на </a:t>
            </a:r>
            <a:r>
              <a:rPr lang="ru-RU" sz="2400" dirty="0" err="1" smtClean="0">
                <a:solidFill>
                  <a:schemeClr val="bg1"/>
                </a:solidFill>
              </a:rPr>
              <a:t>кампанията</a:t>
            </a:r>
            <a:r>
              <a:rPr lang="ru-RU" sz="2400" dirty="0" smtClean="0">
                <a:solidFill>
                  <a:schemeClr val="bg1"/>
                </a:solidFill>
              </a:rPr>
              <a:t> </a:t>
            </a:r>
            <a:r>
              <a:rPr lang="ru-RU" sz="2400" dirty="0" err="1" smtClean="0">
                <a:solidFill>
                  <a:schemeClr val="bg1"/>
                </a:solidFill>
              </a:rPr>
              <a:t>CashON</a:t>
            </a:r>
            <a:r>
              <a:rPr lang="ru-RU" sz="2400" dirty="0" smtClean="0">
                <a:solidFill>
                  <a:schemeClr val="bg1"/>
                </a:solidFill>
              </a:rPr>
              <a:t> е, </a:t>
            </a:r>
            <a:r>
              <a:rPr lang="ru-RU" sz="2400" dirty="0" err="1" smtClean="0">
                <a:solidFill>
                  <a:schemeClr val="bg1"/>
                </a:solidFill>
              </a:rPr>
              <a:t>че</a:t>
            </a:r>
            <a:r>
              <a:rPr lang="ru-RU" sz="2400" dirty="0" smtClean="0">
                <a:solidFill>
                  <a:schemeClr val="bg1"/>
                </a:solidFill>
              </a:rPr>
              <a:t> </a:t>
            </a:r>
            <a:r>
              <a:rPr lang="ru-RU" sz="2400" dirty="0" err="1" smtClean="0">
                <a:solidFill>
                  <a:schemeClr val="bg1"/>
                </a:solidFill>
              </a:rPr>
              <a:t>всеки</a:t>
            </a:r>
            <a:r>
              <a:rPr lang="ru-RU" sz="2400" dirty="0" smtClean="0">
                <a:solidFill>
                  <a:schemeClr val="bg1"/>
                </a:solidFill>
              </a:rPr>
              <a:t> </a:t>
            </a:r>
            <a:r>
              <a:rPr lang="ru-RU" sz="2400" dirty="0" err="1" smtClean="0">
                <a:solidFill>
                  <a:schemeClr val="bg1"/>
                </a:solidFill>
              </a:rPr>
              <a:t>кашон</a:t>
            </a:r>
            <a:r>
              <a:rPr lang="ru-RU" sz="2400" dirty="0" smtClean="0">
                <a:solidFill>
                  <a:schemeClr val="bg1"/>
                </a:solidFill>
              </a:rPr>
              <a:t> е </a:t>
            </a:r>
            <a:r>
              <a:rPr lang="ru-RU" sz="2400" dirty="0" err="1" smtClean="0">
                <a:solidFill>
                  <a:schemeClr val="bg1"/>
                </a:solidFill>
              </a:rPr>
              <a:t>дърво</a:t>
            </a:r>
            <a:r>
              <a:rPr lang="ru-RU" sz="2400" dirty="0" smtClean="0">
                <a:solidFill>
                  <a:schemeClr val="bg1"/>
                </a:solidFill>
              </a:rPr>
              <a:t>, спасено от </a:t>
            </a:r>
            <a:r>
              <a:rPr lang="ru-RU" sz="2400" dirty="0" err="1" smtClean="0">
                <a:solidFill>
                  <a:schemeClr val="bg1"/>
                </a:solidFill>
              </a:rPr>
              <a:t>изсичане</a:t>
            </a:r>
            <a:r>
              <a:rPr lang="ru-RU" sz="2400" dirty="0" smtClean="0">
                <a:solidFill>
                  <a:schemeClr val="bg1"/>
                </a:solidFill>
              </a:rPr>
              <a:t>. </a:t>
            </a:r>
            <a:r>
              <a:rPr lang="ru-RU" sz="2400" dirty="0" err="1" smtClean="0">
                <a:solidFill>
                  <a:schemeClr val="bg1"/>
                </a:solidFill>
              </a:rPr>
              <a:t>Нека</a:t>
            </a:r>
            <a:r>
              <a:rPr lang="ru-RU" sz="2400" dirty="0" smtClean="0">
                <a:solidFill>
                  <a:schemeClr val="bg1"/>
                </a:solidFill>
              </a:rPr>
              <a:t> </a:t>
            </a:r>
            <a:r>
              <a:rPr lang="ru-RU" sz="2400" dirty="0" err="1" smtClean="0">
                <a:solidFill>
                  <a:schemeClr val="bg1"/>
                </a:solidFill>
              </a:rPr>
              <a:t>гледаме</a:t>
            </a:r>
            <a:r>
              <a:rPr lang="ru-RU" sz="2400" dirty="0" smtClean="0">
                <a:solidFill>
                  <a:schemeClr val="bg1"/>
                </a:solidFill>
              </a:rPr>
              <a:t> на него не </a:t>
            </a:r>
            <a:r>
              <a:rPr lang="ru-RU" sz="2400" dirty="0" err="1" smtClean="0">
                <a:solidFill>
                  <a:schemeClr val="bg1"/>
                </a:solidFill>
              </a:rPr>
              <a:t>като</a:t>
            </a:r>
            <a:r>
              <a:rPr lang="ru-RU" sz="2400" dirty="0" smtClean="0">
                <a:solidFill>
                  <a:schemeClr val="bg1"/>
                </a:solidFill>
              </a:rPr>
              <a:t> на </a:t>
            </a:r>
            <a:r>
              <a:rPr lang="ru-RU" sz="2400" dirty="0" err="1" smtClean="0">
                <a:solidFill>
                  <a:schemeClr val="bg1"/>
                </a:solidFill>
              </a:rPr>
              <a:t>отпадък</a:t>
            </a:r>
            <a:r>
              <a:rPr lang="ru-RU" sz="2400" dirty="0" smtClean="0">
                <a:solidFill>
                  <a:schemeClr val="bg1"/>
                </a:solidFill>
              </a:rPr>
              <a:t>, а </a:t>
            </a:r>
            <a:r>
              <a:rPr lang="ru-RU" sz="2400" dirty="0" err="1" smtClean="0">
                <a:solidFill>
                  <a:schemeClr val="bg1"/>
                </a:solidFill>
              </a:rPr>
              <a:t>като</a:t>
            </a:r>
            <a:r>
              <a:rPr lang="ru-RU" sz="2400" dirty="0" smtClean="0">
                <a:solidFill>
                  <a:schemeClr val="bg1"/>
                </a:solidFill>
              </a:rPr>
              <a:t> на ресурс, </a:t>
            </a:r>
            <a:r>
              <a:rPr lang="ru-RU" sz="2400" dirty="0" err="1" smtClean="0">
                <a:solidFill>
                  <a:schemeClr val="bg1"/>
                </a:solidFill>
              </a:rPr>
              <a:t>който</a:t>
            </a:r>
            <a:r>
              <a:rPr lang="ru-RU" sz="2400" dirty="0" smtClean="0">
                <a:solidFill>
                  <a:schemeClr val="bg1"/>
                </a:solidFill>
              </a:rPr>
              <a:t> </a:t>
            </a:r>
            <a:r>
              <a:rPr lang="ru-RU" sz="2400" dirty="0" err="1" smtClean="0">
                <a:solidFill>
                  <a:schemeClr val="bg1"/>
                </a:solidFill>
              </a:rPr>
              <a:t>може</a:t>
            </a:r>
            <a:r>
              <a:rPr lang="ru-RU" sz="2400" dirty="0" smtClean="0">
                <a:solidFill>
                  <a:schemeClr val="bg1"/>
                </a:solidFill>
              </a:rPr>
              <a:t> да </a:t>
            </a:r>
            <a:r>
              <a:rPr lang="ru-RU" sz="2400" dirty="0" err="1" smtClean="0">
                <a:solidFill>
                  <a:schemeClr val="bg1"/>
                </a:solidFill>
              </a:rPr>
              <a:t>бъде</a:t>
            </a:r>
            <a:r>
              <a:rPr lang="ru-RU" sz="2400" dirty="0" smtClean="0">
                <a:solidFill>
                  <a:schemeClr val="bg1"/>
                </a:solidFill>
              </a:rPr>
              <a:t> от </a:t>
            </a:r>
            <a:r>
              <a:rPr lang="ru-RU" sz="2400" dirty="0" err="1" smtClean="0">
                <a:solidFill>
                  <a:schemeClr val="bg1"/>
                </a:solidFill>
              </a:rPr>
              <a:t>полза</a:t>
            </a:r>
            <a:r>
              <a:rPr lang="ru-RU" sz="2400" dirty="0" smtClean="0">
                <a:solidFill>
                  <a:schemeClr val="bg1"/>
                </a:solidFill>
              </a:rPr>
              <a:t> </a:t>
            </a:r>
            <a:r>
              <a:rPr lang="ru-RU" sz="2400" dirty="0" err="1" smtClean="0">
                <a:solidFill>
                  <a:schemeClr val="bg1"/>
                </a:solidFill>
              </a:rPr>
              <a:t>както</a:t>
            </a:r>
            <a:r>
              <a:rPr lang="ru-RU" sz="2400" dirty="0" smtClean="0">
                <a:solidFill>
                  <a:schemeClr val="bg1"/>
                </a:solidFill>
              </a:rPr>
              <a:t> за </a:t>
            </a:r>
            <a:r>
              <a:rPr lang="ru-RU" sz="2400" dirty="0" err="1" smtClean="0">
                <a:solidFill>
                  <a:schemeClr val="bg1"/>
                </a:solidFill>
              </a:rPr>
              <a:t>икономиката</a:t>
            </a:r>
            <a:r>
              <a:rPr lang="ru-RU" sz="2400" dirty="0" smtClean="0">
                <a:solidFill>
                  <a:schemeClr val="bg1"/>
                </a:solidFill>
              </a:rPr>
              <a:t>, </a:t>
            </a:r>
            <a:r>
              <a:rPr lang="ru-RU" sz="2400" dirty="0" err="1" smtClean="0">
                <a:solidFill>
                  <a:schemeClr val="bg1"/>
                </a:solidFill>
              </a:rPr>
              <a:t>така</a:t>
            </a:r>
            <a:r>
              <a:rPr lang="ru-RU" sz="2400" dirty="0" smtClean="0">
                <a:solidFill>
                  <a:schemeClr val="bg1"/>
                </a:solidFill>
              </a:rPr>
              <a:t> и за </a:t>
            </a:r>
            <a:r>
              <a:rPr lang="ru-RU" sz="2400" dirty="0" err="1" smtClean="0">
                <a:solidFill>
                  <a:schemeClr val="bg1"/>
                </a:solidFill>
              </a:rPr>
              <a:t>околната</a:t>
            </a:r>
            <a:r>
              <a:rPr lang="ru-RU" sz="2400" dirty="0" smtClean="0">
                <a:solidFill>
                  <a:schemeClr val="bg1"/>
                </a:solidFill>
              </a:rPr>
              <a:t> среда. Един </a:t>
            </a:r>
            <a:r>
              <a:rPr lang="ru-RU" sz="2400" dirty="0" err="1" smtClean="0">
                <a:solidFill>
                  <a:schemeClr val="bg1"/>
                </a:solidFill>
              </a:rPr>
              <a:t>кашон</a:t>
            </a:r>
            <a:r>
              <a:rPr lang="ru-RU" sz="2400" dirty="0" smtClean="0">
                <a:solidFill>
                  <a:schemeClr val="bg1"/>
                </a:solidFill>
              </a:rPr>
              <a:t> </a:t>
            </a:r>
            <a:r>
              <a:rPr lang="ru-RU" sz="2400" dirty="0" err="1" smtClean="0">
                <a:solidFill>
                  <a:schemeClr val="bg1"/>
                </a:solidFill>
              </a:rPr>
              <a:t>може</a:t>
            </a:r>
            <a:r>
              <a:rPr lang="ru-RU" sz="2400" dirty="0" smtClean="0">
                <a:solidFill>
                  <a:schemeClr val="bg1"/>
                </a:solidFill>
              </a:rPr>
              <a:t> да се </a:t>
            </a:r>
            <a:r>
              <a:rPr lang="ru-RU" sz="2400" dirty="0" err="1" smtClean="0">
                <a:solidFill>
                  <a:schemeClr val="bg1"/>
                </a:solidFill>
              </a:rPr>
              <a:t>използва</a:t>
            </a:r>
            <a:r>
              <a:rPr lang="ru-RU" sz="2400" dirty="0" smtClean="0">
                <a:solidFill>
                  <a:schemeClr val="bg1"/>
                </a:solidFill>
              </a:rPr>
              <a:t> до 7 </a:t>
            </a:r>
            <a:r>
              <a:rPr lang="ru-RU" sz="2400" dirty="0" err="1" smtClean="0">
                <a:solidFill>
                  <a:schemeClr val="bg1"/>
                </a:solidFill>
              </a:rPr>
              <a:t>пъти</a:t>
            </a:r>
            <a:r>
              <a:rPr lang="ru-RU" sz="2400" dirty="0" smtClean="0">
                <a:solidFill>
                  <a:schemeClr val="bg1"/>
                </a:solidFill>
              </a:rPr>
              <a:t>, </a:t>
            </a:r>
            <a:r>
              <a:rPr lang="ru-RU" sz="2400" dirty="0" err="1" smtClean="0">
                <a:solidFill>
                  <a:schemeClr val="bg1"/>
                </a:solidFill>
              </a:rPr>
              <a:t>като</a:t>
            </a:r>
            <a:r>
              <a:rPr lang="ru-RU" sz="2400" dirty="0" smtClean="0">
                <a:solidFill>
                  <a:schemeClr val="bg1"/>
                </a:solidFill>
              </a:rPr>
              <a:t> след амортизация </a:t>
            </a:r>
            <a:r>
              <a:rPr lang="ru-RU" sz="2400" dirty="0" err="1" smtClean="0">
                <a:solidFill>
                  <a:schemeClr val="bg1"/>
                </a:solidFill>
              </a:rPr>
              <a:t>може</a:t>
            </a:r>
            <a:r>
              <a:rPr lang="ru-RU" sz="2400" dirty="0" smtClean="0">
                <a:solidFill>
                  <a:schemeClr val="bg1"/>
                </a:solidFill>
              </a:rPr>
              <a:t> да се </a:t>
            </a:r>
            <a:r>
              <a:rPr lang="ru-RU" sz="2400" dirty="0" err="1" smtClean="0">
                <a:solidFill>
                  <a:schemeClr val="bg1"/>
                </a:solidFill>
              </a:rPr>
              <a:t>рециклира</a:t>
            </a:r>
            <a:r>
              <a:rPr lang="ru-RU" sz="2400" dirty="0" smtClean="0">
                <a:solidFill>
                  <a:schemeClr val="bg1"/>
                </a:solidFill>
              </a:rPr>
              <a:t> и </a:t>
            </a:r>
            <a:r>
              <a:rPr lang="ru-RU" sz="2400" dirty="0" err="1" smtClean="0">
                <a:solidFill>
                  <a:schemeClr val="bg1"/>
                </a:solidFill>
              </a:rPr>
              <a:t>използва</a:t>
            </a:r>
            <a:r>
              <a:rPr lang="ru-RU" sz="2400" dirty="0" smtClean="0">
                <a:solidFill>
                  <a:schemeClr val="bg1"/>
                </a:solidFill>
              </a:rPr>
              <a:t> </a:t>
            </a:r>
            <a:r>
              <a:rPr lang="ru-RU" sz="2400" dirty="0" err="1" smtClean="0">
                <a:solidFill>
                  <a:schemeClr val="bg1"/>
                </a:solidFill>
              </a:rPr>
              <a:t>като</a:t>
            </a:r>
            <a:r>
              <a:rPr lang="ru-RU" sz="2400" dirty="0" smtClean="0">
                <a:solidFill>
                  <a:schemeClr val="bg1"/>
                </a:solidFill>
              </a:rPr>
              <a:t> хартия.</a:t>
            </a:r>
            <a:endParaRPr lang="en-US" dirty="0">
              <a:solidFill>
                <a:schemeClr val="bg1"/>
              </a:solidFill>
            </a:endParaRPr>
          </a:p>
          <a:p>
            <a:pPr lvl="0" indent="-228600">
              <a:lnSpc>
                <a:spcPct val="90000"/>
              </a:lnSpc>
              <a:spcBef>
                <a:spcPts val="1000"/>
              </a:spcBef>
            </a:pPr>
            <a:r>
              <a:rPr lang="en-US" b="1" i="1" dirty="0">
                <a:solidFill>
                  <a:schemeClr val="bg1"/>
                </a:solidFill>
              </a:rPr>
              <a:t>https://ecovarna.info/cashon-vrashtash-kashon-spasyavash-darvo/</a:t>
            </a:r>
          </a:p>
          <a:p>
            <a:pPr lvl="0" indent="-228600">
              <a:lnSpc>
                <a:spcPct val="90000"/>
              </a:lnSpc>
              <a:spcBef>
                <a:spcPts val="1000"/>
              </a:spcBef>
            </a:pPr>
            <a:endParaRPr lang="en-US" dirty="0">
              <a:solidFill>
                <a:schemeClr val="bg1"/>
              </a:solidFill>
            </a:endParaRPr>
          </a:p>
        </p:txBody>
      </p:sp>
      <p:sp>
        <p:nvSpPr>
          <p:cNvPr id="12"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0" y="1370809"/>
            <a:ext cx="4480559" cy="727710"/>
          </a:xfrm>
          <a:prstGeom prst="rect">
            <a:avLst/>
          </a:prstGeom>
          <a:solidFill>
            <a:schemeClr val="bg2">
              <a:lumMod val="75000"/>
            </a:schemeClr>
          </a:solidFill>
        </p:spPr>
        <p:txBody>
          <a:bodyPr/>
          <a:lstStyle/>
          <a:p>
            <a:pPr marL="0" indent="0">
              <a:lnSpc>
                <a:spcPct val="100000"/>
              </a:lnSpc>
              <a:spcBef>
                <a:spcPts val="0"/>
              </a:spcBef>
            </a:pPr>
            <a:r>
              <a:rPr lang="ru-RU" b="1" dirty="0" err="1"/>
              <a:t>CashON</a:t>
            </a:r>
            <a:r>
              <a:rPr lang="en-US" b="1" cap="all" dirty="0"/>
              <a:t> – </a:t>
            </a:r>
            <a:r>
              <a:rPr lang="bg-BG" b="1" cap="all" dirty="0" smtClean="0"/>
              <a:t>Върни кашон – спаси дърво</a:t>
            </a:r>
            <a:endParaRPr lang="bg-BG" b="1" cap="all" dirty="0"/>
          </a:p>
        </p:txBody>
      </p:sp>
      <p:pic>
        <p:nvPicPr>
          <p:cNvPr id="35844" name="Picture 4" descr="Продавам кашони от банани | adbgd-prom"/>
          <p:cNvPicPr>
            <a:picLocks noChangeAspect="1" noChangeArrowheads="1"/>
          </p:cNvPicPr>
          <p:nvPr/>
        </p:nvPicPr>
        <p:blipFill>
          <a:blip r:embed="rId2"/>
          <a:srcRect/>
          <a:stretch>
            <a:fillRect/>
          </a:stretch>
        </p:blipFill>
        <p:spPr bwMode="auto">
          <a:xfrm>
            <a:off x="381001" y="2159258"/>
            <a:ext cx="3752850" cy="3251057"/>
          </a:xfrm>
          <a:prstGeom prst="rect">
            <a:avLst/>
          </a:prstGeom>
          <a:noFill/>
        </p:spPr>
      </p:pic>
      <p:pic>
        <p:nvPicPr>
          <p:cNvPr id="35846" name="Picture 6" descr="https://ecovarna.info/wp-content/uploads/2022/05/banner-CashOn-index-miazoo.com_-1.jpg"/>
          <p:cNvPicPr>
            <a:picLocks noChangeAspect="1" noChangeArrowheads="1"/>
          </p:cNvPicPr>
          <p:nvPr/>
        </p:nvPicPr>
        <p:blipFill>
          <a:blip r:embed="rId3"/>
          <a:srcRect/>
          <a:stretch>
            <a:fillRect/>
          </a:stretch>
        </p:blipFill>
        <p:spPr bwMode="auto">
          <a:xfrm>
            <a:off x="4503210" y="4655101"/>
            <a:ext cx="3218391" cy="1810345"/>
          </a:xfrm>
          <a:prstGeom prst="rect">
            <a:avLst/>
          </a:prstGeom>
          <a:noFill/>
        </p:spPr>
      </p:pic>
      <p:sp>
        <p:nvSpPr>
          <p:cNvPr id="9" name="Text Placeholder 3">
            <a:extLst>
              <a:ext uri="{FF2B5EF4-FFF2-40B4-BE49-F238E27FC236}">
                <a16:creationId xmlns:a16="http://schemas.microsoft.com/office/drawing/2014/main" xmlns="" id="{40EDA134-70F1-C346-A124-7880EF1582DA}"/>
              </a:ext>
            </a:extLst>
          </p:cNvPr>
          <p:cNvSpPr txBox="1">
            <a:spLocks/>
          </p:cNvSpPr>
          <p:nvPr/>
        </p:nvSpPr>
        <p:spPr>
          <a:xfrm>
            <a:off x="0" y="1"/>
            <a:ext cx="4480559" cy="1447799"/>
          </a:xfrm>
          <a:prstGeom prst="rect">
            <a:avLst/>
          </a:prstGeom>
        </p:spPr>
        <p:txBody>
          <a:bodyPr lIns="91440" tIns="45720" rIns="91440" bIns="45720" anchor="t">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sz="3200" b="1" i="0" u="none" strike="noStrike" kern="1200" cap="none" spc="0" normalizeH="0" baseline="0" noProof="0" smtClean="0">
                <a:ln>
                  <a:noFill/>
                </a:ln>
                <a:solidFill>
                  <a:schemeClr val="bg1"/>
                </a:solidFill>
                <a:effectLst/>
                <a:uLnTx/>
                <a:uFillTx/>
                <a:latin typeface="+mn-lt"/>
                <a:ea typeface="+mn-ea"/>
                <a:cs typeface="+mn-cs"/>
              </a:rPr>
              <a:t>Примери за действия на общността – </a:t>
            </a:r>
            <a:r>
              <a:rPr kumimoji="0" lang="bg-BG" sz="3200" b="1" i="0" u="none" strike="noStrike" kern="1200" cap="none" spc="0" normalizeH="0" baseline="0" noProof="0" smtClean="0">
                <a:ln>
                  <a:noFill/>
                </a:ln>
                <a:solidFill>
                  <a:schemeClr val="bg1"/>
                </a:solidFill>
                <a:effectLst/>
                <a:uLnTx/>
                <a:uFillTx/>
                <a:latin typeface="+mn-lt"/>
                <a:ea typeface="+mn-ea"/>
                <a:cs typeface="+mn-cs"/>
              </a:rPr>
              <a:t>повторна употреба</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xmlns="" val="3600211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1" y="954593"/>
            <a:ext cx="6083677" cy="1038196"/>
          </a:xfrm>
          <a:noFill/>
        </p:spPr>
        <p:txBody>
          <a:bodyPr/>
          <a:lstStyle/>
          <a:p>
            <a:pPr marL="0"/>
            <a:r>
              <a:rPr lang="en-US" dirty="0" smtClean="0"/>
              <a:t>. </a:t>
            </a:r>
            <a:endParaRPr lang="en-US" dirty="0"/>
          </a:p>
        </p:txBody>
      </p:sp>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0" y="8521"/>
            <a:ext cx="6089826" cy="662472"/>
          </a:xfrm>
        </p:spPr>
        <p:txBody>
          <a:bodyPr/>
          <a:lstStyle/>
          <a:p>
            <a:r>
              <a:rPr lang="ru-RU" sz="2400" dirty="0" smtClean="0">
                <a:solidFill>
                  <a:srgbClr val="EB7339"/>
                </a:solidFill>
              </a:rPr>
              <a:t>CEMIS: ИНФОРМАЦИОННА СИСТЕМА ЗА УПРАВЛЕНИЕ НА КРЪГОВА ИКОНОМИКА, </a:t>
            </a:r>
            <a:r>
              <a:rPr lang="ru-RU" sz="2400" dirty="0" err="1" smtClean="0">
                <a:solidFill>
                  <a:srgbClr val="EB7339"/>
                </a:solidFill>
              </a:rPr>
              <a:t>България</a:t>
            </a:r>
            <a:endParaRPr lang="en-US" sz="2400" dirty="0"/>
          </a:p>
        </p:txBody>
      </p:sp>
      <p:sp>
        <p:nvSpPr>
          <p:cNvPr id="6155" name="Rectangle 11"/>
          <p:cNvSpPr>
            <a:spLocks noChangeArrowheads="1"/>
          </p:cNvSpPr>
          <p:nvPr/>
        </p:nvSpPr>
        <p:spPr bwMode="auto">
          <a:xfrm>
            <a:off x="196065" y="1273520"/>
            <a:ext cx="5712366" cy="5145006"/>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ru-RU" sz="2400" dirty="0" smtClean="0">
                <a:solidFill>
                  <a:srgbClr val="202124"/>
                </a:solidFill>
                <a:cs typeface="Arial"/>
              </a:rPr>
              <a:t>CEMIS е </a:t>
            </a:r>
            <a:r>
              <a:rPr lang="ru-RU" sz="2400" dirty="0" err="1" smtClean="0">
                <a:solidFill>
                  <a:srgbClr val="202124"/>
                </a:solidFill>
                <a:cs typeface="Arial"/>
              </a:rPr>
              <a:t>информационна</a:t>
            </a:r>
            <a:r>
              <a:rPr lang="ru-RU" sz="2400" dirty="0" smtClean="0">
                <a:solidFill>
                  <a:srgbClr val="202124"/>
                </a:solidFill>
                <a:cs typeface="Arial"/>
              </a:rPr>
              <a:t> платформа, </a:t>
            </a:r>
            <a:r>
              <a:rPr lang="ru-RU" sz="2400" dirty="0" err="1" smtClean="0">
                <a:solidFill>
                  <a:srgbClr val="202124"/>
                </a:solidFill>
                <a:cs typeface="Arial"/>
              </a:rPr>
              <a:t>предоставяща</a:t>
            </a:r>
            <a:r>
              <a:rPr lang="ru-RU" sz="2400" dirty="0" smtClean="0">
                <a:solidFill>
                  <a:srgbClr val="202124"/>
                </a:solidFill>
                <a:cs typeface="Arial"/>
              </a:rPr>
              <a:t> на </a:t>
            </a:r>
            <a:r>
              <a:rPr lang="ru-RU" sz="2400" dirty="0" err="1" smtClean="0">
                <a:solidFill>
                  <a:srgbClr val="202124"/>
                </a:solidFill>
                <a:cs typeface="Arial"/>
              </a:rPr>
              <a:t>потребителите</a:t>
            </a:r>
            <a:r>
              <a:rPr lang="ru-RU" sz="2400" dirty="0" smtClean="0">
                <a:solidFill>
                  <a:srgbClr val="202124"/>
                </a:solidFill>
                <a:cs typeface="Arial"/>
              </a:rPr>
              <a:t>  </a:t>
            </a:r>
            <a:r>
              <a:rPr lang="ru-RU" sz="2400" dirty="0" err="1" smtClean="0">
                <a:solidFill>
                  <a:srgbClr val="202124"/>
                </a:solidFill>
                <a:cs typeface="Arial"/>
              </a:rPr>
              <a:t>информиран</a:t>
            </a:r>
            <a:r>
              <a:rPr lang="ru-RU" sz="2400" dirty="0" smtClean="0">
                <a:solidFill>
                  <a:srgbClr val="202124"/>
                </a:solidFill>
                <a:cs typeface="Arial"/>
              </a:rPr>
              <a:t> </a:t>
            </a:r>
            <a:r>
              <a:rPr lang="ru-RU" sz="2400" dirty="0" err="1" smtClean="0">
                <a:solidFill>
                  <a:srgbClr val="202124"/>
                </a:solidFill>
                <a:cs typeface="Arial"/>
              </a:rPr>
              <a:t>избор</a:t>
            </a:r>
            <a:r>
              <a:rPr lang="ru-RU" sz="2400" dirty="0" smtClean="0">
                <a:solidFill>
                  <a:srgbClr val="202124"/>
                </a:solidFill>
                <a:cs typeface="Arial"/>
              </a:rPr>
              <a:t> </a:t>
            </a:r>
            <a:r>
              <a:rPr lang="ru-RU" sz="2400" dirty="0" err="1" smtClean="0">
                <a:solidFill>
                  <a:srgbClr val="202124"/>
                </a:solidFill>
                <a:cs typeface="Arial"/>
              </a:rPr>
              <a:t>относно</a:t>
            </a:r>
            <a:r>
              <a:rPr lang="ru-RU" sz="2400" dirty="0" smtClean="0">
                <a:solidFill>
                  <a:srgbClr val="202124"/>
                </a:solidFill>
                <a:cs typeface="Arial"/>
              </a:rPr>
              <a:t> </a:t>
            </a:r>
            <a:r>
              <a:rPr lang="ru-RU" sz="2400" dirty="0" err="1" smtClean="0">
                <a:solidFill>
                  <a:srgbClr val="202124"/>
                </a:solidFill>
                <a:cs typeface="Arial"/>
              </a:rPr>
              <a:t>възможностите</a:t>
            </a:r>
            <a:r>
              <a:rPr lang="ru-RU" sz="2400" dirty="0" smtClean="0">
                <a:solidFill>
                  <a:srgbClr val="202124"/>
                </a:solidFill>
                <a:cs typeface="Arial"/>
              </a:rPr>
              <a:t> за </a:t>
            </a:r>
            <a:r>
              <a:rPr lang="ru-RU" sz="2400" dirty="0" err="1" smtClean="0">
                <a:solidFill>
                  <a:srgbClr val="202124"/>
                </a:solidFill>
                <a:cs typeface="Arial"/>
              </a:rPr>
              <a:t>предотвратяване</a:t>
            </a:r>
            <a:r>
              <a:rPr lang="ru-RU" sz="2400" dirty="0" smtClean="0">
                <a:solidFill>
                  <a:srgbClr val="202124"/>
                </a:solidFill>
                <a:cs typeface="Arial"/>
              </a:rPr>
              <a:t> и </a:t>
            </a:r>
            <a:r>
              <a:rPr lang="ru-RU" sz="2400" dirty="0" err="1" smtClean="0">
                <a:solidFill>
                  <a:srgbClr val="202124"/>
                </a:solidFill>
                <a:cs typeface="Arial"/>
              </a:rPr>
              <a:t>намаляване</a:t>
            </a:r>
            <a:r>
              <a:rPr lang="ru-RU" sz="2400" dirty="0" smtClean="0">
                <a:solidFill>
                  <a:srgbClr val="202124"/>
                </a:solidFill>
                <a:cs typeface="Arial"/>
              </a:rPr>
              <a:t> на </a:t>
            </a:r>
            <a:r>
              <a:rPr lang="ru-RU" sz="2400" dirty="0" err="1" smtClean="0">
                <a:solidFill>
                  <a:srgbClr val="202124"/>
                </a:solidFill>
                <a:cs typeface="Arial"/>
              </a:rPr>
              <a:t>образуваните</a:t>
            </a:r>
            <a:r>
              <a:rPr lang="ru-RU" sz="2400" dirty="0" smtClean="0">
                <a:solidFill>
                  <a:srgbClr val="202124"/>
                </a:solidFill>
                <a:cs typeface="Arial"/>
              </a:rPr>
              <a:t> </a:t>
            </a:r>
            <a:r>
              <a:rPr lang="ru-RU" sz="2400" dirty="0" err="1" smtClean="0">
                <a:solidFill>
                  <a:srgbClr val="202124"/>
                </a:solidFill>
                <a:cs typeface="Arial"/>
              </a:rPr>
              <a:t>битови</a:t>
            </a:r>
            <a:r>
              <a:rPr lang="ru-RU" sz="2400" dirty="0" smtClean="0">
                <a:solidFill>
                  <a:srgbClr val="202124"/>
                </a:solidFill>
                <a:cs typeface="Arial"/>
              </a:rPr>
              <a:t> </a:t>
            </a:r>
            <a:r>
              <a:rPr lang="ru-RU" sz="2400" dirty="0" err="1" smtClean="0">
                <a:solidFill>
                  <a:srgbClr val="202124"/>
                </a:solidFill>
                <a:cs typeface="Arial"/>
              </a:rPr>
              <a:t>отпадъци</a:t>
            </a:r>
            <a:r>
              <a:rPr lang="ru-RU" sz="2400" dirty="0" smtClean="0">
                <a:solidFill>
                  <a:srgbClr val="202124"/>
                </a:solidFill>
                <a:cs typeface="Arial"/>
              </a:rPr>
              <a:t>, </a:t>
            </a:r>
            <a:r>
              <a:rPr lang="ru-RU" sz="2400" dirty="0" err="1" smtClean="0">
                <a:solidFill>
                  <a:srgbClr val="202124"/>
                </a:solidFill>
                <a:cs typeface="Arial"/>
              </a:rPr>
              <a:t>разделно</a:t>
            </a:r>
            <a:r>
              <a:rPr lang="ru-RU" sz="2400" dirty="0" smtClean="0">
                <a:solidFill>
                  <a:srgbClr val="202124"/>
                </a:solidFill>
                <a:cs typeface="Arial"/>
              </a:rPr>
              <a:t> </a:t>
            </a:r>
            <a:r>
              <a:rPr lang="ru-RU" sz="2400" dirty="0" err="1" smtClean="0">
                <a:solidFill>
                  <a:srgbClr val="202124"/>
                </a:solidFill>
                <a:cs typeface="Arial"/>
              </a:rPr>
              <a:t>събиране</a:t>
            </a:r>
            <a:r>
              <a:rPr lang="ru-RU" sz="2400" dirty="0" smtClean="0">
                <a:solidFill>
                  <a:srgbClr val="202124"/>
                </a:solidFill>
                <a:cs typeface="Arial"/>
              </a:rPr>
              <a:t>, подготовка за повторна </a:t>
            </a:r>
            <a:r>
              <a:rPr lang="ru-RU" sz="2400" dirty="0" err="1" smtClean="0">
                <a:solidFill>
                  <a:srgbClr val="202124"/>
                </a:solidFill>
                <a:cs typeface="Arial"/>
              </a:rPr>
              <a:t>употреба</a:t>
            </a:r>
            <a:r>
              <a:rPr lang="ru-RU" sz="2400" dirty="0" smtClean="0">
                <a:solidFill>
                  <a:srgbClr val="202124"/>
                </a:solidFill>
                <a:cs typeface="Arial"/>
              </a:rPr>
              <a:t> и </a:t>
            </a:r>
            <a:r>
              <a:rPr lang="ru-RU" sz="2400" dirty="0" err="1" smtClean="0">
                <a:solidFill>
                  <a:srgbClr val="202124"/>
                </a:solidFill>
                <a:cs typeface="Arial"/>
              </a:rPr>
              <a:t>рециклиране</a:t>
            </a:r>
            <a:r>
              <a:rPr lang="ru-RU" sz="2400" dirty="0" smtClean="0">
                <a:solidFill>
                  <a:srgbClr val="202124"/>
                </a:solidFill>
                <a:cs typeface="Arial"/>
              </a:rPr>
              <a:t> на  </a:t>
            </a:r>
            <a:r>
              <a:rPr lang="ru-RU" sz="2400" dirty="0" err="1" smtClean="0">
                <a:solidFill>
                  <a:srgbClr val="202124"/>
                </a:solidFill>
                <a:cs typeface="Arial"/>
              </a:rPr>
              <a:t>отпадъци</a:t>
            </a:r>
            <a:r>
              <a:rPr lang="ru-RU" sz="2400" dirty="0" smtClean="0">
                <a:solidFill>
                  <a:srgbClr val="202124"/>
                </a:solidFill>
                <a:cs typeface="Arial"/>
              </a:rPr>
              <a:t>. </a:t>
            </a:r>
          </a:p>
          <a:p>
            <a:pPr lvl="0" fontAlgn="base">
              <a:spcBef>
                <a:spcPct val="0"/>
              </a:spcBef>
              <a:spcAft>
                <a:spcPct val="0"/>
              </a:spcAft>
            </a:pPr>
            <a:endParaRPr lang="ru-RU" sz="2400" dirty="0" smtClean="0">
              <a:solidFill>
                <a:srgbClr val="202124"/>
              </a:solidFill>
              <a:cs typeface="Arial"/>
            </a:endParaRPr>
          </a:p>
          <a:p>
            <a:pPr lvl="0" fontAlgn="base">
              <a:spcBef>
                <a:spcPct val="0"/>
              </a:spcBef>
              <a:spcAft>
                <a:spcPct val="0"/>
              </a:spcAft>
            </a:pPr>
            <a:r>
              <a:rPr lang="ru-RU" sz="2400" dirty="0" smtClean="0">
                <a:solidFill>
                  <a:srgbClr val="202124"/>
                </a:solidFill>
                <a:cs typeface="Arial"/>
              </a:rPr>
              <a:t>CEMIS  </a:t>
            </a:r>
            <a:r>
              <a:rPr lang="ru-RU" sz="2400" dirty="0" err="1" smtClean="0">
                <a:solidFill>
                  <a:srgbClr val="202124"/>
                </a:solidFill>
                <a:cs typeface="Arial"/>
              </a:rPr>
              <a:t>комбинира</a:t>
            </a:r>
            <a:r>
              <a:rPr lang="ru-RU" sz="2400" dirty="0" smtClean="0">
                <a:solidFill>
                  <a:srgbClr val="202124"/>
                </a:solidFill>
                <a:cs typeface="Arial"/>
              </a:rPr>
              <a:t> </a:t>
            </a:r>
            <a:r>
              <a:rPr lang="ru-RU" sz="2400" dirty="0" err="1" smtClean="0">
                <a:solidFill>
                  <a:srgbClr val="202124"/>
                </a:solidFill>
                <a:cs typeface="Arial"/>
              </a:rPr>
              <a:t>пространствени</a:t>
            </a:r>
            <a:r>
              <a:rPr lang="ru-RU" sz="2400" dirty="0" smtClean="0">
                <a:solidFill>
                  <a:srgbClr val="202124"/>
                </a:solidFill>
                <a:cs typeface="Arial"/>
              </a:rPr>
              <a:t> и </a:t>
            </a:r>
            <a:r>
              <a:rPr lang="ru-RU" sz="2400" dirty="0" err="1" smtClean="0">
                <a:solidFill>
                  <a:srgbClr val="202124"/>
                </a:solidFill>
                <a:cs typeface="Arial"/>
              </a:rPr>
              <a:t>непространствени</a:t>
            </a:r>
            <a:r>
              <a:rPr lang="ru-RU" sz="2400" dirty="0" smtClean="0">
                <a:solidFill>
                  <a:srgbClr val="202124"/>
                </a:solidFill>
                <a:cs typeface="Arial"/>
              </a:rPr>
              <a:t> </a:t>
            </a:r>
            <a:r>
              <a:rPr lang="ru-RU" sz="2400" dirty="0" err="1" smtClean="0">
                <a:solidFill>
                  <a:srgbClr val="202124"/>
                </a:solidFill>
                <a:cs typeface="Arial"/>
              </a:rPr>
              <a:t>данни</a:t>
            </a:r>
            <a:r>
              <a:rPr lang="ru-RU" sz="2400" dirty="0" smtClean="0">
                <a:solidFill>
                  <a:srgbClr val="202124"/>
                </a:solidFill>
                <a:cs typeface="Arial"/>
              </a:rPr>
              <a:t> от </a:t>
            </a:r>
            <a:r>
              <a:rPr lang="ru-RU" sz="2400" dirty="0" err="1" smtClean="0">
                <a:solidFill>
                  <a:srgbClr val="202124"/>
                </a:solidFill>
                <a:cs typeface="Arial"/>
              </a:rPr>
              <a:t>различни</a:t>
            </a:r>
            <a:r>
              <a:rPr lang="ru-RU" sz="2400" dirty="0" smtClean="0">
                <a:solidFill>
                  <a:srgbClr val="202124"/>
                </a:solidFill>
                <a:cs typeface="Arial"/>
              </a:rPr>
              <a:t> </a:t>
            </a:r>
            <a:r>
              <a:rPr lang="ru-RU" sz="2400" dirty="0" err="1" smtClean="0">
                <a:solidFill>
                  <a:srgbClr val="202124"/>
                </a:solidFill>
                <a:cs typeface="Arial"/>
              </a:rPr>
              <a:t>източници</a:t>
            </a:r>
            <a:r>
              <a:rPr lang="ru-RU" sz="2400" dirty="0" smtClean="0">
                <a:solidFill>
                  <a:srgbClr val="202124"/>
                </a:solidFill>
                <a:cs typeface="Arial"/>
              </a:rPr>
              <a:t> и </a:t>
            </a:r>
            <a:r>
              <a:rPr lang="ru-RU" sz="2400" dirty="0" err="1" smtClean="0">
                <a:solidFill>
                  <a:srgbClr val="202124"/>
                </a:solidFill>
                <a:cs typeface="Arial"/>
              </a:rPr>
              <a:t>осигурява</a:t>
            </a:r>
            <a:r>
              <a:rPr lang="ru-RU" sz="2400" dirty="0" smtClean="0">
                <a:solidFill>
                  <a:srgbClr val="202124"/>
                </a:solidFill>
                <a:cs typeface="Arial"/>
              </a:rPr>
              <a:t> </a:t>
            </a:r>
            <a:r>
              <a:rPr lang="ru-RU" sz="2400" dirty="0" err="1" smtClean="0">
                <a:solidFill>
                  <a:srgbClr val="202124"/>
                </a:solidFill>
                <a:cs typeface="Arial"/>
              </a:rPr>
              <a:t>лесен</a:t>
            </a:r>
            <a:r>
              <a:rPr lang="ru-RU" sz="2400" dirty="0" smtClean="0">
                <a:solidFill>
                  <a:srgbClr val="202124"/>
                </a:solidFill>
                <a:cs typeface="Arial"/>
              </a:rPr>
              <a:t> </a:t>
            </a:r>
            <a:r>
              <a:rPr lang="ru-RU" sz="2400" dirty="0" err="1" smtClean="0">
                <a:solidFill>
                  <a:srgbClr val="202124"/>
                </a:solidFill>
                <a:cs typeface="Arial"/>
              </a:rPr>
              <a:t>достъп</a:t>
            </a:r>
            <a:r>
              <a:rPr lang="ru-RU" sz="2400" dirty="0" smtClean="0">
                <a:solidFill>
                  <a:srgbClr val="202124"/>
                </a:solidFill>
                <a:cs typeface="Arial"/>
              </a:rPr>
              <a:t> на </a:t>
            </a:r>
            <a:r>
              <a:rPr lang="ru-RU" sz="2400" dirty="0" err="1" smtClean="0">
                <a:solidFill>
                  <a:srgbClr val="202124"/>
                </a:solidFill>
                <a:cs typeface="Arial"/>
              </a:rPr>
              <a:t>потребителите</a:t>
            </a:r>
            <a:r>
              <a:rPr lang="ru-RU" sz="2400" dirty="0" smtClean="0">
                <a:solidFill>
                  <a:srgbClr val="202124"/>
                </a:solidFill>
                <a:cs typeface="Arial"/>
              </a:rPr>
              <a:t> чрез </a:t>
            </a:r>
            <a:r>
              <a:rPr lang="ru-RU" sz="2400" dirty="0" err="1" smtClean="0">
                <a:solidFill>
                  <a:srgbClr val="202124"/>
                </a:solidFill>
                <a:cs typeface="Arial"/>
              </a:rPr>
              <a:t>ресурсите</a:t>
            </a:r>
            <a:r>
              <a:rPr lang="ru-RU" sz="2400" dirty="0" smtClean="0">
                <a:solidFill>
                  <a:srgbClr val="202124"/>
                </a:solidFill>
                <a:cs typeface="Arial"/>
              </a:rPr>
              <a:t> на </a:t>
            </a:r>
            <a:r>
              <a:rPr lang="ru-RU" sz="2400" dirty="0" err="1" smtClean="0">
                <a:solidFill>
                  <a:srgbClr val="202124"/>
                </a:solidFill>
                <a:cs typeface="Arial"/>
              </a:rPr>
              <a:t>глобалната</a:t>
            </a:r>
            <a:r>
              <a:rPr lang="ru-RU" sz="2400" dirty="0" smtClean="0">
                <a:solidFill>
                  <a:srgbClr val="202124"/>
                </a:solidFill>
                <a:cs typeface="Arial"/>
              </a:rPr>
              <a:t> мрежа. </a:t>
            </a:r>
            <a:endParaRPr lang="en-US" sz="1600" b="1" dirty="0">
              <a:solidFill>
                <a:srgbClr val="EB7339"/>
              </a:solidFill>
              <a:cs typeface="Arial" pitchFamily="34" charset="0"/>
            </a:endParaRPr>
          </a:p>
        </p:txBody>
      </p:sp>
      <p:pic>
        <p:nvPicPr>
          <p:cNvPr id="1026" name="Picture 2"/>
          <p:cNvPicPr>
            <a:picLocks noGrp="1" noChangeAspect="1" noChangeArrowheads="1"/>
          </p:cNvPicPr>
          <p:nvPr>
            <p:ph type="pic" sz="quarter" idx="19"/>
          </p:nvPr>
        </p:nvPicPr>
        <p:blipFill>
          <a:blip r:embed="rId2"/>
          <a:srcRect l="27942" r="27942"/>
          <a:stretch>
            <a:fillRect/>
          </a:stretch>
        </p:blipFill>
        <p:spPr bwMode="auto">
          <a:xfrm>
            <a:off x="7289778" y="134937"/>
            <a:ext cx="3680607" cy="4708386"/>
          </a:xfrm>
          <a:prstGeom prst="rect">
            <a:avLst/>
          </a:prstGeom>
          <a:noFill/>
          <a:ln w="9525">
            <a:noFill/>
            <a:miter lim="800000"/>
            <a:headEnd/>
            <a:tailEnd/>
          </a:ln>
        </p:spPr>
      </p:pic>
      <p:sp>
        <p:nvSpPr>
          <p:cNvPr id="14" name="Rectangle 13"/>
          <p:cNvSpPr/>
          <p:nvPr/>
        </p:nvSpPr>
        <p:spPr>
          <a:xfrm>
            <a:off x="6083676" y="4843323"/>
            <a:ext cx="5776802" cy="1569660"/>
          </a:xfrm>
          <a:prstGeom prst="rect">
            <a:avLst/>
          </a:prstGeom>
          <a:solidFill>
            <a:srgbClr val="354F92"/>
          </a:solidFill>
        </p:spPr>
        <p:txBody>
          <a:bodyPr wrap="square">
            <a:spAutoFit/>
          </a:bodyPr>
          <a:lstStyle/>
          <a:p>
            <a:pPr lvl="0" fontAlgn="base">
              <a:spcBef>
                <a:spcPct val="0"/>
              </a:spcBef>
              <a:spcAft>
                <a:spcPct val="0"/>
              </a:spcAft>
            </a:pPr>
            <a:r>
              <a:rPr lang="ru-RU" sz="2400" dirty="0" smtClean="0">
                <a:solidFill>
                  <a:schemeClr val="bg1"/>
                </a:solidFill>
                <a:cs typeface="Arial" pitchFamily="34" charset="0"/>
              </a:rPr>
              <a:t>CEMIS </a:t>
            </a:r>
            <a:r>
              <a:rPr lang="ru-RU" sz="2400" dirty="0" err="1" smtClean="0">
                <a:solidFill>
                  <a:schemeClr val="bg1"/>
                </a:solidFill>
                <a:cs typeface="Arial" pitchFamily="34" charset="0"/>
              </a:rPr>
              <a:t>предоставя</a:t>
            </a:r>
            <a:r>
              <a:rPr lang="ru-RU" sz="2400" dirty="0" smtClean="0">
                <a:solidFill>
                  <a:schemeClr val="bg1"/>
                </a:solidFill>
                <a:cs typeface="Arial" pitchFamily="34" charset="0"/>
              </a:rPr>
              <a:t> информация и </a:t>
            </a:r>
            <a:r>
              <a:rPr lang="ru-RU" sz="2400" dirty="0" err="1" smtClean="0">
                <a:solidFill>
                  <a:schemeClr val="bg1"/>
                </a:solidFill>
                <a:cs typeface="Arial" pitchFamily="34" charset="0"/>
              </a:rPr>
              <a:t>данни</a:t>
            </a:r>
            <a:r>
              <a:rPr lang="ru-RU" sz="2400" dirty="0" smtClean="0">
                <a:solidFill>
                  <a:schemeClr val="bg1"/>
                </a:solidFill>
                <a:cs typeface="Arial" pitchFamily="34" charset="0"/>
              </a:rPr>
              <a:t> за </a:t>
            </a:r>
            <a:r>
              <a:rPr lang="ru-RU" sz="2400" dirty="0" err="1" smtClean="0">
                <a:solidFill>
                  <a:schemeClr val="bg1"/>
                </a:solidFill>
                <a:cs typeface="Arial" pitchFamily="34" charset="0"/>
              </a:rPr>
              <a:t>различни</a:t>
            </a:r>
            <a:r>
              <a:rPr lang="ru-RU" sz="2400" dirty="0" smtClean="0">
                <a:solidFill>
                  <a:schemeClr val="bg1"/>
                </a:solidFill>
                <a:cs typeface="Arial" pitchFamily="34" charset="0"/>
              </a:rPr>
              <a:t> </a:t>
            </a:r>
            <a:r>
              <a:rPr lang="ru-RU" sz="2400" dirty="0" err="1" smtClean="0">
                <a:solidFill>
                  <a:schemeClr val="bg1"/>
                </a:solidFill>
                <a:cs typeface="Arial" pitchFamily="34" charset="0"/>
              </a:rPr>
              <a:t>целеви</a:t>
            </a:r>
            <a:r>
              <a:rPr lang="ru-RU" sz="2400" dirty="0" smtClean="0">
                <a:solidFill>
                  <a:schemeClr val="bg1"/>
                </a:solidFill>
                <a:cs typeface="Arial" pitchFamily="34" charset="0"/>
              </a:rPr>
              <a:t> </a:t>
            </a:r>
            <a:r>
              <a:rPr lang="ru-RU" sz="2400" dirty="0" err="1" smtClean="0">
                <a:solidFill>
                  <a:schemeClr val="bg1"/>
                </a:solidFill>
                <a:cs typeface="Arial" pitchFamily="34" charset="0"/>
              </a:rPr>
              <a:t>групи</a:t>
            </a:r>
            <a:r>
              <a:rPr lang="ru-RU" sz="2400" dirty="0" smtClean="0">
                <a:solidFill>
                  <a:schemeClr val="bg1"/>
                </a:solidFill>
                <a:cs typeface="Arial" pitchFamily="34" charset="0"/>
              </a:rPr>
              <a:t>, администрация, </a:t>
            </a:r>
            <a:r>
              <a:rPr lang="ru-RU" sz="2400" dirty="0" err="1" smtClean="0">
                <a:solidFill>
                  <a:schemeClr val="bg1"/>
                </a:solidFill>
                <a:cs typeface="Arial" pitchFamily="34" charset="0"/>
              </a:rPr>
              <a:t>неправителствен</a:t>
            </a:r>
            <a:r>
              <a:rPr lang="ru-RU" sz="2400" dirty="0" smtClean="0">
                <a:solidFill>
                  <a:schemeClr val="bg1"/>
                </a:solidFill>
                <a:cs typeface="Arial" pitchFamily="34" charset="0"/>
              </a:rPr>
              <a:t> сектор, бизнес и </a:t>
            </a:r>
            <a:r>
              <a:rPr lang="ru-RU" sz="2400" dirty="0" err="1" smtClean="0">
                <a:solidFill>
                  <a:schemeClr val="bg1"/>
                </a:solidFill>
                <a:cs typeface="Arial" pitchFamily="34" charset="0"/>
              </a:rPr>
              <a:t>общественост</a:t>
            </a:r>
            <a:r>
              <a:rPr lang="ru-RU" sz="2400" dirty="0" smtClean="0">
                <a:solidFill>
                  <a:schemeClr val="bg1"/>
                </a:solidFill>
                <a:cs typeface="Arial" pitchFamily="34" charset="0"/>
              </a:rPr>
              <a:t>.</a:t>
            </a:r>
            <a:r>
              <a:rPr lang="bg-BG" sz="2400" i="1" dirty="0" smtClean="0">
                <a:solidFill>
                  <a:schemeClr val="bg1"/>
                </a:solidFill>
                <a:cs typeface="Arial" pitchFamily="34" charset="0"/>
              </a:rPr>
              <a:t> </a:t>
            </a:r>
            <a:endParaRPr lang="en-US" sz="2400" i="1" dirty="0">
              <a:solidFill>
                <a:schemeClr val="bg1"/>
              </a:solidFill>
              <a:cs typeface="Arial" pitchFamily="34" charset="0"/>
            </a:endParaRPr>
          </a:p>
        </p:txBody>
      </p:sp>
      <p:sp>
        <p:nvSpPr>
          <p:cNvPr id="7" name="Правоъгълник 6"/>
          <p:cNvSpPr/>
          <p:nvPr/>
        </p:nvSpPr>
        <p:spPr>
          <a:xfrm>
            <a:off x="196065" y="6365664"/>
            <a:ext cx="7050873" cy="461665"/>
          </a:xfrm>
          <a:prstGeom prst="rect">
            <a:avLst/>
          </a:prstGeom>
        </p:spPr>
        <p:txBody>
          <a:bodyPr wrap="square">
            <a:spAutoFit/>
          </a:bodyPr>
          <a:lstStyle/>
          <a:p>
            <a:pPr lvl="0" fontAlgn="base">
              <a:spcBef>
                <a:spcPct val="0"/>
              </a:spcBef>
              <a:spcAft>
                <a:spcPct val="0"/>
              </a:spcAft>
            </a:pPr>
            <a:r>
              <a:rPr lang="en-US" sz="2400" i="1" dirty="0" smtClean="0">
                <a:solidFill>
                  <a:srgbClr val="FFFFFF"/>
                </a:solidFill>
                <a:cs typeface="Arial" pitchFamily="34" charset="0"/>
                <a:hlinkClick r:id="rId3"/>
              </a:rPr>
              <a:t>https://www.cemis.bg/bg/</a:t>
            </a:r>
            <a:r>
              <a:rPr lang="bg-BG" sz="2400" i="1" dirty="0" smtClean="0">
                <a:solidFill>
                  <a:srgbClr val="FFFFFF"/>
                </a:solidFill>
                <a:cs typeface="Arial" pitchFamily="34" charset="0"/>
              </a:rPr>
              <a:t> </a:t>
            </a:r>
            <a:endParaRPr lang="en-US" sz="2400" i="1" dirty="0">
              <a:solidFill>
                <a:srgbClr val="FFFFFF"/>
              </a:solidFill>
              <a:cs typeface="Arial" pitchFamily="34" charset="0"/>
            </a:endParaRPr>
          </a:p>
        </p:txBody>
      </p:sp>
    </p:spTree>
    <p:extLst>
      <p:ext uri="{BB962C8B-B14F-4D97-AF65-F5344CB8AC3E}">
        <p14:creationId xmlns:p14="http://schemas.microsoft.com/office/powerpoint/2010/main" xmlns="" val="19635093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0" y="8521"/>
            <a:ext cx="6089826" cy="662472"/>
          </a:xfrm>
        </p:spPr>
        <p:txBody>
          <a:bodyPr/>
          <a:lstStyle/>
          <a:p>
            <a:r>
              <a:rPr lang="en-US" sz="2400" dirty="0" smtClean="0">
                <a:solidFill>
                  <a:srgbClr val="EB7339"/>
                </a:solidFill>
              </a:rPr>
              <a:t>CEMIS - </a:t>
            </a:r>
            <a:r>
              <a:rPr lang="bg-BG" sz="2400" dirty="0" smtClean="0">
                <a:solidFill>
                  <a:srgbClr val="EB7339"/>
                </a:solidFill>
              </a:rPr>
              <a:t>продължение</a:t>
            </a:r>
            <a:endParaRPr lang="en-US" sz="2400" dirty="0">
              <a:solidFill>
                <a:srgbClr val="EB7339"/>
              </a:solidFill>
            </a:endParaRPr>
          </a:p>
          <a:p>
            <a:endParaRPr lang="en-US" sz="2400" dirty="0"/>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2"/>
          <p:cNvSpPr/>
          <p:nvPr/>
        </p:nvSpPr>
        <p:spPr>
          <a:xfrm>
            <a:off x="-9149" y="670994"/>
            <a:ext cx="6092825" cy="6001643"/>
          </a:xfrm>
          <a:prstGeom prst="rect">
            <a:avLst/>
          </a:prstGeom>
          <a:solidFill>
            <a:schemeClr val="bg1"/>
          </a:solidFill>
        </p:spPr>
        <p:txBody>
          <a:bodyPr wrap="square">
            <a:spAutoFit/>
          </a:bodyPr>
          <a:lstStyle/>
          <a:p>
            <a:r>
              <a:rPr lang="ru-RU" sz="2400" dirty="0" err="1" smtClean="0">
                <a:solidFill>
                  <a:srgbClr val="000000"/>
                </a:solidFill>
              </a:rPr>
              <a:t>Основната</a:t>
            </a:r>
            <a:r>
              <a:rPr lang="ru-RU" sz="2400" dirty="0" smtClean="0">
                <a:solidFill>
                  <a:srgbClr val="000000"/>
                </a:solidFill>
              </a:rPr>
              <a:t> цел на CEMIS е да </a:t>
            </a:r>
            <a:r>
              <a:rPr lang="ru-RU" sz="2400" dirty="0" err="1" smtClean="0">
                <a:solidFill>
                  <a:srgbClr val="000000"/>
                </a:solidFill>
              </a:rPr>
              <a:t>помогне</a:t>
            </a:r>
            <a:r>
              <a:rPr lang="ru-RU" sz="2400" dirty="0" smtClean="0">
                <a:solidFill>
                  <a:srgbClr val="000000"/>
                </a:solidFill>
              </a:rPr>
              <a:t> на </a:t>
            </a:r>
            <a:r>
              <a:rPr lang="ru-RU" sz="2400" dirty="0" err="1" smtClean="0">
                <a:solidFill>
                  <a:srgbClr val="000000"/>
                </a:solidFill>
              </a:rPr>
              <a:t>потребителите</a:t>
            </a:r>
            <a:r>
              <a:rPr lang="ru-RU" sz="2400" dirty="0" smtClean="0">
                <a:solidFill>
                  <a:srgbClr val="000000"/>
                </a:solidFill>
              </a:rPr>
              <a:t> да </a:t>
            </a:r>
            <a:r>
              <a:rPr lang="ru-RU" sz="2400" dirty="0" err="1" smtClean="0">
                <a:solidFill>
                  <a:srgbClr val="000000"/>
                </a:solidFill>
              </a:rPr>
              <a:t>разберат</a:t>
            </a:r>
            <a:r>
              <a:rPr lang="ru-RU" sz="2400" dirty="0" smtClean="0">
                <a:solidFill>
                  <a:srgbClr val="000000"/>
                </a:solidFill>
              </a:rPr>
              <a:t> ползите от </a:t>
            </a:r>
            <a:r>
              <a:rPr lang="ru-RU" sz="2400" dirty="0" err="1" smtClean="0">
                <a:solidFill>
                  <a:srgbClr val="000000"/>
                </a:solidFill>
              </a:rPr>
              <a:t>кръговата</a:t>
            </a:r>
            <a:r>
              <a:rPr lang="ru-RU" sz="2400" dirty="0" smtClean="0">
                <a:solidFill>
                  <a:srgbClr val="000000"/>
                </a:solidFill>
              </a:rPr>
              <a:t> </a:t>
            </a:r>
            <a:r>
              <a:rPr lang="ru-RU" sz="2400" dirty="0" err="1" smtClean="0">
                <a:solidFill>
                  <a:srgbClr val="000000"/>
                </a:solidFill>
              </a:rPr>
              <a:t>икономика</a:t>
            </a:r>
            <a:r>
              <a:rPr lang="ru-RU" sz="2400" dirty="0" smtClean="0">
                <a:solidFill>
                  <a:srgbClr val="000000"/>
                </a:solidFill>
              </a:rPr>
              <a:t> и </a:t>
            </a:r>
            <a:r>
              <a:rPr lang="ru-RU" sz="2400" dirty="0" err="1" smtClean="0">
                <a:solidFill>
                  <a:srgbClr val="000000"/>
                </a:solidFill>
              </a:rPr>
              <a:t>възможностите</a:t>
            </a:r>
            <a:r>
              <a:rPr lang="ru-RU" sz="2400" dirty="0" smtClean="0">
                <a:solidFill>
                  <a:srgbClr val="000000"/>
                </a:solidFill>
              </a:rPr>
              <a:t> за доставка, дарение, </a:t>
            </a:r>
            <a:r>
              <a:rPr lang="ru-RU" sz="2400" dirty="0" err="1" smtClean="0">
                <a:solidFill>
                  <a:srgbClr val="000000"/>
                </a:solidFill>
              </a:rPr>
              <a:t>търсене</a:t>
            </a:r>
            <a:r>
              <a:rPr lang="ru-RU" sz="2400" dirty="0" smtClean="0">
                <a:solidFill>
                  <a:srgbClr val="000000"/>
                </a:solidFill>
              </a:rPr>
              <a:t>, ремонт или </a:t>
            </a:r>
            <a:r>
              <a:rPr lang="ru-RU" sz="2400" dirty="0" err="1" smtClean="0">
                <a:solidFill>
                  <a:srgbClr val="000000"/>
                </a:solidFill>
              </a:rPr>
              <a:t>отдаване</a:t>
            </a:r>
            <a:r>
              <a:rPr lang="ru-RU" sz="2400" dirty="0" smtClean="0">
                <a:solidFill>
                  <a:srgbClr val="000000"/>
                </a:solidFill>
              </a:rPr>
              <a:t> под наем на </a:t>
            </a:r>
            <a:r>
              <a:rPr lang="ru-RU" sz="2400" dirty="0" err="1" smtClean="0">
                <a:solidFill>
                  <a:srgbClr val="000000"/>
                </a:solidFill>
              </a:rPr>
              <a:t>уреди</a:t>
            </a:r>
            <a:r>
              <a:rPr lang="ru-RU" sz="2400" dirty="0" smtClean="0">
                <a:solidFill>
                  <a:srgbClr val="000000"/>
                </a:solidFill>
              </a:rPr>
              <a:t>, мебели, вещи и </a:t>
            </a:r>
            <a:r>
              <a:rPr lang="ru-RU" sz="2400" dirty="0" err="1" smtClean="0">
                <a:solidFill>
                  <a:srgbClr val="000000"/>
                </a:solidFill>
              </a:rPr>
              <a:t>продукти</a:t>
            </a:r>
            <a:r>
              <a:rPr lang="ru-RU" sz="2400" dirty="0" smtClean="0">
                <a:solidFill>
                  <a:srgbClr val="000000"/>
                </a:solidFill>
              </a:rPr>
              <a:t>.</a:t>
            </a:r>
            <a:endParaRPr lang="en-US" sz="2400" dirty="0" smtClean="0">
              <a:solidFill>
                <a:srgbClr val="000000"/>
              </a:solidFill>
            </a:endParaRPr>
          </a:p>
          <a:p>
            <a:endParaRPr lang="en-US" sz="2400" dirty="0" smtClean="0">
              <a:solidFill>
                <a:srgbClr val="000000"/>
              </a:solidFill>
            </a:endParaRPr>
          </a:p>
          <a:p>
            <a:r>
              <a:rPr lang="ru-RU" sz="2400" dirty="0" err="1" smtClean="0">
                <a:solidFill>
                  <a:srgbClr val="000000"/>
                </a:solidFill>
              </a:rPr>
              <a:t>Платформата</a:t>
            </a:r>
            <a:r>
              <a:rPr lang="ru-RU" sz="2400" dirty="0" smtClean="0">
                <a:solidFill>
                  <a:srgbClr val="000000"/>
                </a:solidFill>
              </a:rPr>
              <a:t> CEMIS </a:t>
            </a:r>
            <a:r>
              <a:rPr lang="ru-RU" sz="2400" dirty="0" err="1" smtClean="0">
                <a:solidFill>
                  <a:srgbClr val="000000"/>
                </a:solidFill>
              </a:rPr>
              <a:t>постига</a:t>
            </a:r>
            <a:r>
              <a:rPr lang="ru-RU" sz="2400" dirty="0" smtClean="0">
                <a:solidFill>
                  <a:srgbClr val="000000"/>
                </a:solidFill>
              </a:rPr>
              <a:t> </a:t>
            </a:r>
            <a:r>
              <a:rPr lang="ru-RU" sz="2400" dirty="0" err="1" smtClean="0">
                <a:solidFill>
                  <a:srgbClr val="000000"/>
                </a:solidFill>
              </a:rPr>
              <a:t>повишена</a:t>
            </a:r>
            <a:r>
              <a:rPr lang="ru-RU" sz="2400" dirty="0" smtClean="0">
                <a:solidFill>
                  <a:srgbClr val="000000"/>
                </a:solidFill>
              </a:rPr>
              <a:t> </a:t>
            </a:r>
            <a:r>
              <a:rPr lang="ru-RU" sz="2400" dirty="0" err="1" smtClean="0">
                <a:solidFill>
                  <a:srgbClr val="000000"/>
                </a:solidFill>
              </a:rPr>
              <a:t>информираност</a:t>
            </a:r>
            <a:r>
              <a:rPr lang="ru-RU" sz="2400" dirty="0" smtClean="0">
                <a:solidFill>
                  <a:srgbClr val="000000"/>
                </a:solidFill>
              </a:rPr>
              <a:t> чрез </a:t>
            </a:r>
            <a:r>
              <a:rPr lang="ru-RU" sz="2400" dirty="0" err="1" smtClean="0">
                <a:solidFill>
                  <a:srgbClr val="000000"/>
                </a:solidFill>
              </a:rPr>
              <a:t>създаване</a:t>
            </a:r>
            <a:r>
              <a:rPr lang="ru-RU" sz="2400" dirty="0" smtClean="0">
                <a:solidFill>
                  <a:srgbClr val="000000"/>
                </a:solidFill>
              </a:rPr>
              <a:t> на </a:t>
            </a:r>
            <a:r>
              <a:rPr lang="ru-RU" sz="2400" dirty="0" err="1" smtClean="0">
                <a:solidFill>
                  <a:srgbClr val="000000"/>
                </a:solidFill>
              </a:rPr>
              <a:t>обществено</a:t>
            </a:r>
            <a:r>
              <a:rPr lang="ru-RU" sz="2400" dirty="0" smtClean="0">
                <a:solidFill>
                  <a:srgbClr val="000000"/>
                </a:solidFill>
              </a:rPr>
              <a:t> </a:t>
            </a:r>
            <a:r>
              <a:rPr lang="ru-RU" sz="2400" dirty="0" err="1" smtClean="0">
                <a:solidFill>
                  <a:srgbClr val="000000"/>
                </a:solidFill>
              </a:rPr>
              <a:t>споделено</a:t>
            </a:r>
            <a:r>
              <a:rPr lang="ru-RU" sz="2400" dirty="0" smtClean="0">
                <a:solidFill>
                  <a:srgbClr val="000000"/>
                </a:solidFill>
              </a:rPr>
              <a:t> пространство, </a:t>
            </a:r>
            <a:r>
              <a:rPr lang="ru-RU" sz="2400" dirty="0" err="1" smtClean="0">
                <a:solidFill>
                  <a:srgbClr val="000000"/>
                </a:solidFill>
              </a:rPr>
              <a:t>където</a:t>
            </a:r>
            <a:r>
              <a:rPr lang="ru-RU" sz="2400" dirty="0" smtClean="0">
                <a:solidFill>
                  <a:srgbClr val="000000"/>
                </a:solidFill>
              </a:rPr>
              <a:t> </a:t>
            </a:r>
            <a:r>
              <a:rPr lang="ru-RU" sz="2400" dirty="0" err="1" smtClean="0">
                <a:solidFill>
                  <a:srgbClr val="000000"/>
                </a:solidFill>
              </a:rPr>
              <a:t>всеки</a:t>
            </a:r>
            <a:r>
              <a:rPr lang="ru-RU" sz="2400" dirty="0" smtClean="0">
                <a:solidFill>
                  <a:srgbClr val="000000"/>
                </a:solidFill>
              </a:rPr>
              <a:t> </a:t>
            </a:r>
            <a:r>
              <a:rPr lang="ru-RU" sz="2400" dirty="0" err="1" smtClean="0">
                <a:solidFill>
                  <a:srgbClr val="000000"/>
                </a:solidFill>
              </a:rPr>
              <a:t>потребител</a:t>
            </a:r>
            <a:r>
              <a:rPr lang="ru-RU" sz="2400" dirty="0" smtClean="0">
                <a:solidFill>
                  <a:srgbClr val="000000"/>
                </a:solidFill>
              </a:rPr>
              <a:t> </a:t>
            </a:r>
            <a:r>
              <a:rPr lang="ru-RU" sz="2400" dirty="0" err="1" smtClean="0">
                <a:solidFill>
                  <a:srgbClr val="000000"/>
                </a:solidFill>
              </a:rPr>
              <a:t>може</a:t>
            </a:r>
            <a:r>
              <a:rPr lang="ru-RU" sz="2400" dirty="0" smtClean="0">
                <a:solidFill>
                  <a:srgbClr val="000000"/>
                </a:solidFill>
              </a:rPr>
              <a:t> да </a:t>
            </a:r>
            <a:r>
              <a:rPr lang="ru-RU" sz="2400" dirty="0" err="1" smtClean="0">
                <a:solidFill>
                  <a:srgbClr val="000000"/>
                </a:solidFill>
              </a:rPr>
              <a:t>предостави</a:t>
            </a:r>
            <a:r>
              <a:rPr lang="ru-RU" sz="2400" dirty="0" smtClean="0">
                <a:solidFill>
                  <a:srgbClr val="000000"/>
                </a:solidFill>
              </a:rPr>
              <a:t> информация за </a:t>
            </a:r>
            <a:r>
              <a:rPr lang="ru-RU" sz="2400" dirty="0" err="1" smtClean="0">
                <a:solidFill>
                  <a:srgbClr val="000000"/>
                </a:solidFill>
              </a:rPr>
              <a:t>местата</a:t>
            </a:r>
            <a:r>
              <a:rPr lang="ru-RU" sz="2400" dirty="0" smtClean="0">
                <a:solidFill>
                  <a:srgbClr val="000000"/>
                </a:solidFill>
              </a:rPr>
              <a:t> </a:t>
            </a:r>
            <a:r>
              <a:rPr lang="ru-RU" sz="2400" dirty="0" err="1" smtClean="0">
                <a:solidFill>
                  <a:srgbClr val="000000"/>
                </a:solidFill>
              </a:rPr>
              <a:t>за</a:t>
            </a:r>
            <a:r>
              <a:rPr lang="ru-RU" sz="2400" dirty="0" smtClean="0">
                <a:solidFill>
                  <a:srgbClr val="000000"/>
                </a:solidFill>
              </a:rPr>
              <a:t> </a:t>
            </a:r>
            <a:r>
              <a:rPr lang="ru-RU" sz="2400" dirty="0" err="1" smtClean="0">
                <a:solidFill>
                  <a:srgbClr val="000000"/>
                </a:solidFill>
              </a:rPr>
              <a:t>предаване</a:t>
            </a:r>
            <a:r>
              <a:rPr lang="ru-RU" sz="2400" dirty="0" smtClean="0">
                <a:solidFill>
                  <a:srgbClr val="000000"/>
                </a:solidFill>
              </a:rPr>
              <a:t> на </a:t>
            </a:r>
            <a:r>
              <a:rPr lang="ru-RU" sz="2400" dirty="0" err="1" smtClean="0">
                <a:solidFill>
                  <a:srgbClr val="000000"/>
                </a:solidFill>
              </a:rPr>
              <a:t>отпадъци</a:t>
            </a:r>
            <a:r>
              <a:rPr lang="ru-RU" sz="2400" dirty="0" smtClean="0">
                <a:solidFill>
                  <a:srgbClr val="000000"/>
                </a:solidFill>
              </a:rPr>
              <a:t>, </a:t>
            </a:r>
            <a:r>
              <a:rPr lang="ru-RU" sz="2400" dirty="0" err="1" smtClean="0">
                <a:solidFill>
                  <a:srgbClr val="000000"/>
                </a:solidFill>
              </a:rPr>
              <a:t>предлаганите</a:t>
            </a:r>
            <a:r>
              <a:rPr lang="ru-RU" sz="2400" dirty="0" smtClean="0">
                <a:solidFill>
                  <a:srgbClr val="000000"/>
                </a:solidFill>
              </a:rPr>
              <a:t> услуги в </a:t>
            </a:r>
            <a:r>
              <a:rPr lang="ru-RU" sz="2400" dirty="0" err="1" smtClean="0">
                <a:solidFill>
                  <a:srgbClr val="000000"/>
                </a:solidFill>
              </a:rPr>
              <a:t>кварталите</a:t>
            </a:r>
            <a:r>
              <a:rPr lang="ru-RU" sz="2400" dirty="0" smtClean="0">
                <a:solidFill>
                  <a:srgbClr val="000000"/>
                </a:solidFill>
              </a:rPr>
              <a:t>, кампании, </a:t>
            </a:r>
            <a:r>
              <a:rPr lang="ru-RU" sz="2400" dirty="0" err="1" smtClean="0">
                <a:solidFill>
                  <a:srgbClr val="000000"/>
                </a:solidFill>
              </a:rPr>
              <a:t>инициативи</a:t>
            </a:r>
            <a:r>
              <a:rPr lang="ru-RU" sz="2400" dirty="0" smtClean="0">
                <a:solidFill>
                  <a:srgbClr val="000000"/>
                </a:solidFill>
              </a:rPr>
              <a:t>, </a:t>
            </a:r>
            <a:r>
              <a:rPr lang="ru-RU" sz="2400" dirty="0" err="1" smtClean="0">
                <a:solidFill>
                  <a:srgbClr val="000000"/>
                </a:solidFill>
              </a:rPr>
              <a:t>добри</a:t>
            </a:r>
            <a:r>
              <a:rPr lang="ru-RU" sz="2400" dirty="0" smtClean="0">
                <a:solidFill>
                  <a:srgbClr val="000000"/>
                </a:solidFill>
              </a:rPr>
              <a:t> практики и </a:t>
            </a:r>
            <a:r>
              <a:rPr lang="ru-RU" sz="2400" dirty="0" err="1" smtClean="0">
                <a:solidFill>
                  <a:srgbClr val="000000"/>
                </a:solidFill>
              </a:rPr>
              <a:t>дори</a:t>
            </a:r>
            <a:r>
              <a:rPr lang="ru-RU" sz="2400" dirty="0" smtClean="0">
                <a:solidFill>
                  <a:srgbClr val="000000"/>
                </a:solidFill>
              </a:rPr>
              <a:t> идеи за </a:t>
            </a:r>
            <a:r>
              <a:rPr lang="ru-RU" sz="2400" dirty="0" err="1" smtClean="0">
                <a:solidFill>
                  <a:srgbClr val="000000"/>
                </a:solidFill>
              </a:rPr>
              <a:t>създаване</a:t>
            </a:r>
            <a:r>
              <a:rPr lang="ru-RU" sz="2400" dirty="0" smtClean="0">
                <a:solidFill>
                  <a:srgbClr val="000000"/>
                </a:solidFill>
              </a:rPr>
              <a:t> и развитие на модели за </a:t>
            </a:r>
            <a:r>
              <a:rPr lang="ru-RU" sz="2400" dirty="0" err="1" smtClean="0">
                <a:solidFill>
                  <a:srgbClr val="000000"/>
                </a:solidFill>
              </a:rPr>
              <a:t>кръгова</a:t>
            </a:r>
            <a:r>
              <a:rPr lang="ru-RU" sz="2400" dirty="0" smtClean="0">
                <a:solidFill>
                  <a:srgbClr val="000000"/>
                </a:solidFill>
              </a:rPr>
              <a:t> </a:t>
            </a:r>
            <a:r>
              <a:rPr lang="ru-RU" sz="2400" dirty="0" err="1" smtClean="0">
                <a:solidFill>
                  <a:srgbClr val="000000"/>
                </a:solidFill>
              </a:rPr>
              <a:t>икономика</a:t>
            </a:r>
            <a:r>
              <a:rPr lang="ru-RU" sz="2400" dirty="0" smtClean="0">
                <a:solidFill>
                  <a:srgbClr val="000000"/>
                </a:solidFill>
              </a:rPr>
              <a:t> .</a:t>
            </a:r>
            <a:endParaRPr lang="en-US" sz="2400" dirty="0">
              <a:solidFill>
                <a:srgbClr val="000000"/>
              </a:solidFill>
            </a:endParaRPr>
          </a:p>
        </p:txBody>
      </p:sp>
      <p:pic>
        <p:nvPicPr>
          <p:cNvPr id="15" name="Picture 2" descr="Кръговата икономика като отговор на климатичните промени и техните  последствия – Климатека"/>
          <p:cNvPicPr>
            <a:picLocks noGrp="1" noChangeAspect="1" noChangeArrowheads="1"/>
          </p:cNvPicPr>
          <p:nvPr>
            <p:ph type="pic" sz="quarter" idx="19"/>
          </p:nvPr>
        </p:nvPicPr>
        <p:blipFill>
          <a:blip r:embed="rId2"/>
          <a:srcRect l="23938" r="23938"/>
          <a:stretch>
            <a:fillRect/>
          </a:stretch>
        </p:blipFill>
        <p:spPr bwMode="auto">
          <a:prstGeom prst="rect">
            <a:avLst/>
          </a:prstGeom>
          <a:noFill/>
        </p:spPr>
      </p:pic>
    </p:spTree>
    <p:extLst>
      <p:ext uri="{BB962C8B-B14F-4D97-AF65-F5344CB8AC3E}">
        <p14:creationId xmlns:p14="http://schemas.microsoft.com/office/powerpoint/2010/main" xmlns="" val="1963509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01331F3-1FAA-D347-8B9C-59F1536C295C}"/>
              </a:ext>
            </a:extLst>
          </p:cNvPr>
          <p:cNvSpPr>
            <a:spLocks noGrp="1"/>
          </p:cNvSpPr>
          <p:nvPr>
            <p:ph type="body" sz="quarter" idx="16"/>
          </p:nvPr>
        </p:nvSpPr>
        <p:spPr>
          <a:xfrm>
            <a:off x="62432" y="26376"/>
            <a:ext cx="11500917" cy="402249"/>
          </a:xfrm>
          <a:prstGeom prst="rect">
            <a:avLst/>
          </a:prstGeom>
        </p:spPr>
        <p:txBody>
          <a:bodyPr/>
          <a:lstStyle/>
          <a:p>
            <a:r>
              <a:rPr lang="bg-BG" sz="3000" dirty="0" smtClean="0"/>
              <a:t>НУЛЕВ ОТПАДЪК (</a:t>
            </a:r>
            <a:r>
              <a:rPr lang="en-US" sz="3000" dirty="0" smtClean="0"/>
              <a:t>ZERO WASTE</a:t>
            </a:r>
            <a:r>
              <a:rPr lang="bg-BG" sz="3000" dirty="0" smtClean="0"/>
              <a:t>)</a:t>
            </a:r>
            <a:endParaRPr lang="en-US" sz="3000" dirty="0">
              <a:solidFill>
                <a:schemeClr val="tx1">
                  <a:lumMod val="50000"/>
                </a:schemeClr>
              </a:solidFill>
            </a:endParaRPr>
          </a:p>
        </p:txBody>
      </p:sp>
      <p:sp>
        <p:nvSpPr>
          <p:cNvPr id="7" name="Rectangle 6"/>
          <p:cNvSpPr/>
          <p:nvPr/>
        </p:nvSpPr>
        <p:spPr>
          <a:xfrm>
            <a:off x="62432" y="428625"/>
            <a:ext cx="7451551" cy="461665"/>
          </a:xfrm>
          <a:prstGeom prst="rect">
            <a:avLst/>
          </a:prstGeom>
          <a:solidFill>
            <a:schemeClr val="accent6">
              <a:lumMod val="50000"/>
            </a:schemeClr>
          </a:solidFill>
        </p:spPr>
        <p:txBody>
          <a:bodyPr wrap="square">
            <a:spAutoFit/>
          </a:bodyPr>
          <a:lstStyle/>
          <a:p>
            <a:r>
              <a:rPr lang="bg-BG" sz="2400" b="1" cap="all" dirty="0" err="1" smtClean="0">
                <a:solidFill>
                  <a:schemeClr val="bg1"/>
                </a:solidFill>
              </a:rPr>
              <a:t>благичка</a:t>
            </a:r>
            <a:r>
              <a:rPr lang="en-US" sz="2400" b="1" cap="all" dirty="0" smtClean="0">
                <a:solidFill>
                  <a:schemeClr val="bg1"/>
                </a:solidFill>
              </a:rPr>
              <a:t> </a:t>
            </a:r>
            <a:r>
              <a:rPr lang="en-US" sz="2400" b="1" cap="all" dirty="0">
                <a:solidFill>
                  <a:schemeClr val="bg1"/>
                </a:solidFill>
              </a:rPr>
              <a:t>- Zero Waste, </a:t>
            </a:r>
            <a:r>
              <a:rPr lang="bg-BG" sz="2400" b="1" cap="all" dirty="0" smtClean="0">
                <a:solidFill>
                  <a:schemeClr val="bg1"/>
                </a:solidFill>
              </a:rPr>
              <a:t>България</a:t>
            </a:r>
            <a:endParaRPr lang="en-US" sz="2400" b="1" cap="all" dirty="0">
              <a:solidFill>
                <a:schemeClr val="bg1"/>
              </a:solidFill>
            </a:endParaRPr>
          </a:p>
        </p:txBody>
      </p:sp>
      <p:sp>
        <p:nvSpPr>
          <p:cNvPr id="9" name="Rectangle 8"/>
          <p:cNvSpPr/>
          <p:nvPr/>
        </p:nvSpPr>
        <p:spPr>
          <a:xfrm>
            <a:off x="62432" y="890290"/>
            <a:ext cx="7451551" cy="6001643"/>
          </a:xfrm>
          <a:prstGeom prst="rect">
            <a:avLst/>
          </a:prstGeom>
          <a:solidFill>
            <a:srgbClr val="ABE9FF"/>
          </a:solidFill>
        </p:spPr>
        <p:txBody>
          <a:bodyPr wrap="square">
            <a:spAutoFit/>
          </a:bodyPr>
          <a:lstStyle/>
          <a:p>
            <a:r>
              <a:rPr lang="en-US" sz="2400" dirty="0">
                <a:solidFill>
                  <a:srgbClr val="000000"/>
                </a:solidFill>
              </a:rPr>
              <a:t> </a:t>
            </a:r>
            <a:r>
              <a:rPr lang="en-US" sz="2400" dirty="0" smtClean="0">
                <a:solidFill>
                  <a:srgbClr val="000000"/>
                </a:solidFill>
              </a:rPr>
              <a:t>“</a:t>
            </a:r>
            <a:r>
              <a:rPr lang="bg-BG" sz="2400" dirty="0" err="1" smtClean="0">
                <a:solidFill>
                  <a:srgbClr val="000000"/>
                </a:solidFill>
              </a:rPr>
              <a:t>Благичка</a:t>
            </a:r>
            <a:r>
              <a:rPr lang="bg-BG" sz="2400" dirty="0" smtClean="0">
                <a:solidFill>
                  <a:srgbClr val="000000"/>
                </a:solidFill>
              </a:rPr>
              <a:t> </a:t>
            </a:r>
            <a:r>
              <a:rPr lang="ru-RU" sz="2400" dirty="0" smtClean="0">
                <a:solidFill>
                  <a:srgbClr val="000000"/>
                </a:solidFill>
              </a:rPr>
              <a:t>– </a:t>
            </a:r>
            <a:r>
              <a:rPr lang="ru-RU" sz="2400" dirty="0">
                <a:solidFill>
                  <a:srgbClr val="000000"/>
                </a:solidFill>
              </a:rPr>
              <a:t>ZERO WASTE“ </a:t>
            </a:r>
            <a:r>
              <a:rPr lang="bg-BG" sz="2400" dirty="0" smtClean="0">
                <a:solidFill>
                  <a:srgbClr val="000000"/>
                </a:solidFill>
              </a:rPr>
              <a:t>е първият </a:t>
            </a:r>
            <a:r>
              <a:rPr lang="en-US" sz="2400" dirty="0" smtClean="0">
                <a:solidFill>
                  <a:srgbClr val="000000"/>
                </a:solidFill>
              </a:rPr>
              <a:t>ZERO </a:t>
            </a:r>
            <a:r>
              <a:rPr lang="en-US" sz="2400" dirty="0">
                <a:solidFill>
                  <a:srgbClr val="000000"/>
                </a:solidFill>
              </a:rPr>
              <a:t>WASTE </a:t>
            </a:r>
            <a:r>
              <a:rPr lang="bg-BG" sz="2400" dirty="0" smtClean="0">
                <a:solidFill>
                  <a:srgbClr val="000000"/>
                </a:solidFill>
              </a:rPr>
              <a:t>ресторант в България, който предлага</a:t>
            </a:r>
            <a:r>
              <a:rPr lang="en-US" sz="2400" dirty="0" smtClean="0">
                <a:solidFill>
                  <a:srgbClr val="000000"/>
                </a:solidFill>
              </a:rPr>
              <a:t>:</a:t>
            </a:r>
            <a:endParaRPr lang="en-US" sz="2400" dirty="0">
              <a:solidFill>
                <a:srgbClr val="000000"/>
              </a:solidFill>
            </a:endParaRPr>
          </a:p>
          <a:p>
            <a:pPr>
              <a:buFont typeface="Wingdings" pitchFamily="2" charset="2"/>
              <a:buChar char="ü"/>
              <a:defRPr/>
            </a:pPr>
            <a:r>
              <a:rPr lang="ru-RU" sz="2400" dirty="0" smtClean="0">
                <a:solidFill>
                  <a:srgbClr val="000000"/>
                </a:solidFill>
              </a:rPr>
              <a:t> Натурална здравословна храна от местни  </a:t>
            </a:r>
          </a:p>
          <a:p>
            <a:pPr>
              <a:defRPr/>
            </a:pPr>
            <a:r>
              <a:rPr lang="ru-RU" sz="2400" dirty="0" smtClean="0">
                <a:solidFill>
                  <a:srgbClr val="000000"/>
                </a:solidFill>
              </a:rPr>
              <a:t>    производители </a:t>
            </a:r>
          </a:p>
          <a:p>
            <a:pPr>
              <a:buFont typeface="Wingdings" pitchFamily="2" charset="2"/>
              <a:buChar char="ü"/>
              <a:defRPr/>
            </a:pPr>
            <a:r>
              <a:rPr lang="ru-RU" sz="2400" dirty="0" smtClean="0">
                <a:solidFill>
                  <a:srgbClr val="000000"/>
                </a:solidFill>
              </a:rPr>
              <a:t> Производство и разпространение с нулеви отпадъци</a:t>
            </a:r>
          </a:p>
          <a:p>
            <a:pPr>
              <a:defRPr/>
            </a:pPr>
            <a:r>
              <a:rPr lang="ru-RU" sz="2400" dirty="0" smtClean="0">
                <a:solidFill>
                  <a:srgbClr val="000000"/>
                </a:solidFill>
              </a:rPr>
              <a:t>   (</a:t>
            </a:r>
            <a:r>
              <a:rPr lang="ru-RU" sz="2400" dirty="0" err="1" smtClean="0">
                <a:solidFill>
                  <a:srgbClr val="000000"/>
                </a:solidFill>
              </a:rPr>
              <a:t>предлага</a:t>
            </a:r>
            <a:r>
              <a:rPr lang="ru-RU" sz="2400" dirty="0" smtClean="0">
                <a:solidFill>
                  <a:srgbClr val="000000"/>
                </a:solidFill>
              </a:rPr>
              <a:t> опции за </a:t>
            </a:r>
            <a:r>
              <a:rPr lang="ru-RU" sz="2400" dirty="0" err="1" smtClean="0">
                <a:solidFill>
                  <a:srgbClr val="000000"/>
                </a:solidFill>
              </a:rPr>
              <a:t>опаковки</a:t>
            </a:r>
            <a:r>
              <a:rPr lang="ru-RU" sz="2400" dirty="0" smtClean="0">
                <a:solidFill>
                  <a:srgbClr val="000000"/>
                </a:solidFill>
              </a:rPr>
              <a:t> </a:t>
            </a:r>
            <a:r>
              <a:rPr lang="ru-RU" sz="2400" dirty="0" err="1" smtClean="0">
                <a:solidFill>
                  <a:srgbClr val="000000"/>
                </a:solidFill>
              </a:rPr>
              <a:t>за</a:t>
            </a:r>
            <a:r>
              <a:rPr lang="ru-RU" sz="2400" dirty="0" smtClean="0">
                <a:solidFill>
                  <a:srgbClr val="000000"/>
                </a:solidFill>
              </a:rPr>
              <a:t> многократна </a:t>
            </a:r>
          </a:p>
          <a:p>
            <a:pPr>
              <a:defRPr/>
            </a:pPr>
            <a:r>
              <a:rPr lang="ru-RU" sz="2400" dirty="0" smtClean="0">
                <a:solidFill>
                  <a:srgbClr val="000000"/>
                </a:solidFill>
              </a:rPr>
              <a:t>   </a:t>
            </a:r>
            <a:r>
              <a:rPr lang="ru-RU" sz="2400" dirty="0" err="1" smtClean="0">
                <a:solidFill>
                  <a:srgbClr val="000000"/>
                </a:solidFill>
              </a:rPr>
              <a:t>употреба</a:t>
            </a:r>
            <a:r>
              <a:rPr lang="ru-RU" sz="2400" dirty="0" smtClean="0">
                <a:solidFill>
                  <a:srgbClr val="000000"/>
                </a:solidFill>
              </a:rPr>
              <a:t>, </a:t>
            </a:r>
            <a:r>
              <a:rPr lang="ru-RU" sz="2400" dirty="0" err="1" smtClean="0">
                <a:solidFill>
                  <a:srgbClr val="000000"/>
                </a:solidFill>
              </a:rPr>
              <a:t>използва</a:t>
            </a:r>
            <a:r>
              <a:rPr lang="ru-RU" sz="2400" dirty="0" smtClean="0">
                <a:solidFill>
                  <a:srgbClr val="000000"/>
                </a:solidFill>
              </a:rPr>
              <a:t> </a:t>
            </a:r>
            <a:r>
              <a:rPr lang="ru-RU" sz="2400" dirty="0" err="1" smtClean="0">
                <a:solidFill>
                  <a:srgbClr val="000000"/>
                </a:solidFill>
              </a:rPr>
              <a:t>рецепти</a:t>
            </a:r>
            <a:r>
              <a:rPr lang="ru-RU" sz="2400" dirty="0" smtClean="0">
                <a:solidFill>
                  <a:srgbClr val="000000"/>
                </a:solidFill>
              </a:rPr>
              <a:t> с минимум </a:t>
            </a:r>
            <a:r>
              <a:rPr lang="ru-RU" sz="2400" dirty="0" err="1" smtClean="0">
                <a:solidFill>
                  <a:srgbClr val="000000"/>
                </a:solidFill>
              </a:rPr>
              <a:t>хранителни</a:t>
            </a:r>
            <a:r>
              <a:rPr lang="ru-RU" sz="2400" dirty="0" smtClean="0">
                <a:solidFill>
                  <a:srgbClr val="000000"/>
                </a:solidFill>
              </a:rPr>
              <a:t> </a:t>
            </a:r>
          </a:p>
          <a:p>
            <a:pPr>
              <a:defRPr/>
            </a:pPr>
            <a:r>
              <a:rPr lang="ru-RU" sz="2400" dirty="0" smtClean="0">
                <a:solidFill>
                  <a:srgbClr val="000000"/>
                </a:solidFill>
              </a:rPr>
              <a:t>   </a:t>
            </a:r>
            <a:r>
              <a:rPr lang="ru-RU" sz="2400" dirty="0" err="1" smtClean="0">
                <a:solidFill>
                  <a:srgbClr val="000000"/>
                </a:solidFill>
              </a:rPr>
              <a:t>отпадъци</a:t>
            </a:r>
            <a:r>
              <a:rPr lang="ru-RU" sz="2400" dirty="0" smtClean="0">
                <a:solidFill>
                  <a:srgbClr val="000000"/>
                </a:solidFill>
              </a:rPr>
              <a:t>) </a:t>
            </a:r>
          </a:p>
          <a:p>
            <a:pPr>
              <a:buFont typeface="Wingdings" pitchFamily="2" charset="2"/>
              <a:buChar char="ü"/>
              <a:defRPr/>
            </a:pPr>
            <a:r>
              <a:rPr lang="ru-RU" sz="2400" dirty="0" smtClean="0">
                <a:solidFill>
                  <a:srgbClr val="000000"/>
                </a:solidFill>
              </a:rPr>
              <a:t> Постоянно повишаване квалификацията на</a:t>
            </a:r>
          </a:p>
          <a:p>
            <a:pPr>
              <a:defRPr/>
            </a:pPr>
            <a:r>
              <a:rPr lang="ru-RU" sz="2400" dirty="0" smtClean="0">
                <a:solidFill>
                  <a:srgbClr val="000000"/>
                </a:solidFill>
              </a:rPr>
              <a:t>    персонала </a:t>
            </a:r>
          </a:p>
          <a:p>
            <a:pPr>
              <a:buFont typeface="Wingdings" pitchFamily="2" charset="2"/>
              <a:buChar char="ü"/>
              <a:defRPr/>
            </a:pPr>
            <a:r>
              <a:rPr lang="ru-RU" sz="2400" dirty="0" smtClean="0">
                <a:solidFill>
                  <a:srgbClr val="000000"/>
                </a:solidFill>
              </a:rPr>
              <a:t> Цени високо клиентите</a:t>
            </a:r>
            <a:endParaRPr lang="en-US" sz="2400" dirty="0">
              <a:solidFill>
                <a:srgbClr val="000000"/>
              </a:solidFill>
            </a:endParaRPr>
          </a:p>
          <a:p>
            <a:r>
              <a:rPr lang="en-US" sz="2400" i="1" dirty="0" smtClean="0">
                <a:solidFill>
                  <a:srgbClr val="000000"/>
                </a:solidFill>
              </a:rPr>
              <a:t>“</a:t>
            </a:r>
            <a:r>
              <a:rPr lang="ru-RU" sz="2400" i="1" dirty="0" smtClean="0">
                <a:solidFill>
                  <a:srgbClr val="000000"/>
                </a:solidFill>
              </a:rPr>
              <a:t>В </a:t>
            </a:r>
            <a:r>
              <a:rPr lang="ru-RU" sz="2400" i="1" dirty="0" err="1" smtClean="0">
                <a:solidFill>
                  <a:srgbClr val="000000"/>
                </a:solidFill>
              </a:rPr>
              <a:t>Благичка</a:t>
            </a:r>
            <a:r>
              <a:rPr lang="ru-RU" sz="2400" i="1" dirty="0" smtClean="0">
                <a:solidFill>
                  <a:srgbClr val="000000"/>
                </a:solidFill>
              </a:rPr>
              <a:t> </a:t>
            </a:r>
            <a:r>
              <a:rPr lang="ru-RU" sz="2400" i="1" dirty="0" err="1" smtClean="0">
                <a:solidFill>
                  <a:srgbClr val="000000"/>
                </a:solidFill>
              </a:rPr>
              <a:t>вярваме</a:t>
            </a:r>
            <a:r>
              <a:rPr lang="ru-RU" sz="2400" i="1" dirty="0" smtClean="0">
                <a:solidFill>
                  <a:srgbClr val="000000"/>
                </a:solidFill>
              </a:rPr>
              <a:t>, </a:t>
            </a:r>
            <a:r>
              <a:rPr lang="ru-RU" sz="2400" i="1" dirty="0" err="1" smtClean="0">
                <a:solidFill>
                  <a:srgbClr val="000000"/>
                </a:solidFill>
              </a:rPr>
              <a:t>че</a:t>
            </a:r>
            <a:r>
              <a:rPr lang="ru-RU" sz="2400" i="1" dirty="0" smtClean="0">
                <a:solidFill>
                  <a:srgbClr val="000000"/>
                </a:solidFill>
              </a:rPr>
              <a:t> </a:t>
            </a:r>
            <a:r>
              <a:rPr lang="ru-RU" sz="2400" i="1" dirty="0" err="1" smtClean="0">
                <a:solidFill>
                  <a:srgbClr val="000000"/>
                </a:solidFill>
              </a:rPr>
              <a:t>храненето</a:t>
            </a:r>
            <a:r>
              <a:rPr lang="ru-RU" sz="2400" i="1" dirty="0" smtClean="0">
                <a:solidFill>
                  <a:srgbClr val="000000"/>
                </a:solidFill>
              </a:rPr>
              <a:t> е ритуал, </a:t>
            </a:r>
            <a:r>
              <a:rPr lang="ru-RU" sz="2400" i="1" dirty="0" err="1" smtClean="0">
                <a:solidFill>
                  <a:srgbClr val="000000"/>
                </a:solidFill>
              </a:rPr>
              <a:t>който</a:t>
            </a:r>
            <a:r>
              <a:rPr lang="ru-RU" sz="2400" i="1" dirty="0" smtClean="0">
                <a:solidFill>
                  <a:srgbClr val="000000"/>
                </a:solidFill>
              </a:rPr>
              <a:t> носи </a:t>
            </a:r>
            <a:r>
              <a:rPr lang="ru-RU" sz="2400" i="1" dirty="0" err="1" smtClean="0">
                <a:solidFill>
                  <a:srgbClr val="000000"/>
                </a:solidFill>
              </a:rPr>
              <a:t>щастие</a:t>
            </a:r>
            <a:r>
              <a:rPr lang="ru-RU" sz="2400" i="1" dirty="0" smtClean="0">
                <a:solidFill>
                  <a:srgbClr val="000000"/>
                </a:solidFill>
              </a:rPr>
              <a:t> и </a:t>
            </a:r>
            <a:r>
              <a:rPr lang="ru-RU" sz="2400" i="1" dirty="0" err="1" smtClean="0">
                <a:solidFill>
                  <a:srgbClr val="000000"/>
                </a:solidFill>
              </a:rPr>
              <a:t>енергия</a:t>
            </a:r>
            <a:r>
              <a:rPr lang="ru-RU" sz="2400" i="1" dirty="0" smtClean="0">
                <a:solidFill>
                  <a:srgbClr val="000000"/>
                </a:solidFill>
              </a:rPr>
              <a:t> </a:t>
            </a:r>
            <a:r>
              <a:rPr lang="ru-RU" sz="2400" i="1" dirty="0" err="1" smtClean="0">
                <a:solidFill>
                  <a:srgbClr val="000000"/>
                </a:solidFill>
              </a:rPr>
              <a:t>и</a:t>
            </a:r>
            <a:r>
              <a:rPr lang="ru-RU" sz="2400" i="1" dirty="0" smtClean="0">
                <a:solidFill>
                  <a:srgbClr val="000000"/>
                </a:solidFill>
              </a:rPr>
              <a:t> да </a:t>
            </a:r>
            <a:r>
              <a:rPr lang="ru-RU" sz="2400" i="1" dirty="0" err="1" smtClean="0">
                <a:solidFill>
                  <a:srgbClr val="000000"/>
                </a:solidFill>
              </a:rPr>
              <a:t>дадем</a:t>
            </a:r>
            <a:r>
              <a:rPr lang="ru-RU" sz="2400" i="1" dirty="0" smtClean="0">
                <a:solidFill>
                  <a:srgbClr val="000000"/>
                </a:solidFill>
              </a:rPr>
              <a:t> шанс на </a:t>
            </a:r>
            <a:r>
              <a:rPr lang="ru-RU" sz="2400" i="1" dirty="0" err="1" smtClean="0">
                <a:solidFill>
                  <a:srgbClr val="000000"/>
                </a:solidFill>
              </a:rPr>
              <a:t>младите</a:t>
            </a:r>
            <a:r>
              <a:rPr lang="ru-RU" sz="2400" i="1" dirty="0" smtClean="0">
                <a:solidFill>
                  <a:srgbClr val="000000"/>
                </a:solidFill>
              </a:rPr>
              <a:t> хора с </a:t>
            </a:r>
            <a:r>
              <a:rPr lang="ru-RU" sz="2400" i="1" dirty="0" err="1" smtClean="0">
                <a:solidFill>
                  <a:srgbClr val="000000"/>
                </a:solidFill>
              </a:rPr>
              <a:t>увреждания</a:t>
            </a:r>
            <a:r>
              <a:rPr lang="ru-RU" sz="2400" i="1" dirty="0" smtClean="0">
                <a:solidFill>
                  <a:srgbClr val="000000"/>
                </a:solidFill>
              </a:rPr>
              <a:t> е </a:t>
            </a:r>
            <a:r>
              <a:rPr lang="ru-RU" sz="2400" i="1" dirty="0" err="1" smtClean="0">
                <a:solidFill>
                  <a:srgbClr val="000000"/>
                </a:solidFill>
              </a:rPr>
              <a:t>нашата</a:t>
            </a:r>
            <a:r>
              <a:rPr lang="ru-RU" sz="2400" i="1" dirty="0" smtClean="0">
                <a:solidFill>
                  <a:srgbClr val="000000"/>
                </a:solidFill>
              </a:rPr>
              <a:t> </a:t>
            </a:r>
            <a:r>
              <a:rPr lang="ru-RU" sz="2400" i="1" dirty="0" err="1" smtClean="0">
                <a:solidFill>
                  <a:srgbClr val="000000"/>
                </a:solidFill>
              </a:rPr>
              <a:t>мисия</a:t>
            </a:r>
            <a:r>
              <a:rPr lang="ru-RU" sz="2400" i="1" dirty="0" smtClean="0">
                <a:solidFill>
                  <a:srgbClr val="000000"/>
                </a:solidFill>
              </a:rPr>
              <a:t>. Струва си всяко едно усилие да не се генерират отпадъци</a:t>
            </a:r>
            <a:r>
              <a:rPr lang="en-US" sz="2400" i="1" dirty="0" smtClean="0">
                <a:solidFill>
                  <a:srgbClr val="000000"/>
                </a:solidFill>
              </a:rPr>
              <a:t>”</a:t>
            </a:r>
            <a:r>
              <a:rPr lang="bg-BG" sz="2400" i="1" dirty="0" smtClean="0">
                <a:solidFill>
                  <a:srgbClr val="000000"/>
                </a:solidFill>
              </a:rPr>
              <a:t>, споделя</a:t>
            </a:r>
            <a:r>
              <a:rPr lang="en-US" sz="2400" i="1" dirty="0" smtClean="0">
                <a:solidFill>
                  <a:srgbClr val="000000"/>
                </a:solidFill>
              </a:rPr>
              <a:t> </a:t>
            </a:r>
            <a:r>
              <a:rPr lang="en-US" sz="2400" dirty="0" smtClean="0">
                <a:solidFill>
                  <a:srgbClr val="000000"/>
                </a:solidFill>
              </a:rPr>
              <a:t> </a:t>
            </a:r>
            <a:endParaRPr lang="en-US" sz="2400" i="1" dirty="0">
              <a:solidFill>
                <a:srgbClr val="000000"/>
              </a:solidFill>
            </a:endParaRPr>
          </a:p>
          <a:p>
            <a:r>
              <a:rPr lang="bg-BG" sz="2400" i="1" dirty="0" err="1" smtClean="0">
                <a:solidFill>
                  <a:srgbClr val="000000"/>
                </a:solidFill>
              </a:rPr>
              <a:t>Блажка</a:t>
            </a:r>
            <a:r>
              <a:rPr lang="bg-BG" sz="2400" i="1" dirty="0" smtClean="0">
                <a:solidFill>
                  <a:srgbClr val="000000"/>
                </a:solidFill>
              </a:rPr>
              <a:t> Димитрова</a:t>
            </a:r>
            <a:r>
              <a:rPr lang="en-US" sz="2400" i="1" dirty="0" smtClean="0">
                <a:solidFill>
                  <a:srgbClr val="000000"/>
                </a:solidFill>
              </a:rPr>
              <a:t>, </a:t>
            </a:r>
            <a:r>
              <a:rPr lang="bg-BG" sz="2400" i="1" dirty="0" smtClean="0">
                <a:solidFill>
                  <a:srgbClr val="000000"/>
                </a:solidFill>
              </a:rPr>
              <a:t>собственик на фирмата.</a:t>
            </a:r>
            <a:endParaRPr lang="bg-BG" dirty="0">
              <a:solidFill>
                <a:srgbClr val="000000"/>
              </a:solidFill>
            </a:endParaRPr>
          </a:p>
        </p:txBody>
      </p:sp>
      <p:pic>
        <p:nvPicPr>
          <p:cNvPr id="32770" name="Picture 2" descr="Може да бъде изображение с храна, на закрито и текст, който гласи 'BlagichkĄ zerowaste'"/>
          <p:cNvPicPr>
            <a:picLocks noGrp="1" noChangeAspect="1" noChangeArrowheads="1"/>
          </p:cNvPicPr>
          <p:nvPr>
            <p:ph type="pic" sz="quarter" idx="10"/>
          </p:nvPr>
        </p:nvPicPr>
        <p:blipFill>
          <a:blip r:embed="rId2"/>
          <a:srcRect l="12421" r="12421"/>
          <a:stretch>
            <a:fillRect/>
          </a:stretch>
        </p:blipFill>
        <p:spPr bwMode="auto">
          <a:xfrm>
            <a:off x="7735037" y="1374670"/>
            <a:ext cx="2444127" cy="4336988"/>
          </a:xfrm>
          <a:prstGeom prst="rect">
            <a:avLst/>
          </a:prstGeom>
          <a:noFill/>
        </p:spPr>
      </p:pic>
      <p:sp>
        <p:nvSpPr>
          <p:cNvPr id="6" name="Правоъгълник 5"/>
          <p:cNvSpPr/>
          <p:nvPr/>
        </p:nvSpPr>
        <p:spPr>
          <a:xfrm>
            <a:off x="7754846" y="6360607"/>
            <a:ext cx="2477217" cy="369332"/>
          </a:xfrm>
          <a:prstGeom prst="rect">
            <a:avLst/>
          </a:prstGeom>
        </p:spPr>
        <p:txBody>
          <a:bodyPr wrap="none">
            <a:spAutoFit/>
          </a:bodyPr>
          <a:lstStyle/>
          <a:p>
            <a:r>
              <a:rPr lang="en-US" i="1" dirty="0" smtClean="0">
                <a:solidFill>
                  <a:srgbClr val="000000"/>
                </a:solidFill>
                <a:hlinkClick r:id="rId3"/>
              </a:rPr>
              <a:t>https://blagichka.com/</a:t>
            </a:r>
            <a:r>
              <a:rPr lang="bg-BG" i="1" dirty="0" smtClean="0">
                <a:solidFill>
                  <a:srgbClr val="000000"/>
                </a:solidFill>
              </a:rPr>
              <a:t> </a:t>
            </a:r>
            <a:endParaRPr lang="bg-BG" i="1" dirty="0">
              <a:solidFill>
                <a:srgbClr val="000000"/>
              </a:solidFill>
            </a:endParaRPr>
          </a:p>
        </p:txBody>
      </p:sp>
    </p:spTree>
    <p:extLst>
      <p:ext uri="{BB962C8B-B14F-4D97-AF65-F5344CB8AC3E}">
        <p14:creationId xmlns:p14="http://schemas.microsoft.com/office/powerpoint/2010/main" xmlns="" val="2509141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71670" y="785088"/>
            <a:ext cx="4762503" cy="445035"/>
          </a:xfrm>
        </p:spPr>
        <p:txBody>
          <a:bodyPr/>
          <a:lstStyle/>
          <a:p>
            <a:pPr marL="0"/>
            <a:r>
              <a:rPr lang="en-US" b="1" cap="all" dirty="0" err="1">
                <a:solidFill>
                  <a:srgbClr val="EB7339"/>
                </a:solidFill>
              </a:rPr>
              <a:t>Cozzo</a:t>
            </a:r>
            <a:r>
              <a:rPr lang="en-US" b="1" cap="all" dirty="0">
                <a:solidFill>
                  <a:srgbClr val="EB7339"/>
                </a:solidFill>
              </a:rPr>
              <a:t> app, </a:t>
            </a:r>
            <a:r>
              <a:rPr lang="bg-BG" b="1" cap="all" dirty="0" err="1" smtClean="0">
                <a:solidFill>
                  <a:srgbClr val="EB7339"/>
                </a:solidFill>
              </a:rPr>
              <a:t>българия</a:t>
            </a:r>
            <a:endParaRPr lang="en-US" b="1" cap="all" dirty="0">
              <a:solidFill>
                <a:srgbClr val="EB7339"/>
              </a:solidFill>
            </a:endParaRPr>
          </a:p>
          <a:p>
            <a:pPr marL="0"/>
            <a:r>
              <a:rPr lang="en-US" b="1" i="1" dirty="0">
                <a:hlinkClick r:id="rId2"/>
              </a:rPr>
              <a:t>https://cozzo.app/</a:t>
            </a:r>
            <a:endParaRPr lang="en-US" b="1" i="1" dirty="0"/>
          </a:p>
          <a:p>
            <a:pPr marL="0"/>
            <a:endParaRPr lang="en-US" i="1" cap="all" dirty="0">
              <a:solidFill>
                <a:srgbClr val="EB7339"/>
              </a:solidFill>
            </a:endParaRPr>
          </a:p>
          <a:p>
            <a:endParaRPr lang="en-US" dirty="0"/>
          </a:p>
        </p:txBody>
      </p:sp>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0" y="8521"/>
            <a:ext cx="6089826" cy="662472"/>
          </a:xfrm>
        </p:spPr>
        <p:txBody>
          <a:bodyPr lIns="91440" tIns="45720" rIns="91440" bIns="45720" anchor="t">
            <a:noAutofit/>
          </a:bodyPr>
          <a:lstStyle/>
          <a:p>
            <a:r>
              <a:rPr lang="bg-BG" sz="2800" dirty="0" smtClean="0"/>
              <a:t>ПРЕДОТВРАТЯВАНЕ НА ХРАНИТЕЛЕН ОТПАДЪК</a:t>
            </a:r>
            <a:endParaRPr lang="en-US" sz="2800" dirty="0"/>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
          <p:cNvSpPr>
            <a:spLocks noChangeArrowheads="1"/>
          </p:cNvSpPr>
          <p:nvPr/>
        </p:nvSpPr>
        <p:spPr bwMode="auto">
          <a:xfrm rot="10800000" flipV="1">
            <a:off x="238119" y="1258698"/>
            <a:ext cx="5610225" cy="5514338"/>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ru-RU" sz="2400" dirty="0" err="1" smtClean="0">
                <a:solidFill>
                  <a:srgbClr val="000000"/>
                </a:solidFill>
                <a:cs typeface="Arial" pitchFamily="34" charset="0"/>
              </a:rPr>
              <a:t>CozZo</a:t>
            </a:r>
            <a:r>
              <a:rPr lang="ru-RU" sz="2400" dirty="0" smtClean="0">
                <a:solidFill>
                  <a:srgbClr val="000000"/>
                </a:solidFill>
                <a:cs typeface="Arial" pitchFamily="34" charset="0"/>
              </a:rPr>
              <a:t> </a:t>
            </a:r>
            <a:r>
              <a:rPr lang="ru-RU" sz="2400" dirty="0" err="1" smtClean="0">
                <a:solidFill>
                  <a:srgbClr val="000000"/>
                </a:solidFill>
                <a:cs typeface="Arial" pitchFamily="34" charset="0"/>
              </a:rPr>
              <a:t>Арр</a:t>
            </a:r>
            <a:r>
              <a:rPr lang="ru-RU" sz="2400" dirty="0" smtClean="0">
                <a:solidFill>
                  <a:srgbClr val="000000"/>
                </a:solidFill>
                <a:cs typeface="Arial" pitchFamily="34" charset="0"/>
              </a:rPr>
              <a:t> е приложение за „управление на </a:t>
            </a:r>
            <a:r>
              <a:rPr lang="ru-RU" sz="2400" dirty="0" err="1" smtClean="0">
                <a:solidFill>
                  <a:srgbClr val="000000"/>
                </a:solidFill>
                <a:cs typeface="Arial" pitchFamily="34" charset="0"/>
              </a:rPr>
              <a:t>хладилника</a:t>
            </a:r>
            <a:r>
              <a:rPr lang="ru-RU" sz="2400" dirty="0" smtClean="0">
                <a:solidFill>
                  <a:srgbClr val="000000"/>
                </a:solidFill>
                <a:cs typeface="Arial" pitchFamily="34" charset="0"/>
              </a:rPr>
              <a:t>“.</a:t>
            </a:r>
          </a:p>
          <a:p>
            <a:pPr lvl="0" fontAlgn="base">
              <a:spcBef>
                <a:spcPct val="0"/>
              </a:spcBef>
              <a:spcAft>
                <a:spcPct val="0"/>
              </a:spcAft>
            </a:pPr>
            <a:endParaRPr lang="ru-RU" sz="2400" dirty="0" smtClean="0">
              <a:solidFill>
                <a:srgbClr val="000000"/>
              </a:solidFill>
              <a:cs typeface="Arial" pitchFamily="34" charset="0"/>
            </a:endParaRPr>
          </a:p>
          <a:p>
            <a:pPr lvl="0" fontAlgn="base">
              <a:spcBef>
                <a:spcPct val="0"/>
              </a:spcBef>
              <a:spcAft>
                <a:spcPct val="0"/>
              </a:spcAft>
            </a:pPr>
            <a:r>
              <a:rPr lang="ru-RU" sz="2400" dirty="0" smtClean="0">
                <a:solidFill>
                  <a:srgbClr val="000000"/>
                </a:solidFill>
                <a:cs typeface="Arial" pitchFamily="34" charset="0"/>
              </a:rPr>
              <a:t>Има повече от 15 000 изтегляния в различни страни – България, САЩ, Ирландия, Нидерландия.</a:t>
            </a:r>
          </a:p>
          <a:p>
            <a:pPr lvl="0" fontAlgn="base">
              <a:spcBef>
                <a:spcPct val="0"/>
              </a:spcBef>
              <a:spcAft>
                <a:spcPct val="0"/>
              </a:spcAft>
            </a:pPr>
            <a:endParaRPr lang="ru-RU" sz="2400" dirty="0" smtClean="0">
              <a:solidFill>
                <a:srgbClr val="000000"/>
              </a:solidFill>
              <a:cs typeface="Arial" pitchFamily="34" charset="0"/>
            </a:endParaRPr>
          </a:p>
          <a:p>
            <a:pPr lvl="0" fontAlgn="base">
              <a:spcBef>
                <a:spcPct val="0"/>
              </a:spcBef>
              <a:spcAft>
                <a:spcPct val="0"/>
              </a:spcAft>
            </a:pPr>
            <a:r>
              <a:rPr lang="ru-RU" sz="2400" dirty="0" smtClean="0">
                <a:solidFill>
                  <a:srgbClr val="000000"/>
                </a:solidFill>
                <a:cs typeface="Arial" pitchFamily="34" charset="0"/>
              </a:rPr>
              <a:t>Управлява процеса на планиране и закупуване на хранителни продукти и приготвяне на храна у дома.</a:t>
            </a:r>
          </a:p>
          <a:p>
            <a:pPr lvl="0" fontAlgn="base">
              <a:spcBef>
                <a:spcPct val="0"/>
              </a:spcBef>
              <a:spcAft>
                <a:spcPct val="0"/>
              </a:spcAft>
            </a:pPr>
            <a:endParaRPr lang="ru-RU" sz="2400" dirty="0" smtClean="0">
              <a:solidFill>
                <a:srgbClr val="000000"/>
              </a:solidFill>
              <a:cs typeface="Arial" pitchFamily="34" charset="0"/>
            </a:endParaRPr>
          </a:p>
          <a:p>
            <a:pPr lvl="0" fontAlgn="base">
              <a:spcBef>
                <a:spcPct val="0"/>
              </a:spcBef>
              <a:spcAft>
                <a:spcPct val="0"/>
              </a:spcAft>
            </a:pPr>
            <a:r>
              <a:rPr lang="ru-RU" sz="2400" dirty="0" err="1" smtClean="0">
                <a:solidFill>
                  <a:srgbClr val="000000"/>
                </a:solidFill>
                <a:cs typeface="Arial" pitchFamily="34" charset="0"/>
              </a:rPr>
              <a:t>Намалява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загубата</a:t>
            </a:r>
            <a:r>
              <a:rPr lang="ru-RU" sz="2400" dirty="0" smtClean="0">
                <a:solidFill>
                  <a:srgbClr val="000000"/>
                </a:solidFill>
                <a:cs typeface="Arial" pitchFamily="34" charset="0"/>
              </a:rPr>
              <a:t> на </a:t>
            </a:r>
            <a:r>
              <a:rPr lang="ru-RU" sz="2400" dirty="0" err="1" smtClean="0">
                <a:solidFill>
                  <a:srgbClr val="000000"/>
                </a:solidFill>
                <a:cs typeface="Arial" pitchFamily="34" charset="0"/>
              </a:rPr>
              <a:t>храна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като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ви</a:t>
            </a:r>
            <a:r>
              <a:rPr lang="ru-RU" sz="2400" dirty="0" smtClean="0">
                <a:solidFill>
                  <a:srgbClr val="000000"/>
                </a:solidFill>
                <a:cs typeface="Arial" pitchFamily="34" charset="0"/>
              </a:rPr>
              <a:t> </a:t>
            </a:r>
            <a:r>
              <a:rPr lang="ru-RU" sz="2400" dirty="0" err="1" smtClean="0">
                <a:solidFill>
                  <a:srgbClr val="000000"/>
                </a:solidFill>
                <a:cs typeface="Arial" pitchFamily="34" charset="0"/>
              </a:rPr>
              <a:t>информира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какво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има</a:t>
            </a:r>
            <a:r>
              <a:rPr lang="ru-RU" sz="2400" dirty="0" smtClean="0">
                <a:solidFill>
                  <a:srgbClr val="000000"/>
                </a:solidFill>
                <a:cs typeface="Arial" pitchFamily="34" charset="0"/>
              </a:rPr>
              <a:t> в </a:t>
            </a:r>
            <a:r>
              <a:rPr lang="ru-RU" sz="2400" dirty="0" err="1" smtClean="0">
                <a:solidFill>
                  <a:srgbClr val="000000"/>
                </a:solidFill>
                <a:cs typeface="Arial" pitchFamily="34" charset="0"/>
              </a:rPr>
              <a:t>хладилника</a:t>
            </a:r>
            <a:r>
              <a:rPr lang="ru-RU" sz="2400" dirty="0" smtClean="0">
                <a:solidFill>
                  <a:srgbClr val="000000"/>
                </a:solidFill>
                <a:cs typeface="Arial" pitchFamily="34" charset="0"/>
              </a:rPr>
              <a:t> и </a:t>
            </a:r>
            <a:r>
              <a:rPr lang="ru-RU" sz="2400" dirty="0" err="1" smtClean="0">
                <a:solidFill>
                  <a:srgbClr val="000000"/>
                </a:solidFill>
                <a:cs typeface="Arial" pitchFamily="34" charset="0"/>
              </a:rPr>
              <a:t>кога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изтича</a:t>
            </a:r>
            <a:r>
              <a:rPr lang="ru-RU" sz="2400" dirty="0" smtClean="0">
                <a:solidFill>
                  <a:srgbClr val="000000"/>
                </a:solidFill>
                <a:cs typeface="Arial" pitchFamily="34" charset="0"/>
              </a:rPr>
              <a:t> </a:t>
            </a:r>
            <a:r>
              <a:rPr lang="ru-RU" sz="2400" dirty="0" err="1" smtClean="0">
                <a:solidFill>
                  <a:srgbClr val="000000"/>
                </a:solidFill>
                <a:cs typeface="Arial" pitchFamily="34" charset="0"/>
              </a:rPr>
              <a:t>срокът</a:t>
            </a:r>
            <a:r>
              <a:rPr lang="ru-RU" sz="2400" dirty="0" smtClean="0">
                <a:solidFill>
                  <a:srgbClr val="000000"/>
                </a:solidFill>
                <a:cs typeface="Arial" pitchFamily="34" charset="0"/>
              </a:rPr>
              <a:t> на </a:t>
            </a:r>
            <a:r>
              <a:rPr lang="ru-RU" sz="2400" dirty="0" err="1" smtClean="0">
                <a:solidFill>
                  <a:srgbClr val="000000"/>
                </a:solidFill>
                <a:cs typeface="Arial" pitchFamily="34" charset="0"/>
              </a:rPr>
              <a:t>годност</a:t>
            </a:r>
            <a:r>
              <a:rPr lang="ru-RU" sz="2400" dirty="0" smtClean="0">
                <a:solidFill>
                  <a:srgbClr val="000000"/>
                </a:solidFill>
                <a:cs typeface="Arial" pitchFamily="34" charset="0"/>
              </a:rPr>
              <a:t> </a:t>
            </a:r>
            <a:r>
              <a:rPr lang="ru-RU" sz="2400" dirty="0" err="1" smtClean="0">
                <a:solidFill>
                  <a:srgbClr val="000000"/>
                </a:solidFill>
                <a:cs typeface="Arial" pitchFamily="34" charset="0"/>
              </a:rPr>
              <a:t>на</a:t>
            </a:r>
            <a:r>
              <a:rPr lang="ru-RU" sz="2400" dirty="0" smtClean="0">
                <a:solidFill>
                  <a:srgbClr val="000000"/>
                </a:solidFill>
                <a:cs typeface="Arial" pitchFamily="34" charset="0"/>
              </a:rPr>
              <a:t> даден продукт.</a:t>
            </a:r>
            <a:endParaRPr kumimoji="0" lang="bg-BG" sz="2400" b="0" i="0" u="none" strike="noStrike" cap="none" normalizeH="0" baseline="0" dirty="0">
              <a:ln>
                <a:noFill/>
              </a:ln>
              <a:solidFill>
                <a:srgbClr val="000000"/>
              </a:solidFill>
              <a:effectLst/>
              <a:latin typeface="+mn-lt"/>
              <a:cs typeface="Arial" pitchFamily="34" charset="0"/>
            </a:endParaRPr>
          </a:p>
        </p:txBody>
      </p:sp>
      <p:pic>
        <p:nvPicPr>
          <p:cNvPr id="14" name="Picture 13" descr="https://scontent.fsof10-1.fna.fbcdn.net/v/t1.0-9/41672829_1848586308558499_1648971376683384832_o.png?_nc_cat=109&amp;_nc_sid=730e14&amp;_nc_ohc=3VpN_wwv82sAX-uBnSB&amp;_nc_ht=scontent.fsof10-1.fna&amp;oh=95023845e4b777b1308db506e5da403b&amp;oe=5FAB817E"/>
          <p:cNvPicPr/>
          <p:nvPr/>
        </p:nvPicPr>
        <p:blipFill>
          <a:blip r:embed="rId3" cstate="print"/>
          <a:srcRect/>
          <a:stretch>
            <a:fillRect/>
          </a:stretch>
        </p:blipFill>
        <p:spPr bwMode="auto">
          <a:xfrm rot="5400000">
            <a:off x="6386817" y="2156085"/>
            <a:ext cx="2935736" cy="1896094"/>
          </a:xfrm>
          <a:prstGeom prst="rect">
            <a:avLst/>
          </a:prstGeom>
          <a:noFill/>
          <a:ln w="9525">
            <a:noFill/>
            <a:miter lim="800000"/>
            <a:headEnd/>
            <a:tailEnd/>
          </a:ln>
        </p:spPr>
      </p:pic>
      <p:pic>
        <p:nvPicPr>
          <p:cNvPr id="16" name="Picture Placeholder 15" descr="https://scontent.fsof10-1.fna.fbcdn.net/v/t1.0-9/41672829_1848586308558499_1648971376683384832_o.png?_nc_cat=109&amp;_nc_sid=730e14&amp;_nc_ohc=3VpN_wwv82sAX-uBnSB&amp;_nc_ht=scontent.fsof10-1.fna&amp;oh=95023845e4b777b1308db506e5da403b&amp;oe=5FAB817E"/>
          <p:cNvPicPr>
            <a:picLocks noGrp="1"/>
          </p:cNvPicPr>
          <p:nvPr>
            <p:ph type="pic" sz="quarter" idx="19"/>
          </p:nvPr>
        </p:nvPicPr>
        <p:blipFill>
          <a:blip r:embed="rId3" cstate="print"/>
          <a:srcRect l="17172" r="17172"/>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xmlns="" val="1963509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01331F3-1FAA-D347-8B9C-59F1536C295C}"/>
              </a:ext>
            </a:extLst>
          </p:cNvPr>
          <p:cNvSpPr>
            <a:spLocks noGrp="1"/>
          </p:cNvSpPr>
          <p:nvPr>
            <p:ph type="body" sz="quarter" idx="16"/>
          </p:nvPr>
        </p:nvSpPr>
        <p:spPr>
          <a:xfrm>
            <a:off x="0" y="38409"/>
            <a:ext cx="11487883" cy="394180"/>
          </a:xfrm>
          <a:prstGeom prst="rect">
            <a:avLst/>
          </a:prstGeom>
        </p:spPr>
        <p:txBody>
          <a:bodyPr/>
          <a:lstStyle/>
          <a:p>
            <a:r>
              <a:rPr lang="bg-BG" sz="3000" dirty="0" smtClean="0"/>
              <a:t>КЪСИ ВЕРИГИ ЗА ПРЕДОТВРАТЯВАНЕ НА ХРАНИТЕЛНИЯ ОТПАДЪК</a:t>
            </a:r>
            <a:r>
              <a:rPr lang="en-US" sz="3000" dirty="0" smtClean="0"/>
              <a:t> </a:t>
            </a:r>
            <a:endParaRPr lang="en-US" sz="3000" dirty="0"/>
          </a:p>
        </p:txBody>
      </p:sp>
      <p:sp>
        <p:nvSpPr>
          <p:cNvPr id="7" name="Rectangle 6"/>
          <p:cNvSpPr/>
          <p:nvPr/>
        </p:nvSpPr>
        <p:spPr>
          <a:xfrm>
            <a:off x="5778" y="432588"/>
            <a:ext cx="10348734" cy="461665"/>
          </a:xfrm>
          <a:prstGeom prst="rect">
            <a:avLst/>
          </a:prstGeom>
        </p:spPr>
        <p:txBody>
          <a:bodyPr wrap="square">
            <a:spAutoFit/>
          </a:bodyPr>
          <a:lstStyle/>
          <a:p>
            <a:r>
              <a:rPr lang="en-US" sz="2400" b="1" dirty="0" err="1">
                <a:solidFill>
                  <a:srgbClr val="4B4B4B"/>
                </a:solidFill>
              </a:rPr>
              <a:t>Foodhub</a:t>
            </a:r>
            <a:r>
              <a:rPr lang="en-US" sz="2400" b="1" dirty="0">
                <a:solidFill>
                  <a:srgbClr val="4B4B4B"/>
                </a:solidFill>
              </a:rPr>
              <a:t> – </a:t>
            </a:r>
            <a:r>
              <a:rPr lang="bg-BG" sz="2400" b="1" dirty="0" smtClean="0">
                <a:solidFill>
                  <a:srgbClr val="4B4B4B"/>
                </a:solidFill>
              </a:rPr>
              <a:t>дигитален център за дистрибуция на местни храни  </a:t>
            </a:r>
            <a:endParaRPr lang="en-US" sz="2400" b="1" dirty="0">
              <a:solidFill>
                <a:srgbClr val="4B4B4B"/>
              </a:solidFill>
            </a:endParaRPr>
          </a:p>
        </p:txBody>
      </p:sp>
      <p:sp>
        <p:nvSpPr>
          <p:cNvPr id="9" name="Rectangle 8"/>
          <p:cNvSpPr/>
          <p:nvPr/>
        </p:nvSpPr>
        <p:spPr>
          <a:xfrm>
            <a:off x="91503" y="894253"/>
            <a:ext cx="7337997" cy="5963747"/>
          </a:xfrm>
          <a:prstGeom prst="rect">
            <a:avLst/>
          </a:prstGeom>
          <a:solidFill>
            <a:srgbClr val="92D050"/>
          </a:solidFill>
        </p:spPr>
        <p:txBody>
          <a:bodyPr wrap="square">
            <a:spAutoFit/>
          </a:bodyPr>
          <a:lstStyle/>
          <a:p>
            <a:r>
              <a:rPr lang="en-US" sz="2400" dirty="0" smtClean="0"/>
              <a:t>	</a:t>
            </a:r>
            <a:r>
              <a:rPr lang="ru-RU" sz="2400" dirty="0" err="1" smtClean="0">
                <a:solidFill>
                  <a:srgbClr val="000000"/>
                </a:solidFill>
              </a:rPr>
              <a:t>Платформата</a:t>
            </a:r>
            <a:r>
              <a:rPr lang="ru-RU" sz="2400" dirty="0" smtClean="0">
                <a:solidFill>
                  <a:srgbClr val="000000"/>
                </a:solidFill>
              </a:rPr>
              <a:t> е </a:t>
            </a:r>
            <a:r>
              <a:rPr lang="ru-RU" sz="2400" dirty="0" err="1" smtClean="0">
                <a:solidFill>
                  <a:srgbClr val="000000"/>
                </a:solidFill>
              </a:rPr>
              <a:t>разработена</a:t>
            </a:r>
            <a:r>
              <a:rPr lang="ru-RU" sz="2400" dirty="0" smtClean="0">
                <a:solidFill>
                  <a:srgbClr val="000000"/>
                </a:solidFill>
              </a:rPr>
              <a:t> в </a:t>
            </a:r>
            <a:r>
              <a:rPr lang="ru-RU" sz="2400" dirty="0" err="1" smtClean="0">
                <a:solidFill>
                  <a:srgbClr val="000000"/>
                </a:solidFill>
              </a:rPr>
              <a:t>тясно</a:t>
            </a:r>
            <a:r>
              <a:rPr lang="ru-RU" sz="2400" dirty="0" smtClean="0">
                <a:solidFill>
                  <a:srgbClr val="000000"/>
                </a:solidFill>
              </a:rPr>
              <a:t> </a:t>
            </a:r>
            <a:r>
              <a:rPr lang="ru-RU" sz="2400" dirty="0" err="1" smtClean="0">
                <a:solidFill>
                  <a:srgbClr val="000000"/>
                </a:solidFill>
              </a:rPr>
              <a:t>сътрудничество</a:t>
            </a:r>
            <a:r>
              <a:rPr lang="ru-RU" sz="2400" dirty="0" smtClean="0">
                <a:solidFill>
                  <a:srgbClr val="000000"/>
                </a:solidFill>
              </a:rPr>
              <a:t> с </a:t>
            </a:r>
            <a:r>
              <a:rPr lang="ru-RU" sz="2400" dirty="0" err="1" smtClean="0">
                <a:solidFill>
                  <a:srgbClr val="000000"/>
                </a:solidFill>
              </a:rPr>
              <a:t>местни</a:t>
            </a:r>
            <a:r>
              <a:rPr lang="ru-RU" sz="2400" dirty="0" smtClean="0">
                <a:solidFill>
                  <a:srgbClr val="000000"/>
                </a:solidFill>
              </a:rPr>
              <a:t> производители. </a:t>
            </a:r>
            <a:r>
              <a:rPr lang="ru-RU" sz="2400" dirty="0" err="1" smtClean="0">
                <a:solidFill>
                  <a:srgbClr val="000000"/>
                </a:solidFill>
              </a:rPr>
              <a:t>Осигурява</a:t>
            </a:r>
            <a:r>
              <a:rPr lang="ru-RU" sz="2400" dirty="0" smtClean="0">
                <a:solidFill>
                  <a:srgbClr val="000000"/>
                </a:solidFill>
              </a:rPr>
              <a:t> </a:t>
            </a:r>
            <a:r>
              <a:rPr lang="ru-RU" sz="2400" dirty="0" err="1" smtClean="0">
                <a:solidFill>
                  <a:srgbClr val="000000"/>
                </a:solidFill>
              </a:rPr>
              <a:t>пазарен</a:t>
            </a:r>
            <a:r>
              <a:rPr lang="ru-RU" sz="2400" dirty="0" smtClean="0">
                <a:solidFill>
                  <a:srgbClr val="000000"/>
                </a:solidFill>
              </a:rPr>
              <a:t> </a:t>
            </a:r>
            <a:r>
              <a:rPr lang="ru-RU" sz="2400" dirty="0" err="1" smtClean="0">
                <a:solidFill>
                  <a:srgbClr val="000000"/>
                </a:solidFill>
              </a:rPr>
              <a:t>достъп</a:t>
            </a:r>
            <a:r>
              <a:rPr lang="ru-RU" sz="2400" dirty="0" smtClean="0">
                <a:solidFill>
                  <a:srgbClr val="000000"/>
                </a:solidFill>
              </a:rPr>
              <a:t> на малки </a:t>
            </a:r>
            <a:r>
              <a:rPr lang="ru-RU" sz="2400" dirty="0" err="1" smtClean="0">
                <a:solidFill>
                  <a:srgbClr val="000000"/>
                </a:solidFill>
              </a:rPr>
              <a:t>местни</a:t>
            </a:r>
            <a:r>
              <a:rPr lang="ru-RU" sz="2400" dirty="0" smtClean="0">
                <a:solidFill>
                  <a:srgbClr val="000000"/>
                </a:solidFill>
              </a:rPr>
              <a:t> производители, </a:t>
            </a:r>
            <a:r>
              <a:rPr lang="ru-RU" sz="2400" dirty="0" err="1" smtClean="0">
                <a:solidFill>
                  <a:srgbClr val="000000"/>
                </a:solidFill>
              </a:rPr>
              <a:t>свързвайки</a:t>
            </a:r>
            <a:r>
              <a:rPr lang="ru-RU" sz="2400" dirty="0" smtClean="0">
                <a:solidFill>
                  <a:srgbClr val="000000"/>
                </a:solidFill>
              </a:rPr>
              <a:t> </a:t>
            </a:r>
            <a:r>
              <a:rPr lang="ru-RU" sz="2400" dirty="0" err="1" smtClean="0">
                <a:solidFill>
                  <a:srgbClr val="000000"/>
                </a:solidFill>
              </a:rPr>
              <a:t>ги</a:t>
            </a:r>
            <a:r>
              <a:rPr lang="ru-RU" sz="2400" dirty="0" smtClean="0">
                <a:solidFill>
                  <a:srgbClr val="000000"/>
                </a:solidFill>
              </a:rPr>
              <a:t> с </a:t>
            </a:r>
            <a:r>
              <a:rPr lang="ru-RU" sz="2400" dirty="0" err="1" smtClean="0">
                <a:solidFill>
                  <a:srgbClr val="000000"/>
                </a:solidFill>
              </a:rPr>
              <a:t>потребителите</a:t>
            </a:r>
            <a:r>
              <a:rPr lang="ru-RU" sz="2400" dirty="0" smtClean="0">
                <a:solidFill>
                  <a:srgbClr val="000000"/>
                </a:solidFill>
              </a:rPr>
              <a:t> и </a:t>
            </a:r>
            <a:r>
              <a:rPr lang="ru-RU" sz="2400" dirty="0" err="1" smtClean="0">
                <a:solidFill>
                  <a:srgbClr val="000000"/>
                </a:solidFill>
              </a:rPr>
              <a:t>ресторантите</a:t>
            </a:r>
            <a:r>
              <a:rPr lang="ru-RU" sz="2400" dirty="0" smtClean="0">
                <a:solidFill>
                  <a:srgbClr val="000000"/>
                </a:solidFill>
              </a:rPr>
              <a:t>. </a:t>
            </a:r>
          </a:p>
          <a:p>
            <a:r>
              <a:rPr lang="en-US" sz="2400" dirty="0" smtClean="0">
                <a:solidFill>
                  <a:srgbClr val="000000"/>
                </a:solidFill>
              </a:rPr>
              <a:t>	</a:t>
            </a:r>
            <a:r>
              <a:rPr lang="ru-RU" sz="2400" dirty="0" err="1" smtClean="0">
                <a:solidFill>
                  <a:srgbClr val="000000"/>
                </a:solidFill>
              </a:rPr>
              <a:t>Платформата</a:t>
            </a:r>
            <a:r>
              <a:rPr lang="ru-RU" sz="2400" dirty="0" smtClean="0">
                <a:solidFill>
                  <a:srgbClr val="000000"/>
                </a:solidFill>
              </a:rPr>
              <a:t> </a:t>
            </a:r>
            <a:r>
              <a:rPr lang="ru-RU" sz="2400" dirty="0" err="1" smtClean="0">
                <a:solidFill>
                  <a:srgbClr val="000000"/>
                </a:solidFill>
              </a:rPr>
              <a:t>работи</a:t>
            </a:r>
            <a:r>
              <a:rPr lang="ru-RU" sz="2400" dirty="0" smtClean="0">
                <a:solidFill>
                  <a:srgbClr val="000000"/>
                </a:solidFill>
              </a:rPr>
              <a:t> с около 20 производители на седмица и </a:t>
            </a:r>
            <a:r>
              <a:rPr lang="ru-RU" sz="2400" dirty="0" err="1" smtClean="0">
                <a:solidFill>
                  <a:srgbClr val="000000"/>
                </a:solidFill>
              </a:rPr>
              <a:t>има</a:t>
            </a:r>
            <a:r>
              <a:rPr lang="ru-RU" sz="2400" dirty="0" smtClean="0">
                <a:solidFill>
                  <a:srgbClr val="000000"/>
                </a:solidFill>
              </a:rPr>
              <a:t> около 1500 клиента. </a:t>
            </a:r>
            <a:r>
              <a:rPr lang="ru-RU" sz="2400" dirty="0" err="1" smtClean="0">
                <a:solidFill>
                  <a:srgbClr val="000000"/>
                </a:solidFill>
              </a:rPr>
              <a:t>Изискванията</a:t>
            </a:r>
            <a:r>
              <a:rPr lang="ru-RU" sz="2400" dirty="0" smtClean="0">
                <a:solidFill>
                  <a:srgbClr val="000000"/>
                </a:solidFill>
              </a:rPr>
              <a:t> за </a:t>
            </a:r>
            <a:r>
              <a:rPr lang="ru-RU" sz="2400" dirty="0" err="1" smtClean="0">
                <a:solidFill>
                  <a:srgbClr val="000000"/>
                </a:solidFill>
              </a:rPr>
              <a:t>достъп</a:t>
            </a:r>
            <a:r>
              <a:rPr lang="ru-RU" sz="2400" dirty="0" smtClean="0">
                <a:solidFill>
                  <a:srgbClr val="000000"/>
                </a:solidFill>
              </a:rPr>
              <a:t> </a:t>
            </a:r>
            <a:r>
              <a:rPr lang="ru-RU" sz="2400" dirty="0" err="1" smtClean="0">
                <a:solidFill>
                  <a:srgbClr val="000000"/>
                </a:solidFill>
              </a:rPr>
              <a:t>са</a:t>
            </a:r>
            <a:r>
              <a:rPr lang="ru-RU" sz="2400" dirty="0" smtClean="0">
                <a:solidFill>
                  <a:srgbClr val="000000"/>
                </a:solidFill>
              </a:rPr>
              <a:t> да </a:t>
            </a:r>
            <a:r>
              <a:rPr lang="ru-RU" sz="2400" dirty="0" err="1" smtClean="0">
                <a:solidFill>
                  <a:srgbClr val="000000"/>
                </a:solidFill>
              </a:rPr>
              <a:t>са</a:t>
            </a:r>
            <a:r>
              <a:rPr lang="ru-RU" sz="2400" dirty="0" smtClean="0">
                <a:solidFill>
                  <a:srgbClr val="000000"/>
                </a:solidFill>
              </a:rPr>
              <a:t> </a:t>
            </a:r>
            <a:r>
              <a:rPr lang="ru-RU" sz="2400" dirty="0" err="1" smtClean="0">
                <a:solidFill>
                  <a:srgbClr val="000000"/>
                </a:solidFill>
              </a:rPr>
              <a:t>местни</a:t>
            </a:r>
            <a:r>
              <a:rPr lang="ru-RU" sz="2400" dirty="0" smtClean="0">
                <a:solidFill>
                  <a:srgbClr val="000000"/>
                </a:solidFill>
              </a:rPr>
              <a:t> малки производители на храни. </a:t>
            </a:r>
            <a:r>
              <a:rPr lang="ru-RU" sz="2400" dirty="0" err="1" smtClean="0">
                <a:solidFill>
                  <a:srgbClr val="000000"/>
                </a:solidFill>
              </a:rPr>
              <a:t>Моделът</a:t>
            </a:r>
            <a:r>
              <a:rPr lang="ru-RU" sz="2400" dirty="0" smtClean="0">
                <a:solidFill>
                  <a:srgbClr val="000000"/>
                </a:solidFill>
              </a:rPr>
              <a:t> на </a:t>
            </a:r>
            <a:r>
              <a:rPr lang="ru-RU" sz="2400" dirty="0" err="1" smtClean="0">
                <a:solidFill>
                  <a:srgbClr val="000000"/>
                </a:solidFill>
              </a:rPr>
              <a:t>ценообразуване</a:t>
            </a:r>
            <a:r>
              <a:rPr lang="ru-RU" sz="2400" dirty="0" smtClean="0">
                <a:solidFill>
                  <a:srgbClr val="000000"/>
                </a:solidFill>
              </a:rPr>
              <a:t>, </a:t>
            </a:r>
            <a:r>
              <a:rPr lang="ru-RU" sz="2400" dirty="0" err="1" smtClean="0">
                <a:solidFill>
                  <a:srgbClr val="000000"/>
                </a:solidFill>
              </a:rPr>
              <a:t>прилаган</a:t>
            </a:r>
            <a:r>
              <a:rPr lang="ru-RU" sz="2400" dirty="0" smtClean="0">
                <a:solidFill>
                  <a:srgbClr val="000000"/>
                </a:solidFill>
              </a:rPr>
              <a:t> от </a:t>
            </a:r>
            <a:r>
              <a:rPr lang="ru-RU" sz="2400" dirty="0" err="1" smtClean="0">
                <a:solidFill>
                  <a:srgbClr val="000000"/>
                </a:solidFill>
              </a:rPr>
              <a:t>платформата</a:t>
            </a:r>
            <a:r>
              <a:rPr lang="ru-RU" sz="2400" dirty="0" smtClean="0">
                <a:solidFill>
                  <a:srgbClr val="000000"/>
                </a:solidFill>
              </a:rPr>
              <a:t>, </a:t>
            </a:r>
            <a:r>
              <a:rPr lang="ru-RU" sz="2400" dirty="0" err="1" smtClean="0">
                <a:solidFill>
                  <a:srgbClr val="000000"/>
                </a:solidFill>
              </a:rPr>
              <a:t>позволява</a:t>
            </a:r>
            <a:r>
              <a:rPr lang="ru-RU" sz="2400" dirty="0" smtClean="0">
                <a:solidFill>
                  <a:srgbClr val="000000"/>
                </a:solidFill>
              </a:rPr>
              <a:t> на </a:t>
            </a:r>
            <a:r>
              <a:rPr lang="ru-RU" sz="2400" dirty="0" err="1" smtClean="0">
                <a:solidFill>
                  <a:srgbClr val="000000"/>
                </a:solidFill>
              </a:rPr>
              <a:t>производителите</a:t>
            </a:r>
            <a:r>
              <a:rPr lang="ru-RU" sz="2400" dirty="0" smtClean="0">
                <a:solidFill>
                  <a:srgbClr val="000000"/>
                </a:solidFill>
              </a:rPr>
              <a:t> да определят </a:t>
            </a:r>
            <a:r>
              <a:rPr lang="ru-RU" sz="2400" dirty="0" err="1" smtClean="0">
                <a:solidFill>
                  <a:srgbClr val="000000"/>
                </a:solidFill>
              </a:rPr>
              <a:t>цената</a:t>
            </a:r>
            <a:r>
              <a:rPr lang="ru-RU" sz="2400" dirty="0" smtClean="0">
                <a:solidFill>
                  <a:srgbClr val="000000"/>
                </a:solidFill>
              </a:rPr>
              <a:t> си по прозрачен начин. </a:t>
            </a:r>
          </a:p>
          <a:p>
            <a:r>
              <a:rPr lang="en-US" sz="2400" dirty="0" smtClean="0">
                <a:solidFill>
                  <a:srgbClr val="000000"/>
                </a:solidFill>
              </a:rPr>
              <a:t>	</a:t>
            </a:r>
            <a:r>
              <a:rPr lang="ru-RU" sz="2400" dirty="0" err="1" smtClean="0">
                <a:solidFill>
                  <a:srgbClr val="000000"/>
                </a:solidFill>
              </a:rPr>
              <a:t>Таксата</a:t>
            </a:r>
            <a:r>
              <a:rPr lang="ru-RU" sz="2400" dirty="0" smtClean="0">
                <a:solidFill>
                  <a:srgbClr val="000000"/>
                </a:solidFill>
              </a:rPr>
              <a:t> за </a:t>
            </a:r>
            <a:r>
              <a:rPr lang="ru-RU" sz="2400" dirty="0" err="1" smtClean="0">
                <a:solidFill>
                  <a:srgbClr val="000000"/>
                </a:solidFill>
              </a:rPr>
              <a:t>ползване</a:t>
            </a:r>
            <a:r>
              <a:rPr lang="ru-RU" sz="2400" dirty="0" smtClean="0">
                <a:solidFill>
                  <a:srgbClr val="000000"/>
                </a:solidFill>
              </a:rPr>
              <a:t> на </a:t>
            </a:r>
            <a:r>
              <a:rPr lang="ru-RU" sz="2400" dirty="0" err="1" smtClean="0">
                <a:solidFill>
                  <a:srgbClr val="000000"/>
                </a:solidFill>
              </a:rPr>
              <a:t>платформата</a:t>
            </a:r>
            <a:r>
              <a:rPr lang="ru-RU" sz="2400" dirty="0" smtClean="0">
                <a:solidFill>
                  <a:srgbClr val="000000"/>
                </a:solidFill>
              </a:rPr>
              <a:t> </a:t>
            </a:r>
            <a:r>
              <a:rPr lang="ru-RU" sz="2400" dirty="0" err="1" smtClean="0">
                <a:solidFill>
                  <a:srgbClr val="000000"/>
                </a:solidFill>
              </a:rPr>
              <a:t>също</a:t>
            </a:r>
            <a:r>
              <a:rPr lang="ru-RU" sz="2400" dirty="0" smtClean="0">
                <a:solidFill>
                  <a:srgbClr val="000000"/>
                </a:solidFill>
              </a:rPr>
              <a:t> се </a:t>
            </a:r>
            <a:r>
              <a:rPr lang="ru-RU" sz="2400" dirty="0" err="1" smtClean="0">
                <a:solidFill>
                  <a:srgbClr val="000000"/>
                </a:solidFill>
              </a:rPr>
              <a:t>вижда</a:t>
            </a:r>
            <a:r>
              <a:rPr lang="ru-RU" sz="2400" dirty="0" smtClean="0">
                <a:solidFill>
                  <a:srgbClr val="000000"/>
                </a:solidFill>
              </a:rPr>
              <a:t> от </a:t>
            </a:r>
            <a:r>
              <a:rPr lang="ru-RU" sz="2400" dirty="0" err="1" smtClean="0">
                <a:solidFill>
                  <a:srgbClr val="000000"/>
                </a:solidFill>
              </a:rPr>
              <a:t>потребителите</a:t>
            </a:r>
            <a:r>
              <a:rPr lang="ru-RU" sz="2400" dirty="0" smtClean="0">
                <a:solidFill>
                  <a:srgbClr val="000000"/>
                </a:solidFill>
              </a:rPr>
              <a:t>. </a:t>
            </a:r>
            <a:r>
              <a:rPr lang="ru-RU" sz="2400" dirty="0" err="1" smtClean="0">
                <a:solidFill>
                  <a:srgbClr val="000000"/>
                </a:solidFill>
              </a:rPr>
              <a:t>Таксата</a:t>
            </a:r>
            <a:r>
              <a:rPr lang="ru-RU" sz="2400" dirty="0" smtClean="0">
                <a:solidFill>
                  <a:srgbClr val="000000"/>
                </a:solidFill>
              </a:rPr>
              <a:t> </a:t>
            </a:r>
            <a:r>
              <a:rPr lang="ru-RU" sz="2400" dirty="0" err="1" smtClean="0">
                <a:solidFill>
                  <a:srgbClr val="000000"/>
                </a:solidFill>
              </a:rPr>
              <a:t>включва</a:t>
            </a:r>
            <a:r>
              <a:rPr lang="ru-RU" sz="2400" dirty="0" smtClean="0">
                <a:solidFill>
                  <a:srgbClr val="000000"/>
                </a:solidFill>
              </a:rPr>
              <a:t> </a:t>
            </a:r>
            <a:r>
              <a:rPr lang="ru-RU" sz="2400" dirty="0" err="1" smtClean="0">
                <a:solidFill>
                  <a:srgbClr val="000000"/>
                </a:solidFill>
              </a:rPr>
              <a:t>разходи</a:t>
            </a:r>
            <a:r>
              <a:rPr lang="ru-RU" sz="2400" dirty="0" smtClean="0">
                <a:solidFill>
                  <a:srgbClr val="000000"/>
                </a:solidFill>
              </a:rPr>
              <a:t> за </a:t>
            </a:r>
            <a:r>
              <a:rPr lang="ru-RU" sz="2400" dirty="0" err="1" smtClean="0">
                <a:solidFill>
                  <a:srgbClr val="000000"/>
                </a:solidFill>
              </a:rPr>
              <a:t>събиране</a:t>
            </a:r>
            <a:r>
              <a:rPr lang="ru-RU" sz="2400" dirty="0" smtClean="0">
                <a:solidFill>
                  <a:srgbClr val="000000"/>
                </a:solidFill>
              </a:rPr>
              <a:t> на продукта, трафик на </a:t>
            </a:r>
            <a:r>
              <a:rPr lang="ru-RU" sz="2400" dirty="0" err="1" smtClean="0">
                <a:solidFill>
                  <a:srgbClr val="000000"/>
                </a:solidFill>
              </a:rPr>
              <a:t>данни</a:t>
            </a:r>
            <a:r>
              <a:rPr lang="ru-RU" sz="2400" dirty="0" smtClean="0">
                <a:solidFill>
                  <a:srgbClr val="000000"/>
                </a:solidFill>
              </a:rPr>
              <a:t>, </a:t>
            </a:r>
            <a:r>
              <a:rPr lang="ru-RU" sz="2400" dirty="0" err="1" smtClean="0">
                <a:solidFill>
                  <a:srgbClr val="000000"/>
                </a:solidFill>
              </a:rPr>
              <a:t>опаковка</a:t>
            </a:r>
            <a:r>
              <a:rPr lang="ru-RU" sz="2400" dirty="0" smtClean="0">
                <a:solidFill>
                  <a:srgbClr val="000000"/>
                </a:solidFill>
              </a:rPr>
              <a:t> и </a:t>
            </a:r>
            <a:r>
              <a:rPr lang="ru-RU" sz="2400" dirty="0" err="1" smtClean="0">
                <a:solidFill>
                  <a:srgbClr val="000000"/>
                </a:solidFill>
              </a:rPr>
              <a:t>други</a:t>
            </a:r>
            <a:r>
              <a:rPr lang="ru-RU" sz="2400" dirty="0" smtClean="0">
                <a:solidFill>
                  <a:srgbClr val="000000"/>
                </a:solidFill>
              </a:rPr>
              <a:t>.</a:t>
            </a:r>
            <a:r>
              <a:rPr lang="en-US" sz="2400" dirty="0" smtClean="0">
                <a:solidFill>
                  <a:srgbClr val="000000"/>
                </a:solidFill>
              </a:rPr>
              <a:t> </a:t>
            </a:r>
          </a:p>
          <a:p>
            <a:r>
              <a:rPr lang="en-US" sz="2400" dirty="0" smtClean="0">
                <a:solidFill>
                  <a:srgbClr val="000000"/>
                </a:solidFill>
              </a:rPr>
              <a:t>	</a:t>
            </a:r>
            <a:r>
              <a:rPr lang="ru-RU" sz="2400" dirty="0" smtClean="0">
                <a:solidFill>
                  <a:srgbClr val="000000"/>
                </a:solidFill>
              </a:rPr>
              <a:t>В сравнение с </a:t>
            </a:r>
            <a:r>
              <a:rPr lang="ru-RU" sz="2400" dirty="0" err="1" smtClean="0">
                <a:solidFill>
                  <a:srgbClr val="000000"/>
                </a:solidFill>
              </a:rPr>
              <a:t>хранителните</a:t>
            </a:r>
            <a:r>
              <a:rPr lang="ru-RU" sz="2400" dirty="0" smtClean="0">
                <a:solidFill>
                  <a:srgbClr val="000000"/>
                </a:solidFill>
              </a:rPr>
              <a:t> </a:t>
            </a:r>
            <a:r>
              <a:rPr lang="ru-RU" sz="2400" dirty="0" err="1" smtClean="0">
                <a:solidFill>
                  <a:srgbClr val="000000"/>
                </a:solidFill>
              </a:rPr>
              <a:t>магазини</a:t>
            </a:r>
            <a:r>
              <a:rPr lang="ru-RU" sz="2400" dirty="0" smtClean="0">
                <a:solidFill>
                  <a:srgbClr val="000000"/>
                </a:solidFill>
              </a:rPr>
              <a:t> </a:t>
            </a:r>
            <a:r>
              <a:rPr lang="ru-RU" sz="2400" dirty="0" err="1" smtClean="0">
                <a:solidFill>
                  <a:srgbClr val="000000"/>
                </a:solidFill>
              </a:rPr>
              <a:t>няма</a:t>
            </a:r>
            <a:r>
              <a:rPr lang="ru-RU" sz="2400" dirty="0" smtClean="0">
                <a:solidFill>
                  <a:srgbClr val="000000"/>
                </a:solidFill>
              </a:rPr>
              <a:t> </a:t>
            </a:r>
            <a:r>
              <a:rPr lang="ru-RU" sz="2400" dirty="0" err="1" smtClean="0">
                <a:solidFill>
                  <a:srgbClr val="000000"/>
                </a:solidFill>
              </a:rPr>
              <a:t>хранителни</a:t>
            </a:r>
            <a:r>
              <a:rPr lang="ru-RU" sz="2400" dirty="0" smtClean="0">
                <a:solidFill>
                  <a:srgbClr val="000000"/>
                </a:solidFill>
              </a:rPr>
              <a:t> </a:t>
            </a:r>
            <a:r>
              <a:rPr lang="ru-RU" sz="2400" dirty="0" err="1" smtClean="0">
                <a:solidFill>
                  <a:srgbClr val="000000"/>
                </a:solidFill>
              </a:rPr>
              <a:t>отпадъци</a:t>
            </a:r>
            <a:r>
              <a:rPr lang="ru-RU" sz="2400" dirty="0" smtClean="0">
                <a:solidFill>
                  <a:srgbClr val="000000"/>
                </a:solidFill>
              </a:rPr>
              <a:t>, </a:t>
            </a:r>
            <a:r>
              <a:rPr lang="ru-RU" sz="2400" dirty="0" err="1" smtClean="0">
                <a:solidFill>
                  <a:srgbClr val="000000"/>
                </a:solidFill>
              </a:rPr>
              <a:t>генерирани</a:t>
            </a:r>
            <a:r>
              <a:rPr lang="ru-RU" sz="2400" dirty="0" smtClean="0">
                <a:solidFill>
                  <a:srgbClr val="000000"/>
                </a:solidFill>
              </a:rPr>
              <a:t> от </a:t>
            </a:r>
            <a:r>
              <a:rPr lang="ru-RU" sz="2400" dirty="0" err="1" smtClean="0">
                <a:solidFill>
                  <a:srgbClr val="000000"/>
                </a:solidFill>
              </a:rPr>
              <a:t>платформата</a:t>
            </a:r>
            <a:r>
              <a:rPr lang="ru-RU" sz="2400" dirty="0" smtClean="0">
                <a:solidFill>
                  <a:srgbClr val="000000"/>
                </a:solidFill>
              </a:rPr>
              <a:t>.</a:t>
            </a:r>
            <a:endParaRPr lang="ru-RU" sz="2400" dirty="0">
              <a:solidFill>
                <a:srgbClr val="000000"/>
              </a:solidFill>
            </a:endParaRPr>
          </a:p>
        </p:txBody>
      </p:sp>
      <p:pic>
        <p:nvPicPr>
          <p:cNvPr id="38920" name="Picture 8" descr="https://uudenmaanruoka.fi/wp-content/uploads/2017/11/Raback_Gard.jpg"/>
          <p:cNvPicPr>
            <a:picLocks noGrp="1" noChangeAspect="1" noChangeArrowheads="1"/>
          </p:cNvPicPr>
          <p:nvPr>
            <p:ph type="pic" sz="quarter" idx="10"/>
          </p:nvPr>
        </p:nvPicPr>
        <p:blipFill>
          <a:blip r:embed="rId2"/>
          <a:srcRect l="34146" r="34146"/>
          <a:stretch>
            <a:fillRect/>
          </a:stretch>
        </p:blipFill>
        <p:spPr bwMode="auto">
          <a:xfrm>
            <a:off x="7705725" y="1377950"/>
            <a:ext cx="2444750" cy="4337050"/>
          </a:xfrm>
          <a:prstGeom prst="rect">
            <a:avLst/>
          </a:prstGeom>
          <a:noFill/>
        </p:spPr>
      </p:pic>
      <p:sp>
        <p:nvSpPr>
          <p:cNvPr id="6" name="Правоъгълник 5"/>
          <p:cNvSpPr/>
          <p:nvPr/>
        </p:nvSpPr>
        <p:spPr>
          <a:xfrm>
            <a:off x="7429500" y="6488668"/>
            <a:ext cx="3220690" cy="369332"/>
          </a:xfrm>
          <a:prstGeom prst="rect">
            <a:avLst/>
          </a:prstGeom>
        </p:spPr>
        <p:txBody>
          <a:bodyPr wrap="none">
            <a:spAutoFit/>
          </a:bodyPr>
          <a:lstStyle/>
          <a:p>
            <a:r>
              <a:rPr lang="en-US" i="1" dirty="0" smtClean="0">
                <a:solidFill>
                  <a:srgbClr val="000000"/>
                </a:solidFill>
                <a:cs typeface="Arial" pitchFamily="34" charset="0"/>
                <a:sym typeface="Arial" pitchFamily="34" charset="0"/>
                <a:hlinkClick r:id="rId3"/>
              </a:rPr>
              <a:t>https://uudenmaanruoka.fi/en</a:t>
            </a:r>
            <a:r>
              <a:rPr lang="bg-BG" i="1" dirty="0" smtClean="0">
                <a:solidFill>
                  <a:srgbClr val="000000"/>
                </a:solidFill>
                <a:cs typeface="Arial" pitchFamily="34" charset="0"/>
                <a:sym typeface="Arial" pitchFamily="34" charset="0"/>
              </a:rPr>
              <a:t> </a:t>
            </a:r>
            <a:endParaRPr lang="bg-BG" dirty="0">
              <a:solidFill>
                <a:srgbClr val="000000"/>
              </a:solidFill>
            </a:endParaRPr>
          </a:p>
        </p:txBody>
      </p:sp>
    </p:spTree>
    <p:extLst>
      <p:ext uri="{BB962C8B-B14F-4D97-AF65-F5344CB8AC3E}">
        <p14:creationId xmlns:p14="http://schemas.microsoft.com/office/powerpoint/2010/main" xmlns="" val="25091418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524374" y="434173"/>
            <a:ext cx="7141761" cy="5995202"/>
          </a:xfrm>
        </p:spPr>
        <p:txBody>
          <a:bodyPr/>
          <a:lstStyle/>
          <a:p>
            <a:r>
              <a:rPr lang="bg-BG" b="1" dirty="0" smtClean="0"/>
              <a:t>ВЪЗОБНОВЯЕМОСТ</a:t>
            </a:r>
            <a:r>
              <a:rPr lang="en-US" b="1" dirty="0" smtClean="0"/>
              <a:t> </a:t>
            </a:r>
            <a:endParaRPr lang="en-US" b="1" dirty="0"/>
          </a:p>
          <a:p>
            <a:r>
              <a:rPr lang="en-US" dirty="0"/>
              <a:t>   </a:t>
            </a:r>
            <a:r>
              <a:rPr lang="ru-RU" dirty="0" smtClean="0"/>
              <a:t>За произзводството на продукти и техния дизайн се използват основно възобновяеми, рециклируеми и биоразградими материали. </a:t>
            </a:r>
            <a:r>
              <a:rPr lang="ru-RU" dirty="0" err="1" smtClean="0"/>
              <a:t>Изкопаемите</a:t>
            </a:r>
            <a:r>
              <a:rPr lang="ru-RU" dirty="0" smtClean="0"/>
              <a:t> </a:t>
            </a:r>
            <a:r>
              <a:rPr lang="ru-RU" dirty="0" err="1" smtClean="0"/>
              <a:t>горива</a:t>
            </a:r>
            <a:r>
              <a:rPr lang="ru-RU" dirty="0" smtClean="0"/>
              <a:t> се заменят с </a:t>
            </a:r>
            <a:r>
              <a:rPr lang="ru-RU" dirty="0" err="1" smtClean="0"/>
              <a:t>възобновяема</a:t>
            </a:r>
            <a:r>
              <a:rPr lang="ru-RU" dirty="0" smtClean="0"/>
              <a:t> </a:t>
            </a:r>
            <a:r>
              <a:rPr lang="ru-RU" dirty="0" err="1" smtClean="0"/>
              <a:t>енергия</a:t>
            </a:r>
            <a:r>
              <a:rPr lang="ru-RU" dirty="0" smtClean="0"/>
              <a:t>.</a:t>
            </a:r>
            <a:endParaRPr lang="en-US" b="1" dirty="0"/>
          </a:p>
          <a:p>
            <a:r>
              <a:rPr lang="ru-RU" b="1" dirty="0" smtClean="0"/>
              <a:t>ПОЛЗИ     </a:t>
            </a:r>
          </a:p>
          <a:p>
            <a:r>
              <a:rPr lang="ru-RU" b="1" dirty="0" smtClean="0"/>
              <a:t>    </a:t>
            </a:r>
            <a:r>
              <a:rPr lang="ru-RU" dirty="0" smtClean="0"/>
              <a:t>Базирането на бизнес модела на   възобновяемостта стимулира компаниите да търсят различни ресурси и доставчици както за материално производство, така и за енергия. Замяната на изкопаемите горива с възобновяеми енергийни източници е ключът към устойчивото развитие на градовете и общносите.</a:t>
            </a:r>
          </a:p>
          <a:p>
            <a:endParaRPr lang="ru-RU" sz="800" dirty="0" smtClean="0"/>
          </a:p>
          <a:p>
            <a:pPr algn="ctr"/>
            <a:r>
              <a:rPr lang="ru-RU" b="1" i="1" dirty="0" err="1" smtClean="0">
                <a:solidFill>
                  <a:srgbClr val="0000FF"/>
                </a:solidFill>
              </a:rPr>
              <a:t>Вижте</a:t>
            </a:r>
            <a:r>
              <a:rPr lang="ru-RU" b="1" i="1" dirty="0" smtClean="0">
                <a:solidFill>
                  <a:srgbClr val="0000FF"/>
                </a:solidFill>
              </a:rPr>
              <a:t> </a:t>
            </a:r>
            <a:r>
              <a:rPr lang="ru-RU" b="1" i="1" dirty="0" err="1" smtClean="0">
                <a:solidFill>
                  <a:srgbClr val="0000FF"/>
                </a:solidFill>
              </a:rPr>
              <a:t>примери</a:t>
            </a:r>
            <a:r>
              <a:rPr lang="ru-RU" b="1" i="1" dirty="0" smtClean="0">
                <a:solidFill>
                  <a:srgbClr val="0000FF"/>
                </a:solidFill>
              </a:rPr>
              <a:t> за </a:t>
            </a:r>
            <a:r>
              <a:rPr lang="ru-RU" b="1" i="1" dirty="0" err="1" smtClean="0">
                <a:solidFill>
                  <a:srgbClr val="0000FF"/>
                </a:solidFill>
              </a:rPr>
              <a:t>това</a:t>
            </a:r>
            <a:r>
              <a:rPr lang="ru-RU" b="1" i="1" dirty="0" smtClean="0">
                <a:solidFill>
                  <a:srgbClr val="0000FF"/>
                </a:solidFill>
              </a:rPr>
              <a:t> </a:t>
            </a:r>
            <a:r>
              <a:rPr lang="ru-RU" b="1" i="1" dirty="0" err="1" smtClean="0">
                <a:solidFill>
                  <a:srgbClr val="0000FF"/>
                </a:solidFill>
              </a:rPr>
              <a:t>какво</a:t>
            </a:r>
            <a:r>
              <a:rPr lang="ru-RU" b="1" i="1" dirty="0" smtClean="0">
                <a:solidFill>
                  <a:srgbClr val="0000FF"/>
                </a:solidFill>
              </a:rPr>
              <a:t> правят </a:t>
            </a:r>
            <a:r>
              <a:rPr lang="ru-RU" b="1" i="1" dirty="0" err="1" smtClean="0">
                <a:solidFill>
                  <a:srgbClr val="0000FF"/>
                </a:solidFill>
              </a:rPr>
              <a:t>общностите</a:t>
            </a:r>
            <a:r>
              <a:rPr lang="ru-RU" b="1" i="1" dirty="0" smtClean="0">
                <a:solidFill>
                  <a:srgbClr val="0000FF"/>
                </a:solidFill>
              </a:rPr>
              <a:t> на </a:t>
            </a:r>
            <a:r>
              <a:rPr lang="ru-RU" b="1" i="1" dirty="0" err="1" smtClean="0">
                <a:solidFill>
                  <a:srgbClr val="0000FF"/>
                </a:solidFill>
              </a:rPr>
              <a:t>следващите</a:t>
            </a:r>
            <a:r>
              <a:rPr lang="ru-RU" b="1" i="1" dirty="0" smtClean="0">
                <a:solidFill>
                  <a:srgbClr val="0000FF"/>
                </a:solidFill>
              </a:rPr>
              <a:t> </a:t>
            </a:r>
            <a:r>
              <a:rPr lang="ru-RU" b="1" i="1" dirty="0" err="1" smtClean="0">
                <a:solidFill>
                  <a:srgbClr val="0000FF"/>
                </a:solidFill>
              </a:rPr>
              <a:t>слайдове</a:t>
            </a:r>
            <a:r>
              <a:rPr lang="ru-RU" b="1" i="1" dirty="0" smtClean="0">
                <a:solidFill>
                  <a:srgbClr val="0000FF"/>
                </a:solidFill>
              </a:rPr>
              <a:t>.</a:t>
            </a:r>
            <a:endParaRPr lang="bg-BG" dirty="0">
              <a:solidFill>
                <a:srgbClr val="0000FF"/>
              </a:solidFill>
            </a:endParaRPr>
          </a:p>
        </p:txBody>
      </p:sp>
      <p:sp>
        <p:nvSpPr>
          <p:cNvPr id="3" name="Текстов контейнер 2"/>
          <p:cNvSpPr>
            <a:spLocks noGrp="1"/>
          </p:cNvSpPr>
          <p:nvPr>
            <p:ph type="body" sz="quarter" idx="16"/>
          </p:nvPr>
        </p:nvSpPr>
        <p:spPr>
          <a:xfrm>
            <a:off x="150725" y="835090"/>
            <a:ext cx="4240405" cy="668857"/>
          </a:xfrm>
        </p:spPr>
        <p:txBody>
          <a:bodyPr/>
          <a:lstStyle/>
          <a:p>
            <a:r>
              <a:rPr lang="bg-BG" dirty="0" smtClean="0"/>
              <a:t>ЩО Е ТО ВЪЗОБНОВЯЕМОСТ</a:t>
            </a:r>
            <a:r>
              <a:rPr lang="en-US" dirty="0" smtClean="0"/>
              <a:t>?</a:t>
            </a:r>
            <a:endParaRPr lang="en-US" dirty="0"/>
          </a:p>
          <a:p>
            <a:endParaRPr lang="bg-BG"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66466" y="766242"/>
            <a:ext cx="5845554" cy="532847"/>
          </a:xfrm>
        </p:spPr>
        <p:txBody>
          <a:bodyPr/>
          <a:lstStyle/>
          <a:p>
            <a:pPr marL="0"/>
            <a:r>
              <a:rPr lang="en-US" b="1" cap="all" dirty="0">
                <a:solidFill>
                  <a:srgbClr val="EB7339"/>
                </a:solidFill>
              </a:rPr>
              <a:t>ALTERNA COOP </a:t>
            </a:r>
            <a:r>
              <a:rPr lang="bg-BG" b="1" cap="all" dirty="0" err="1" smtClean="0">
                <a:solidFill>
                  <a:srgbClr val="EB7339"/>
                </a:solidFill>
              </a:rPr>
              <a:t>валенсия</a:t>
            </a:r>
            <a:r>
              <a:rPr lang="bg-BG" b="1" cap="all" dirty="0" smtClean="0">
                <a:solidFill>
                  <a:srgbClr val="EB7339"/>
                </a:solidFill>
              </a:rPr>
              <a:t>, </a:t>
            </a:r>
            <a:r>
              <a:rPr lang="bg-BG" b="1" cap="all" dirty="0" err="1" smtClean="0">
                <a:solidFill>
                  <a:srgbClr val="EB7339"/>
                </a:solidFill>
              </a:rPr>
              <a:t>испания</a:t>
            </a:r>
            <a:r>
              <a:rPr lang="en-US" b="1" cap="all" dirty="0" smtClean="0">
                <a:solidFill>
                  <a:srgbClr val="EB7339"/>
                </a:solidFill>
              </a:rPr>
              <a:t> </a:t>
            </a:r>
            <a:endParaRPr lang="en-US" b="1" cap="all" dirty="0">
              <a:solidFill>
                <a:srgbClr val="EB7339"/>
              </a:solidFill>
            </a:endParaRPr>
          </a:p>
          <a:p>
            <a:endParaRPr lang="en-US" dirty="0"/>
          </a:p>
        </p:txBody>
      </p:sp>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0" y="8521"/>
            <a:ext cx="6089826" cy="662472"/>
          </a:xfrm>
        </p:spPr>
        <p:txBody>
          <a:bodyPr/>
          <a:lstStyle/>
          <a:p>
            <a:r>
              <a:rPr lang="ru-RU" sz="2400" dirty="0" smtClean="0"/>
              <a:t>ЗАРЯДНИ СТАНЦИИ С ВЪЗОБНОВЯЕМА ЕНЕРГИЯ ЗА ЕЛЕКТРИЧЕСКИ АВТОМОБИЛИ</a:t>
            </a:r>
            <a:endParaRPr lang="en-US" sz="2400" dirty="0"/>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3" name="Rectangle 1"/>
          <p:cNvSpPr>
            <a:spLocks noChangeArrowheads="1"/>
          </p:cNvSpPr>
          <p:nvPr/>
        </p:nvSpPr>
        <p:spPr bwMode="auto">
          <a:xfrm rot="10800000" flipV="1">
            <a:off x="37891" y="1280039"/>
            <a:ext cx="6017210" cy="5391228"/>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pPr lvl="0" fontAlgn="base">
              <a:spcBef>
                <a:spcPct val="0"/>
              </a:spcBef>
              <a:spcAft>
                <a:spcPct val="0"/>
              </a:spcAft>
            </a:pPr>
            <a:r>
              <a:rPr lang="en-US" sz="2400" dirty="0">
                <a:solidFill>
                  <a:srgbClr val="000000"/>
                </a:solidFill>
                <a:cs typeface="Arial" pitchFamily="34" charset="0"/>
              </a:rPr>
              <a:t>ALTERNA Coop </a:t>
            </a:r>
            <a:r>
              <a:rPr lang="bg-BG" sz="2400" dirty="0" smtClean="0">
                <a:solidFill>
                  <a:srgbClr val="000000"/>
                </a:solidFill>
                <a:cs typeface="Arial" pitchFamily="34" charset="0"/>
              </a:rPr>
              <a:t>Валенсия</a:t>
            </a:r>
            <a:r>
              <a:rPr lang="en-US" sz="2400" dirty="0" smtClean="0">
                <a:solidFill>
                  <a:srgbClr val="000000"/>
                </a:solidFill>
                <a:cs typeface="Arial" pitchFamily="34" charset="0"/>
              </a:rPr>
              <a:t> </a:t>
            </a:r>
            <a:r>
              <a:rPr lang="ru-RU" sz="2400" dirty="0" smtClean="0">
                <a:solidFill>
                  <a:srgbClr val="000000"/>
                </a:solidFill>
                <a:cs typeface="Arial" pitchFamily="34" charset="0"/>
              </a:rPr>
              <a:t>е кооператив за устойчива </a:t>
            </a:r>
            <a:r>
              <a:rPr lang="ru-RU" sz="2400" dirty="0" err="1" smtClean="0">
                <a:solidFill>
                  <a:srgbClr val="000000"/>
                </a:solidFill>
                <a:cs typeface="Arial" pitchFamily="34" charset="0"/>
              </a:rPr>
              <a:t>мобилност</a:t>
            </a:r>
            <a:r>
              <a:rPr lang="ru-RU" sz="2400" dirty="0" smtClean="0">
                <a:solidFill>
                  <a:srgbClr val="000000"/>
                </a:solidFill>
                <a:cs typeface="Arial" pitchFamily="34" charset="0"/>
              </a:rPr>
              <a:t>. </a:t>
            </a:r>
            <a:r>
              <a:rPr lang="ru-RU" sz="2400" dirty="0" err="1" smtClean="0">
                <a:solidFill>
                  <a:srgbClr val="000000"/>
                </a:solidFill>
                <a:cs typeface="Arial" pitchFamily="34" charset="0"/>
              </a:rPr>
              <a:t>Неговата</a:t>
            </a:r>
            <a:r>
              <a:rPr lang="ru-RU" sz="2400" dirty="0" smtClean="0">
                <a:solidFill>
                  <a:srgbClr val="000000"/>
                </a:solidFill>
                <a:cs typeface="Arial" pitchFamily="34" charset="0"/>
              </a:rPr>
              <a:t> цел е да </a:t>
            </a:r>
            <a:r>
              <a:rPr lang="ru-RU" sz="2400" dirty="0" err="1" smtClean="0">
                <a:solidFill>
                  <a:srgbClr val="000000"/>
                </a:solidFill>
                <a:cs typeface="Arial" pitchFamily="34" charset="0"/>
              </a:rPr>
              <a:t>улесни</a:t>
            </a:r>
            <a:r>
              <a:rPr lang="ru-RU" sz="2400" dirty="0" smtClean="0">
                <a:solidFill>
                  <a:srgbClr val="000000"/>
                </a:solidFill>
                <a:cs typeface="Arial" pitchFamily="34" charset="0"/>
              </a:rPr>
              <a:t> и </a:t>
            </a:r>
            <a:r>
              <a:rPr lang="ru-RU" sz="2400" dirty="0" err="1" smtClean="0">
                <a:solidFill>
                  <a:srgbClr val="000000"/>
                </a:solidFill>
                <a:cs typeface="Arial" pitchFamily="34" charset="0"/>
              </a:rPr>
              <a:t>насърчи</a:t>
            </a:r>
            <a:r>
              <a:rPr lang="ru-RU" sz="2400" dirty="0" smtClean="0">
                <a:solidFill>
                  <a:srgbClr val="000000"/>
                </a:solidFill>
                <a:cs typeface="Arial" pitchFamily="34" charset="0"/>
              </a:rPr>
              <a:t> </a:t>
            </a:r>
            <a:r>
              <a:rPr lang="ru-RU" sz="2400" dirty="0" err="1" smtClean="0">
                <a:solidFill>
                  <a:srgbClr val="000000"/>
                </a:solidFill>
                <a:cs typeface="Arial" pitchFamily="34" charset="0"/>
              </a:rPr>
              <a:t>своите</a:t>
            </a:r>
            <a:r>
              <a:rPr lang="ru-RU" sz="2400" dirty="0" smtClean="0">
                <a:solidFill>
                  <a:srgbClr val="000000"/>
                </a:solidFill>
                <a:cs typeface="Arial" pitchFamily="34" charset="0"/>
              </a:rPr>
              <a:t> </a:t>
            </a:r>
            <a:r>
              <a:rPr lang="ru-RU" sz="2400" dirty="0" err="1" smtClean="0">
                <a:solidFill>
                  <a:srgbClr val="000000"/>
                </a:solidFill>
                <a:cs typeface="Arial" pitchFamily="34" charset="0"/>
              </a:rPr>
              <a:t>членове</a:t>
            </a:r>
            <a:r>
              <a:rPr lang="ru-RU" sz="2400" dirty="0" smtClean="0">
                <a:solidFill>
                  <a:srgbClr val="000000"/>
                </a:solidFill>
                <a:cs typeface="Arial" pitchFamily="34" charset="0"/>
              </a:rPr>
              <a:t> </a:t>
            </a:r>
            <a:r>
              <a:rPr lang="ru-RU" sz="2400" dirty="0" err="1" smtClean="0">
                <a:solidFill>
                  <a:srgbClr val="000000"/>
                </a:solidFill>
                <a:cs typeface="Arial" pitchFamily="34" charset="0"/>
              </a:rPr>
              <a:t>и</a:t>
            </a:r>
            <a:r>
              <a:rPr lang="ru-RU" sz="2400" dirty="0" smtClean="0">
                <a:solidFill>
                  <a:srgbClr val="000000"/>
                </a:solidFill>
                <a:cs typeface="Arial" pitchFamily="34" charset="0"/>
              </a:rPr>
              <a:t> </a:t>
            </a:r>
            <a:r>
              <a:rPr lang="ru-RU" sz="2400" dirty="0" err="1" smtClean="0">
                <a:solidFill>
                  <a:srgbClr val="000000"/>
                </a:solidFill>
                <a:cs typeface="Arial" pitchFamily="34" charset="0"/>
              </a:rPr>
              <a:t>обществото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като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цяло</a:t>
            </a:r>
            <a:r>
              <a:rPr lang="ru-RU" sz="2400" dirty="0" smtClean="0">
                <a:solidFill>
                  <a:srgbClr val="000000"/>
                </a:solidFill>
                <a:cs typeface="Arial" pitchFamily="34" charset="0"/>
              </a:rPr>
              <a:t> да </a:t>
            </a:r>
            <a:r>
              <a:rPr lang="ru-RU" sz="2400" dirty="0" err="1" smtClean="0">
                <a:solidFill>
                  <a:srgbClr val="000000"/>
                </a:solidFill>
                <a:cs typeface="Arial" pitchFamily="34" charset="0"/>
              </a:rPr>
              <a:t>използват</a:t>
            </a:r>
            <a:r>
              <a:rPr lang="ru-RU" sz="2400" dirty="0" smtClean="0">
                <a:solidFill>
                  <a:srgbClr val="000000"/>
                </a:solidFill>
                <a:cs typeface="Arial" pitchFamily="34" charset="0"/>
              </a:rPr>
              <a:t> </a:t>
            </a:r>
            <a:r>
              <a:rPr lang="ru-RU" sz="2400" dirty="0" err="1" smtClean="0">
                <a:solidFill>
                  <a:srgbClr val="000000"/>
                </a:solidFill>
                <a:cs typeface="Arial" pitchFamily="34" charset="0"/>
              </a:rPr>
              <a:t>възможно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най-малко</a:t>
            </a:r>
            <a:r>
              <a:rPr lang="ru-RU" sz="2400" dirty="0" smtClean="0">
                <a:solidFill>
                  <a:srgbClr val="000000"/>
                </a:solidFill>
                <a:cs typeface="Arial" pitchFamily="34" charset="0"/>
              </a:rPr>
              <a:t> </a:t>
            </a:r>
            <a:r>
              <a:rPr lang="ru-RU" sz="2400" dirty="0" err="1" smtClean="0">
                <a:solidFill>
                  <a:srgbClr val="000000"/>
                </a:solidFill>
                <a:cs typeface="Arial" pitchFamily="34" charset="0"/>
              </a:rPr>
              <a:t>енергия</a:t>
            </a:r>
            <a:r>
              <a:rPr lang="ru-RU" sz="2400" dirty="0" smtClean="0">
                <a:solidFill>
                  <a:srgbClr val="000000"/>
                </a:solidFill>
                <a:cs typeface="Arial" pitchFamily="34" charset="0"/>
              </a:rPr>
              <a:t> за </a:t>
            </a:r>
            <a:r>
              <a:rPr lang="ru-RU" sz="2400" dirty="0" err="1" smtClean="0">
                <a:solidFill>
                  <a:srgbClr val="000000"/>
                </a:solidFill>
                <a:cs typeface="Arial" pitchFamily="34" charset="0"/>
              </a:rPr>
              <a:t>мобилност</a:t>
            </a:r>
            <a:r>
              <a:rPr lang="ru-RU" sz="2400" dirty="0" smtClean="0">
                <a:solidFill>
                  <a:srgbClr val="000000"/>
                </a:solidFill>
                <a:cs typeface="Arial" pitchFamily="34" charset="0"/>
              </a:rPr>
              <a:t> (чрез </a:t>
            </a:r>
            <a:r>
              <a:rPr lang="ru-RU" sz="2400" dirty="0" err="1" smtClean="0">
                <a:solidFill>
                  <a:srgbClr val="000000"/>
                </a:solidFill>
                <a:cs typeface="Arial" pitchFamily="34" charset="0"/>
              </a:rPr>
              <a:t>ходене</a:t>
            </a:r>
            <a:r>
              <a:rPr lang="ru-RU" sz="2400" dirty="0" smtClean="0">
                <a:solidFill>
                  <a:srgbClr val="000000"/>
                </a:solidFill>
                <a:cs typeface="Arial" pitchFamily="34" charset="0"/>
              </a:rPr>
              <a:t>, </a:t>
            </a:r>
            <a:r>
              <a:rPr lang="ru-RU" sz="2400" dirty="0" err="1" smtClean="0">
                <a:solidFill>
                  <a:srgbClr val="000000"/>
                </a:solidFill>
                <a:cs typeface="Arial" pitchFamily="34" charset="0"/>
              </a:rPr>
              <a:t>колоездене</a:t>
            </a:r>
            <a:r>
              <a:rPr lang="ru-RU" sz="2400" dirty="0" smtClean="0">
                <a:solidFill>
                  <a:srgbClr val="000000"/>
                </a:solidFill>
                <a:cs typeface="Arial" pitchFamily="34" charset="0"/>
              </a:rPr>
              <a:t> и чрез </a:t>
            </a:r>
            <a:r>
              <a:rPr lang="ru-RU" sz="2400" dirty="0" err="1" smtClean="0">
                <a:solidFill>
                  <a:srgbClr val="000000"/>
                </a:solidFill>
                <a:cs typeface="Arial" pitchFamily="34" charset="0"/>
              </a:rPr>
              <a:t>споделени</a:t>
            </a:r>
            <a:r>
              <a:rPr lang="ru-RU" sz="2400" dirty="0" smtClean="0">
                <a:solidFill>
                  <a:srgbClr val="000000"/>
                </a:solidFill>
                <a:cs typeface="Arial" pitchFamily="34" charset="0"/>
              </a:rPr>
              <a:t> </a:t>
            </a:r>
            <a:r>
              <a:rPr lang="ru-RU" sz="2400" dirty="0" err="1" smtClean="0">
                <a:solidFill>
                  <a:srgbClr val="000000"/>
                </a:solidFill>
                <a:cs typeface="Arial" pitchFamily="34" charset="0"/>
              </a:rPr>
              <a:t>електрически</a:t>
            </a:r>
            <a:r>
              <a:rPr lang="ru-RU" sz="2400" dirty="0" smtClean="0">
                <a:solidFill>
                  <a:srgbClr val="000000"/>
                </a:solidFill>
                <a:cs typeface="Arial" pitchFamily="34" charset="0"/>
              </a:rPr>
              <a:t> </a:t>
            </a:r>
            <a:r>
              <a:rPr lang="ru-RU" sz="2400" dirty="0" err="1" smtClean="0">
                <a:solidFill>
                  <a:srgbClr val="000000"/>
                </a:solidFill>
                <a:cs typeface="Arial" pitchFamily="34" charset="0"/>
              </a:rPr>
              <a:t>превозни</a:t>
            </a:r>
            <a:r>
              <a:rPr lang="ru-RU" sz="2400" dirty="0" smtClean="0">
                <a:solidFill>
                  <a:srgbClr val="000000"/>
                </a:solidFill>
                <a:cs typeface="Arial" pitchFamily="34" charset="0"/>
              </a:rPr>
              <a:t> средства).  Основната му дейност е споделяне на електромобили и между членовете на кооператива, които се зареждат с електричество, произвеждано от </a:t>
            </a:r>
            <a:r>
              <a:rPr lang="ru-RU" sz="2400" b="1" dirty="0" smtClean="0">
                <a:solidFill>
                  <a:srgbClr val="000000"/>
                </a:solidFill>
                <a:cs typeface="Arial" pitchFamily="34" charset="0"/>
              </a:rPr>
              <a:t>възобновяеми енергийни източници</a:t>
            </a:r>
            <a:r>
              <a:rPr lang="ru-RU" sz="2400" dirty="0" smtClean="0">
                <a:solidFill>
                  <a:srgbClr val="000000"/>
                </a:solidFill>
                <a:cs typeface="Arial" pitchFamily="34" charset="0"/>
              </a:rPr>
              <a:t>.</a:t>
            </a:r>
            <a:endParaRPr lang="en-US" sz="2400" b="1" dirty="0">
              <a:solidFill>
                <a:srgbClr val="000000"/>
              </a:solidFill>
              <a:cs typeface="Arial" pitchFamily="34" charset="0"/>
            </a:endParaRPr>
          </a:p>
          <a:p>
            <a:pPr lvl="0" fontAlgn="base">
              <a:spcBef>
                <a:spcPct val="0"/>
              </a:spcBef>
              <a:spcAft>
                <a:spcPct val="0"/>
              </a:spcAft>
            </a:pPr>
            <a:r>
              <a:rPr lang="en-US" sz="1600" dirty="0">
                <a:solidFill>
                  <a:srgbClr val="000000"/>
                </a:solidFill>
                <a:cs typeface="Arial" pitchFamily="34" charset="0"/>
              </a:rPr>
              <a:t/>
            </a:r>
            <a:br>
              <a:rPr lang="en-US" sz="1600" dirty="0">
                <a:solidFill>
                  <a:srgbClr val="000000"/>
                </a:solidFill>
                <a:cs typeface="Arial" pitchFamily="34" charset="0"/>
              </a:rPr>
            </a:br>
            <a:r>
              <a:rPr lang="ru-RU" sz="2400" dirty="0" smtClean="0">
                <a:solidFill>
                  <a:srgbClr val="000000"/>
                </a:solidFill>
                <a:cs typeface="Arial" pitchFamily="34" charset="0"/>
              </a:rPr>
              <a:t>Кооперативът има 327 члена и е разпределени между 6 основни местни групи в регион Валенсия.</a:t>
            </a:r>
            <a:endParaRPr kumimoji="0" lang="bg-BG" sz="1600" b="0" i="0" u="none" strike="noStrike" cap="none" normalizeH="0" baseline="0" dirty="0">
              <a:ln>
                <a:noFill/>
              </a:ln>
              <a:solidFill>
                <a:srgbClr val="000000"/>
              </a:solidFill>
              <a:effectLst/>
              <a:latin typeface="+mn-lt"/>
              <a:cs typeface="Arial" pitchFamily="34" charset="0"/>
            </a:endParaRPr>
          </a:p>
        </p:txBody>
      </p:sp>
      <p:pic>
        <p:nvPicPr>
          <p:cNvPr id="14" name="Picture 13" descr="https://scontent.fsof10-1.fna.fbcdn.net/v/t1.0-9/41672829_1848586308558499_1648971376683384832_o.png?_nc_cat=109&amp;_nc_sid=730e14&amp;_nc_ohc=3VpN_wwv82sAX-uBnSB&amp;_nc_ht=scontent.fsof10-1.fna&amp;oh=95023845e4b777b1308db506e5da403b&amp;oe=5FAB817E"/>
          <p:cNvPicPr/>
          <p:nvPr/>
        </p:nvPicPr>
        <p:blipFill>
          <a:blip r:embed="rId2" cstate="print"/>
          <a:srcRect/>
          <a:stretch>
            <a:fillRect/>
          </a:stretch>
        </p:blipFill>
        <p:spPr bwMode="auto">
          <a:xfrm rot="5400000">
            <a:off x="6386817" y="2156085"/>
            <a:ext cx="2935736" cy="1896094"/>
          </a:xfrm>
          <a:prstGeom prst="rect">
            <a:avLst/>
          </a:prstGeom>
          <a:noFill/>
          <a:ln w="9525">
            <a:noFill/>
            <a:miter lim="800000"/>
            <a:headEnd/>
            <a:tailEnd/>
          </a:ln>
        </p:spPr>
      </p:pic>
      <p:pic>
        <p:nvPicPr>
          <p:cNvPr id="44034" name="Picture 2" descr="ALTERNA COOP Valencia | Interreg Europe - Sharing solutions for better  policy"/>
          <p:cNvPicPr>
            <a:picLocks noGrp="1" noChangeAspect="1" noChangeArrowheads="1"/>
          </p:cNvPicPr>
          <p:nvPr>
            <p:ph type="pic" sz="quarter" idx="19"/>
          </p:nvPr>
        </p:nvPicPr>
        <p:blipFill>
          <a:blip r:embed="rId3"/>
          <a:srcRect l="31164" r="31164"/>
          <a:stretch>
            <a:fillRect/>
          </a:stretch>
        </p:blipFill>
        <p:spPr bwMode="auto">
          <a:xfrm>
            <a:off x="6568294" y="0"/>
            <a:ext cx="4876448" cy="6238066"/>
          </a:xfrm>
          <a:prstGeom prst="rect">
            <a:avLst/>
          </a:prstGeom>
          <a:noFill/>
        </p:spPr>
      </p:pic>
      <p:sp>
        <p:nvSpPr>
          <p:cNvPr id="15" name="Правоъгълник 14"/>
          <p:cNvSpPr/>
          <p:nvPr/>
        </p:nvSpPr>
        <p:spPr>
          <a:xfrm>
            <a:off x="7323323" y="6206514"/>
            <a:ext cx="4121418" cy="461665"/>
          </a:xfrm>
          <a:prstGeom prst="rect">
            <a:avLst/>
          </a:prstGeom>
        </p:spPr>
        <p:txBody>
          <a:bodyPr wrap="square">
            <a:spAutoFit/>
          </a:bodyPr>
          <a:lstStyle/>
          <a:p>
            <a:r>
              <a:rPr lang="en-US" sz="2400" i="1" dirty="0">
                <a:solidFill>
                  <a:srgbClr val="000000"/>
                </a:solidFill>
                <a:cs typeface="Arial" pitchFamily="34" charset="0"/>
                <a:hlinkClick r:id="rId4"/>
              </a:rPr>
              <a:t>http://</a:t>
            </a:r>
            <a:r>
              <a:rPr lang="en-US" sz="2400" i="1" dirty="0" smtClean="0">
                <a:solidFill>
                  <a:srgbClr val="000000"/>
                </a:solidFill>
                <a:cs typeface="Arial" pitchFamily="34" charset="0"/>
                <a:hlinkClick r:id="rId4"/>
              </a:rPr>
              <a:t>alternacoop.com</a:t>
            </a:r>
            <a:r>
              <a:rPr lang="bg-BG" sz="2400" i="1" dirty="0" smtClean="0">
                <a:solidFill>
                  <a:srgbClr val="000000"/>
                </a:solidFill>
                <a:cs typeface="Arial" pitchFamily="34" charset="0"/>
              </a:rPr>
              <a:t> </a:t>
            </a:r>
            <a:r>
              <a:rPr lang="en-US" sz="2400" i="1" dirty="0" smtClean="0">
                <a:solidFill>
                  <a:srgbClr val="000000"/>
                </a:solidFill>
                <a:cs typeface="Arial" pitchFamily="34" charset="0"/>
              </a:rPr>
              <a:t> </a:t>
            </a:r>
            <a:endParaRPr lang="bg-BG" sz="2400" i="1" dirty="0"/>
          </a:p>
        </p:txBody>
      </p:sp>
    </p:spTree>
    <p:extLst>
      <p:ext uri="{BB962C8B-B14F-4D97-AF65-F5344CB8AC3E}">
        <p14:creationId xmlns:p14="http://schemas.microsoft.com/office/powerpoint/2010/main" xmlns="" val="1963509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01331F3-1FAA-D347-8B9C-59F1536C295C}"/>
              </a:ext>
            </a:extLst>
          </p:cNvPr>
          <p:cNvSpPr>
            <a:spLocks noGrp="1"/>
          </p:cNvSpPr>
          <p:nvPr>
            <p:ph type="body" sz="quarter" idx="16"/>
          </p:nvPr>
        </p:nvSpPr>
        <p:spPr>
          <a:xfrm>
            <a:off x="62433" y="26376"/>
            <a:ext cx="8529117" cy="643348"/>
          </a:xfrm>
          <a:prstGeom prst="rect">
            <a:avLst/>
          </a:prstGeom>
        </p:spPr>
        <p:txBody>
          <a:bodyPr/>
          <a:lstStyle/>
          <a:p>
            <a:r>
              <a:rPr lang="bg-BG" sz="3000" dirty="0" smtClean="0"/>
              <a:t>ВЪЗОБНОВЯЕМОСТ</a:t>
            </a:r>
            <a:r>
              <a:rPr lang="en-US" sz="3000" dirty="0" smtClean="0"/>
              <a:t> </a:t>
            </a:r>
            <a:endParaRPr lang="en-US" sz="3000" dirty="0"/>
          </a:p>
        </p:txBody>
      </p:sp>
      <p:grpSp>
        <p:nvGrpSpPr>
          <p:cNvPr id="2" name="Group 2"/>
          <p:cNvGrpSpPr>
            <a:grpSpLocks/>
          </p:cNvGrpSpPr>
          <p:nvPr/>
        </p:nvGrpSpPr>
        <p:grpSpPr bwMode="auto">
          <a:xfrm>
            <a:off x="304801" y="807830"/>
            <a:ext cx="7181849" cy="2752724"/>
            <a:chOff x="0" y="1680"/>
            <a:chExt cx="19200" cy="8052"/>
          </a:xfrm>
        </p:grpSpPr>
        <p:pic>
          <p:nvPicPr>
            <p:cNvPr id="47107" name="Picture 3"/>
            <p:cNvPicPr>
              <a:picLocks noChangeAspect="1" noChangeArrowheads="1"/>
            </p:cNvPicPr>
            <p:nvPr/>
          </p:nvPicPr>
          <p:blipFill>
            <a:blip r:embed="rId2"/>
            <a:srcRect/>
            <a:stretch>
              <a:fillRect/>
            </a:stretch>
          </p:blipFill>
          <p:spPr bwMode="auto">
            <a:xfrm>
              <a:off x="0" y="1680"/>
              <a:ext cx="16853" cy="5654"/>
            </a:xfrm>
            <a:prstGeom prst="rect">
              <a:avLst/>
            </a:prstGeom>
            <a:noFill/>
          </p:spPr>
        </p:pic>
        <p:pic>
          <p:nvPicPr>
            <p:cNvPr id="47108" name="Picture 4"/>
            <p:cNvPicPr>
              <a:picLocks noChangeAspect="1" noChangeArrowheads="1"/>
            </p:cNvPicPr>
            <p:nvPr/>
          </p:nvPicPr>
          <p:blipFill>
            <a:blip r:embed="rId3"/>
            <a:srcRect/>
            <a:stretch>
              <a:fillRect/>
            </a:stretch>
          </p:blipFill>
          <p:spPr bwMode="auto">
            <a:xfrm>
              <a:off x="0" y="7334"/>
              <a:ext cx="2239" cy="2398"/>
            </a:xfrm>
            <a:prstGeom prst="rect">
              <a:avLst/>
            </a:prstGeom>
            <a:noFill/>
          </p:spPr>
        </p:pic>
        <p:pic>
          <p:nvPicPr>
            <p:cNvPr id="47109" name="Picture 5"/>
            <p:cNvPicPr>
              <a:picLocks noChangeAspect="1" noChangeArrowheads="1"/>
            </p:cNvPicPr>
            <p:nvPr/>
          </p:nvPicPr>
          <p:blipFill>
            <a:blip r:embed="rId4"/>
            <a:srcRect/>
            <a:stretch>
              <a:fillRect/>
            </a:stretch>
          </p:blipFill>
          <p:spPr bwMode="auto">
            <a:xfrm>
              <a:off x="10728" y="1680"/>
              <a:ext cx="8472" cy="6050"/>
            </a:xfrm>
            <a:prstGeom prst="rect">
              <a:avLst/>
            </a:prstGeom>
            <a:noFill/>
          </p:spPr>
        </p:pic>
      </p:grpSp>
      <p:grpSp>
        <p:nvGrpSpPr>
          <p:cNvPr id="3" name="Group 7"/>
          <p:cNvGrpSpPr>
            <a:grpSpLocks/>
          </p:cNvGrpSpPr>
          <p:nvPr/>
        </p:nvGrpSpPr>
        <p:grpSpPr bwMode="auto">
          <a:xfrm>
            <a:off x="11315700" y="841375"/>
            <a:ext cx="1588" cy="365125"/>
            <a:chOff x="17820" y="1325"/>
            <a:chExt cx="2" cy="575"/>
          </a:xfrm>
        </p:grpSpPr>
        <p:sp>
          <p:nvSpPr>
            <p:cNvPr id="47112" name="Freeform 8"/>
            <p:cNvSpPr>
              <a:spLocks/>
            </p:cNvSpPr>
            <p:nvPr/>
          </p:nvSpPr>
          <p:spPr bwMode="auto">
            <a:xfrm>
              <a:off x="17820" y="1325"/>
              <a:ext cx="2" cy="575"/>
            </a:xfrm>
            <a:custGeom>
              <a:avLst/>
              <a:gdLst/>
              <a:ahLst/>
              <a:cxnLst>
                <a:cxn ang="0">
                  <a:pos x="0" y="0"/>
                </a:cxn>
                <a:cxn ang="0">
                  <a:pos x="0" y="575"/>
                </a:cxn>
              </a:cxnLst>
              <a:rect l="0" t="0" r="r" b="b"/>
              <a:pathLst>
                <a:path h="575">
                  <a:moveTo>
                    <a:pt x="0" y="0"/>
                  </a:moveTo>
                  <a:lnTo>
                    <a:pt x="0" y="575"/>
                  </a:lnTo>
                </a:path>
              </a:pathLst>
            </a:custGeom>
            <a:noFill/>
            <a:ln w="6350">
              <a:solidFill>
                <a:srgbClr val="1C6FB5"/>
              </a:solidFill>
              <a:round/>
              <a:headEnd/>
              <a:tailEnd/>
            </a:ln>
          </p:spPr>
          <p:txBody>
            <a:bodyPr vert="horz" wrap="square" lIns="91440" tIns="45720" rIns="91440" bIns="45720" numCol="1" anchor="t" anchorCtr="0" compatLnSpc="1">
              <a:prstTxWarp prst="textNoShape">
                <a:avLst/>
              </a:prstTxWarp>
            </a:bodyPr>
            <a:lstStyle/>
            <a:p>
              <a:endParaRPr lang="bg-BG"/>
            </a:p>
          </p:txBody>
        </p:sp>
      </p:grpSp>
      <p:pic>
        <p:nvPicPr>
          <p:cNvPr id="47110" name="Picture 6"/>
          <p:cNvPicPr>
            <a:picLocks noChangeAspect="1" noChangeArrowheads="1"/>
          </p:cNvPicPr>
          <p:nvPr/>
        </p:nvPicPr>
        <p:blipFill>
          <a:blip r:embed="rId5"/>
          <a:srcRect/>
          <a:stretch>
            <a:fillRect/>
          </a:stretch>
        </p:blipFill>
        <p:spPr bwMode="auto">
          <a:xfrm>
            <a:off x="3871913" y="715963"/>
            <a:ext cx="2955925" cy="508000"/>
          </a:xfrm>
          <a:prstGeom prst="rect">
            <a:avLst/>
          </a:prstGeom>
          <a:noFill/>
        </p:spPr>
      </p:pic>
      <p:sp>
        <p:nvSpPr>
          <p:cNvPr id="47113" name="Rectangle 9"/>
          <p:cNvSpPr>
            <a:spLocks noChangeArrowheads="1"/>
          </p:cNvSpPr>
          <p:nvPr/>
        </p:nvSpPr>
        <p:spPr bwMode="auto">
          <a:xfrm>
            <a:off x="62433" y="3528085"/>
            <a:ext cx="71247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400" dirty="0" err="1" smtClean="0">
                <a:solidFill>
                  <a:srgbClr val="4B4B4B"/>
                </a:solidFill>
                <a:ea typeface="Calibri" pitchFamily="34" charset="0"/>
                <a:cs typeface="Calibri" pitchFamily="34" charset="0"/>
              </a:rPr>
              <a:t>Bluebloqs</a:t>
            </a:r>
            <a:r>
              <a:rPr lang="ru-RU" sz="2400" dirty="0" smtClean="0">
                <a:solidFill>
                  <a:srgbClr val="4B4B4B"/>
                </a:solidFill>
                <a:ea typeface="Calibri" pitchFamily="34" charset="0"/>
                <a:cs typeface="Calibri" pitchFamily="34" charset="0"/>
              </a:rPr>
              <a:t> е </a:t>
            </a:r>
            <a:r>
              <a:rPr lang="ru-RU" sz="2400" dirty="0" err="1" smtClean="0">
                <a:solidFill>
                  <a:srgbClr val="4B4B4B"/>
                </a:solidFill>
                <a:ea typeface="Calibri" pitchFamily="34" charset="0"/>
                <a:cs typeface="Calibri" pitchFamily="34" charset="0"/>
              </a:rPr>
              <a:t>модулна</a:t>
            </a:r>
            <a:r>
              <a:rPr lang="ru-RU" sz="2400" dirty="0" smtClean="0">
                <a:solidFill>
                  <a:srgbClr val="4B4B4B"/>
                </a:solidFill>
                <a:ea typeface="Calibri" pitchFamily="34" charset="0"/>
                <a:cs typeface="Calibri" pitchFamily="34" charset="0"/>
              </a:rPr>
              <a:t> система за </a:t>
            </a:r>
            <a:r>
              <a:rPr lang="ru-RU" sz="2400" dirty="0" err="1" smtClean="0">
                <a:solidFill>
                  <a:srgbClr val="4B4B4B"/>
                </a:solidFill>
                <a:ea typeface="Calibri" pitchFamily="34" charset="0"/>
                <a:cs typeface="Calibri" pitchFamily="34" charset="0"/>
              </a:rPr>
              <a:t>пречистване</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съхранение</a:t>
            </a:r>
            <a:r>
              <a:rPr lang="ru-RU" sz="2400" dirty="0" smtClean="0">
                <a:solidFill>
                  <a:srgbClr val="4B4B4B"/>
                </a:solidFill>
                <a:ea typeface="Calibri" pitchFamily="34" charset="0"/>
                <a:cs typeface="Calibri" pitchFamily="34" charset="0"/>
              </a:rPr>
              <a:t> и повторна </a:t>
            </a:r>
            <a:r>
              <a:rPr lang="ru-RU" sz="2400" dirty="0" err="1" smtClean="0">
                <a:solidFill>
                  <a:srgbClr val="4B4B4B"/>
                </a:solidFill>
                <a:ea typeface="Calibri" pitchFamily="34" charset="0"/>
                <a:cs typeface="Calibri" pitchFamily="34" charset="0"/>
              </a:rPr>
              <a:t>употреба</a:t>
            </a:r>
            <a:r>
              <a:rPr lang="ru-RU" sz="2400" dirty="0" smtClean="0">
                <a:solidFill>
                  <a:srgbClr val="4B4B4B"/>
                </a:solidFill>
                <a:ea typeface="Calibri" pitchFamily="34" charset="0"/>
                <a:cs typeface="Calibri" pitchFamily="34" charset="0"/>
              </a:rPr>
              <a:t> на </a:t>
            </a:r>
            <a:r>
              <a:rPr lang="ru-RU" sz="2400" dirty="0" err="1" smtClean="0">
                <a:solidFill>
                  <a:srgbClr val="4B4B4B"/>
                </a:solidFill>
                <a:ea typeface="Calibri" pitchFamily="34" charset="0"/>
                <a:cs typeface="Calibri" pitchFamily="34" charset="0"/>
              </a:rPr>
              <a:t>дъждовна</a:t>
            </a:r>
            <a:r>
              <a:rPr lang="ru-RU" sz="2400" dirty="0" smtClean="0">
                <a:solidFill>
                  <a:srgbClr val="4B4B4B"/>
                </a:solidFill>
                <a:ea typeface="Calibri" pitchFamily="34" charset="0"/>
                <a:cs typeface="Calibri" pitchFamily="34" charset="0"/>
              </a:rPr>
              <a:t> вода. </a:t>
            </a:r>
            <a:r>
              <a:rPr lang="ru-RU" sz="2400" dirty="0" err="1" smtClean="0">
                <a:solidFill>
                  <a:srgbClr val="4B4B4B"/>
                </a:solidFill>
                <a:ea typeface="Calibri" pitchFamily="34" charset="0"/>
                <a:cs typeface="Calibri" pitchFamily="34" charset="0"/>
              </a:rPr>
              <a:t>Системата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съчетава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биофилтрация</a:t>
            </a:r>
            <a:r>
              <a:rPr lang="ru-RU" sz="2400" dirty="0" smtClean="0">
                <a:solidFill>
                  <a:srgbClr val="4B4B4B"/>
                </a:solidFill>
                <a:ea typeface="Calibri" pitchFamily="34" charset="0"/>
                <a:cs typeface="Calibri" pitchFamily="34" charset="0"/>
              </a:rPr>
              <a:t> с технологии за </a:t>
            </a:r>
            <a:r>
              <a:rPr lang="ru-RU" sz="2400" dirty="0" err="1" smtClean="0">
                <a:solidFill>
                  <a:srgbClr val="4B4B4B"/>
                </a:solidFill>
                <a:ea typeface="Calibri" pitchFamily="34" charset="0"/>
                <a:cs typeface="Calibri" pitchFamily="34" charset="0"/>
              </a:rPr>
              <a:t>съхранение</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за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постигане</a:t>
            </a:r>
            <a:r>
              <a:rPr lang="ru-RU" sz="2400" dirty="0" smtClean="0">
                <a:solidFill>
                  <a:srgbClr val="4B4B4B"/>
                </a:solidFill>
                <a:ea typeface="Calibri" pitchFamily="34" charset="0"/>
                <a:cs typeface="Calibri" pitchFamily="34" charset="0"/>
              </a:rPr>
              <a:t> на </a:t>
            </a:r>
            <a:r>
              <a:rPr lang="ru-RU" sz="2400" dirty="0" err="1" smtClean="0">
                <a:solidFill>
                  <a:srgbClr val="4B4B4B"/>
                </a:solidFill>
                <a:ea typeface="Calibri" pitchFamily="34" charset="0"/>
                <a:cs typeface="Calibri" pitchFamily="34" charset="0"/>
              </a:rPr>
              <a:t>висока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ефективност</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на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третиране</a:t>
            </a:r>
            <a:r>
              <a:rPr lang="ru-RU" sz="2400" dirty="0" smtClean="0">
                <a:solidFill>
                  <a:srgbClr val="4B4B4B"/>
                </a:solidFill>
                <a:ea typeface="Calibri" pitchFamily="34" charset="0"/>
                <a:cs typeface="Calibri" pitchFamily="34" charset="0"/>
              </a:rPr>
              <a:t> и </a:t>
            </a:r>
            <a:r>
              <a:rPr lang="ru-RU" sz="2400" dirty="0" err="1" smtClean="0">
                <a:solidFill>
                  <a:srgbClr val="4B4B4B"/>
                </a:solidFill>
                <a:ea typeface="Calibri" pitchFamily="34" charset="0"/>
                <a:cs typeface="Calibri" pitchFamily="34" charset="0"/>
              </a:rPr>
              <a:t>възстановяване</a:t>
            </a:r>
            <a:r>
              <a:rPr lang="ru-RU" sz="2400" dirty="0" smtClean="0">
                <a:solidFill>
                  <a:srgbClr val="4B4B4B"/>
                </a:solidFill>
                <a:ea typeface="Calibri" pitchFamily="34" charset="0"/>
                <a:cs typeface="Calibri" pitchFamily="34" charset="0"/>
              </a:rPr>
              <a:t>. Като компактна </a:t>
            </a:r>
            <a:r>
              <a:rPr lang="ru-RU" sz="2400" dirty="0" err="1" smtClean="0">
                <a:solidFill>
                  <a:srgbClr val="4B4B4B"/>
                </a:solidFill>
                <a:ea typeface="Calibri" pitchFamily="34" charset="0"/>
                <a:cs typeface="Calibri" pitchFamily="34" charset="0"/>
              </a:rPr>
              <a:t>интегрирана</a:t>
            </a:r>
            <a:r>
              <a:rPr lang="ru-RU" sz="2400" dirty="0" smtClean="0">
                <a:solidFill>
                  <a:srgbClr val="4B4B4B"/>
                </a:solidFill>
                <a:ea typeface="Calibri" pitchFamily="34" charset="0"/>
                <a:cs typeface="Calibri" pitchFamily="34" charset="0"/>
              </a:rPr>
              <a:t> система, </a:t>
            </a:r>
            <a:r>
              <a:rPr lang="ru-RU" sz="2400" dirty="0" err="1" smtClean="0">
                <a:solidFill>
                  <a:srgbClr val="4B4B4B"/>
                </a:solidFill>
                <a:ea typeface="Calibri" pitchFamily="34" charset="0"/>
                <a:cs typeface="Calibri" pitchFamily="34" charset="0"/>
              </a:rPr>
              <a:t>Bluebloqs</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използва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естествените</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процеси</a:t>
            </a:r>
            <a:r>
              <a:rPr lang="ru-RU" sz="2400" dirty="0" smtClean="0">
                <a:solidFill>
                  <a:srgbClr val="4B4B4B"/>
                </a:solidFill>
                <a:ea typeface="Calibri" pitchFamily="34" charset="0"/>
                <a:cs typeface="Calibri" pitchFamily="34" charset="0"/>
              </a:rPr>
              <a:t> по </a:t>
            </a:r>
            <a:r>
              <a:rPr lang="ru-RU" sz="2400" dirty="0" err="1" smtClean="0">
                <a:solidFill>
                  <a:srgbClr val="4B4B4B"/>
                </a:solidFill>
                <a:ea typeface="Calibri" pitchFamily="34" charset="0"/>
                <a:cs typeface="Calibri" pitchFamily="34" charset="0"/>
              </a:rPr>
              <a:t>контролиран</a:t>
            </a:r>
            <a:r>
              <a:rPr lang="ru-RU" sz="2400" dirty="0" smtClean="0">
                <a:solidFill>
                  <a:srgbClr val="4B4B4B"/>
                </a:solidFill>
                <a:ea typeface="Calibri" pitchFamily="34" charset="0"/>
                <a:cs typeface="Calibri" pitchFamily="34" charset="0"/>
              </a:rPr>
              <a:t> начин, </a:t>
            </a:r>
            <a:r>
              <a:rPr lang="ru-RU" sz="2400" dirty="0" err="1" smtClean="0">
                <a:solidFill>
                  <a:srgbClr val="4B4B4B"/>
                </a:solidFill>
                <a:ea typeface="Calibri" pitchFamily="34" charset="0"/>
                <a:cs typeface="Calibri" pitchFamily="34" charset="0"/>
              </a:rPr>
              <a:t>като</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избягва</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необходимостта</a:t>
            </a:r>
            <a:r>
              <a:rPr lang="ru-RU" sz="2400" dirty="0" smtClean="0">
                <a:solidFill>
                  <a:srgbClr val="4B4B4B"/>
                </a:solidFill>
                <a:ea typeface="Calibri" pitchFamily="34" charset="0"/>
                <a:cs typeface="Calibri" pitchFamily="34" charset="0"/>
              </a:rPr>
              <a:t> от </a:t>
            </a:r>
            <a:r>
              <a:rPr lang="ru-RU" sz="2400" dirty="0" err="1" smtClean="0">
                <a:solidFill>
                  <a:srgbClr val="4B4B4B"/>
                </a:solidFill>
                <a:ea typeface="Calibri" pitchFamily="34" charset="0"/>
                <a:cs typeface="Calibri" pitchFamily="34" charset="0"/>
              </a:rPr>
              <a:t>големи</a:t>
            </a:r>
            <a:r>
              <a:rPr lang="ru-RU" sz="2400" dirty="0" smtClean="0">
                <a:solidFill>
                  <a:srgbClr val="4B4B4B"/>
                </a:solidFill>
                <a:ea typeface="Calibri" pitchFamily="34" charset="0"/>
                <a:cs typeface="Calibri" pitchFamily="34" charset="0"/>
              </a:rPr>
              <a:t> </a:t>
            </a:r>
            <a:r>
              <a:rPr lang="ru-RU" sz="2400" dirty="0" err="1" smtClean="0">
                <a:solidFill>
                  <a:srgbClr val="4B4B4B"/>
                </a:solidFill>
                <a:ea typeface="Calibri" pitchFamily="34" charset="0"/>
                <a:cs typeface="Calibri" pitchFamily="34" charset="0"/>
              </a:rPr>
              <a:t>инфраструктури</a:t>
            </a:r>
            <a:r>
              <a:rPr lang="ru-RU" sz="2400" dirty="0" smtClean="0">
                <a:solidFill>
                  <a:srgbClr val="4B4B4B"/>
                </a:solidFill>
                <a:ea typeface="Calibri" pitchFamily="34" charset="0"/>
                <a:cs typeface="Calibri" pitchFamily="34" charset="0"/>
              </a:rPr>
              <a:t>.</a:t>
            </a:r>
            <a:endParaRPr kumimoji="0" lang="en-US" sz="2000" b="0" i="0" u="none" strike="noStrike" cap="none" normalizeH="0" baseline="0" dirty="0">
              <a:ln>
                <a:noFill/>
              </a:ln>
              <a:solidFill>
                <a:srgbClr val="4B4B4B"/>
              </a:solidFill>
              <a:effectLst/>
              <a:cs typeface="Arial" pitchFamily="34" charset="0"/>
            </a:endParaRPr>
          </a:p>
        </p:txBody>
      </p:sp>
      <p:sp>
        <p:nvSpPr>
          <p:cNvPr id="47114" name="Rectangle 10"/>
          <p:cNvSpPr>
            <a:spLocks noChangeArrowheads="1"/>
          </p:cNvSpPr>
          <p:nvPr/>
        </p:nvSpPr>
        <p:spPr bwMode="auto">
          <a:xfrm>
            <a:off x="0"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bg-BG"/>
          </a:p>
        </p:txBody>
      </p:sp>
      <p:pic>
        <p:nvPicPr>
          <p:cNvPr id="47117" name="Picture 13" descr="Rainwater Management Solutions - Stormtrap"/>
          <p:cNvPicPr>
            <a:picLocks noGrp="1" noChangeAspect="1" noChangeArrowheads="1"/>
          </p:cNvPicPr>
          <p:nvPr>
            <p:ph type="pic" sz="quarter" idx="10"/>
          </p:nvPr>
        </p:nvPicPr>
        <p:blipFill>
          <a:blip r:embed="rId6"/>
          <a:srcRect l="22097" r="22097"/>
          <a:stretch>
            <a:fillRect/>
          </a:stretch>
        </p:blipFill>
        <p:spPr bwMode="auto">
          <a:xfrm>
            <a:off x="7705725" y="1377950"/>
            <a:ext cx="2444750" cy="4337050"/>
          </a:xfrm>
          <a:prstGeom prst="rect">
            <a:avLst/>
          </a:prstGeom>
          <a:noFill/>
        </p:spPr>
      </p:pic>
    </p:spTree>
    <p:extLst>
      <p:ext uri="{BB962C8B-B14F-4D97-AF65-F5344CB8AC3E}">
        <p14:creationId xmlns:p14="http://schemas.microsoft.com/office/powerpoint/2010/main" xmlns="" val="25091418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6AF410E7-A964-D044-9D34-2B240160C103}"/>
              </a:ext>
            </a:extLst>
          </p:cNvPr>
          <p:cNvSpPr>
            <a:spLocks noGrp="1"/>
          </p:cNvSpPr>
          <p:nvPr>
            <p:ph type="body" sz="quarter" idx="18"/>
          </p:nvPr>
        </p:nvSpPr>
        <p:spPr>
          <a:xfrm>
            <a:off x="38100" y="846203"/>
            <a:ext cx="5724528" cy="656711"/>
          </a:xfrm>
        </p:spPr>
        <p:txBody>
          <a:bodyPr/>
          <a:lstStyle/>
          <a:p>
            <a:pPr marL="0"/>
            <a:r>
              <a:rPr lang="en-US" b="1" cap="all" dirty="0" err="1">
                <a:solidFill>
                  <a:srgbClr val="EB7339"/>
                </a:solidFill>
              </a:rPr>
              <a:t>Som</a:t>
            </a:r>
            <a:r>
              <a:rPr lang="en-US" b="1" cap="all" dirty="0">
                <a:solidFill>
                  <a:srgbClr val="EB7339"/>
                </a:solidFill>
              </a:rPr>
              <a:t>  </a:t>
            </a:r>
            <a:r>
              <a:rPr lang="en-US" b="1" cap="all" dirty="0" err="1">
                <a:solidFill>
                  <a:srgbClr val="EB7339"/>
                </a:solidFill>
              </a:rPr>
              <a:t>Energia</a:t>
            </a:r>
            <a:r>
              <a:rPr lang="en-US" b="1" cap="all" dirty="0">
                <a:solidFill>
                  <a:srgbClr val="EB7339"/>
                </a:solidFill>
              </a:rPr>
              <a:t> and the Energy Communities</a:t>
            </a:r>
          </a:p>
          <a:p>
            <a:endParaRPr lang="en-US" dirty="0"/>
          </a:p>
        </p:txBody>
      </p:sp>
      <p:sp>
        <p:nvSpPr>
          <p:cNvPr id="5" name="Text Placeholder 4">
            <a:extLst>
              <a:ext uri="{FF2B5EF4-FFF2-40B4-BE49-F238E27FC236}">
                <a16:creationId xmlns:a16="http://schemas.microsoft.com/office/drawing/2014/main" xmlns="" id="{A771A6C9-E269-C442-8C5C-3C47FA5A2BA7}"/>
              </a:ext>
            </a:extLst>
          </p:cNvPr>
          <p:cNvSpPr>
            <a:spLocks noGrp="1"/>
          </p:cNvSpPr>
          <p:nvPr>
            <p:ph type="body" sz="quarter" idx="16"/>
          </p:nvPr>
        </p:nvSpPr>
        <p:spPr>
          <a:xfrm>
            <a:off x="0" y="0"/>
            <a:ext cx="6089826" cy="457200"/>
          </a:xfrm>
        </p:spPr>
        <p:txBody>
          <a:bodyPr/>
          <a:lstStyle/>
          <a:p>
            <a:r>
              <a:rPr lang="bg-BG" sz="3200" dirty="0" smtClean="0"/>
              <a:t>ВЪЗОБНОВЯЕМОСТ И ЕНЕРГИЙНИ ОБЩНОСТИ</a:t>
            </a:r>
          </a:p>
          <a:p>
            <a:endParaRPr lang="bg-BG" sz="3200" dirty="0" smtClean="0"/>
          </a:p>
          <a:p>
            <a:endParaRPr lang="bg-BG" sz="3200" dirty="0" smtClean="0"/>
          </a:p>
          <a:p>
            <a:endParaRPr lang="bg-BG" sz="3200" dirty="0" smtClean="0"/>
          </a:p>
          <a:p>
            <a:endParaRPr lang="en-US" sz="3200" dirty="0"/>
          </a:p>
          <a:p>
            <a:endParaRPr lang="bg-BG" sz="3200" dirty="0" smtClean="0"/>
          </a:p>
          <a:p>
            <a:endParaRPr lang="en-US" sz="3200" dirty="0"/>
          </a:p>
        </p:txBody>
      </p:sp>
      <p:grpSp>
        <p:nvGrpSpPr>
          <p:cNvPr id="2" name="Graphic 2">
            <a:extLst>
              <a:ext uri="{FF2B5EF4-FFF2-40B4-BE49-F238E27FC236}">
                <a16:creationId xmlns:a16="http://schemas.microsoft.com/office/drawing/2014/main" xmlns="" id="{1D6DFC51-79A4-864C-8CAA-39856AF7169D}"/>
              </a:ext>
            </a:extLst>
          </p:cNvPr>
          <p:cNvGrpSpPr/>
          <p:nvPr/>
        </p:nvGrpSpPr>
        <p:grpSpPr>
          <a:xfrm rot="16200000">
            <a:off x="5003664" y="1221775"/>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DFB8999A-B2F9-544A-B097-2DE30F4D6F61}"/>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E881A77C-8534-8D43-85F6-775ABC8F03D8}"/>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39BA296A-C8DE-AC45-862B-E26764923636}"/>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14" name="Picture 13" descr="https://scontent.fsof10-1.fna.fbcdn.net/v/t1.0-9/41672829_1848586308558499_1648971376683384832_o.png?_nc_cat=109&amp;_nc_sid=730e14&amp;_nc_ohc=3VpN_wwv82sAX-uBnSB&amp;_nc_ht=scontent.fsof10-1.fna&amp;oh=95023845e4b777b1308db506e5da403b&amp;oe=5FAB817E"/>
          <p:cNvPicPr/>
          <p:nvPr/>
        </p:nvPicPr>
        <p:blipFill>
          <a:blip r:embed="rId2" cstate="print"/>
          <a:srcRect/>
          <a:stretch>
            <a:fillRect/>
          </a:stretch>
        </p:blipFill>
        <p:spPr bwMode="auto">
          <a:xfrm rot="5400000">
            <a:off x="6386817" y="2156085"/>
            <a:ext cx="2935736" cy="1896094"/>
          </a:xfrm>
          <a:prstGeom prst="rect">
            <a:avLst/>
          </a:prstGeom>
          <a:noFill/>
          <a:ln w="9525">
            <a:noFill/>
            <a:miter lim="800000"/>
            <a:headEnd/>
            <a:tailEnd/>
          </a:ln>
        </p:spPr>
      </p:pic>
      <p:grpSp>
        <p:nvGrpSpPr>
          <p:cNvPr id="3" name="Group 2"/>
          <p:cNvGrpSpPr>
            <a:grpSpLocks/>
          </p:cNvGrpSpPr>
          <p:nvPr/>
        </p:nvGrpSpPr>
        <p:grpSpPr bwMode="auto">
          <a:xfrm>
            <a:off x="11315700" y="1508125"/>
            <a:ext cx="1588" cy="365125"/>
            <a:chOff x="17820" y="1654"/>
            <a:chExt cx="2" cy="575"/>
          </a:xfrm>
        </p:grpSpPr>
        <p:sp>
          <p:nvSpPr>
            <p:cNvPr id="48131" name="Freeform 3"/>
            <p:cNvSpPr>
              <a:spLocks/>
            </p:cNvSpPr>
            <p:nvPr/>
          </p:nvSpPr>
          <p:spPr bwMode="auto">
            <a:xfrm>
              <a:off x="17820" y="1654"/>
              <a:ext cx="2" cy="575"/>
            </a:xfrm>
            <a:custGeom>
              <a:avLst/>
              <a:gdLst/>
              <a:ahLst/>
              <a:cxnLst>
                <a:cxn ang="0">
                  <a:pos x="0" y="0"/>
                </a:cxn>
                <a:cxn ang="0">
                  <a:pos x="0" y="575"/>
                </a:cxn>
              </a:cxnLst>
              <a:rect l="0" t="0" r="r" b="b"/>
              <a:pathLst>
                <a:path h="575">
                  <a:moveTo>
                    <a:pt x="0" y="0"/>
                  </a:moveTo>
                  <a:lnTo>
                    <a:pt x="0" y="575"/>
                  </a:lnTo>
                </a:path>
              </a:pathLst>
            </a:custGeom>
            <a:noFill/>
            <a:ln w="6350">
              <a:solidFill>
                <a:srgbClr val="1C6FB5"/>
              </a:solidFill>
              <a:round/>
              <a:headEnd/>
              <a:tailEnd/>
            </a:ln>
          </p:spPr>
          <p:txBody>
            <a:bodyPr vert="horz" wrap="square" lIns="91440" tIns="45720" rIns="91440" bIns="45720" numCol="1" anchor="t" anchorCtr="0" compatLnSpc="1">
              <a:prstTxWarp prst="textNoShape">
                <a:avLst/>
              </a:prstTxWarp>
            </a:bodyPr>
            <a:lstStyle/>
            <a:p>
              <a:endParaRPr lang="bg-BG"/>
            </a:p>
          </p:txBody>
        </p:sp>
      </p:grpSp>
      <p:sp>
        <p:nvSpPr>
          <p:cNvPr id="48132" name="Rectangle 4"/>
          <p:cNvSpPr>
            <a:spLocks noChangeArrowheads="1"/>
          </p:cNvSpPr>
          <p:nvPr/>
        </p:nvSpPr>
        <p:spPr bwMode="auto">
          <a:xfrm>
            <a:off x="38100" y="1492872"/>
            <a:ext cx="6083676" cy="51706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tabLst>
                <a:tab pos="6781800" algn="l"/>
              </a:tabLst>
            </a:pPr>
            <a:r>
              <a:rPr lang="ru-RU" sz="2400" dirty="0" smtClean="0">
                <a:solidFill>
                  <a:schemeClr val="bg1"/>
                </a:solidFill>
                <a:ea typeface="Calibri" pitchFamily="34" charset="0"/>
                <a:cs typeface="Calibri" pitchFamily="34" charset="0"/>
              </a:rPr>
              <a:t>     Som Energia (в превод «Ние сме енергия»)   стартира през 2011 г., за да предизвика </a:t>
            </a:r>
          </a:p>
          <a:p>
            <a:pPr lvl="0" fontAlgn="base">
              <a:spcBef>
                <a:spcPct val="0"/>
              </a:spcBef>
              <a:spcAft>
                <a:spcPct val="0"/>
              </a:spcAft>
              <a:tabLst>
                <a:tab pos="6781800" algn="l"/>
              </a:tabLst>
            </a:pPr>
            <a:r>
              <a:rPr lang="ru-RU" sz="2400" dirty="0" err="1" smtClean="0">
                <a:solidFill>
                  <a:schemeClr val="bg1"/>
                </a:solidFill>
                <a:ea typeface="Calibri" pitchFamily="34" charset="0"/>
                <a:cs typeface="Calibri" pitchFamily="34" charset="0"/>
              </a:rPr>
              <a:t>настоящия</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енергиен</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модел</a:t>
            </a:r>
            <a:r>
              <a:rPr lang="ru-RU" sz="2400" dirty="0" smtClean="0">
                <a:solidFill>
                  <a:schemeClr val="bg1"/>
                </a:solidFill>
                <a:ea typeface="Calibri" pitchFamily="34" charset="0"/>
                <a:cs typeface="Calibri" pitchFamily="34" charset="0"/>
              </a:rPr>
              <a:t> и да </a:t>
            </a:r>
            <a:r>
              <a:rPr lang="ru-RU" sz="2400" dirty="0" err="1" smtClean="0">
                <a:solidFill>
                  <a:schemeClr val="bg1"/>
                </a:solidFill>
                <a:ea typeface="Calibri" pitchFamily="34" charset="0"/>
                <a:cs typeface="Calibri" pitchFamily="34" charset="0"/>
              </a:rPr>
              <a:t>създаде</a:t>
            </a:r>
            <a:endParaRPr lang="ru-RU" sz="2400" dirty="0" smtClean="0">
              <a:solidFill>
                <a:schemeClr val="bg1"/>
              </a:solidFill>
              <a:ea typeface="Calibri" pitchFamily="34" charset="0"/>
              <a:cs typeface="Calibri" pitchFamily="34" charset="0"/>
            </a:endParaRPr>
          </a:p>
          <a:p>
            <a:pPr lvl="0" fontAlgn="base">
              <a:spcBef>
                <a:spcPct val="0"/>
              </a:spcBef>
              <a:spcAft>
                <a:spcPct val="0"/>
              </a:spcAft>
              <a:tabLst>
                <a:tab pos="6781800" algn="l"/>
              </a:tabLst>
            </a:pPr>
            <a:r>
              <a:rPr lang="ru-RU" sz="2400" dirty="0" err="1" smtClean="0">
                <a:solidFill>
                  <a:schemeClr val="bg1"/>
                </a:solidFill>
                <a:ea typeface="Calibri" pitchFamily="34" charset="0"/>
                <a:cs typeface="Calibri" pitchFamily="34" charset="0"/>
              </a:rPr>
              <a:t>истинска</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алтернатива</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базирана</a:t>
            </a:r>
            <a:r>
              <a:rPr lang="ru-RU" sz="2400" dirty="0" smtClean="0">
                <a:solidFill>
                  <a:schemeClr val="bg1"/>
                </a:solidFill>
                <a:ea typeface="Calibri" pitchFamily="34" charset="0"/>
                <a:cs typeface="Calibri" pitchFamily="34" charset="0"/>
              </a:rPr>
              <a:t> в Испания</a:t>
            </a:r>
          </a:p>
          <a:p>
            <a:pPr lvl="0" fontAlgn="base">
              <a:spcBef>
                <a:spcPct val="0"/>
              </a:spcBef>
              <a:spcAft>
                <a:spcPct val="0"/>
              </a:spcAft>
              <a:tabLst>
                <a:tab pos="6781800" algn="l"/>
              </a:tabLst>
            </a:pPr>
            <a:r>
              <a:rPr lang="ru-RU" sz="2400" dirty="0" err="1" smtClean="0">
                <a:solidFill>
                  <a:schemeClr val="bg1"/>
                </a:solidFill>
                <a:ea typeface="Calibri" pitchFamily="34" charset="0"/>
                <a:cs typeface="Calibri" pitchFamily="34" charset="0"/>
              </a:rPr>
              <a:t>енергийна</a:t>
            </a:r>
            <a:r>
              <a:rPr lang="ru-RU" sz="2400" dirty="0" smtClean="0">
                <a:solidFill>
                  <a:schemeClr val="bg1"/>
                </a:solidFill>
                <a:ea typeface="Calibri" pitchFamily="34" charset="0"/>
                <a:cs typeface="Calibri" pitchFamily="34" charset="0"/>
              </a:rPr>
              <a:t> кооперация.  </a:t>
            </a:r>
          </a:p>
          <a:p>
            <a:pPr lvl="0" fontAlgn="base">
              <a:spcBef>
                <a:spcPct val="0"/>
              </a:spcBef>
              <a:spcAft>
                <a:spcPct val="0"/>
              </a:spcAft>
              <a:tabLst>
                <a:tab pos="6781800" algn="l"/>
              </a:tabLst>
            </a:pPr>
            <a:r>
              <a:rPr lang="ru-RU" sz="2400" dirty="0" smtClean="0">
                <a:solidFill>
                  <a:schemeClr val="bg1"/>
                </a:solidFill>
                <a:ea typeface="Calibri" pitchFamily="34" charset="0"/>
                <a:cs typeface="Calibri" pitchFamily="34" charset="0"/>
              </a:rPr>
              <a:t>     В този модел собствениците на жилища са</a:t>
            </a:r>
          </a:p>
          <a:p>
            <a:pPr lvl="0" fontAlgn="base">
              <a:spcBef>
                <a:spcPct val="0"/>
              </a:spcBef>
              <a:spcAft>
                <a:spcPct val="0"/>
              </a:spcAft>
              <a:tabLst>
                <a:tab pos="6781800" algn="l"/>
              </a:tabLst>
            </a:pPr>
            <a:r>
              <a:rPr lang="ru-RU" sz="2400" dirty="0" err="1" smtClean="0">
                <a:solidFill>
                  <a:schemeClr val="bg1"/>
                </a:solidFill>
                <a:ea typeface="Calibri" pitchFamily="34" charset="0"/>
                <a:cs typeface="Calibri" pitchFamily="34" charset="0"/>
              </a:rPr>
              <a:t>членове</a:t>
            </a:r>
            <a:r>
              <a:rPr lang="ru-RU" sz="2400" dirty="0" smtClean="0">
                <a:solidFill>
                  <a:schemeClr val="bg1"/>
                </a:solidFill>
                <a:ea typeface="Calibri" pitchFamily="34" charset="0"/>
                <a:cs typeface="Calibri" pitchFamily="34" charset="0"/>
              </a:rPr>
              <a:t> на </a:t>
            </a:r>
            <a:r>
              <a:rPr lang="ru-RU" sz="2400" dirty="0" err="1" smtClean="0">
                <a:solidFill>
                  <a:schemeClr val="bg1"/>
                </a:solidFill>
                <a:ea typeface="Calibri" pitchFamily="34" charset="0"/>
                <a:cs typeface="Calibri" pitchFamily="34" charset="0"/>
              </a:rPr>
              <a:t>сдружение</a:t>
            </a:r>
            <a:r>
              <a:rPr lang="ru-RU" sz="2400" dirty="0" smtClean="0">
                <a:solidFill>
                  <a:schemeClr val="bg1"/>
                </a:solidFill>
                <a:ea typeface="Calibri" pitchFamily="34" charset="0"/>
                <a:cs typeface="Calibri" pitchFamily="34" charset="0"/>
              </a:rPr>
              <a:t> с </a:t>
            </a:r>
            <a:r>
              <a:rPr lang="ru-RU" sz="2400" dirty="0" err="1" smtClean="0">
                <a:solidFill>
                  <a:schemeClr val="bg1"/>
                </a:solidFill>
                <a:ea typeface="Calibri" pitchFamily="34" charset="0"/>
                <a:cs typeface="Calibri" pitchFamily="34" charset="0"/>
              </a:rPr>
              <a:t>нестопанска</a:t>
            </a:r>
            <a:r>
              <a:rPr lang="ru-RU" sz="2400" dirty="0" smtClean="0">
                <a:solidFill>
                  <a:schemeClr val="bg1"/>
                </a:solidFill>
                <a:ea typeface="Calibri" pitchFamily="34" charset="0"/>
                <a:cs typeface="Calibri" pitchFamily="34" charset="0"/>
              </a:rPr>
              <a:t> </a:t>
            </a:r>
          </a:p>
          <a:p>
            <a:pPr lvl="0" fontAlgn="base">
              <a:spcBef>
                <a:spcPct val="0"/>
              </a:spcBef>
              <a:spcAft>
                <a:spcPct val="0"/>
              </a:spcAft>
              <a:tabLst>
                <a:tab pos="6781800" algn="l"/>
              </a:tabLst>
            </a:pPr>
            <a:r>
              <a:rPr lang="ru-RU" sz="2400" dirty="0" smtClean="0">
                <a:solidFill>
                  <a:schemeClr val="bg1"/>
                </a:solidFill>
                <a:ea typeface="Calibri" pitchFamily="34" charset="0"/>
                <a:cs typeface="Calibri" pitchFamily="34" charset="0"/>
              </a:rPr>
              <a:t>цел, </a:t>
            </a:r>
            <a:r>
              <a:rPr lang="ru-RU" sz="2400" dirty="0" err="1" smtClean="0">
                <a:solidFill>
                  <a:schemeClr val="bg1"/>
                </a:solidFill>
                <a:ea typeface="Calibri" pitchFamily="34" charset="0"/>
                <a:cs typeface="Calibri" pitchFamily="34" charset="0"/>
              </a:rPr>
              <a:t>което</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осигурява</a:t>
            </a:r>
            <a:r>
              <a:rPr lang="ru-RU" sz="2400" dirty="0" smtClean="0">
                <a:solidFill>
                  <a:schemeClr val="bg1"/>
                </a:solidFill>
                <a:ea typeface="Calibri" pitchFamily="34" charset="0"/>
                <a:cs typeface="Calibri" pitchFamily="34" charset="0"/>
              </a:rPr>
              <a:t> </a:t>
            </a:r>
            <a:r>
              <a:rPr lang="ru-RU" sz="2400" dirty="0" err="1" smtClean="0">
                <a:solidFill>
                  <a:schemeClr val="bg1"/>
                </a:solidFill>
                <a:ea typeface="Calibri" pitchFamily="34" charset="0"/>
                <a:cs typeface="Calibri" pitchFamily="34" charset="0"/>
              </a:rPr>
              <a:t>достъпно</a:t>
            </a:r>
            <a:r>
              <a:rPr lang="ru-RU" sz="2400" dirty="0" smtClean="0">
                <a:solidFill>
                  <a:schemeClr val="bg1"/>
                </a:solidFill>
                <a:ea typeface="Calibri" pitchFamily="34" charset="0"/>
                <a:cs typeface="Calibri" pitchFamily="34" charset="0"/>
              </a:rPr>
              <a:t> и 100%   </a:t>
            </a:r>
          </a:p>
          <a:p>
            <a:pPr lvl="0" fontAlgn="base">
              <a:spcBef>
                <a:spcPct val="0"/>
              </a:spcBef>
              <a:spcAft>
                <a:spcPct val="0"/>
              </a:spcAft>
              <a:tabLst>
                <a:tab pos="6781800" algn="l"/>
              </a:tabLst>
            </a:pPr>
            <a:r>
              <a:rPr lang="ru-RU" sz="2400" dirty="0" smtClean="0">
                <a:solidFill>
                  <a:schemeClr val="bg1"/>
                </a:solidFill>
                <a:ea typeface="Calibri" pitchFamily="34" charset="0"/>
                <a:cs typeface="Calibri" pitchFamily="34" charset="0"/>
              </a:rPr>
              <a:t>зелена </a:t>
            </a:r>
            <a:r>
              <a:rPr lang="ru-RU" sz="2400" dirty="0" err="1" smtClean="0">
                <a:solidFill>
                  <a:schemeClr val="bg1"/>
                </a:solidFill>
                <a:ea typeface="Calibri" pitchFamily="34" charset="0"/>
                <a:cs typeface="Calibri" pitchFamily="34" charset="0"/>
              </a:rPr>
              <a:t>електроенергия</a:t>
            </a:r>
            <a:r>
              <a:rPr lang="ru-RU" sz="2400" dirty="0" smtClean="0">
                <a:solidFill>
                  <a:schemeClr val="bg1"/>
                </a:solidFill>
                <a:ea typeface="Calibri" pitchFamily="34" charset="0"/>
                <a:cs typeface="Calibri" pitchFamily="34" charset="0"/>
              </a:rPr>
              <a:t>.  </a:t>
            </a:r>
          </a:p>
          <a:p>
            <a:pPr lvl="0" fontAlgn="base">
              <a:spcBef>
                <a:spcPct val="0"/>
              </a:spcBef>
              <a:spcAft>
                <a:spcPct val="0"/>
              </a:spcAft>
              <a:tabLst>
                <a:tab pos="6781800" algn="l"/>
              </a:tabLst>
            </a:pPr>
            <a:r>
              <a:rPr lang="ru-RU" sz="2400" dirty="0" smtClean="0">
                <a:solidFill>
                  <a:schemeClr val="bg1"/>
                </a:solidFill>
                <a:ea typeface="Calibri" pitchFamily="34" charset="0"/>
                <a:cs typeface="Calibri" pitchFamily="34" charset="0"/>
              </a:rPr>
              <a:t>     Som Energia приложи подобни успешни  модели от Обединеното кралство, Нидерландия, Белгия и Дания.  </a:t>
            </a:r>
            <a:r>
              <a:rPr lang="ru-RU" sz="2400" dirty="0" err="1" smtClean="0">
                <a:solidFill>
                  <a:schemeClr val="bg1"/>
                </a:solidFill>
                <a:ea typeface="Calibri" pitchFamily="34" charset="0"/>
                <a:cs typeface="Calibri" pitchFamily="34" charset="0"/>
              </a:rPr>
              <a:t>През</a:t>
            </a:r>
            <a:r>
              <a:rPr lang="ru-RU" sz="2400" dirty="0" smtClean="0">
                <a:solidFill>
                  <a:schemeClr val="bg1"/>
                </a:solidFill>
                <a:ea typeface="Calibri" pitchFamily="34" charset="0"/>
                <a:cs typeface="Calibri" pitchFamily="34" charset="0"/>
              </a:rPr>
              <a:t> 2021 г. Som Energia има около 74 000 члена.</a:t>
            </a:r>
            <a:endParaRPr lang="en-US" b="1" i="1" dirty="0">
              <a:solidFill>
                <a:schemeClr val="bg1"/>
              </a:solidFill>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781800" algn="l"/>
              </a:tabLst>
            </a:pPr>
            <a:endParaRPr kumimoji="0" lang="bg-BG" sz="1800" b="0" i="0" u="none" strike="noStrike" cap="none" normalizeH="0" baseline="0" dirty="0">
              <a:ln>
                <a:noFill/>
              </a:ln>
              <a:solidFill>
                <a:schemeClr val="tx1"/>
              </a:solidFill>
              <a:effectLst/>
              <a:latin typeface="Arial" pitchFamily="34" charset="0"/>
              <a:cs typeface="Arial" pitchFamily="34" charset="0"/>
            </a:endParaRPr>
          </a:p>
        </p:txBody>
      </p:sp>
      <p:sp>
        <p:nvSpPr>
          <p:cNvPr id="48133" name="Rectangle 5"/>
          <p:cNvSpPr>
            <a:spLocks noChangeArrowheads="1"/>
          </p:cNvSpPr>
          <p:nvPr/>
        </p:nvSpPr>
        <p:spPr bwMode="auto">
          <a:xfrm>
            <a:off x="6789738"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616161"/>
                </a:solidFill>
                <a:effectLst/>
                <a:latin typeface="Calibri" pitchFamily="34" charset="0"/>
                <a:ea typeface="Calibri" pitchFamily="34" charset="0"/>
                <a:cs typeface="Calibri" pitchFamily="34" charset="0"/>
              </a:rPr>
              <a:t>and produces about 25 GWh of energy per year.</a:t>
            </a:r>
            <a:endParaRPr kumimoji="0" lang="bg-BG"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bg-BG" sz="1800" b="0" i="0" u="none" strike="noStrike" cap="none" normalizeH="0" baseline="0">
              <a:ln>
                <a:noFill/>
              </a:ln>
              <a:solidFill>
                <a:schemeClr val="tx1"/>
              </a:solidFill>
              <a:effectLst/>
              <a:latin typeface="Arial" pitchFamily="34" charset="0"/>
              <a:cs typeface="Arial" pitchFamily="34" charset="0"/>
            </a:endParaRPr>
          </a:p>
        </p:txBody>
      </p:sp>
      <p:sp>
        <p:nvSpPr>
          <p:cNvPr id="15" name="Правоъгълник 14"/>
          <p:cNvSpPr/>
          <p:nvPr/>
        </p:nvSpPr>
        <p:spPr>
          <a:xfrm>
            <a:off x="3681714" y="6381572"/>
            <a:ext cx="7996676" cy="461665"/>
          </a:xfrm>
          <a:prstGeom prst="rect">
            <a:avLst/>
          </a:prstGeom>
          <a:solidFill>
            <a:srgbClr val="354F92"/>
          </a:solidFill>
        </p:spPr>
        <p:txBody>
          <a:bodyPr wrap="none">
            <a:spAutoFit/>
          </a:bodyPr>
          <a:lstStyle/>
          <a:p>
            <a:pPr lvl="0" eaLnBrk="0" fontAlgn="base" hangingPunct="0">
              <a:spcBef>
                <a:spcPct val="0"/>
              </a:spcBef>
              <a:spcAft>
                <a:spcPct val="0"/>
              </a:spcAft>
              <a:tabLst>
                <a:tab pos="6781800" algn="l"/>
              </a:tabLst>
            </a:pPr>
            <a:r>
              <a:rPr lang="en-US" sz="2400" i="1" dirty="0">
                <a:solidFill>
                  <a:schemeClr val="bg1"/>
                </a:solidFill>
                <a:cs typeface="Arial" pitchFamily="34" charset="0"/>
                <a:hlinkClick r:id="rId3"/>
              </a:rPr>
              <a:t>https://www.somenergia.coop/es/welcome-to-som-energia</a:t>
            </a:r>
            <a:r>
              <a:rPr lang="en-US" sz="2400" i="1" dirty="0" smtClean="0">
                <a:solidFill>
                  <a:schemeClr val="bg1"/>
                </a:solidFill>
                <a:cs typeface="Arial" pitchFamily="34" charset="0"/>
                <a:hlinkClick r:id="rId3"/>
              </a:rPr>
              <a:t>/</a:t>
            </a:r>
            <a:r>
              <a:rPr lang="bg-BG" sz="2400" i="1" dirty="0" smtClean="0">
                <a:solidFill>
                  <a:schemeClr val="bg1"/>
                </a:solidFill>
                <a:cs typeface="Arial" pitchFamily="34" charset="0"/>
              </a:rPr>
              <a:t> </a:t>
            </a:r>
            <a:endParaRPr lang="bg-BG" sz="2400" i="1" dirty="0">
              <a:solidFill>
                <a:schemeClr val="bg1"/>
              </a:solidFill>
              <a:cs typeface="Arial" pitchFamily="34" charset="0"/>
            </a:endParaRPr>
          </a:p>
        </p:txBody>
      </p:sp>
      <p:pic>
        <p:nvPicPr>
          <p:cNvPr id="16" name="Picture 2"/>
          <p:cNvPicPr>
            <a:picLocks noChangeAspect="1" noChangeArrowheads="1"/>
          </p:cNvPicPr>
          <p:nvPr/>
        </p:nvPicPr>
        <p:blipFill>
          <a:blip r:embed="rId4"/>
          <a:srcRect l="18049" r="18049"/>
          <a:stretch>
            <a:fillRect/>
          </a:stretch>
        </p:blipFill>
        <p:spPr bwMode="auto">
          <a:xfrm>
            <a:off x="6067017" y="7938"/>
            <a:ext cx="5607531" cy="6354584"/>
          </a:xfrm>
          <a:prstGeom prst="rect">
            <a:avLst/>
          </a:prstGeom>
          <a:noFill/>
          <a:ln w="9525">
            <a:noFill/>
            <a:miter lim="800000"/>
            <a:headEnd/>
            <a:tailEnd/>
          </a:ln>
        </p:spPr>
      </p:pic>
    </p:spTree>
    <p:extLst>
      <p:ext uri="{BB962C8B-B14F-4D97-AF65-F5344CB8AC3E}">
        <p14:creationId xmlns:p14="http://schemas.microsoft.com/office/powerpoint/2010/main" xmlns="" val="196350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F53E186E-EEE8-784F-BE9F-48BF925F13E9}"/>
              </a:ext>
            </a:extLst>
          </p:cNvPr>
          <p:cNvSpPr>
            <a:spLocks noGrp="1"/>
          </p:cNvSpPr>
          <p:nvPr>
            <p:ph type="body" sz="quarter" idx="17"/>
          </p:nvPr>
        </p:nvSpPr>
        <p:spPr/>
        <p:txBody>
          <a:bodyPr/>
          <a:lstStyle/>
          <a:p>
            <a:r>
              <a:rPr lang="en-US" dirty="0"/>
              <a:t>01</a:t>
            </a:r>
          </a:p>
        </p:txBody>
      </p:sp>
      <p:pic>
        <p:nvPicPr>
          <p:cNvPr id="8" name="Picture Placeholder 7">
            <a:extLst>
              <a:ext uri="{FF2B5EF4-FFF2-40B4-BE49-F238E27FC236}">
                <a16:creationId xmlns="" xmlns:a16="http://schemas.microsoft.com/office/drawing/2014/main" id="{25C28168-F3D9-7648-AC60-61C8774242B4}"/>
              </a:ext>
            </a:extLst>
          </p:cNvPr>
          <p:cNvPicPr>
            <a:picLocks noGrp="1" noChangeAspect="1"/>
          </p:cNvPicPr>
          <p:nvPr>
            <p:ph type="pic" sz="quarter" idx="10"/>
          </p:nvPr>
        </p:nvPicPr>
        <p:blipFill>
          <a:blip r:embed="rId3"/>
          <a:srcRect t="16875" b="16875"/>
          <a:stretch>
            <a:fillRect/>
          </a:stretch>
        </p:blipFill>
        <p:spPr/>
      </p:pic>
      <p:sp>
        <p:nvSpPr>
          <p:cNvPr id="6" name="Rectangle 5">
            <a:extLst>
              <a:ext uri="{FF2B5EF4-FFF2-40B4-BE49-F238E27FC236}">
                <a16:creationId xmlns="" xmlns:a16="http://schemas.microsoft.com/office/drawing/2014/main" id="{1DF2049A-9A6D-0A49-9CEA-AEAEB81268B2}"/>
              </a:ext>
            </a:extLst>
          </p:cNvPr>
          <p:cNvSpPr/>
          <p:nvPr/>
        </p:nvSpPr>
        <p:spPr>
          <a:xfrm>
            <a:off x="5221716" y="3355557"/>
            <a:ext cx="5748536" cy="1987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7" name="TextBox 6">
            <a:extLst>
              <a:ext uri="{FF2B5EF4-FFF2-40B4-BE49-F238E27FC236}">
                <a16:creationId xmlns="" xmlns:a16="http://schemas.microsoft.com/office/drawing/2014/main" id="{9664755C-D94B-2A4C-946A-2A124785D8C0}"/>
              </a:ext>
            </a:extLst>
          </p:cNvPr>
          <p:cNvSpPr txBox="1"/>
          <p:nvPr/>
        </p:nvSpPr>
        <p:spPr>
          <a:xfrm>
            <a:off x="5240766" y="3355557"/>
            <a:ext cx="5677070" cy="1754326"/>
          </a:xfrm>
          <a:prstGeom prst="rect">
            <a:avLst/>
          </a:prstGeom>
          <a:noFill/>
        </p:spPr>
        <p:txBody>
          <a:bodyPr wrap="square" lIns="91440" tIns="45720" rIns="91440" bIns="45720" rtlCol="0" anchor="t">
            <a:spAutoFit/>
          </a:bodyPr>
          <a:lstStyle/>
          <a:p>
            <a:pPr algn="ctr"/>
            <a:r>
              <a:rPr lang="ru-RU" sz="3600" b="1" spc="324" dirty="0" smtClean="0">
                <a:solidFill>
                  <a:srgbClr val="EB7339"/>
                </a:solidFill>
                <a:cs typeface="Calibri"/>
              </a:rPr>
              <a:t>Призив за действие за устойчиви градове и общности</a:t>
            </a:r>
          </a:p>
        </p:txBody>
      </p:sp>
      <p:grpSp>
        <p:nvGrpSpPr>
          <p:cNvPr id="9" name="Graphic 2">
            <a:extLst>
              <a:ext uri="{FF2B5EF4-FFF2-40B4-BE49-F238E27FC236}">
                <a16:creationId xmlns="" xmlns:a16="http://schemas.microsoft.com/office/drawing/2014/main"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 xmlns:a16="http://schemas.microsoft.com/office/drawing/2014/main"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 xmlns:a16="http://schemas.microsoft.com/office/drawing/2014/main"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 xmlns:a16="http://schemas.microsoft.com/office/drawing/2014/main"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 xmlns:p14="http://schemas.microsoft.com/office/powerpoint/2010/main" val="13291860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0" y="1018202"/>
            <a:ext cx="7626699" cy="5776540"/>
          </a:xfrm>
        </p:spPr>
        <p:txBody>
          <a:bodyPr/>
          <a:lstStyle/>
          <a:p>
            <a:pPr marL="0" indent="0">
              <a:lnSpc>
                <a:spcPct val="100000"/>
              </a:lnSpc>
              <a:spcBef>
                <a:spcPts val="0"/>
              </a:spcBef>
            </a:pPr>
            <a:r>
              <a:rPr lang="ru-RU" b="1" i="1" dirty="0" smtClean="0"/>
              <a:t>Олдам</a:t>
            </a:r>
            <a:r>
              <a:rPr lang="ru-RU" dirty="0" smtClean="0"/>
              <a:t> е един от най-бедните райони на Голям Манчестър. </a:t>
            </a:r>
            <a:r>
              <a:rPr lang="ru-RU" dirty="0" err="1" smtClean="0"/>
              <a:t>Общинският</a:t>
            </a:r>
            <a:r>
              <a:rPr lang="ru-RU" dirty="0" smtClean="0"/>
              <a:t> </a:t>
            </a:r>
            <a:r>
              <a:rPr lang="ru-RU" dirty="0" err="1" smtClean="0"/>
              <a:t>Съвет</a:t>
            </a:r>
            <a:r>
              <a:rPr lang="ru-RU" dirty="0" smtClean="0"/>
              <a:t> иска ползите от </a:t>
            </a:r>
            <a:r>
              <a:rPr lang="ru-RU" dirty="0" err="1" smtClean="0"/>
              <a:t>възобновяемата</a:t>
            </a:r>
            <a:r>
              <a:rPr lang="ru-RU" dirty="0" smtClean="0"/>
              <a:t> </a:t>
            </a:r>
            <a:r>
              <a:rPr lang="ru-RU" dirty="0" err="1" smtClean="0"/>
              <a:t>енергия</a:t>
            </a:r>
            <a:r>
              <a:rPr lang="ru-RU" dirty="0" smtClean="0"/>
              <a:t> да </a:t>
            </a:r>
            <a:r>
              <a:rPr lang="ru-RU" dirty="0" err="1" smtClean="0"/>
              <a:t>бъдат</a:t>
            </a:r>
            <a:r>
              <a:rPr lang="ru-RU" dirty="0" smtClean="0"/>
              <a:t> </a:t>
            </a:r>
            <a:r>
              <a:rPr lang="ru-RU" dirty="0" err="1" smtClean="0"/>
              <a:t>споделени</a:t>
            </a:r>
            <a:r>
              <a:rPr lang="ru-RU" dirty="0" smtClean="0"/>
              <a:t> с </a:t>
            </a:r>
            <a:r>
              <a:rPr lang="ru-RU" dirty="0" err="1" smtClean="0"/>
              <a:t>жителите</a:t>
            </a:r>
            <a:r>
              <a:rPr lang="ru-RU" dirty="0" smtClean="0"/>
              <a:t>. С общински средства се финансираха предпроектни проучвания за изграждане на  фотоволтаични инсталации на покривите на училища и едно читалище - общинска собственост. Пет училища и </a:t>
            </a:r>
            <a:r>
              <a:rPr lang="ru-RU" dirty="0" err="1" smtClean="0"/>
              <a:t>читалището</a:t>
            </a:r>
            <a:r>
              <a:rPr lang="ru-RU" dirty="0" smtClean="0"/>
              <a:t> </a:t>
            </a:r>
            <a:r>
              <a:rPr lang="ru-RU" dirty="0" err="1" smtClean="0"/>
              <a:t>бяха</a:t>
            </a:r>
            <a:r>
              <a:rPr lang="ru-RU" dirty="0" smtClean="0"/>
              <a:t> избрани за </a:t>
            </a:r>
            <a:r>
              <a:rPr lang="ru-RU" dirty="0" err="1" smtClean="0"/>
              <a:t>реализиране</a:t>
            </a:r>
            <a:r>
              <a:rPr lang="ru-RU" dirty="0" smtClean="0"/>
              <a:t> на </a:t>
            </a:r>
            <a:r>
              <a:rPr lang="ru-RU" dirty="0" err="1" smtClean="0"/>
              <a:t>общински</a:t>
            </a:r>
            <a:r>
              <a:rPr lang="ru-RU" dirty="0" smtClean="0"/>
              <a:t> </a:t>
            </a:r>
            <a:r>
              <a:rPr lang="ru-RU" dirty="0" err="1" smtClean="0"/>
              <a:t>енергиен</a:t>
            </a:r>
            <a:r>
              <a:rPr lang="ru-RU" dirty="0" smtClean="0"/>
              <a:t> проект. Oldham Community Power пое управлението на проекта, набра капитал и получи нисколихвен заем от общината за изграждане на  фотоволтаичните централи. След инсталирането на фотоволтаиците, хора от местната общност закупиха дялове в </a:t>
            </a:r>
            <a:r>
              <a:rPr lang="en-US" dirty="0" smtClean="0"/>
              <a:t>Oldham Community Power</a:t>
            </a:r>
            <a:r>
              <a:rPr lang="ru-RU" dirty="0" smtClean="0"/>
              <a:t>, за </a:t>
            </a:r>
            <a:r>
              <a:rPr lang="ru-RU" dirty="0" err="1" smtClean="0"/>
              <a:t>което</a:t>
            </a:r>
            <a:r>
              <a:rPr lang="ru-RU" dirty="0" smtClean="0"/>
              <a:t> </a:t>
            </a:r>
            <a:r>
              <a:rPr lang="ru-RU" dirty="0" err="1" smtClean="0"/>
              <a:t>получават</a:t>
            </a:r>
            <a:r>
              <a:rPr lang="ru-RU" dirty="0" smtClean="0"/>
              <a:t> </a:t>
            </a:r>
            <a:r>
              <a:rPr lang="ru-RU" dirty="0" err="1" smtClean="0"/>
              <a:t>годишна</a:t>
            </a:r>
            <a:r>
              <a:rPr lang="ru-RU" dirty="0" smtClean="0"/>
              <a:t> лихва</a:t>
            </a:r>
            <a:r>
              <a:rPr lang="en-US" dirty="0" smtClean="0"/>
              <a:t>, a </a:t>
            </a:r>
            <a:r>
              <a:rPr lang="bg-BG" dirty="0" smtClean="0"/>
              <a:t>половината от стойността на инвестицията бе изплатена.</a:t>
            </a:r>
            <a:endParaRPr lang="en-US" dirty="0" smtClean="0"/>
          </a:p>
          <a:p>
            <a:pPr marL="0" indent="0">
              <a:lnSpc>
                <a:spcPct val="100000"/>
              </a:lnSpc>
              <a:spcBef>
                <a:spcPts val="0"/>
              </a:spcBef>
            </a:pPr>
            <a:endParaRPr lang="bg-BG" dirty="0"/>
          </a:p>
        </p:txBody>
      </p:sp>
      <p:pic>
        <p:nvPicPr>
          <p:cNvPr id="5" name="Content Placeholder 3">
            <a:extLst>
              <a:ext uri="{FF2B5EF4-FFF2-40B4-BE49-F238E27FC236}">
                <a16:creationId xmlns:a16="http://schemas.microsoft.com/office/drawing/2014/main" xmlns="" id="{AFD348C4-6134-40D9-B537-EF02D5D3D944}"/>
              </a:ext>
            </a:extLst>
          </p:cNvPr>
          <p:cNvPicPr>
            <a:picLocks noGrp="1" noChangeAspect="1"/>
          </p:cNvPicPr>
          <p:nvPr>
            <p:ph type="pic" sz="quarter" idx="10"/>
          </p:nvPr>
        </p:nvPicPr>
        <p:blipFill>
          <a:blip r:embed="rId2"/>
          <a:srcRect l="31210" r="31210"/>
          <a:stretch>
            <a:fillRect/>
          </a:stretch>
        </p:blipFill>
        <p:spPr>
          <a:xfrm>
            <a:off x="7579074" y="1"/>
            <a:ext cx="3381205" cy="6380702"/>
          </a:xfrm>
        </p:spPr>
      </p:pic>
      <p:sp>
        <p:nvSpPr>
          <p:cNvPr id="6" name="Правоъгълник 5"/>
          <p:cNvSpPr/>
          <p:nvPr/>
        </p:nvSpPr>
        <p:spPr>
          <a:xfrm>
            <a:off x="0" y="-27583"/>
            <a:ext cx="7579073" cy="1077218"/>
          </a:xfrm>
          <a:prstGeom prst="rect">
            <a:avLst/>
          </a:prstGeom>
          <a:solidFill>
            <a:srgbClr val="354F92"/>
          </a:solidFill>
        </p:spPr>
        <p:txBody>
          <a:bodyPr wrap="square">
            <a:spAutoFit/>
          </a:bodyPr>
          <a:lstStyle/>
          <a:p>
            <a:r>
              <a:rPr lang="bg-BG" sz="3200" b="1" dirty="0" smtClean="0">
                <a:solidFill>
                  <a:schemeClr val="bg1"/>
                </a:solidFill>
              </a:rPr>
              <a:t>ВЪЗОБНОВЯЕМОСТ И ЕНЕРГИЙНИ ОБЩНОСТИ - </a:t>
            </a:r>
            <a:r>
              <a:rPr lang="en-US" sz="2400" b="1" dirty="0" smtClean="0">
                <a:solidFill>
                  <a:srgbClr val="EB7339"/>
                </a:solidFill>
              </a:rPr>
              <a:t>Oldham Community Power</a:t>
            </a:r>
            <a:endParaRPr lang="bg-BG" sz="3200" b="1" dirty="0" smtClean="0">
              <a:solidFill>
                <a:schemeClr val="bg1"/>
              </a:solidFill>
            </a:endParaRPr>
          </a:p>
        </p:txBody>
      </p:sp>
      <p:sp>
        <p:nvSpPr>
          <p:cNvPr id="9" name="Правоъгълник 8"/>
          <p:cNvSpPr/>
          <p:nvPr/>
        </p:nvSpPr>
        <p:spPr>
          <a:xfrm>
            <a:off x="6429376" y="6380702"/>
            <a:ext cx="5136830" cy="461665"/>
          </a:xfrm>
          <a:prstGeom prst="rect">
            <a:avLst/>
          </a:prstGeom>
        </p:spPr>
        <p:txBody>
          <a:bodyPr wrap="square">
            <a:spAutoFit/>
          </a:bodyPr>
          <a:lstStyle/>
          <a:p>
            <a:pPr lvl="0"/>
            <a:r>
              <a:rPr lang="en-US" sz="2400" dirty="0" smtClean="0">
                <a:solidFill>
                  <a:srgbClr val="EB7339"/>
                </a:solidFill>
                <a:hlinkClick r:id="rId3"/>
              </a:rPr>
              <a:t>http://oldhamcommunitypower.org.uk</a:t>
            </a:r>
            <a:r>
              <a:rPr lang="bg-BG" sz="2400" dirty="0" smtClean="0">
                <a:solidFill>
                  <a:srgbClr val="EB7339"/>
                </a:solidFill>
              </a:rPr>
              <a:t>  </a:t>
            </a:r>
            <a:endParaRPr lang="bg-BG" sz="2400" dirty="0">
              <a:solidFill>
                <a:srgbClr val="086D6E"/>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591050" y="579491"/>
            <a:ext cx="7067550" cy="5878459"/>
          </a:xfrm>
        </p:spPr>
        <p:txBody>
          <a:bodyPr/>
          <a:lstStyle/>
          <a:p>
            <a:r>
              <a:rPr lang="ru-RU" b="1" dirty="0" smtClean="0"/>
              <a:t>Продуктът като услуга </a:t>
            </a:r>
            <a:r>
              <a:rPr lang="ru-RU" dirty="0" smtClean="0"/>
              <a:t>е бизнес модел, при който клиентът плаща за определени функции и избягва рисковете от собствеността. </a:t>
            </a:r>
            <a:r>
              <a:rPr lang="ru-RU" dirty="0" err="1" smtClean="0"/>
              <a:t>Общите</a:t>
            </a:r>
            <a:r>
              <a:rPr lang="ru-RU" dirty="0" smtClean="0"/>
              <a:t> </a:t>
            </a:r>
            <a:r>
              <a:rPr lang="ru-RU" dirty="0" err="1" smtClean="0"/>
              <a:t>разходи</a:t>
            </a:r>
            <a:r>
              <a:rPr lang="ru-RU" dirty="0" smtClean="0"/>
              <a:t> за </a:t>
            </a:r>
            <a:r>
              <a:rPr lang="ru-RU" dirty="0" err="1" smtClean="0"/>
              <a:t>собственост</a:t>
            </a:r>
            <a:r>
              <a:rPr lang="ru-RU" dirty="0" smtClean="0"/>
              <a:t> </a:t>
            </a:r>
            <a:r>
              <a:rPr lang="ru-RU" dirty="0" err="1" smtClean="0"/>
              <a:t>остават</a:t>
            </a:r>
            <a:r>
              <a:rPr lang="ru-RU" dirty="0" smtClean="0"/>
              <a:t> </a:t>
            </a:r>
            <a:r>
              <a:rPr lang="ru-RU" dirty="0" err="1" smtClean="0"/>
              <a:t>за</a:t>
            </a:r>
            <a:r>
              <a:rPr lang="ru-RU" dirty="0" smtClean="0"/>
              <a:t> </a:t>
            </a:r>
            <a:r>
              <a:rPr lang="ru-RU" dirty="0" err="1" smtClean="0"/>
              <a:t>доставчика</a:t>
            </a:r>
            <a:r>
              <a:rPr lang="ru-RU" dirty="0" smtClean="0"/>
              <a:t> на </a:t>
            </a:r>
            <a:r>
              <a:rPr lang="ru-RU" dirty="0" err="1" smtClean="0"/>
              <a:t>услугата</a:t>
            </a:r>
            <a:r>
              <a:rPr lang="ru-RU" dirty="0" smtClean="0"/>
              <a:t>, </a:t>
            </a:r>
            <a:r>
              <a:rPr lang="ru-RU" dirty="0" err="1" smtClean="0"/>
              <a:t>като</a:t>
            </a:r>
            <a:r>
              <a:rPr lang="ru-RU" dirty="0" smtClean="0"/>
              <a:t> приходите се </a:t>
            </a:r>
            <a:r>
              <a:rPr lang="ru-RU" dirty="0" err="1" smtClean="0"/>
              <a:t>осигуряват</a:t>
            </a:r>
            <a:r>
              <a:rPr lang="ru-RU" dirty="0" smtClean="0"/>
              <a:t> чрез договори за лизинг или наем.</a:t>
            </a:r>
          </a:p>
          <a:p>
            <a:r>
              <a:rPr lang="ru-RU" b="1" dirty="0" smtClean="0"/>
              <a:t>ПОЛЗИ</a:t>
            </a:r>
            <a:r>
              <a:rPr lang="ru-RU" dirty="0" smtClean="0"/>
              <a:t> </a:t>
            </a:r>
          </a:p>
          <a:p>
            <a:r>
              <a:rPr lang="ru-RU" dirty="0" smtClean="0"/>
              <a:t>	Заплащането на услугата означава, че клиентът не трябва да се грижи за поддръжката на продукта и да мисли какво да прави с него в края на жизнения му цикъл. </a:t>
            </a:r>
            <a:r>
              <a:rPr lang="ru-RU" dirty="0" err="1" smtClean="0"/>
              <a:t>Предотвратяват</a:t>
            </a:r>
            <a:r>
              <a:rPr lang="ru-RU" dirty="0" smtClean="0"/>
              <a:t> се </a:t>
            </a:r>
            <a:r>
              <a:rPr lang="ru-RU" dirty="0" err="1" smtClean="0"/>
              <a:t>отпадъци</a:t>
            </a:r>
            <a:r>
              <a:rPr lang="ru-RU" dirty="0" smtClean="0"/>
              <a:t> и се </a:t>
            </a:r>
            <a:r>
              <a:rPr lang="ru-RU" dirty="0" err="1" smtClean="0"/>
              <a:t>намаляват</a:t>
            </a:r>
            <a:r>
              <a:rPr lang="ru-RU" dirty="0" smtClean="0"/>
              <a:t> </a:t>
            </a:r>
            <a:r>
              <a:rPr lang="ru-RU" dirty="0" err="1" smtClean="0"/>
              <a:t>разходите</a:t>
            </a:r>
            <a:r>
              <a:rPr lang="ru-RU" dirty="0" smtClean="0"/>
              <a:t> на </a:t>
            </a:r>
            <a:r>
              <a:rPr lang="ru-RU" dirty="0" err="1" smtClean="0"/>
              <a:t>суровини</a:t>
            </a:r>
            <a:r>
              <a:rPr lang="ru-RU" dirty="0" smtClean="0"/>
              <a:t>. </a:t>
            </a:r>
          </a:p>
          <a:p>
            <a:endParaRPr lang="bg-BG" dirty="0"/>
          </a:p>
          <a:p>
            <a:r>
              <a:rPr lang="en-US" b="1" dirty="0"/>
              <a:t> </a:t>
            </a:r>
            <a:endParaRPr lang="bg-BG" b="1" dirty="0"/>
          </a:p>
          <a:p>
            <a:endParaRPr lang="bg-BG" dirty="0"/>
          </a:p>
          <a:p>
            <a:endParaRPr lang="bg-BG" dirty="0"/>
          </a:p>
        </p:txBody>
      </p:sp>
      <p:sp>
        <p:nvSpPr>
          <p:cNvPr id="6" name="Текстов контейнер 2"/>
          <p:cNvSpPr>
            <a:spLocks noGrp="1"/>
          </p:cNvSpPr>
          <p:nvPr>
            <p:ph type="body" sz="quarter" idx="16"/>
          </p:nvPr>
        </p:nvSpPr>
        <p:spPr>
          <a:xfrm>
            <a:off x="504701" y="330568"/>
            <a:ext cx="3943474" cy="1593482"/>
          </a:xfrm>
        </p:spPr>
        <p:txBody>
          <a:bodyPr/>
          <a:lstStyle/>
          <a:p>
            <a:r>
              <a:rPr lang="bg-BG" dirty="0" smtClean="0"/>
              <a:t>ЩО Е ТО ПРОДУКТЪТ КАТО УСЛУГА?</a:t>
            </a:r>
            <a:endParaRPr lang="en-US" dirty="0"/>
          </a:p>
          <a:p>
            <a:endParaRPr lang="bg-BG" dirty="0"/>
          </a:p>
        </p:txBody>
      </p:sp>
      <p:sp>
        <p:nvSpPr>
          <p:cNvPr id="4" name="Правоъгълник 3"/>
          <p:cNvSpPr/>
          <p:nvPr/>
        </p:nvSpPr>
        <p:spPr>
          <a:xfrm>
            <a:off x="5024176" y="5248275"/>
            <a:ext cx="6096000" cy="830997"/>
          </a:xfrm>
          <a:prstGeom prst="rect">
            <a:avLst/>
          </a:prstGeom>
        </p:spPr>
        <p:txBody>
          <a:bodyPr>
            <a:spAutoFit/>
          </a:bodyPr>
          <a:lstStyle/>
          <a:p>
            <a:pPr algn="ctr"/>
            <a:r>
              <a:rPr lang="ru-RU" sz="2400" b="1" i="1" dirty="0" err="1" smtClean="0">
                <a:solidFill>
                  <a:srgbClr val="0000FF"/>
                </a:solidFill>
              </a:rPr>
              <a:t>Вижте</a:t>
            </a:r>
            <a:r>
              <a:rPr lang="ru-RU" sz="2400" b="1" i="1" dirty="0" smtClean="0">
                <a:solidFill>
                  <a:srgbClr val="0000FF"/>
                </a:solidFill>
              </a:rPr>
              <a:t> </a:t>
            </a:r>
            <a:r>
              <a:rPr lang="ru-RU" sz="2400" b="1" i="1" dirty="0" err="1" smtClean="0">
                <a:solidFill>
                  <a:srgbClr val="0000FF"/>
                </a:solidFill>
              </a:rPr>
              <a:t>примери</a:t>
            </a:r>
            <a:r>
              <a:rPr lang="ru-RU" sz="2400" b="1" i="1" dirty="0" smtClean="0">
                <a:solidFill>
                  <a:srgbClr val="0000FF"/>
                </a:solidFill>
              </a:rPr>
              <a:t> за </a:t>
            </a:r>
            <a:r>
              <a:rPr lang="ru-RU" sz="2400" b="1" i="1" dirty="0" err="1" smtClean="0">
                <a:solidFill>
                  <a:srgbClr val="0000FF"/>
                </a:solidFill>
              </a:rPr>
              <a:t>това</a:t>
            </a:r>
            <a:r>
              <a:rPr lang="ru-RU" sz="2400" b="1" i="1" dirty="0" smtClean="0">
                <a:solidFill>
                  <a:srgbClr val="0000FF"/>
                </a:solidFill>
              </a:rPr>
              <a:t> </a:t>
            </a:r>
            <a:r>
              <a:rPr lang="ru-RU" sz="2400" b="1" i="1" dirty="0" err="1" smtClean="0">
                <a:solidFill>
                  <a:srgbClr val="0000FF"/>
                </a:solidFill>
              </a:rPr>
              <a:t>какво</a:t>
            </a:r>
            <a:r>
              <a:rPr lang="ru-RU" sz="2400" b="1" i="1" dirty="0" smtClean="0">
                <a:solidFill>
                  <a:srgbClr val="0000FF"/>
                </a:solidFill>
              </a:rPr>
              <a:t> правят </a:t>
            </a:r>
            <a:r>
              <a:rPr lang="ru-RU" sz="2400" b="1" i="1" dirty="0" err="1" smtClean="0">
                <a:solidFill>
                  <a:srgbClr val="0000FF"/>
                </a:solidFill>
              </a:rPr>
              <a:t>общностите</a:t>
            </a:r>
            <a:r>
              <a:rPr lang="ru-RU" sz="2400" b="1" i="1" dirty="0" smtClean="0">
                <a:solidFill>
                  <a:srgbClr val="0000FF"/>
                </a:solidFill>
              </a:rPr>
              <a:t> на </a:t>
            </a:r>
            <a:r>
              <a:rPr lang="ru-RU" sz="2400" b="1" i="1" dirty="0" err="1" smtClean="0">
                <a:solidFill>
                  <a:srgbClr val="0000FF"/>
                </a:solidFill>
              </a:rPr>
              <a:t>следващите</a:t>
            </a:r>
            <a:r>
              <a:rPr lang="ru-RU" sz="2400" b="1" i="1" dirty="0" smtClean="0">
                <a:solidFill>
                  <a:srgbClr val="0000FF"/>
                </a:solidFill>
              </a:rPr>
              <a:t> </a:t>
            </a:r>
            <a:r>
              <a:rPr lang="ru-RU" sz="2400" b="1" i="1" dirty="0" err="1" smtClean="0">
                <a:solidFill>
                  <a:srgbClr val="0000FF"/>
                </a:solidFill>
              </a:rPr>
              <a:t>слайдове</a:t>
            </a:r>
            <a:r>
              <a:rPr lang="ru-RU" sz="2400" b="1" i="1" dirty="0" smtClean="0">
                <a:solidFill>
                  <a:srgbClr val="0000FF"/>
                </a:solidFill>
              </a:rPr>
              <a:t>.</a:t>
            </a:r>
            <a:endParaRPr lang="bg-BG" sz="2400" dirty="0">
              <a:solidFill>
                <a:srgbClr val="0000FF"/>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01331F3-1FAA-D347-8B9C-59F1536C295C}"/>
              </a:ext>
            </a:extLst>
          </p:cNvPr>
          <p:cNvSpPr>
            <a:spLocks noGrp="1"/>
          </p:cNvSpPr>
          <p:nvPr>
            <p:ph type="body" sz="quarter" idx="16"/>
          </p:nvPr>
        </p:nvSpPr>
        <p:spPr>
          <a:xfrm>
            <a:off x="0" y="26376"/>
            <a:ext cx="12110518" cy="867927"/>
          </a:xfrm>
          <a:prstGeom prst="rect">
            <a:avLst/>
          </a:prstGeom>
        </p:spPr>
        <p:txBody>
          <a:bodyPr/>
          <a:lstStyle/>
          <a:p>
            <a:r>
              <a:rPr lang="bg-BG" sz="3000" dirty="0" smtClean="0"/>
              <a:t>Продуктът като услуга за намаляване на замърсяването от модната индустрия – </a:t>
            </a:r>
            <a:r>
              <a:rPr lang="en-US" sz="3000" dirty="0" err="1" smtClean="0"/>
              <a:t>Vaterpuu</a:t>
            </a:r>
            <a:r>
              <a:rPr lang="en-US" sz="3000" dirty="0" smtClean="0"/>
              <a:t>, </a:t>
            </a:r>
            <a:r>
              <a:rPr lang="bg-BG" sz="3000" dirty="0" smtClean="0"/>
              <a:t>ФИНЛАНДИЯ</a:t>
            </a:r>
            <a:endParaRPr lang="en-US" sz="3000" dirty="0"/>
          </a:p>
        </p:txBody>
      </p:sp>
      <p:sp>
        <p:nvSpPr>
          <p:cNvPr id="9" name="Rectangle 8"/>
          <p:cNvSpPr/>
          <p:nvPr/>
        </p:nvSpPr>
        <p:spPr>
          <a:xfrm>
            <a:off x="62432" y="894303"/>
            <a:ext cx="7597627" cy="5963697"/>
          </a:xfrm>
          <a:prstGeom prst="rect">
            <a:avLst/>
          </a:prstGeom>
          <a:solidFill>
            <a:schemeClr val="accent4">
              <a:lumMod val="60000"/>
              <a:lumOff val="40000"/>
            </a:schemeClr>
          </a:solidFill>
        </p:spPr>
        <p:txBody>
          <a:bodyPr wrap="square">
            <a:spAutoFit/>
          </a:bodyPr>
          <a:lstStyle/>
          <a:p>
            <a:r>
              <a:rPr lang="ru-RU" sz="2400" b="1" dirty="0" smtClean="0">
                <a:solidFill>
                  <a:srgbClr val="000000"/>
                </a:solidFill>
              </a:rPr>
              <a:t>	</a:t>
            </a:r>
            <a:r>
              <a:rPr lang="ru-RU" sz="2400" b="1" dirty="0" err="1" smtClean="0">
                <a:solidFill>
                  <a:srgbClr val="000000"/>
                </a:solidFill>
              </a:rPr>
              <a:t>Vaatepuu</a:t>
            </a:r>
            <a:r>
              <a:rPr lang="ru-RU" sz="2400" b="1" dirty="0" smtClean="0">
                <a:solidFill>
                  <a:srgbClr val="000000"/>
                </a:solidFill>
              </a:rPr>
              <a:t> </a:t>
            </a:r>
            <a:r>
              <a:rPr lang="ru-RU" sz="2400" dirty="0" smtClean="0">
                <a:solidFill>
                  <a:srgbClr val="000000"/>
                </a:solidFill>
              </a:rPr>
              <a:t>е </a:t>
            </a:r>
            <a:r>
              <a:rPr lang="ru-RU" sz="2400" dirty="0" err="1" smtClean="0">
                <a:solidFill>
                  <a:srgbClr val="000000"/>
                </a:solidFill>
              </a:rPr>
              <a:t>финландска</a:t>
            </a:r>
            <a:r>
              <a:rPr lang="ru-RU" sz="2400" dirty="0" smtClean="0">
                <a:solidFill>
                  <a:srgbClr val="000000"/>
                </a:solidFill>
              </a:rPr>
              <a:t> компания, </a:t>
            </a:r>
            <a:r>
              <a:rPr lang="ru-RU" sz="2400" dirty="0" err="1" smtClean="0">
                <a:solidFill>
                  <a:srgbClr val="000000"/>
                </a:solidFill>
              </a:rPr>
              <a:t>която</a:t>
            </a:r>
            <a:r>
              <a:rPr lang="ru-RU" sz="2400" dirty="0" smtClean="0">
                <a:solidFill>
                  <a:srgbClr val="000000"/>
                </a:solidFill>
              </a:rPr>
              <a:t> </a:t>
            </a:r>
            <a:r>
              <a:rPr lang="ru-RU" sz="2400" dirty="0" err="1" smtClean="0">
                <a:solidFill>
                  <a:srgbClr val="000000"/>
                </a:solidFill>
              </a:rPr>
              <a:t>насърчава</a:t>
            </a:r>
            <a:r>
              <a:rPr lang="ru-RU" sz="2400" dirty="0" smtClean="0">
                <a:solidFill>
                  <a:srgbClr val="000000"/>
                </a:solidFill>
              </a:rPr>
              <a:t> жените да </a:t>
            </a:r>
            <a:r>
              <a:rPr lang="ru-RU" sz="2400" dirty="0" err="1" smtClean="0">
                <a:solidFill>
                  <a:srgbClr val="000000"/>
                </a:solidFill>
              </a:rPr>
              <a:t>инвестират</a:t>
            </a:r>
            <a:r>
              <a:rPr lang="ru-RU" sz="2400" dirty="0" smtClean="0">
                <a:solidFill>
                  <a:srgbClr val="000000"/>
                </a:solidFill>
              </a:rPr>
              <a:t> в качество на гардероба си чрез </a:t>
            </a:r>
            <a:r>
              <a:rPr lang="ru-RU" sz="2400" dirty="0" err="1" smtClean="0">
                <a:solidFill>
                  <a:srgbClr val="000000"/>
                </a:solidFill>
              </a:rPr>
              <a:t>заемане</a:t>
            </a:r>
            <a:r>
              <a:rPr lang="ru-RU" sz="2400" dirty="0" smtClean="0">
                <a:solidFill>
                  <a:srgbClr val="000000"/>
                </a:solidFill>
              </a:rPr>
              <a:t> на облекло, а не чрез </a:t>
            </a:r>
            <a:r>
              <a:rPr lang="ru-RU" sz="2400" dirty="0" err="1" smtClean="0">
                <a:solidFill>
                  <a:srgbClr val="000000"/>
                </a:solidFill>
              </a:rPr>
              <a:t>закупуване</a:t>
            </a:r>
            <a:r>
              <a:rPr lang="ru-RU" sz="2400" dirty="0" smtClean="0">
                <a:solidFill>
                  <a:srgbClr val="000000"/>
                </a:solidFill>
              </a:rPr>
              <a:t> на </a:t>
            </a:r>
            <a:r>
              <a:rPr lang="ru-RU" sz="2400" dirty="0" err="1" smtClean="0">
                <a:solidFill>
                  <a:srgbClr val="000000"/>
                </a:solidFill>
              </a:rPr>
              <a:t>дрехи</a:t>
            </a:r>
            <a:r>
              <a:rPr lang="ru-RU" sz="2400" dirty="0" smtClean="0">
                <a:solidFill>
                  <a:srgbClr val="000000"/>
                </a:solidFill>
              </a:rPr>
              <a:t>. Чрез увеличаване степента на използване на дрехите и поддържането им във вид годен за употреба възможно най-дълго, Vaatepuu предлага устойчива алтернатива на бързата мода. </a:t>
            </a:r>
            <a:r>
              <a:rPr lang="en-US" sz="1600" dirty="0">
                <a:solidFill>
                  <a:srgbClr val="000000"/>
                </a:solidFill>
              </a:rPr>
              <a:t/>
            </a:r>
            <a:br>
              <a:rPr lang="en-US" sz="1600" dirty="0">
                <a:solidFill>
                  <a:srgbClr val="000000"/>
                </a:solidFill>
              </a:rPr>
            </a:br>
            <a:r>
              <a:rPr lang="bg-BG" sz="1600" dirty="0" smtClean="0">
                <a:solidFill>
                  <a:srgbClr val="000000"/>
                </a:solidFill>
              </a:rPr>
              <a:t>	</a:t>
            </a:r>
            <a:r>
              <a:rPr lang="bg-BG" sz="2400" dirty="0" smtClean="0">
                <a:solidFill>
                  <a:srgbClr val="000000"/>
                </a:solidFill>
              </a:rPr>
              <a:t>Услугата се предлага в </a:t>
            </a:r>
            <a:r>
              <a:rPr lang="ru-RU" sz="2400" dirty="0" smtClean="0">
                <a:solidFill>
                  <a:srgbClr val="000000"/>
                </a:solidFill>
              </a:rPr>
              <a:t>мрежа от </a:t>
            </a:r>
            <a:r>
              <a:rPr lang="ru-RU" sz="2400" dirty="0" err="1" smtClean="0">
                <a:solidFill>
                  <a:srgbClr val="000000"/>
                </a:solidFill>
              </a:rPr>
              <a:t>магазини</a:t>
            </a:r>
            <a:r>
              <a:rPr lang="ru-RU" sz="2400" dirty="0" smtClean="0">
                <a:solidFill>
                  <a:srgbClr val="000000"/>
                </a:solidFill>
              </a:rPr>
              <a:t>, </a:t>
            </a:r>
            <a:r>
              <a:rPr lang="ru-RU" sz="2400" dirty="0" err="1" smtClean="0">
                <a:solidFill>
                  <a:srgbClr val="000000"/>
                </a:solidFill>
              </a:rPr>
              <a:t>което</a:t>
            </a:r>
            <a:r>
              <a:rPr lang="ru-RU" sz="2400" dirty="0" smtClean="0">
                <a:solidFill>
                  <a:srgbClr val="000000"/>
                </a:solidFill>
              </a:rPr>
              <a:t> </a:t>
            </a:r>
            <a:r>
              <a:rPr lang="ru-RU" sz="2400" dirty="0" err="1" smtClean="0">
                <a:solidFill>
                  <a:srgbClr val="000000"/>
                </a:solidFill>
              </a:rPr>
              <a:t>спомага</a:t>
            </a:r>
            <a:r>
              <a:rPr lang="ru-RU" sz="2400" dirty="0" smtClean="0">
                <a:solidFill>
                  <a:srgbClr val="000000"/>
                </a:solidFill>
              </a:rPr>
              <a:t> за </a:t>
            </a:r>
            <a:r>
              <a:rPr lang="ru-RU" sz="2400" dirty="0" err="1" smtClean="0">
                <a:solidFill>
                  <a:srgbClr val="000000"/>
                </a:solidFill>
              </a:rPr>
              <a:t>поддържането</a:t>
            </a:r>
            <a:r>
              <a:rPr lang="ru-RU" sz="2400" dirty="0" smtClean="0">
                <a:solidFill>
                  <a:srgbClr val="000000"/>
                </a:solidFill>
              </a:rPr>
              <a:t> на </a:t>
            </a:r>
            <a:r>
              <a:rPr lang="ru-RU" sz="2400" dirty="0" err="1" smtClean="0">
                <a:solidFill>
                  <a:srgbClr val="000000"/>
                </a:solidFill>
              </a:rPr>
              <a:t>нарастващия</a:t>
            </a:r>
            <a:r>
              <a:rPr lang="ru-RU" sz="2400" dirty="0" smtClean="0">
                <a:solidFill>
                  <a:srgbClr val="000000"/>
                </a:solidFill>
              </a:rPr>
              <a:t> интерес на </a:t>
            </a:r>
            <a:r>
              <a:rPr lang="ru-RU" sz="2400" dirty="0" err="1" smtClean="0">
                <a:solidFill>
                  <a:srgbClr val="000000"/>
                </a:solidFill>
              </a:rPr>
              <a:t>клиентите</a:t>
            </a:r>
            <a:r>
              <a:rPr lang="ru-RU" sz="2400" dirty="0" smtClean="0">
                <a:solidFill>
                  <a:srgbClr val="000000"/>
                </a:solidFill>
              </a:rPr>
              <a:t> </a:t>
            </a:r>
            <a:r>
              <a:rPr lang="ru-RU" sz="2400" dirty="0" err="1" smtClean="0">
                <a:solidFill>
                  <a:srgbClr val="000000"/>
                </a:solidFill>
              </a:rPr>
              <a:t>към</a:t>
            </a:r>
            <a:r>
              <a:rPr lang="ru-RU" sz="2400" dirty="0" smtClean="0">
                <a:solidFill>
                  <a:srgbClr val="000000"/>
                </a:solidFill>
              </a:rPr>
              <a:t> </a:t>
            </a:r>
            <a:r>
              <a:rPr lang="ru-RU" sz="2400" dirty="0" err="1" smtClean="0">
                <a:solidFill>
                  <a:srgbClr val="000000"/>
                </a:solidFill>
              </a:rPr>
              <a:t>дрехи</a:t>
            </a:r>
            <a:r>
              <a:rPr lang="ru-RU" sz="2400" dirty="0" smtClean="0">
                <a:solidFill>
                  <a:srgbClr val="000000"/>
                </a:solidFill>
              </a:rPr>
              <a:t> под наем. </a:t>
            </a:r>
            <a:r>
              <a:rPr lang="ru-RU" sz="2400" dirty="0" err="1" smtClean="0">
                <a:solidFill>
                  <a:srgbClr val="000000"/>
                </a:solidFill>
              </a:rPr>
              <a:t>Клиентите</a:t>
            </a:r>
            <a:r>
              <a:rPr lang="ru-RU" sz="2400" dirty="0" smtClean="0">
                <a:solidFill>
                  <a:srgbClr val="000000"/>
                </a:solidFill>
              </a:rPr>
              <a:t> </a:t>
            </a:r>
            <a:r>
              <a:rPr lang="ru-RU" sz="2400" dirty="0" err="1" smtClean="0">
                <a:solidFill>
                  <a:srgbClr val="000000"/>
                </a:solidFill>
              </a:rPr>
              <a:t>са</a:t>
            </a:r>
            <a:r>
              <a:rPr lang="ru-RU" sz="2400" dirty="0" smtClean="0">
                <a:solidFill>
                  <a:srgbClr val="000000"/>
                </a:solidFill>
              </a:rPr>
              <a:t> </a:t>
            </a:r>
            <a:r>
              <a:rPr lang="ru-RU" sz="2400" dirty="0" err="1" smtClean="0">
                <a:solidFill>
                  <a:srgbClr val="000000"/>
                </a:solidFill>
              </a:rPr>
              <a:t>членове</a:t>
            </a:r>
            <a:r>
              <a:rPr lang="ru-RU" sz="2400" dirty="0" smtClean="0">
                <a:solidFill>
                  <a:srgbClr val="000000"/>
                </a:solidFill>
              </a:rPr>
              <a:t> на </a:t>
            </a:r>
            <a:r>
              <a:rPr lang="ru-RU" sz="2400" dirty="0" err="1" smtClean="0">
                <a:solidFill>
                  <a:srgbClr val="000000"/>
                </a:solidFill>
              </a:rPr>
              <a:t>мрежата</a:t>
            </a:r>
            <a:r>
              <a:rPr lang="ru-RU" sz="2400" dirty="0" smtClean="0">
                <a:solidFill>
                  <a:srgbClr val="000000"/>
                </a:solidFill>
              </a:rPr>
              <a:t> и </a:t>
            </a:r>
            <a:r>
              <a:rPr lang="ru-RU" sz="2400" dirty="0" err="1" smtClean="0">
                <a:solidFill>
                  <a:srgbClr val="000000"/>
                </a:solidFill>
              </a:rPr>
              <a:t>кандидатстват</a:t>
            </a:r>
            <a:r>
              <a:rPr lang="ru-RU" sz="2400" dirty="0" smtClean="0">
                <a:solidFill>
                  <a:srgbClr val="000000"/>
                </a:solidFill>
              </a:rPr>
              <a:t> за </a:t>
            </a:r>
            <a:r>
              <a:rPr lang="ru-RU" sz="2400" dirty="0" err="1" smtClean="0">
                <a:solidFill>
                  <a:srgbClr val="000000"/>
                </a:solidFill>
              </a:rPr>
              <a:t>дрехи</a:t>
            </a:r>
            <a:r>
              <a:rPr lang="ru-RU" sz="2400" dirty="0" smtClean="0">
                <a:solidFill>
                  <a:srgbClr val="000000"/>
                </a:solidFill>
              </a:rPr>
              <a:t> и </a:t>
            </a:r>
            <a:r>
              <a:rPr lang="ru-RU" sz="2400" dirty="0" err="1" smtClean="0">
                <a:solidFill>
                  <a:srgbClr val="000000"/>
                </a:solidFill>
              </a:rPr>
              <a:t>аксесоари</a:t>
            </a:r>
            <a:r>
              <a:rPr lang="ru-RU" sz="2400" dirty="0" smtClean="0">
                <a:solidFill>
                  <a:srgbClr val="000000"/>
                </a:solidFill>
              </a:rPr>
              <a:t> на заем за </a:t>
            </a:r>
            <a:r>
              <a:rPr lang="ru-RU" sz="2400" dirty="0" err="1" smtClean="0">
                <a:solidFill>
                  <a:srgbClr val="000000"/>
                </a:solidFill>
              </a:rPr>
              <a:t>няколко</a:t>
            </a:r>
            <a:r>
              <a:rPr lang="ru-RU" sz="2400" dirty="0" smtClean="0">
                <a:solidFill>
                  <a:srgbClr val="000000"/>
                </a:solidFill>
              </a:rPr>
              <a:t> </a:t>
            </a:r>
            <a:r>
              <a:rPr lang="ru-RU" sz="2400" dirty="0" err="1" smtClean="0">
                <a:solidFill>
                  <a:srgbClr val="000000"/>
                </a:solidFill>
              </a:rPr>
              <a:t>седмици</a:t>
            </a:r>
            <a:r>
              <a:rPr lang="ru-RU" sz="2400" dirty="0" smtClean="0">
                <a:solidFill>
                  <a:srgbClr val="000000"/>
                </a:solidFill>
              </a:rPr>
              <a:t>, след </a:t>
            </a:r>
            <a:r>
              <a:rPr lang="ru-RU" sz="2400" dirty="0" err="1" smtClean="0">
                <a:solidFill>
                  <a:srgbClr val="000000"/>
                </a:solidFill>
              </a:rPr>
              <a:t>което</a:t>
            </a:r>
            <a:r>
              <a:rPr lang="ru-RU" sz="2400" dirty="0" smtClean="0">
                <a:solidFill>
                  <a:srgbClr val="000000"/>
                </a:solidFill>
              </a:rPr>
              <a:t> </a:t>
            </a:r>
            <a:r>
              <a:rPr lang="ru-RU" sz="2400" dirty="0" err="1" smtClean="0">
                <a:solidFill>
                  <a:srgbClr val="000000"/>
                </a:solidFill>
              </a:rPr>
              <a:t>може</a:t>
            </a:r>
            <a:r>
              <a:rPr lang="ru-RU" sz="2400" dirty="0" smtClean="0">
                <a:solidFill>
                  <a:srgbClr val="000000"/>
                </a:solidFill>
              </a:rPr>
              <a:t> да </a:t>
            </a:r>
            <a:r>
              <a:rPr lang="ru-RU" sz="2400" dirty="0" err="1" smtClean="0">
                <a:solidFill>
                  <a:srgbClr val="000000"/>
                </a:solidFill>
              </a:rPr>
              <a:t>ги</a:t>
            </a:r>
            <a:r>
              <a:rPr lang="ru-RU" sz="2400" dirty="0" smtClean="0">
                <a:solidFill>
                  <a:srgbClr val="000000"/>
                </a:solidFill>
              </a:rPr>
              <a:t> сменят за </a:t>
            </a:r>
            <a:r>
              <a:rPr lang="ru-RU" sz="2400" dirty="0" err="1" smtClean="0">
                <a:solidFill>
                  <a:srgbClr val="000000"/>
                </a:solidFill>
              </a:rPr>
              <a:t>други</a:t>
            </a:r>
            <a:r>
              <a:rPr lang="ru-RU" sz="2400" dirty="0" smtClean="0">
                <a:solidFill>
                  <a:srgbClr val="000000"/>
                </a:solidFill>
              </a:rPr>
              <a:t> облекла.</a:t>
            </a:r>
            <a:endParaRPr lang="en-US" sz="2400" dirty="0">
              <a:solidFill>
                <a:srgbClr val="000000"/>
              </a:solidFill>
            </a:endParaRPr>
          </a:p>
          <a:p>
            <a:r>
              <a:rPr lang="ru-RU" sz="2400" dirty="0" smtClean="0">
                <a:solidFill>
                  <a:srgbClr val="000000"/>
                </a:solidFill>
              </a:rPr>
              <a:t>	</a:t>
            </a:r>
            <a:r>
              <a:rPr lang="ru-RU" sz="2400" dirty="0" err="1" smtClean="0">
                <a:solidFill>
                  <a:srgbClr val="000000"/>
                </a:solidFill>
              </a:rPr>
              <a:t>Важни</a:t>
            </a:r>
            <a:r>
              <a:rPr lang="ru-RU" sz="2400" dirty="0" smtClean="0">
                <a:solidFill>
                  <a:srgbClr val="000000"/>
                </a:solidFill>
              </a:rPr>
              <a:t> </a:t>
            </a:r>
            <a:r>
              <a:rPr lang="ru-RU" sz="2400" dirty="0" err="1" smtClean="0">
                <a:solidFill>
                  <a:srgbClr val="000000"/>
                </a:solidFill>
              </a:rPr>
              <a:t>партньори</a:t>
            </a:r>
            <a:r>
              <a:rPr lang="ru-RU" sz="2400" dirty="0" smtClean="0">
                <a:solidFill>
                  <a:srgbClr val="000000"/>
                </a:solidFill>
              </a:rPr>
              <a:t> в </a:t>
            </a:r>
            <a:r>
              <a:rPr lang="ru-RU" sz="2400" dirty="0" err="1" smtClean="0">
                <a:solidFill>
                  <a:srgbClr val="000000"/>
                </a:solidFill>
              </a:rPr>
              <a:t>този</a:t>
            </a:r>
            <a:r>
              <a:rPr lang="ru-RU" sz="2400" dirty="0" smtClean="0">
                <a:solidFill>
                  <a:srgbClr val="000000"/>
                </a:solidFill>
              </a:rPr>
              <a:t> бизнес </a:t>
            </a:r>
            <a:r>
              <a:rPr lang="ru-RU" sz="2400" dirty="0" err="1" smtClean="0">
                <a:solidFill>
                  <a:srgbClr val="000000"/>
                </a:solidFill>
              </a:rPr>
              <a:t>модел</a:t>
            </a:r>
            <a:r>
              <a:rPr lang="ru-RU" sz="2400" dirty="0" smtClean="0">
                <a:solidFill>
                  <a:srgbClr val="000000"/>
                </a:solidFill>
              </a:rPr>
              <a:t> </a:t>
            </a:r>
            <a:r>
              <a:rPr lang="ru-RU" sz="2400" dirty="0" err="1" smtClean="0">
                <a:solidFill>
                  <a:srgbClr val="000000"/>
                </a:solidFill>
              </a:rPr>
              <a:t>са</a:t>
            </a:r>
            <a:r>
              <a:rPr lang="ru-RU" sz="2400" dirty="0" smtClean="0">
                <a:solidFill>
                  <a:srgbClr val="000000"/>
                </a:solidFill>
              </a:rPr>
              <a:t> </a:t>
            </a:r>
            <a:r>
              <a:rPr lang="ru-RU" sz="2400" dirty="0" err="1" smtClean="0">
                <a:solidFill>
                  <a:srgbClr val="000000"/>
                </a:solidFill>
              </a:rPr>
              <a:t>финландските</a:t>
            </a:r>
            <a:r>
              <a:rPr lang="ru-RU" sz="2400" dirty="0" smtClean="0">
                <a:solidFill>
                  <a:srgbClr val="000000"/>
                </a:solidFill>
              </a:rPr>
              <a:t> марки за облекло и </a:t>
            </a:r>
            <a:r>
              <a:rPr lang="ru-RU" sz="2400" dirty="0" err="1" smtClean="0">
                <a:solidFill>
                  <a:srgbClr val="000000"/>
                </a:solidFill>
              </a:rPr>
              <a:t>собствениците</a:t>
            </a:r>
            <a:r>
              <a:rPr lang="ru-RU" sz="2400" dirty="0" smtClean="0">
                <a:solidFill>
                  <a:srgbClr val="000000"/>
                </a:solidFill>
              </a:rPr>
              <a:t> на </a:t>
            </a:r>
            <a:r>
              <a:rPr lang="ru-RU" sz="2400" dirty="0" err="1" smtClean="0">
                <a:solidFill>
                  <a:srgbClr val="000000"/>
                </a:solidFill>
              </a:rPr>
              <a:t>франчайз</a:t>
            </a:r>
            <a:r>
              <a:rPr lang="ru-RU" sz="2400" dirty="0" smtClean="0">
                <a:solidFill>
                  <a:srgbClr val="000000"/>
                </a:solidFill>
              </a:rPr>
              <a:t> </a:t>
            </a:r>
            <a:r>
              <a:rPr lang="ru-RU" sz="2400" dirty="0" err="1" smtClean="0">
                <a:solidFill>
                  <a:srgbClr val="000000"/>
                </a:solidFill>
              </a:rPr>
              <a:t>магазини</a:t>
            </a:r>
            <a:r>
              <a:rPr lang="ru-RU" sz="2400" dirty="0" smtClean="0">
                <a:solidFill>
                  <a:srgbClr val="000000"/>
                </a:solidFill>
              </a:rPr>
              <a:t>.</a:t>
            </a:r>
            <a:endParaRPr lang="bg-BG" dirty="0">
              <a:solidFill>
                <a:srgbClr val="000000"/>
              </a:solidFill>
            </a:endParaRPr>
          </a:p>
        </p:txBody>
      </p:sp>
      <p:pic>
        <p:nvPicPr>
          <p:cNvPr id="7172" name="Picture 4" descr="Vaatelainaamo Vaatepuu – muotia ja maailmanparantamista – Pelasta maailma"/>
          <p:cNvPicPr>
            <a:picLocks noGrp="1" noChangeAspect="1" noChangeArrowheads="1"/>
          </p:cNvPicPr>
          <p:nvPr>
            <p:ph type="pic" sz="quarter" idx="10"/>
          </p:nvPr>
        </p:nvPicPr>
        <p:blipFill>
          <a:blip r:embed="rId2"/>
          <a:srcRect l="31197" r="31197"/>
          <a:stretch>
            <a:fillRect/>
          </a:stretch>
        </p:blipFill>
        <p:spPr bwMode="auto">
          <a:xfrm>
            <a:off x="7703233" y="1581458"/>
            <a:ext cx="2444127" cy="4336988"/>
          </a:xfrm>
          <a:prstGeom prst="rect">
            <a:avLst/>
          </a:prstGeom>
          <a:noFill/>
        </p:spPr>
      </p:pic>
      <p:sp>
        <p:nvSpPr>
          <p:cNvPr id="6" name="Rectangle 5"/>
          <p:cNvSpPr/>
          <p:nvPr/>
        </p:nvSpPr>
        <p:spPr>
          <a:xfrm>
            <a:off x="7660059" y="6409756"/>
            <a:ext cx="2747099" cy="461665"/>
          </a:xfrm>
          <a:prstGeom prst="rect">
            <a:avLst/>
          </a:prstGeom>
        </p:spPr>
        <p:txBody>
          <a:bodyPr wrap="none">
            <a:spAutoFit/>
          </a:bodyPr>
          <a:lstStyle/>
          <a:p>
            <a:r>
              <a:rPr lang="en-US" sz="2400" i="1" dirty="0">
                <a:solidFill>
                  <a:srgbClr val="000000"/>
                </a:solidFill>
                <a:hlinkClick r:id="rId3"/>
              </a:rPr>
              <a:t>https://vaatepuu.fi</a:t>
            </a:r>
            <a:r>
              <a:rPr lang="en-US" sz="2400" i="1" dirty="0" smtClean="0">
                <a:solidFill>
                  <a:srgbClr val="000000"/>
                </a:solidFill>
                <a:hlinkClick r:id="rId3"/>
              </a:rPr>
              <a:t>/</a:t>
            </a:r>
            <a:r>
              <a:rPr lang="bg-BG" sz="2400" i="1" dirty="0" smtClean="0">
                <a:solidFill>
                  <a:srgbClr val="000000"/>
                </a:solidFill>
              </a:rPr>
              <a:t> </a:t>
            </a:r>
            <a:endParaRPr lang="bg-BG" sz="2400" i="1" dirty="0">
              <a:solidFill>
                <a:srgbClr val="000000"/>
              </a:solidFill>
            </a:endParaRPr>
          </a:p>
        </p:txBody>
      </p:sp>
    </p:spTree>
    <p:extLst>
      <p:ext uri="{BB962C8B-B14F-4D97-AF65-F5344CB8AC3E}">
        <p14:creationId xmlns:p14="http://schemas.microsoft.com/office/powerpoint/2010/main" xmlns="" val="2509141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25906" y="565485"/>
            <a:ext cx="6558167" cy="4311316"/>
          </a:xfrm>
        </p:spPr>
        <p:txBody>
          <a:bodyPr/>
          <a:lstStyle/>
          <a:p>
            <a:r>
              <a:rPr lang="en-US" dirty="0"/>
              <a:t> </a:t>
            </a:r>
            <a:r>
              <a:rPr lang="ru-RU" b="1" dirty="0" smtClean="0"/>
              <a:t>Платформите за споделяне </a:t>
            </a:r>
            <a:r>
              <a:rPr lang="ru-RU" dirty="0" smtClean="0"/>
              <a:t>увеличават максимално използването на стоки и ресурси и удължават жизнените им цикли, като използват дигитални платформи за отдаване под наем, продажба, споделяне и повторно използване. </a:t>
            </a:r>
            <a:endParaRPr lang="bg-BG" dirty="0"/>
          </a:p>
          <a:p>
            <a:r>
              <a:rPr lang="ru-RU" b="1" dirty="0" smtClean="0"/>
              <a:t>ПОЛЗИ</a:t>
            </a:r>
          </a:p>
          <a:p>
            <a:r>
              <a:rPr lang="ru-RU" b="1" dirty="0" smtClean="0"/>
              <a:t>    </a:t>
            </a:r>
            <a:r>
              <a:rPr lang="ru-RU" dirty="0" err="1" smtClean="0"/>
              <a:t>Бизнесът</a:t>
            </a:r>
            <a:r>
              <a:rPr lang="ru-RU" dirty="0" smtClean="0"/>
              <a:t> </a:t>
            </a:r>
            <a:r>
              <a:rPr lang="ru-RU" dirty="0" err="1" smtClean="0"/>
              <a:t>обикновено</a:t>
            </a:r>
            <a:r>
              <a:rPr lang="ru-RU" dirty="0" smtClean="0"/>
              <a:t> </a:t>
            </a:r>
            <a:r>
              <a:rPr lang="ru-RU" dirty="0" err="1" smtClean="0"/>
              <a:t>печели</a:t>
            </a:r>
            <a:r>
              <a:rPr lang="ru-RU" dirty="0" smtClean="0"/>
              <a:t> от </a:t>
            </a:r>
            <a:r>
              <a:rPr lang="ru-RU" dirty="0" err="1" smtClean="0"/>
              <a:t>предоставяне</a:t>
            </a:r>
            <a:r>
              <a:rPr lang="ru-RU" dirty="0" smtClean="0"/>
              <a:t> на </a:t>
            </a:r>
            <a:r>
              <a:rPr lang="ru-RU" dirty="0" err="1" smtClean="0"/>
              <a:t>допълнителни</a:t>
            </a:r>
            <a:r>
              <a:rPr lang="ru-RU" dirty="0" smtClean="0"/>
              <a:t> услуги и приходи от реклама. Ползите за </a:t>
            </a:r>
            <a:r>
              <a:rPr lang="ru-RU" dirty="0" err="1" smtClean="0"/>
              <a:t>потребителите</a:t>
            </a:r>
            <a:r>
              <a:rPr lang="ru-RU" dirty="0" smtClean="0"/>
              <a:t> </a:t>
            </a:r>
            <a:r>
              <a:rPr lang="ru-RU" dirty="0" err="1" smtClean="0"/>
              <a:t>са</a:t>
            </a:r>
            <a:r>
              <a:rPr lang="ru-RU" dirty="0" smtClean="0"/>
              <a:t> по- </a:t>
            </a:r>
            <a:r>
              <a:rPr lang="ru-RU" dirty="0" err="1" smtClean="0"/>
              <a:t>ниски</a:t>
            </a:r>
            <a:r>
              <a:rPr lang="ru-RU" dirty="0" smtClean="0"/>
              <a:t> цени и </a:t>
            </a:r>
            <a:r>
              <a:rPr lang="ru-RU" dirty="0" err="1" smtClean="0"/>
              <a:t>по-голямо</a:t>
            </a:r>
            <a:r>
              <a:rPr lang="ru-RU" dirty="0" smtClean="0"/>
              <a:t> разнообразие и </a:t>
            </a:r>
            <a:r>
              <a:rPr lang="ru-RU" dirty="0" err="1" smtClean="0"/>
              <a:t>гъвкавост</a:t>
            </a:r>
            <a:r>
              <a:rPr lang="ru-RU" dirty="0" smtClean="0"/>
              <a:t> на </a:t>
            </a:r>
            <a:r>
              <a:rPr lang="ru-RU" dirty="0" err="1" smtClean="0"/>
              <a:t>избора</a:t>
            </a:r>
            <a:r>
              <a:rPr lang="ru-RU" dirty="0" smtClean="0"/>
              <a:t>.</a:t>
            </a:r>
            <a:r>
              <a:rPr lang="en-US" dirty="0" smtClean="0"/>
              <a:t> </a:t>
            </a:r>
            <a:endParaRPr lang="bg-BG" dirty="0"/>
          </a:p>
        </p:txBody>
      </p:sp>
      <p:sp>
        <p:nvSpPr>
          <p:cNvPr id="3" name="Текстов контейнер 2"/>
          <p:cNvSpPr>
            <a:spLocks noGrp="1"/>
          </p:cNvSpPr>
          <p:nvPr>
            <p:ph type="body" sz="quarter" idx="16"/>
          </p:nvPr>
        </p:nvSpPr>
        <p:spPr/>
        <p:txBody>
          <a:bodyPr/>
          <a:lstStyle/>
          <a:p>
            <a:r>
              <a:rPr lang="bg-BG" dirty="0" smtClean="0"/>
              <a:t>ЩО Е ТО ПЛАТФОРМИ ЗА СПОДЕЛЯНЕ</a:t>
            </a:r>
            <a:r>
              <a:rPr lang="en-US" dirty="0" smtClean="0"/>
              <a:t>?</a:t>
            </a:r>
            <a:endParaRPr lang="en-US" dirty="0"/>
          </a:p>
          <a:p>
            <a:endParaRPr lang="bg-BG" dirty="0"/>
          </a:p>
        </p:txBody>
      </p:sp>
      <p:sp>
        <p:nvSpPr>
          <p:cNvPr id="4" name="Правоъгълник 3"/>
          <p:cNvSpPr/>
          <p:nvPr/>
        </p:nvSpPr>
        <p:spPr>
          <a:xfrm>
            <a:off x="5104563" y="5085580"/>
            <a:ext cx="6096000" cy="830997"/>
          </a:xfrm>
          <a:prstGeom prst="rect">
            <a:avLst/>
          </a:prstGeom>
        </p:spPr>
        <p:txBody>
          <a:bodyPr>
            <a:spAutoFit/>
          </a:bodyPr>
          <a:lstStyle/>
          <a:p>
            <a:pPr algn="ctr"/>
            <a:r>
              <a:rPr lang="ru-RU" sz="2400" b="1" i="1" dirty="0" err="1" smtClean="0">
                <a:solidFill>
                  <a:srgbClr val="0000FF"/>
                </a:solidFill>
              </a:rPr>
              <a:t>Вижте</a:t>
            </a:r>
            <a:r>
              <a:rPr lang="ru-RU" sz="2400" b="1" i="1" dirty="0" smtClean="0">
                <a:solidFill>
                  <a:srgbClr val="0000FF"/>
                </a:solidFill>
              </a:rPr>
              <a:t> </a:t>
            </a:r>
            <a:r>
              <a:rPr lang="ru-RU" sz="2400" b="1" i="1" dirty="0" err="1" smtClean="0">
                <a:solidFill>
                  <a:srgbClr val="0000FF"/>
                </a:solidFill>
              </a:rPr>
              <a:t>примери</a:t>
            </a:r>
            <a:r>
              <a:rPr lang="ru-RU" sz="2400" b="1" i="1" dirty="0" smtClean="0">
                <a:solidFill>
                  <a:srgbClr val="0000FF"/>
                </a:solidFill>
              </a:rPr>
              <a:t> за </a:t>
            </a:r>
            <a:r>
              <a:rPr lang="ru-RU" sz="2400" b="1" i="1" dirty="0" err="1" smtClean="0">
                <a:solidFill>
                  <a:srgbClr val="0000FF"/>
                </a:solidFill>
              </a:rPr>
              <a:t>това</a:t>
            </a:r>
            <a:r>
              <a:rPr lang="ru-RU" sz="2400" b="1" i="1" dirty="0" smtClean="0">
                <a:solidFill>
                  <a:srgbClr val="0000FF"/>
                </a:solidFill>
              </a:rPr>
              <a:t> </a:t>
            </a:r>
            <a:r>
              <a:rPr lang="ru-RU" sz="2400" b="1" i="1" dirty="0" err="1" smtClean="0">
                <a:solidFill>
                  <a:srgbClr val="0000FF"/>
                </a:solidFill>
              </a:rPr>
              <a:t>какво</a:t>
            </a:r>
            <a:r>
              <a:rPr lang="ru-RU" sz="2400" b="1" i="1" dirty="0" smtClean="0">
                <a:solidFill>
                  <a:srgbClr val="0000FF"/>
                </a:solidFill>
              </a:rPr>
              <a:t> правят </a:t>
            </a:r>
            <a:r>
              <a:rPr lang="ru-RU" sz="2400" b="1" i="1" dirty="0" err="1" smtClean="0">
                <a:solidFill>
                  <a:srgbClr val="0000FF"/>
                </a:solidFill>
              </a:rPr>
              <a:t>общностите</a:t>
            </a:r>
            <a:r>
              <a:rPr lang="ru-RU" sz="2400" b="1" i="1" dirty="0" smtClean="0">
                <a:solidFill>
                  <a:srgbClr val="0000FF"/>
                </a:solidFill>
              </a:rPr>
              <a:t> на </a:t>
            </a:r>
            <a:r>
              <a:rPr lang="ru-RU" sz="2400" b="1" i="1" dirty="0" err="1" smtClean="0">
                <a:solidFill>
                  <a:srgbClr val="0000FF"/>
                </a:solidFill>
              </a:rPr>
              <a:t>следващите</a:t>
            </a:r>
            <a:r>
              <a:rPr lang="ru-RU" sz="2400" b="1" i="1" dirty="0" smtClean="0">
                <a:solidFill>
                  <a:srgbClr val="0000FF"/>
                </a:solidFill>
              </a:rPr>
              <a:t> </a:t>
            </a:r>
            <a:r>
              <a:rPr lang="ru-RU" sz="2400" b="1" i="1" dirty="0" err="1" smtClean="0">
                <a:solidFill>
                  <a:srgbClr val="0000FF"/>
                </a:solidFill>
              </a:rPr>
              <a:t>слайдове</a:t>
            </a:r>
            <a:r>
              <a:rPr lang="ru-RU" sz="2400" b="1" i="1" dirty="0" smtClean="0">
                <a:solidFill>
                  <a:srgbClr val="0000FF"/>
                </a:solidFill>
              </a:rPr>
              <a:t>.</a:t>
            </a:r>
            <a:endParaRPr lang="bg-BG" sz="2400" dirty="0">
              <a:solidFill>
                <a:srgbClr val="0000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901331F3-1FAA-D347-8B9C-59F1536C295C}"/>
              </a:ext>
            </a:extLst>
          </p:cNvPr>
          <p:cNvSpPr>
            <a:spLocks noGrp="1"/>
          </p:cNvSpPr>
          <p:nvPr>
            <p:ph type="body" sz="quarter" idx="16"/>
          </p:nvPr>
        </p:nvSpPr>
        <p:spPr>
          <a:xfrm>
            <a:off x="62433" y="975"/>
            <a:ext cx="7833062" cy="443293"/>
          </a:xfrm>
          <a:prstGeom prst="rect">
            <a:avLst/>
          </a:prstGeom>
        </p:spPr>
        <p:txBody>
          <a:bodyPr/>
          <a:lstStyle/>
          <a:p>
            <a:r>
              <a:rPr lang="bg-BG" sz="3000" dirty="0" smtClean="0"/>
              <a:t>ПЛАТФОРМИ ЗА СПОДЕЛЯНЕ</a:t>
            </a:r>
            <a:endParaRPr lang="en-US" sz="3000" dirty="0"/>
          </a:p>
          <a:p>
            <a:r>
              <a:rPr lang="en-US" sz="2400" dirty="0"/>
              <a:t> </a:t>
            </a:r>
          </a:p>
          <a:p>
            <a:r>
              <a:rPr lang="en-US" sz="2400" dirty="0"/>
              <a:t> </a:t>
            </a:r>
          </a:p>
        </p:txBody>
      </p:sp>
      <p:sp>
        <p:nvSpPr>
          <p:cNvPr id="7" name="Rectangle 6"/>
          <p:cNvSpPr/>
          <p:nvPr/>
        </p:nvSpPr>
        <p:spPr>
          <a:xfrm>
            <a:off x="24333" y="455906"/>
            <a:ext cx="7348459" cy="461665"/>
          </a:xfrm>
          <a:prstGeom prst="rect">
            <a:avLst/>
          </a:prstGeom>
        </p:spPr>
        <p:txBody>
          <a:bodyPr wrap="square">
            <a:spAutoFit/>
          </a:bodyPr>
          <a:lstStyle/>
          <a:p>
            <a:r>
              <a:rPr lang="bg-BG" sz="2400" b="1" cap="all" dirty="0" smtClean="0">
                <a:solidFill>
                  <a:srgbClr val="4B4B4B"/>
                </a:solidFill>
              </a:rPr>
              <a:t> ПЛАТФОРМА ЗА СПОДЕЛЯНЕ НА ЕЛЕКТРОМОБИЛИ</a:t>
            </a:r>
            <a:endParaRPr lang="en-US" sz="2400" b="1" cap="all" dirty="0">
              <a:solidFill>
                <a:srgbClr val="4B4B4B"/>
              </a:solidFill>
            </a:endParaRPr>
          </a:p>
        </p:txBody>
      </p:sp>
      <p:sp>
        <p:nvSpPr>
          <p:cNvPr id="9" name="Rectangle 8"/>
          <p:cNvSpPr/>
          <p:nvPr/>
        </p:nvSpPr>
        <p:spPr>
          <a:xfrm>
            <a:off x="126656" y="974722"/>
            <a:ext cx="7409608" cy="5509200"/>
          </a:xfrm>
          <a:prstGeom prst="rect">
            <a:avLst/>
          </a:prstGeom>
          <a:solidFill>
            <a:srgbClr val="00B0F0"/>
          </a:solidFill>
        </p:spPr>
        <p:txBody>
          <a:bodyPr wrap="square">
            <a:spAutoFit/>
          </a:bodyPr>
          <a:lstStyle/>
          <a:p>
            <a:r>
              <a:rPr lang="ru-RU" sz="2400" dirty="0" err="1" smtClean="0">
                <a:solidFill>
                  <a:schemeClr val="bg1"/>
                </a:solidFill>
              </a:rPr>
              <a:t>Повечето</a:t>
            </a:r>
            <a:r>
              <a:rPr lang="ru-RU" sz="2400" dirty="0" smtClean="0">
                <a:solidFill>
                  <a:schemeClr val="bg1"/>
                </a:solidFill>
              </a:rPr>
              <a:t> коли не се </a:t>
            </a:r>
            <a:r>
              <a:rPr lang="ru-RU" sz="2400" dirty="0" err="1" smtClean="0">
                <a:solidFill>
                  <a:schemeClr val="bg1"/>
                </a:solidFill>
              </a:rPr>
              <a:t>използват</a:t>
            </a:r>
            <a:r>
              <a:rPr lang="ru-RU" sz="2400" dirty="0" smtClean="0">
                <a:solidFill>
                  <a:schemeClr val="bg1"/>
                </a:solidFill>
              </a:rPr>
              <a:t> </a:t>
            </a:r>
            <a:r>
              <a:rPr lang="ru-RU" sz="2400" dirty="0" err="1" smtClean="0">
                <a:solidFill>
                  <a:schemeClr val="bg1"/>
                </a:solidFill>
              </a:rPr>
              <a:t>през</a:t>
            </a:r>
            <a:r>
              <a:rPr lang="ru-RU" sz="2400" dirty="0" smtClean="0">
                <a:solidFill>
                  <a:schemeClr val="bg1"/>
                </a:solidFill>
              </a:rPr>
              <a:t> 95% от </a:t>
            </a:r>
            <a:r>
              <a:rPr lang="ru-RU" sz="2400" dirty="0" err="1" smtClean="0">
                <a:solidFill>
                  <a:schemeClr val="bg1"/>
                </a:solidFill>
              </a:rPr>
              <a:t>времето</a:t>
            </a:r>
            <a:r>
              <a:rPr lang="ru-RU" sz="2400" dirty="0" smtClean="0">
                <a:solidFill>
                  <a:schemeClr val="bg1"/>
                </a:solidFill>
              </a:rPr>
              <a:t>. В </a:t>
            </a:r>
            <a:r>
              <a:rPr lang="ru-RU" sz="2400" dirty="0" err="1" smtClean="0">
                <a:solidFill>
                  <a:schemeClr val="bg1"/>
                </a:solidFill>
              </a:rPr>
              <a:t>същото</a:t>
            </a:r>
            <a:r>
              <a:rPr lang="ru-RU" sz="2400" dirty="0" smtClean="0">
                <a:solidFill>
                  <a:schemeClr val="bg1"/>
                </a:solidFill>
              </a:rPr>
              <a:t> </a:t>
            </a:r>
            <a:r>
              <a:rPr lang="ru-RU" sz="2400" dirty="0" err="1" smtClean="0">
                <a:solidFill>
                  <a:schemeClr val="bg1"/>
                </a:solidFill>
              </a:rPr>
              <a:t>време</a:t>
            </a:r>
            <a:r>
              <a:rPr lang="ru-RU" sz="2400" dirty="0" smtClean="0">
                <a:solidFill>
                  <a:schemeClr val="bg1"/>
                </a:solidFill>
              </a:rPr>
              <a:t> </a:t>
            </a:r>
            <a:r>
              <a:rPr lang="ru-RU" sz="2400" dirty="0" err="1" smtClean="0">
                <a:solidFill>
                  <a:schemeClr val="bg1"/>
                </a:solidFill>
              </a:rPr>
              <a:t>електромобилите</a:t>
            </a:r>
            <a:r>
              <a:rPr lang="ru-RU" sz="2400" dirty="0" smtClean="0">
                <a:solidFill>
                  <a:schemeClr val="bg1"/>
                </a:solidFill>
              </a:rPr>
              <a:t> все </a:t>
            </a:r>
            <a:r>
              <a:rPr lang="ru-RU" sz="2400" dirty="0" err="1" smtClean="0">
                <a:solidFill>
                  <a:schemeClr val="bg1"/>
                </a:solidFill>
              </a:rPr>
              <a:t>още</a:t>
            </a:r>
            <a:r>
              <a:rPr lang="ru-RU" sz="2400" dirty="0" smtClean="0">
                <a:solidFill>
                  <a:schemeClr val="bg1"/>
                </a:solidFill>
              </a:rPr>
              <a:t> </a:t>
            </a:r>
            <a:r>
              <a:rPr lang="ru-RU" sz="2400" dirty="0" err="1" smtClean="0">
                <a:solidFill>
                  <a:schemeClr val="bg1"/>
                </a:solidFill>
              </a:rPr>
              <a:t>са</a:t>
            </a:r>
            <a:r>
              <a:rPr lang="ru-RU" sz="2400" dirty="0" smtClean="0">
                <a:solidFill>
                  <a:schemeClr val="bg1"/>
                </a:solidFill>
              </a:rPr>
              <a:t> </a:t>
            </a:r>
            <a:r>
              <a:rPr lang="ru-RU" sz="2400" dirty="0" err="1" smtClean="0">
                <a:solidFill>
                  <a:schemeClr val="bg1"/>
                </a:solidFill>
              </a:rPr>
              <a:t>скъпи</a:t>
            </a:r>
            <a:r>
              <a:rPr lang="ru-RU" sz="2400" dirty="0" smtClean="0">
                <a:solidFill>
                  <a:schemeClr val="bg1"/>
                </a:solidFill>
              </a:rPr>
              <a:t>. Zoom EV помага на собствениците на електромобили да възстановят част от разходите, когато колата не се използва, като я отдават под наем на други хора.</a:t>
            </a:r>
          </a:p>
          <a:p>
            <a:endParaRPr lang="ru-RU" sz="800" dirty="0" smtClean="0">
              <a:solidFill>
                <a:schemeClr val="bg1"/>
              </a:solidFill>
            </a:endParaRPr>
          </a:p>
          <a:p>
            <a:r>
              <a:rPr lang="ru-RU" sz="2400" dirty="0" err="1" smtClean="0">
                <a:solidFill>
                  <a:schemeClr val="bg1"/>
                </a:solidFill>
              </a:rPr>
              <a:t>Zoom</a:t>
            </a:r>
            <a:r>
              <a:rPr lang="ru-RU" sz="2400" dirty="0" smtClean="0">
                <a:solidFill>
                  <a:schemeClr val="bg1"/>
                </a:solidFill>
              </a:rPr>
              <a:t> EV </a:t>
            </a:r>
            <a:r>
              <a:rPr lang="ru-RU" sz="2400" dirty="0" err="1" smtClean="0">
                <a:solidFill>
                  <a:schemeClr val="bg1"/>
                </a:solidFill>
              </a:rPr>
              <a:t>работи</a:t>
            </a:r>
            <a:r>
              <a:rPr lang="ru-RU" sz="2400" dirty="0" smtClean="0">
                <a:solidFill>
                  <a:schemeClr val="bg1"/>
                </a:solidFill>
              </a:rPr>
              <a:t> с </a:t>
            </a:r>
            <a:r>
              <a:rPr lang="ru-RU" sz="2400" dirty="0" err="1" smtClean="0">
                <a:solidFill>
                  <a:schemeClr val="bg1"/>
                </a:solidFill>
              </a:rPr>
              <a:t>местните</a:t>
            </a:r>
            <a:r>
              <a:rPr lang="ru-RU" sz="2400" dirty="0" smtClean="0">
                <a:solidFill>
                  <a:schemeClr val="bg1"/>
                </a:solidFill>
              </a:rPr>
              <a:t> власти, </a:t>
            </a:r>
            <a:r>
              <a:rPr lang="ru-RU" sz="2400" dirty="0" err="1" smtClean="0">
                <a:solidFill>
                  <a:schemeClr val="bg1"/>
                </a:solidFill>
              </a:rPr>
              <a:t>които</a:t>
            </a:r>
            <a:r>
              <a:rPr lang="ru-RU" sz="2400" dirty="0" smtClean="0">
                <a:solidFill>
                  <a:schemeClr val="bg1"/>
                </a:solidFill>
              </a:rPr>
              <a:t> </a:t>
            </a:r>
            <a:r>
              <a:rPr lang="ru-RU" sz="2400" dirty="0" err="1" smtClean="0">
                <a:solidFill>
                  <a:schemeClr val="bg1"/>
                </a:solidFill>
              </a:rPr>
              <a:t>имат</a:t>
            </a:r>
            <a:r>
              <a:rPr lang="ru-RU" sz="2400" dirty="0" smtClean="0">
                <a:solidFill>
                  <a:schemeClr val="bg1"/>
                </a:solidFill>
              </a:rPr>
              <a:t> </a:t>
            </a:r>
            <a:r>
              <a:rPr lang="ru-RU" sz="2400" dirty="0" err="1" smtClean="0">
                <a:solidFill>
                  <a:schemeClr val="bg1"/>
                </a:solidFill>
              </a:rPr>
              <a:t>автопаркове</a:t>
            </a:r>
            <a:r>
              <a:rPr lang="ru-RU" sz="2400" dirty="0" smtClean="0">
                <a:solidFill>
                  <a:schemeClr val="bg1"/>
                </a:solidFill>
              </a:rPr>
              <a:t> от ел. автомобили и </a:t>
            </a:r>
            <a:r>
              <a:rPr lang="ru-RU" sz="2400" dirty="0" err="1" smtClean="0">
                <a:solidFill>
                  <a:schemeClr val="bg1"/>
                </a:solidFill>
              </a:rPr>
              <a:t>микробуси</a:t>
            </a:r>
            <a:r>
              <a:rPr lang="ru-RU" sz="2400" dirty="0" smtClean="0">
                <a:solidFill>
                  <a:schemeClr val="bg1"/>
                </a:solidFill>
              </a:rPr>
              <a:t>, </a:t>
            </a:r>
            <a:r>
              <a:rPr lang="ru-RU" sz="2400" dirty="0" err="1" smtClean="0">
                <a:solidFill>
                  <a:schemeClr val="bg1"/>
                </a:solidFill>
              </a:rPr>
              <a:t>повечето</a:t>
            </a:r>
            <a:r>
              <a:rPr lang="ru-RU" sz="2400" dirty="0" smtClean="0">
                <a:solidFill>
                  <a:schemeClr val="bg1"/>
                </a:solidFill>
              </a:rPr>
              <a:t> </a:t>
            </a:r>
            <a:r>
              <a:rPr lang="ru-RU" sz="2400" dirty="0" err="1" smtClean="0">
                <a:solidFill>
                  <a:schemeClr val="bg1"/>
                </a:solidFill>
              </a:rPr>
              <a:t>неизползвани</a:t>
            </a:r>
            <a:r>
              <a:rPr lang="ru-RU" sz="2400" dirty="0" smtClean="0">
                <a:solidFill>
                  <a:schemeClr val="bg1"/>
                </a:solidFill>
              </a:rPr>
              <a:t> </a:t>
            </a:r>
            <a:r>
              <a:rPr lang="ru-RU" sz="2400" dirty="0" err="1" smtClean="0">
                <a:solidFill>
                  <a:schemeClr val="bg1"/>
                </a:solidFill>
              </a:rPr>
              <a:t>през</a:t>
            </a:r>
            <a:r>
              <a:rPr lang="ru-RU" sz="2400" dirty="0" smtClean="0">
                <a:solidFill>
                  <a:schemeClr val="bg1"/>
                </a:solidFill>
              </a:rPr>
              <a:t> </a:t>
            </a:r>
            <a:r>
              <a:rPr lang="ru-RU" sz="2400" dirty="0" err="1" smtClean="0">
                <a:solidFill>
                  <a:schemeClr val="bg1"/>
                </a:solidFill>
              </a:rPr>
              <a:t>уикендите</a:t>
            </a:r>
            <a:r>
              <a:rPr lang="ru-RU" sz="2400" dirty="0" smtClean="0">
                <a:solidFill>
                  <a:schemeClr val="bg1"/>
                </a:solidFill>
              </a:rPr>
              <a:t>. </a:t>
            </a:r>
            <a:r>
              <a:rPr lang="ru-RU" sz="2400" dirty="0" err="1" smtClean="0">
                <a:solidFill>
                  <a:schemeClr val="bg1"/>
                </a:solidFill>
              </a:rPr>
              <a:t>Това</a:t>
            </a:r>
            <a:r>
              <a:rPr lang="ru-RU" sz="2400" dirty="0" smtClean="0">
                <a:solidFill>
                  <a:schemeClr val="bg1"/>
                </a:solidFill>
              </a:rPr>
              <a:t> </a:t>
            </a:r>
            <a:r>
              <a:rPr lang="ru-RU" sz="2400" dirty="0" err="1" smtClean="0">
                <a:solidFill>
                  <a:schemeClr val="bg1"/>
                </a:solidFill>
              </a:rPr>
              <a:t>помага</a:t>
            </a:r>
            <a:r>
              <a:rPr lang="ru-RU" sz="2400" dirty="0" smtClean="0">
                <a:solidFill>
                  <a:schemeClr val="bg1"/>
                </a:solidFill>
              </a:rPr>
              <a:t> на </a:t>
            </a:r>
            <a:r>
              <a:rPr lang="ru-RU" sz="2400" dirty="0" err="1" smtClean="0">
                <a:solidFill>
                  <a:schemeClr val="bg1"/>
                </a:solidFill>
              </a:rPr>
              <a:t>местните</a:t>
            </a:r>
            <a:r>
              <a:rPr lang="ru-RU" sz="2400" dirty="0" smtClean="0">
                <a:solidFill>
                  <a:schemeClr val="bg1"/>
                </a:solidFill>
              </a:rPr>
              <a:t> власти да </a:t>
            </a:r>
            <a:r>
              <a:rPr lang="ru-RU" sz="2400" dirty="0" err="1" smtClean="0">
                <a:solidFill>
                  <a:schemeClr val="bg1"/>
                </a:solidFill>
              </a:rPr>
              <a:t>постигнат</a:t>
            </a:r>
            <a:r>
              <a:rPr lang="ru-RU" sz="2400" dirty="0" smtClean="0">
                <a:solidFill>
                  <a:schemeClr val="bg1"/>
                </a:solidFill>
              </a:rPr>
              <a:t> целите за чистота на </a:t>
            </a:r>
            <a:r>
              <a:rPr lang="ru-RU" sz="2400" dirty="0" err="1" smtClean="0">
                <a:solidFill>
                  <a:schemeClr val="bg1"/>
                </a:solidFill>
              </a:rPr>
              <a:t>въздуха</a:t>
            </a:r>
            <a:r>
              <a:rPr lang="ru-RU" sz="2400" dirty="0" smtClean="0">
                <a:solidFill>
                  <a:schemeClr val="bg1"/>
                </a:solidFill>
              </a:rPr>
              <a:t>, </a:t>
            </a:r>
            <a:r>
              <a:rPr lang="ru-RU" sz="2400" dirty="0" err="1" smtClean="0">
                <a:solidFill>
                  <a:schemeClr val="bg1"/>
                </a:solidFill>
              </a:rPr>
              <a:t>като</a:t>
            </a:r>
            <a:r>
              <a:rPr lang="ru-RU" sz="2400" dirty="0" smtClean="0">
                <a:solidFill>
                  <a:schemeClr val="bg1"/>
                </a:solidFill>
              </a:rPr>
              <a:t> </a:t>
            </a:r>
            <a:r>
              <a:rPr lang="ru-RU" sz="2400" dirty="0" err="1" smtClean="0">
                <a:solidFill>
                  <a:schemeClr val="bg1"/>
                </a:solidFill>
              </a:rPr>
              <a:t>същевременно</a:t>
            </a:r>
            <a:r>
              <a:rPr lang="ru-RU" sz="2400" dirty="0" smtClean="0">
                <a:solidFill>
                  <a:schemeClr val="bg1"/>
                </a:solidFill>
              </a:rPr>
              <a:t> </a:t>
            </a:r>
            <a:r>
              <a:rPr lang="ru-RU" sz="2400" dirty="0" err="1" smtClean="0">
                <a:solidFill>
                  <a:schemeClr val="bg1"/>
                </a:solidFill>
              </a:rPr>
              <a:t>са</a:t>
            </a:r>
            <a:r>
              <a:rPr lang="ru-RU" sz="2400" dirty="0" smtClean="0">
                <a:solidFill>
                  <a:schemeClr val="bg1"/>
                </a:solidFill>
              </a:rPr>
              <a:t> от </a:t>
            </a:r>
            <a:r>
              <a:rPr lang="ru-RU" sz="2400" dirty="0" err="1" smtClean="0">
                <a:solidFill>
                  <a:schemeClr val="bg1"/>
                </a:solidFill>
              </a:rPr>
              <a:t>полза</a:t>
            </a:r>
            <a:r>
              <a:rPr lang="ru-RU" sz="2400" dirty="0" smtClean="0">
                <a:solidFill>
                  <a:schemeClr val="bg1"/>
                </a:solidFill>
              </a:rPr>
              <a:t> за своя персонал и общности. </a:t>
            </a:r>
          </a:p>
          <a:p>
            <a:endParaRPr lang="ru-RU" sz="800" dirty="0" smtClean="0">
              <a:solidFill>
                <a:schemeClr val="bg1"/>
              </a:solidFill>
            </a:endParaRPr>
          </a:p>
          <a:p>
            <a:r>
              <a:rPr lang="ru-RU" sz="2400" dirty="0" err="1" smtClean="0">
                <a:solidFill>
                  <a:schemeClr val="bg1"/>
                </a:solidFill>
              </a:rPr>
              <a:t>Платформата</a:t>
            </a:r>
            <a:r>
              <a:rPr lang="ru-RU" sz="2400" dirty="0" smtClean="0">
                <a:solidFill>
                  <a:schemeClr val="bg1"/>
                </a:solidFill>
              </a:rPr>
              <a:t> </a:t>
            </a:r>
            <a:r>
              <a:rPr lang="ru-RU" sz="2400" dirty="0" err="1" smtClean="0">
                <a:solidFill>
                  <a:schemeClr val="bg1"/>
                </a:solidFill>
              </a:rPr>
              <a:t>работи</a:t>
            </a:r>
            <a:r>
              <a:rPr lang="ru-RU" sz="2400" dirty="0" smtClean="0">
                <a:solidFill>
                  <a:schemeClr val="bg1"/>
                </a:solidFill>
              </a:rPr>
              <a:t> и с </a:t>
            </a:r>
            <a:r>
              <a:rPr lang="ru-RU" sz="2400" dirty="0" err="1" smtClean="0">
                <a:solidFill>
                  <a:schemeClr val="bg1"/>
                </a:solidFill>
              </a:rPr>
              <a:t>частния</a:t>
            </a:r>
            <a:r>
              <a:rPr lang="ru-RU" sz="2400" dirty="0" smtClean="0">
                <a:solidFill>
                  <a:schemeClr val="bg1"/>
                </a:solidFill>
              </a:rPr>
              <a:t> сектор. В момента </a:t>
            </a:r>
            <a:r>
              <a:rPr lang="ru-RU" sz="2400" dirty="0" err="1" smtClean="0">
                <a:solidFill>
                  <a:schemeClr val="bg1"/>
                </a:solidFill>
              </a:rPr>
              <a:t>работи</a:t>
            </a:r>
            <a:r>
              <a:rPr lang="ru-RU" sz="2400" dirty="0" smtClean="0">
                <a:solidFill>
                  <a:schemeClr val="bg1"/>
                </a:solidFill>
              </a:rPr>
              <a:t> с </a:t>
            </a:r>
            <a:r>
              <a:rPr lang="ru-RU" sz="2400" dirty="0" err="1" smtClean="0">
                <a:solidFill>
                  <a:schemeClr val="bg1"/>
                </a:solidFill>
              </a:rPr>
              <a:t>частна</a:t>
            </a:r>
            <a:r>
              <a:rPr lang="ru-RU" sz="2400" dirty="0" smtClean="0">
                <a:solidFill>
                  <a:schemeClr val="bg1"/>
                </a:solidFill>
              </a:rPr>
              <a:t> услуга за доставка, за да </a:t>
            </a:r>
            <a:r>
              <a:rPr lang="ru-RU" sz="2400" dirty="0" err="1" smtClean="0">
                <a:solidFill>
                  <a:schemeClr val="bg1"/>
                </a:solidFill>
              </a:rPr>
              <a:t>увеличи</a:t>
            </a:r>
            <a:r>
              <a:rPr lang="ru-RU" sz="2400" dirty="0" smtClean="0">
                <a:solidFill>
                  <a:schemeClr val="bg1"/>
                </a:solidFill>
              </a:rPr>
              <a:t> </a:t>
            </a:r>
            <a:r>
              <a:rPr lang="ru-RU" sz="2400" dirty="0" err="1" smtClean="0">
                <a:solidFill>
                  <a:schemeClr val="bg1"/>
                </a:solidFill>
              </a:rPr>
              <a:t>броя</a:t>
            </a:r>
            <a:r>
              <a:rPr lang="ru-RU" sz="2400" dirty="0" smtClean="0">
                <a:solidFill>
                  <a:schemeClr val="bg1"/>
                </a:solidFill>
              </a:rPr>
              <a:t> на </a:t>
            </a:r>
            <a:r>
              <a:rPr lang="ru-RU" sz="2400" dirty="0" err="1" smtClean="0">
                <a:solidFill>
                  <a:schemeClr val="bg1"/>
                </a:solidFill>
              </a:rPr>
              <a:t>доставките</a:t>
            </a:r>
            <a:r>
              <a:rPr lang="ru-RU" sz="2400" dirty="0" smtClean="0">
                <a:solidFill>
                  <a:schemeClr val="bg1"/>
                </a:solidFill>
              </a:rPr>
              <a:t> с </a:t>
            </a:r>
            <a:r>
              <a:rPr lang="ru-RU" sz="2400" dirty="0" err="1" smtClean="0">
                <a:solidFill>
                  <a:schemeClr val="bg1"/>
                </a:solidFill>
              </a:rPr>
              <a:t>електромобили</a:t>
            </a:r>
            <a:r>
              <a:rPr lang="ru-RU" sz="2400" dirty="0" smtClean="0">
                <a:solidFill>
                  <a:schemeClr val="bg1"/>
                </a:solidFill>
              </a:rPr>
              <a:t>.</a:t>
            </a:r>
            <a:endParaRPr lang="bg-BG" dirty="0"/>
          </a:p>
        </p:txBody>
      </p:sp>
      <p:sp>
        <p:nvSpPr>
          <p:cNvPr id="6" name="Rectangle 5"/>
          <p:cNvSpPr/>
          <p:nvPr/>
        </p:nvSpPr>
        <p:spPr>
          <a:xfrm>
            <a:off x="7735038" y="6398941"/>
            <a:ext cx="3659794" cy="461665"/>
          </a:xfrm>
          <a:prstGeom prst="rect">
            <a:avLst/>
          </a:prstGeom>
        </p:spPr>
        <p:txBody>
          <a:bodyPr wrap="square">
            <a:spAutoFit/>
          </a:bodyPr>
          <a:lstStyle/>
          <a:p>
            <a:r>
              <a:rPr lang="en-US" sz="2400" i="1" dirty="0">
                <a:solidFill>
                  <a:srgbClr val="4B4B4B"/>
                </a:solidFill>
                <a:hlinkClick r:id="rId2"/>
              </a:rPr>
              <a:t>https://www.zoom-ev.com</a:t>
            </a:r>
            <a:r>
              <a:rPr lang="en-US" sz="2400" i="1" dirty="0" smtClean="0">
                <a:solidFill>
                  <a:srgbClr val="4B4B4B"/>
                </a:solidFill>
                <a:hlinkClick r:id="rId2"/>
              </a:rPr>
              <a:t>/</a:t>
            </a:r>
            <a:r>
              <a:rPr lang="bg-BG" sz="2400" i="1" dirty="0" smtClean="0">
                <a:solidFill>
                  <a:srgbClr val="4B4B4B"/>
                </a:solidFill>
              </a:rPr>
              <a:t> </a:t>
            </a:r>
            <a:endParaRPr lang="bg-BG" sz="2400" i="1" dirty="0">
              <a:solidFill>
                <a:srgbClr val="4B4B4B"/>
              </a:solidFill>
            </a:endParaRPr>
          </a:p>
        </p:txBody>
      </p:sp>
      <p:pic>
        <p:nvPicPr>
          <p:cNvPr id="39940" name="Picture 4" descr="Zoom EV - Crunchbase Company Profile &amp; Funding"/>
          <p:cNvPicPr>
            <a:picLocks noGrp="1" noChangeAspect="1" noChangeArrowheads="1"/>
          </p:cNvPicPr>
          <p:nvPr>
            <p:ph type="pic" sz="quarter" idx="10"/>
          </p:nvPr>
        </p:nvPicPr>
        <p:blipFill>
          <a:blip r:embed="rId3"/>
          <a:srcRect l="21816" r="21816"/>
          <a:stretch>
            <a:fillRect/>
          </a:stretch>
        </p:blipFill>
        <p:spPr bwMode="auto">
          <a:prstGeom prst="rect">
            <a:avLst/>
          </a:prstGeom>
          <a:noFill/>
        </p:spPr>
      </p:pic>
    </p:spTree>
    <p:extLst>
      <p:ext uri="{BB962C8B-B14F-4D97-AF65-F5344CB8AC3E}">
        <p14:creationId xmlns:p14="http://schemas.microsoft.com/office/powerpoint/2010/main" xmlns="" val="2509141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0"/>
            <a:ext cx="4480559" cy="2114550"/>
          </a:xfrm>
          <a:prstGeom prst="rect">
            <a:avLst/>
          </a:prstGeom>
        </p:spPr>
        <p:txBody>
          <a:bodyPr/>
          <a:lstStyle/>
          <a:p>
            <a:r>
              <a:rPr lang="bg-BG" sz="3200" dirty="0" smtClean="0"/>
              <a:t>ПЛАТФОРМИ ЗА СПОДЕЛЯНЕ</a:t>
            </a:r>
          </a:p>
          <a:p>
            <a:r>
              <a:rPr lang="ru-RU" sz="2400" dirty="0" err="1" smtClean="0"/>
              <a:t>Намалете</a:t>
            </a:r>
            <a:r>
              <a:rPr lang="ru-RU" sz="2400" dirty="0" smtClean="0"/>
              <a:t> </a:t>
            </a:r>
            <a:r>
              <a:rPr lang="ru-RU" sz="2400" dirty="0" err="1" smtClean="0"/>
              <a:t>въглеродните</a:t>
            </a:r>
            <a:r>
              <a:rPr lang="ru-RU" sz="2400" dirty="0" smtClean="0"/>
              <a:t> </a:t>
            </a:r>
            <a:r>
              <a:rPr lang="ru-RU" sz="2400" dirty="0" err="1" smtClean="0"/>
              <a:t>емисии</a:t>
            </a:r>
            <a:r>
              <a:rPr lang="ru-RU" sz="2400" dirty="0" smtClean="0"/>
              <a:t> и </a:t>
            </a:r>
            <a:r>
              <a:rPr lang="ru-RU" sz="2400" dirty="0" err="1" smtClean="0"/>
              <a:t>замърсяването</a:t>
            </a:r>
            <a:r>
              <a:rPr lang="ru-RU" sz="2400" dirty="0" smtClean="0"/>
              <a:t> на </a:t>
            </a:r>
            <a:r>
              <a:rPr lang="ru-RU" sz="2400" dirty="0" err="1" smtClean="0"/>
              <a:t>въздуха</a:t>
            </a:r>
            <a:r>
              <a:rPr lang="ru-RU" sz="2400" dirty="0" smtClean="0"/>
              <a:t> от транспорта в </a:t>
            </a:r>
            <a:r>
              <a:rPr lang="ru-RU" sz="2400" dirty="0" err="1" smtClean="0"/>
              <a:t>градовете</a:t>
            </a:r>
            <a:r>
              <a:rPr lang="ru-RU" sz="2400" dirty="0" smtClean="0"/>
              <a:t>!</a:t>
            </a:r>
            <a:endParaRPr lang="en-US" sz="2400" dirty="0"/>
          </a:p>
        </p:txBody>
      </p:sp>
      <p:sp>
        <p:nvSpPr>
          <p:cNvPr id="7" name="Text Placeholder 2">
            <a:extLst>
              <a:ext uri="{FF2B5EF4-FFF2-40B4-BE49-F238E27FC236}">
                <a16:creationId xmlns:a16="http://schemas.microsoft.com/office/drawing/2014/main" xmlns="" id="{E4EDAC37-C3BA-1249-8767-414D489BC914}"/>
              </a:ext>
            </a:extLst>
          </p:cNvPr>
          <p:cNvSpPr txBox="1">
            <a:spLocks/>
          </p:cNvSpPr>
          <p:nvPr/>
        </p:nvSpPr>
        <p:spPr>
          <a:xfrm>
            <a:off x="4480558" y="400907"/>
            <a:ext cx="7225667" cy="6418993"/>
          </a:xfrm>
          <a:prstGeom prst="rect">
            <a:avLst/>
          </a:prstGeom>
          <a:solidFill>
            <a:srgbClr val="00B0F0"/>
          </a:solidFill>
        </p:spPr>
        <p:txBody>
          <a:bodyPr/>
          <a:lstStyle/>
          <a:p>
            <a:pPr indent="-228600">
              <a:lnSpc>
                <a:spcPct val="90000"/>
              </a:lnSpc>
              <a:spcBef>
                <a:spcPts val="1000"/>
              </a:spcBef>
            </a:pPr>
            <a:r>
              <a:rPr lang="ru-RU" sz="2400" dirty="0" smtClean="0">
                <a:solidFill>
                  <a:schemeClr val="bg1"/>
                </a:solidFill>
              </a:rPr>
              <a:t>Интензивният трафик е сред основните източници на вредни емисии и допринася с 40% за замърсяването на въздуха в Столична община. </a:t>
            </a:r>
            <a:r>
              <a:rPr lang="ru-RU" sz="2400" dirty="0" err="1" smtClean="0">
                <a:solidFill>
                  <a:schemeClr val="bg1"/>
                </a:solidFill>
              </a:rPr>
              <a:t>Електрификацията</a:t>
            </a:r>
            <a:r>
              <a:rPr lang="ru-RU" sz="2400" dirty="0" smtClean="0">
                <a:solidFill>
                  <a:schemeClr val="bg1"/>
                </a:solidFill>
              </a:rPr>
              <a:t> на автопарка </a:t>
            </a:r>
            <a:r>
              <a:rPr lang="ru-RU" sz="2400" dirty="0" err="1" smtClean="0">
                <a:solidFill>
                  <a:schemeClr val="bg1"/>
                </a:solidFill>
              </a:rPr>
              <a:t>предлага</a:t>
            </a:r>
            <a:r>
              <a:rPr lang="ru-RU" sz="2400" dirty="0" smtClean="0">
                <a:solidFill>
                  <a:schemeClr val="bg1"/>
                </a:solidFill>
              </a:rPr>
              <a:t> потенциал за </a:t>
            </a:r>
            <a:r>
              <a:rPr lang="ru-RU" sz="2400" dirty="0" err="1" smtClean="0">
                <a:solidFill>
                  <a:schemeClr val="bg1"/>
                </a:solidFill>
              </a:rPr>
              <a:t>намаляване</a:t>
            </a:r>
            <a:r>
              <a:rPr lang="ru-RU" sz="2400" dirty="0" smtClean="0">
                <a:solidFill>
                  <a:schemeClr val="bg1"/>
                </a:solidFill>
              </a:rPr>
              <a:t> на </a:t>
            </a:r>
            <a:r>
              <a:rPr lang="ru-RU" sz="2400" dirty="0" err="1" smtClean="0">
                <a:solidFill>
                  <a:schemeClr val="bg1"/>
                </a:solidFill>
              </a:rPr>
              <a:t>емисиите</a:t>
            </a:r>
            <a:r>
              <a:rPr lang="ru-RU" sz="2400" dirty="0" smtClean="0">
                <a:solidFill>
                  <a:schemeClr val="bg1"/>
                </a:solidFill>
              </a:rPr>
              <a:t>, </a:t>
            </a:r>
            <a:r>
              <a:rPr lang="ru-RU" sz="2400" dirty="0" err="1" smtClean="0">
                <a:solidFill>
                  <a:schemeClr val="bg1"/>
                </a:solidFill>
              </a:rPr>
              <a:t>особено</a:t>
            </a:r>
            <a:r>
              <a:rPr lang="ru-RU" sz="2400" dirty="0" smtClean="0">
                <a:solidFill>
                  <a:schemeClr val="bg1"/>
                </a:solidFill>
              </a:rPr>
              <a:t> </a:t>
            </a:r>
            <a:r>
              <a:rPr lang="ru-RU" sz="2400" dirty="0" err="1" smtClean="0">
                <a:solidFill>
                  <a:schemeClr val="bg1"/>
                </a:solidFill>
              </a:rPr>
              <a:t>свързани</a:t>
            </a:r>
            <a:r>
              <a:rPr lang="ru-RU" sz="2400" dirty="0" smtClean="0">
                <a:solidFill>
                  <a:schemeClr val="bg1"/>
                </a:solidFill>
              </a:rPr>
              <a:t> с </a:t>
            </a:r>
            <a:r>
              <a:rPr lang="ru-RU" sz="2400" dirty="0" err="1" smtClean="0">
                <a:solidFill>
                  <a:schemeClr val="bg1"/>
                </a:solidFill>
              </a:rPr>
              <a:t>азотни</a:t>
            </a:r>
            <a:r>
              <a:rPr lang="ru-RU" sz="2400" dirty="0" smtClean="0">
                <a:solidFill>
                  <a:schemeClr val="bg1"/>
                </a:solidFill>
              </a:rPr>
              <a:t> </a:t>
            </a:r>
            <a:r>
              <a:rPr lang="ru-RU" sz="2400" dirty="0" err="1" smtClean="0">
                <a:solidFill>
                  <a:schemeClr val="bg1"/>
                </a:solidFill>
              </a:rPr>
              <a:t>оксиди</a:t>
            </a:r>
            <a:r>
              <a:rPr lang="ru-RU" sz="2400" dirty="0" smtClean="0">
                <a:solidFill>
                  <a:schemeClr val="bg1"/>
                </a:solidFill>
              </a:rPr>
              <a:t> (</a:t>
            </a:r>
            <a:r>
              <a:rPr lang="en-US" sz="2400" dirty="0" err="1" smtClean="0">
                <a:solidFill>
                  <a:schemeClr val="bg1"/>
                </a:solidFill>
              </a:rPr>
              <a:t>NOx</a:t>
            </a:r>
            <a:r>
              <a:rPr lang="en-US" sz="2400" dirty="0" smtClean="0">
                <a:solidFill>
                  <a:schemeClr val="bg1"/>
                </a:solidFill>
              </a:rPr>
              <a:t>) </a:t>
            </a:r>
            <a:r>
              <a:rPr lang="ru-RU" sz="2400" dirty="0" smtClean="0">
                <a:solidFill>
                  <a:schemeClr val="bg1"/>
                </a:solidFill>
              </a:rPr>
              <a:t>и </a:t>
            </a:r>
            <a:r>
              <a:rPr lang="bg-BG" sz="2400" dirty="0" smtClean="0">
                <a:solidFill>
                  <a:schemeClr val="bg1"/>
                </a:solidFill>
              </a:rPr>
              <a:t>въглероден окис</a:t>
            </a:r>
            <a:r>
              <a:rPr lang="ru-RU" sz="2400" dirty="0" smtClean="0">
                <a:solidFill>
                  <a:schemeClr val="bg1"/>
                </a:solidFill>
              </a:rPr>
              <a:t>. </a:t>
            </a:r>
            <a:r>
              <a:rPr lang="ru-RU" sz="2400" dirty="0" err="1" smtClean="0">
                <a:solidFill>
                  <a:schemeClr val="bg1"/>
                </a:solidFill>
              </a:rPr>
              <a:t>Увеличаване</a:t>
            </a:r>
            <a:r>
              <a:rPr lang="ru-RU" sz="2400" dirty="0" smtClean="0">
                <a:solidFill>
                  <a:schemeClr val="bg1"/>
                </a:solidFill>
              </a:rPr>
              <a:t> </a:t>
            </a:r>
            <a:r>
              <a:rPr lang="ru-RU" sz="2400" dirty="0" err="1" smtClean="0">
                <a:solidFill>
                  <a:schemeClr val="bg1"/>
                </a:solidFill>
              </a:rPr>
              <a:t>делът</a:t>
            </a:r>
            <a:r>
              <a:rPr lang="ru-RU" sz="2400" dirty="0" smtClean="0">
                <a:solidFill>
                  <a:schemeClr val="bg1"/>
                </a:solidFill>
              </a:rPr>
              <a:t> на  </a:t>
            </a:r>
            <a:r>
              <a:rPr lang="ru-RU" sz="2400" dirty="0" err="1" smtClean="0">
                <a:solidFill>
                  <a:schemeClr val="bg1"/>
                </a:solidFill>
              </a:rPr>
              <a:t>електрически</a:t>
            </a:r>
            <a:r>
              <a:rPr lang="ru-RU" sz="2400" dirty="0" smtClean="0">
                <a:solidFill>
                  <a:schemeClr val="bg1"/>
                </a:solidFill>
              </a:rPr>
              <a:t> </a:t>
            </a:r>
            <a:r>
              <a:rPr lang="ru-RU" sz="2400" dirty="0" err="1" smtClean="0">
                <a:solidFill>
                  <a:schemeClr val="bg1"/>
                </a:solidFill>
              </a:rPr>
              <a:t>превозни</a:t>
            </a:r>
            <a:r>
              <a:rPr lang="ru-RU" sz="2400" dirty="0" smtClean="0">
                <a:solidFill>
                  <a:schemeClr val="bg1"/>
                </a:solidFill>
              </a:rPr>
              <a:t> средства от </a:t>
            </a:r>
            <a:r>
              <a:rPr lang="ru-RU" sz="2400" dirty="0" err="1" smtClean="0">
                <a:solidFill>
                  <a:schemeClr val="bg1"/>
                </a:solidFill>
              </a:rPr>
              <a:t>различните</a:t>
            </a:r>
            <a:r>
              <a:rPr lang="ru-RU" sz="2400" dirty="0" smtClean="0">
                <a:solidFill>
                  <a:schemeClr val="bg1"/>
                </a:solidFill>
              </a:rPr>
              <a:t> категории (26-40%) </a:t>
            </a:r>
            <a:r>
              <a:rPr lang="ru-RU" sz="2400" dirty="0" err="1" smtClean="0">
                <a:solidFill>
                  <a:schemeClr val="bg1"/>
                </a:solidFill>
              </a:rPr>
              <a:t>ще</a:t>
            </a:r>
            <a:r>
              <a:rPr lang="ru-RU" sz="2400" dirty="0" smtClean="0">
                <a:solidFill>
                  <a:schemeClr val="bg1"/>
                </a:solidFill>
              </a:rPr>
              <a:t> </a:t>
            </a:r>
            <a:r>
              <a:rPr lang="ru-RU" sz="2400" dirty="0" err="1" smtClean="0">
                <a:solidFill>
                  <a:schemeClr val="bg1"/>
                </a:solidFill>
              </a:rPr>
              <a:t>подобри</a:t>
            </a:r>
            <a:r>
              <a:rPr lang="ru-RU" sz="2400" dirty="0" smtClean="0">
                <a:solidFill>
                  <a:schemeClr val="bg1"/>
                </a:solidFill>
              </a:rPr>
              <a:t> </a:t>
            </a:r>
            <a:r>
              <a:rPr lang="ru-RU" sz="2400" dirty="0" err="1" smtClean="0">
                <a:solidFill>
                  <a:schemeClr val="bg1"/>
                </a:solidFill>
              </a:rPr>
              <a:t>качеството</a:t>
            </a:r>
            <a:r>
              <a:rPr lang="ru-RU" sz="2400" dirty="0" smtClean="0">
                <a:solidFill>
                  <a:schemeClr val="bg1"/>
                </a:solidFill>
              </a:rPr>
              <a:t> на </a:t>
            </a:r>
            <a:r>
              <a:rPr lang="ru-RU" sz="2400" dirty="0" err="1" smtClean="0">
                <a:solidFill>
                  <a:schemeClr val="bg1"/>
                </a:solidFill>
              </a:rPr>
              <a:t>градския</a:t>
            </a:r>
            <a:r>
              <a:rPr lang="ru-RU" sz="2400" dirty="0" smtClean="0">
                <a:solidFill>
                  <a:schemeClr val="bg1"/>
                </a:solidFill>
              </a:rPr>
              <a:t> </a:t>
            </a:r>
            <a:r>
              <a:rPr lang="ru-RU" sz="2400" dirty="0" err="1" smtClean="0">
                <a:solidFill>
                  <a:schemeClr val="bg1"/>
                </a:solidFill>
              </a:rPr>
              <a:t>въздух</a:t>
            </a:r>
            <a:r>
              <a:rPr lang="ru-RU" sz="2400" dirty="0" smtClean="0">
                <a:solidFill>
                  <a:schemeClr val="bg1"/>
                </a:solidFill>
              </a:rPr>
              <a:t>. </a:t>
            </a:r>
            <a:endParaRPr lang="bg-BG" dirty="0" smtClean="0">
              <a:solidFill>
                <a:schemeClr val="bg1"/>
              </a:solidFill>
            </a:endParaRPr>
          </a:p>
          <a:p>
            <a:pPr indent="-228600">
              <a:lnSpc>
                <a:spcPct val="90000"/>
              </a:lnSpc>
              <a:spcBef>
                <a:spcPts val="1000"/>
              </a:spcBef>
            </a:pPr>
            <a:endParaRPr lang="ru-RU" sz="800" dirty="0" smtClean="0">
              <a:solidFill>
                <a:schemeClr val="bg1"/>
              </a:solidFill>
            </a:endParaRPr>
          </a:p>
          <a:p>
            <a:pPr indent="-228600">
              <a:lnSpc>
                <a:spcPct val="90000"/>
              </a:lnSpc>
              <a:spcBef>
                <a:spcPts val="1000"/>
              </a:spcBef>
            </a:pPr>
            <a:r>
              <a:rPr lang="ru-RU" sz="2400" dirty="0" smtClean="0">
                <a:solidFill>
                  <a:schemeClr val="bg1"/>
                </a:solidFill>
              </a:rPr>
              <a:t>SPARK </a:t>
            </a:r>
            <a:r>
              <a:rPr lang="ru-RU" sz="2400" dirty="0" err="1" smtClean="0">
                <a:solidFill>
                  <a:schemeClr val="bg1"/>
                </a:solidFill>
              </a:rPr>
              <a:t>предлага</a:t>
            </a:r>
            <a:r>
              <a:rPr lang="ru-RU" sz="2400" dirty="0" smtClean="0">
                <a:solidFill>
                  <a:schemeClr val="bg1"/>
                </a:solidFill>
              </a:rPr>
              <a:t> услуга от ново поколение, </a:t>
            </a:r>
            <a:r>
              <a:rPr lang="ru-RU" sz="2400" dirty="0" err="1" smtClean="0">
                <a:solidFill>
                  <a:schemeClr val="bg1"/>
                </a:solidFill>
              </a:rPr>
              <a:t>която</a:t>
            </a:r>
            <a:r>
              <a:rPr lang="ru-RU" sz="2400" dirty="0" smtClean="0">
                <a:solidFill>
                  <a:schemeClr val="bg1"/>
                </a:solidFill>
              </a:rPr>
              <a:t> </a:t>
            </a:r>
            <a:r>
              <a:rPr lang="ru-RU" sz="2400" dirty="0" err="1" smtClean="0">
                <a:solidFill>
                  <a:schemeClr val="bg1"/>
                </a:solidFill>
              </a:rPr>
              <a:t>позволява</a:t>
            </a:r>
            <a:r>
              <a:rPr lang="ru-RU" sz="2400" dirty="0" smtClean="0">
                <a:solidFill>
                  <a:schemeClr val="bg1"/>
                </a:solidFill>
              </a:rPr>
              <a:t> на </a:t>
            </a:r>
            <a:r>
              <a:rPr lang="ru-RU" sz="2400" dirty="0" err="1" smtClean="0">
                <a:solidFill>
                  <a:schemeClr val="bg1"/>
                </a:solidFill>
              </a:rPr>
              <a:t>потребителите</a:t>
            </a:r>
            <a:r>
              <a:rPr lang="ru-RU" sz="2400" dirty="0" smtClean="0">
                <a:solidFill>
                  <a:schemeClr val="bg1"/>
                </a:solidFill>
              </a:rPr>
              <a:t> да намерят и </a:t>
            </a:r>
            <a:r>
              <a:rPr lang="ru-RU" sz="2400" dirty="0" err="1" smtClean="0">
                <a:solidFill>
                  <a:schemeClr val="bg1"/>
                </a:solidFill>
              </a:rPr>
              <a:t>наемат</a:t>
            </a:r>
            <a:r>
              <a:rPr lang="ru-RU" sz="2400" dirty="0" smtClean="0">
                <a:solidFill>
                  <a:schemeClr val="bg1"/>
                </a:solidFill>
              </a:rPr>
              <a:t> </a:t>
            </a:r>
            <a:r>
              <a:rPr lang="ru-RU" sz="2400" dirty="0" err="1" smtClean="0">
                <a:solidFill>
                  <a:schemeClr val="bg1"/>
                </a:solidFill>
              </a:rPr>
              <a:t>електр</a:t>
            </a:r>
            <a:r>
              <a:rPr lang="en-US" sz="2400" dirty="0" smtClean="0">
                <a:solidFill>
                  <a:schemeClr val="bg1"/>
                </a:solidFill>
              </a:rPr>
              <a:t>o</a:t>
            </a:r>
            <a:r>
              <a:rPr lang="ru-RU" sz="2400" dirty="0" err="1" smtClean="0">
                <a:solidFill>
                  <a:schemeClr val="bg1"/>
                </a:solidFill>
              </a:rPr>
              <a:t>мобил</a:t>
            </a:r>
            <a:r>
              <a:rPr lang="bg-BG" sz="2400" dirty="0" smtClean="0">
                <a:solidFill>
                  <a:schemeClr val="bg1"/>
                </a:solidFill>
              </a:rPr>
              <a:t>и</a:t>
            </a:r>
            <a:r>
              <a:rPr lang="ru-RU" sz="2400" dirty="0" smtClean="0">
                <a:solidFill>
                  <a:schemeClr val="bg1"/>
                </a:solidFill>
              </a:rPr>
              <a:t>, независимо дали за 15 </a:t>
            </a:r>
            <a:r>
              <a:rPr lang="ru-RU" sz="2400" dirty="0" err="1" smtClean="0">
                <a:solidFill>
                  <a:schemeClr val="bg1"/>
                </a:solidFill>
              </a:rPr>
              <a:t>минути</a:t>
            </a:r>
            <a:r>
              <a:rPr lang="ru-RU" sz="2400" dirty="0" smtClean="0">
                <a:solidFill>
                  <a:schemeClr val="bg1"/>
                </a:solidFill>
              </a:rPr>
              <a:t> или </a:t>
            </a:r>
            <a:r>
              <a:rPr lang="ru-RU" sz="2400" dirty="0" err="1" smtClean="0">
                <a:solidFill>
                  <a:schemeClr val="bg1"/>
                </a:solidFill>
              </a:rPr>
              <a:t>няколко</a:t>
            </a:r>
            <a:r>
              <a:rPr lang="ru-RU" sz="2400" dirty="0" smtClean="0">
                <a:solidFill>
                  <a:schemeClr val="bg1"/>
                </a:solidFill>
              </a:rPr>
              <a:t> дни. След </a:t>
            </a:r>
            <a:r>
              <a:rPr lang="ru-RU" sz="2400" dirty="0" err="1" smtClean="0">
                <a:solidFill>
                  <a:schemeClr val="bg1"/>
                </a:solidFill>
              </a:rPr>
              <a:t>ползване</a:t>
            </a:r>
            <a:r>
              <a:rPr lang="ru-RU" sz="2400" dirty="0" smtClean="0">
                <a:solidFill>
                  <a:schemeClr val="bg1"/>
                </a:solidFill>
              </a:rPr>
              <a:t> на </a:t>
            </a:r>
            <a:r>
              <a:rPr lang="ru-RU" sz="2400" dirty="0" err="1" smtClean="0">
                <a:solidFill>
                  <a:schemeClr val="bg1"/>
                </a:solidFill>
              </a:rPr>
              <a:t>услугата</a:t>
            </a:r>
            <a:r>
              <a:rPr lang="ru-RU" sz="2400" dirty="0" smtClean="0">
                <a:solidFill>
                  <a:schemeClr val="bg1"/>
                </a:solidFill>
              </a:rPr>
              <a:t> </a:t>
            </a:r>
            <a:r>
              <a:rPr lang="ru-RU" sz="2400" dirty="0" err="1" smtClean="0">
                <a:solidFill>
                  <a:schemeClr val="bg1"/>
                </a:solidFill>
              </a:rPr>
              <a:t>автомобилът</a:t>
            </a:r>
            <a:r>
              <a:rPr lang="ru-RU" sz="2400" dirty="0" smtClean="0">
                <a:solidFill>
                  <a:schemeClr val="bg1"/>
                </a:solidFill>
              </a:rPr>
              <a:t> се </a:t>
            </a:r>
            <a:r>
              <a:rPr lang="ru-RU" sz="2400" dirty="0" err="1" smtClean="0">
                <a:solidFill>
                  <a:schemeClr val="bg1"/>
                </a:solidFill>
              </a:rPr>
              <a:t>оставя</a:t>
            </a:r>
            <a:r>
              <a:rPr lang="ru-RU" sz="2400" dirty="0" smtClean="0">
                <a:solidFill>
                  <a:schemeClr val="bg1"/>
                </a:solidFill>
              </a:rPr>
              <a:t> в </a:t>
            </a:r>
            <a:r>
              <a:rPr lang="ru-RU" sz="2400" dirty="0" err="1" smtClean="0">
                <a:solidFill>
                  <a:schemeClr val="bg1"/>
                </a:solidFill>
              </a:rPr>
              <a:t>една</a:t>
            </a:r>
            <a:r>
              <a:rPr lang="ru-RU" sz="2400" dirty="0" smtClean="0">
                <a:solidFill>
                  <a:schemeClr val="bg1"/>
                </a:solidFill>
              </a:rPr>
              <a:t> от </a:t>
            </a:r>
            <a:r>
              <a:rPr lang="ru-RU" sz="2400" dirty="0" err="1" smtClean="0">
                <a:solidFill>
                  <a:schemeClr val="bg1"/>
                </a:solidFill>
              </a:rPr>
              <a:t>обособените</a:t>
            </a:r>
            <a:r>
              <a:rPr lang="ru-RU" sz="2400" dirty="0" smtClean="0">
                <a:solidFill>
                  <a:schemeClr val="bg1"/>
                </a:solidFill>
              </a:rPr>
              <a:t> </a:t>
            </a:r>
            <a:r>
              <a:rPr lang="ru-RU" sz="2400" dirty="0" err="1" smtClean="0">
                <a:solidFill>
                  <a:schemeClr val="bg1"/>
                </a:solidFill>
              </a:rPr>
              <a:t>Spark</a:t>
            </a:r>
            <a:r>
              <a:rPr lang="ru-RU" sz="2400" dirty="0" smtClean="0">
                <a:solidFill>
                  <a:schemeClr val="bg1"/>
                </a:solidFill>
              </a:rPr>
              <a:t> </a:t>
            </a:r>
            <a:r>
              <a:rPr lang="ru-RU" sz="2400" dirty="0" err="1" smtClean="0">
                <a:solidFill>
                  <a:schemeClr val="bg1"/>
                </a:solidFill>
              </a:rPr>
              <a:t>зони</a:t>
            </a:r>
            <a:r>
              <a:rPr lang="ru-RU" sz="2400" dirty="0" smtClean="0">
                <a:solidFill>
                  <a:schemeClr val="bg1"/>
                </a:solidFill>
              </a:rPr>
              <a:t> в София, </a:t>
            </a:r>
            <a:r>
              <a:rPr lang="ru-RU" sz="2400" dirty="0" err="1" smtClean="0">
                <a:solidFill>
                  <a:schemeClr val="bg1"/>
                </a:solidFill>
              </a:rPr>
              <a:t>включително</a:t>
            </a:r>
            <a:r>
              <a:rPr lang="ru-RU" sz="2400" dirty="0" smtClean="0">
                <a:solidFill>
                  <a:schemeClr val="bg1"/>
                </a:solidFill>
              </a:rPr>
              <a:t> в </a:t>
            </a:r>
            <a:r>
              <a:rPr lang="ru-RU" sz="2400" dirty="0" err="1" smtClean="0">
                <a:solidFill>
                  <a:schemeClr val="bg1"/>
                </a:solidFill>
              </a:rPr>
              <a:t>централната</a:t>
            </a:r>
            <a:r>
              <a:rPr lang="ru-RU" sz="2400" dirty="0" smtClean="0">
                <a:solidFill>
                  <a:schemeClr val="bg1"/>
                </a:solidFill>
              </a:rPr>
              <a:t> част на града, </a:t>
            </a:r>
            <a:r>
              <a:rPr lang="ru-RU" sz="2400" dirty="0" err="1" smtClean="0">
                <a:solidFill>
                  <a:schemeClr val="bg1"/>
                </a:solidFill>
              </a:rPr>
              <a:t>която</a:t>
            </a:r>
            <a:r>
              <a:rPr lang="ru-RU" sz="2400" dirty="0" smtClean="0">
                <a:solidFill>
                  <a:schemeClr val="bg1"/>
                </a:solidFill>
              </a:rPr>
              <a:t> е </a:t>
            </a:r>
            <a:r>
              <a:rPr lang="ru-RU" sz="2400" dirty="0" err="1" smtClean="0">
                <a:solidFill>
                  <a:schemeClr val="bg1"/>
                </a:solidFill>
              </a:rPr>
              <a:t>безплатна</a:t>
            </a:r>
            <a:r>
              <a:rPr lang="ru-RU" sz="2400" dirty="0" smtClean="0">
                <a:solidFill>
                  <a:schemeClr val="bg1"/>
                </a:solidFill>
              </a:rPr>
              <a:t> за </a:t>
            </a:r>
            <a:r>
              <a:rPr lang="ru-RU" sz="2400" dirty="0" err="1" smtClean="0">
                <a:solidFill>
                  <a:schemeClr val="bg1"/>
                </a:solidFill>
              </a:rPr>
              <a:t>електрически</a:t>
            </a:r>
            <a:r>
              <a:rPr lang="ru-RU" sz="2400" dirty="0" smtClean="0">
                <a:solidFill>
                  <a:schemeClr val="bg1"/>
                </a:solidFill>
              </a:rPr>
              <a:t> автомобили. </a:t>
            </a:r>
            <a:r>
              <a:rPr lang="ru-RU" sz="2400" dirty="0" err="1" smtClean="0">
                <a:solidFill>
                  <a:schemeClr val="bg1"/>
                </a:solidFill>
              </a:rPr>
              <a:t>Мобилно</a:t>
            </a:r>
            <a:r>
              <a:rPr lang="ru-RU" sz="2400" dirty="0" smtClean="0">
                <a:solidFill>
                  <a:schemeClr val="bg1"/>
                </a:solidFill>
              </a:rPr>
              <a:t> приложение </a:t>
            </a:r>
            <a:r>
              <a:rPr lang="ru-RU" sz="2400" dirty="0" err="1" smtClean="0">
                <a:solidFill>
                  <a:schemeClr val="bg1"/>
                </a:solidFill>
              </a:rPr>
              <a:t>осигурява</a:t>
            </a:r>
            <a:r>
              <a:rPr lang="ru-RU" sz="2400" dirty="0" smtClean="0">
                <a:solidFill>
                  <a:schemeClr val="bg1"/>
                </a:solidFill>
              </a:rPr>
              <a:t> </a:t>
            </a:r>
            <a:r>
              <a:rPr lang="ru-RU" sz="2400" dirty="0" err="1" smtClean="0">
                <a:solidFill>
                  <a:schemeClr val="bg1"/>
                </a:solidFill>
              </a:rPr>
              <a:t>достъп</a:t>
            </a:r>
            <a:r>
              <a:rPr lang="ru-RU" sz="2400" dirty="0" smtClean="0">
                <a:solidFill>
                  <a:schemeClr val="bg1"/>
                </a:solidFill>
              </a:rPr>
              <a:t> до </a:t>
            </a:r>
            <a:r>
              <a:rPr lang="ru-RU" sz="2400" dirty="0" err="1" smtClean="0">
                <a:solidFill>
                  <a:schemeClr val="bg1"/>
                </a:solidFill>
              </a:rPr>
              <a:t>превозните</a:t>
            </a:r>
            <a:r>
              <a:rPr lang="ru-RU" sz="2400" dirty="0" smtClean="0">
                <a:solidFill>
                  <a:schemeClr val="bg1"/>
                </a:solidFill>
              </a:rPr>
              <a:t> средства.</a:t>
            </a:r>
          </a:p>
          <a:p>
            <a:pPr lvl="0" indent="-228600">
              <a:lnSpc>
                <a:spcPct val="90000"/>
              </a:lnSpc>
              <a:spcBef>
                <a:spcPts val="1000"/>
              </a:spcBef>
            </a:pPr>
            <a:r>
              <a:rPr lang="bg-BG" sz="2400" dirty="0" smtClean="0">
                <a:solidFill>
                  <a:schemeClr val="bg1"/>
                </a:solidFill>
              </a:rPr>
              <a:t> </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
        <p:nvSpPr>
          <p:cNvPr id="12"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4480559" y="33893"/>
            <a:ext cx="7225666" cy="393403"/>
          </a:xfrm>
          <a:prstGeom prst="rect">
            <a:avLst/>
          </a:prstGeom>
          <a:solidFill>
            <a:schemeClr val="bg2">
              <a:lumMod val="75000"/>
            </a:schemeClr>
          </a:solidFill>
        </p:spPr>
        <p:txBody>
          <a:bodyPr/>
          <a:lstStyle/>
          <a:p>
            <a:pPr marL="0" indent="0">
              <a:lnSpc>
                <a:spcPct val="100000"/>
              </a:lnSpc>
              <a:spcBef>
                <a:spcPts val="0"/>
              </a:spcBef>
            </a:pPr>
            <a:r>
              <a:rPr lang="bg-BG" b="1" cap="all" dirty="0" smtClean="0"/>
              <a:t>ГРАДСКА МОБИЛНОСТ СЪС </a:t>
            </a:r>
            <a:r>
              <a:rPr lang="en-US" b="1" cap="all" dirty="0" smtClean="0"/>
              <a:t>SPARK</a:t>
            </a:r>
            <a:r>
              <a:rPr lang="bg-BG" b="1" cap="all" dirty="0" smtClean="0"/>
              <a:t>, България</a:t>
            </a:r>
            <a:endParaRPr lang="en-US" b="1" cap="all" dirty="0"/>
          </a:p>
        </p:txBody>
      </p:sp>
      <p:pic>
        <p:nvPicPr>
          <p:cNvPr id="37890" name="Picture 2" descr="https://spark.bg/wp-content/uploads/2019/02/hand-650x737px-27.FEB_.2019.png"/>
          <p:cNvPicPr>
            <a:picLocks noChangeAspect="1" noChangeArrowheads="1"/>
          </p:cNvPicPr>
          <p:nvPr/>
        </p:nvPicPr>
        <p:blipFill>
          <a:blip r:embed="rId2"/>
          <a:srcRect/>
          <a:stretch>
            <a:fillRect/>
          </a:stretch>
        </p:blipFill>
        <p:spPr bwMode="auto">
          <a:xfrm>
            <a:off x="0" y="1834336"/>
            <a:ext cx="4418457" cy="5009851"/>
          </a:xfrm>
          <a:prstGeom prst="rect">
            <a:avLst/>
          </a:prstGeom>
          <a:noFill/>
        </p:spPr>
      </p:pic>
    </p:spTree>
    <p:extLst>
      <p:ext uri="{BB962C8B-B14F-4D97-AF65-F5344CB8AC3E}">
        <p14:creationId xmlns:p14="http://schemas.microsoft.com/office/powerpoint/2010/main" xmlns="" val="36002112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0"/>
            <a:ext cx="4480559" cy="897613"/>
          </a:xfrm>
          <a:prstGeom prst="rect">
            <a:avLst/>
          </a:prstGeom>
        </p:spPr>
        <p:txBody>
          <a:bodyPr/>
          <a:lstStyle/>
          <a:p>
            <a:r>
              <a:rPr lang="bg-BG" sz="3200" dirty="0" smtClean="0"/>
              <a:t>ПЛАТФОРМИ</a:t>
            </a:r>
            <a:r>
              <a:rPr lang="bg-BG" sz="3000" dirty="0" smtClean="0"/>
              <a:t> ЗА СПОДЕЛЯНЕ</a:t>
            </a:r>
          </a:p>
        </p:txBody>
      </p:sp>
      <p:sp>
        <p:nvSpPr>
          <p:cNvPr id="7" name="Text Placeholder 2">
            <a:extLst>
              <a:ext uri="{FF2B5EF4-FFF2-40B4-BE49-F238E27FC236}">
                <a16:creationId xmlns:a16="http://schemas.microsoft.com/office/drawing/2014/main" xmlns="" id="{E4EDAC37-C3BA-1249-8767-414D489BC914}"/>
              </a:ext>
            </a:extLst>
          </p:cNvPr>
          <p:cNvSpPr txBox="1">
            <a:spLocks/>
          </p:cNvSpPr>
          <p:nvPr/>
        </p:nvSpPr>
        <p:spPr>
          <a:xfrm>
            <a:off x="4819650" y="721895"/>
            <a:ext cx="6663513" cy="4745455"/>
          </a:xfrm>
          <a:prstGeom prst="rect">
            <a:avLst/>
          </a:prstGeom>
          <a:solidFill>
            <a:srgbClr val="00B0F0"/>
          </a:solidFill>
        </p:spPr>
        <p:txBody>
          <a:bodyPr/>
          <a:lstStyle/>
          <a:p>
            <a:pPr lvl="0" indent="-228600">
              <a:lnSpc>
                <a:spcPct val="90000"/>
              </a:lnSpc>
              <a:spcBef>
                <a:spcPts val="1000"/>
              </a:spcBef>
            </a:pPr>
            <a:r>
              <a:rPr lang="ru-RU" sz="2400" dirty="0" smtClean="0">
                <a:solidFill>
                  <a:schemeClr val="bg1"/>
                </a:solidFill>
              </a:rPr>
              <a:t>SPARK е </a:t>
            </a:r>
            <a:r>
              <a:rPr lang="ru-RU" sz="2400" dirty="0" err="1" smtClean="0">
                <a:solidFill>
                  <a:schemeClr val="bg1"/>
                </a:solidFill>
              </a:rPr>
              <a:t>първата</a:t>
            </a:r>
            <a:r>
              <a:rPr lang="ru-RU" sz="2400" dirty="0" smtClean="0">
                <a:solidFill>
                  <a:schemeClr val="bg1"/>
                </a:solidFill>
              </a:rPr>
              <a:t> компания за коли под наем и </a:t>
            </a:r>
            <a:r>
              <a:rPr lang="ru-RU" sz="2400" dirty="0" err="1" smtClean="0">
                <a:solidFill>
                  <a:schemeClr val="bg1"/>
                </a:solidFill>
              </a:rPr>
              <a:t>споделяне</a:t>
            </a:r>
            <a:r>
              <a:rPr lang="ru-RU" sz="2400" dirty="0" smtClean="0">
                <a:solidFill>
                  <a:schemeClr val="bg1"/>
                </a:solidFill>
              </a:rPr>
              <a:t>, </a:t>
            </a:r>
            <a:r>
              <a:rPr lang="ru-RU" sz="2400" dirty="0" err="1" smtClean="0">
                <a:solidFill>
                  <a:schemeClr val="bg1"/>
                </a:solidFill>
              </a:rPr>
              <a:t>напълно</a:t>
            </a:r>
            <a:r>
              <a:rPr lang="ru-RU" sz="2400" dirty="0" smtClean="0">
                <a:solidFill>
                  <a:schemeClr val="bg1"/>
                </a:solidFill>
              </a:rPr>
              <a:t> </a:t>
            </a:r>
            <a:r>
              <a:rPr lang="ru-RU" sz="2400" dirty="0" err="1" smtClean="0">
                <a:solidFill>
                  <a:schemeClr val="bg1"/>
                </a:solidFill>
              </a:rPr>
              <a:t>оборудвана</a:t>
            </a:r>
            <a:r>
              <a:rPr lang="ru-RU" sz="2400" dirty="0" smtClean="0">
                <a:solidFill>
                  <a:schemeClr val="bg1"/>
                </a:solidFill>
              </a:rPr>
              <a:t> с </a:t>
            </a:r>
            <a:r>
              <a:rPr lang="ru-RU" sz="2400" dirty="0" err="1" smtClean="0">
                <a:solidFill>
                  <a:schemeClr val="bg1"/>
                </a:solidFill>
              </a:rPr>
              <a:t>електрически</a:t>
            </a:r>
            <a:r>
              <a:rPr lang="ru-RU" sz="2400" dirty="0" smtClean="0">
                <a:solidFill>
                  <a:schemeClr val="bg1"/>
                </a:solidFill>
              </a:rPr>
              <a:t> </a:t>
            </a:r>
            <a:r>
              <a:rPr lang="ru-RU" sz="2400" dirty="0" err="1" smtClean="0">
                <a:solidFill>
                  <a:schemeClr val="bg1"/>
                </a:solidFill>
              </a:rPr>
              <a:t>превозни</a:t>
            </a:r>
            <a:r>
              <a:rPr lang="ru-RU" sz="2400" dirty="0" smtClean="0">
                <a:solidFill>
                  <a:schemeClr val="bg1"/>
                </a:solidFill>
              </a:rPr>
              <a:t> средства, </a:t>
            </a:r>
            <a:r>
              <a:rPr lang="ru-RU" sz="2400" dirty="0" err="1" smtClean="0">
                <a:solidFill>
                  <a:schemeClr val="bg1"/>
                </a:solidFill>
              </a:rPr>
              <a:t>предлагаща</a:t>
            </a:r>
            <a:r>
              <a:rPr lang="ru-RU" sz="2400" dirty="0" smtClean="0">
                <a:solidFill>
                  <a:schemeClr val="bg1"/>
                </a:solidFill>
              </a:rPr>
              <a:t> </a:t>
            </a:r>
            <a:r>
              <a:rPr lang="ru-RU" sz="2400" dirty="0" err="1" smtClean="0">
                <a:solidFill>
                  <a:schemeClr val="bg1"/>
                </a:solidFill>
              </a:rPr>
              <a:t>достъпни</a:t>
            </a:r>
            <a:r>
              <a:rPr lang="ru-RU" sz="2400" dirty="0" smtClean="0">
                <a:solidFill>
                  <a:schemeClr val="bg1"/>
                </a:solidFill>
              </a:rPr>
              <a:t> </a:t>
            </a:r>
            <a:r>
              <a:rPr lang="ru-RU" sz="2400" dirty="0" err="1" smtClean="0">
                <a:solidFill>
                  <a:schemeClr val="bg1"/>
                </a:solidFill>
              </a:rPr>
              <a:t>екологични</a:t>
            </a:r>
            <a:r>
              <a:rPr lang="ru-RU" sz="2400" dirty="0" smtClean="0">
                <a:solidFill>
                  <a:schemeClr val="bg1"/>
                </a:solidFill>
              </a:rPr>
              <a:t> решения за </a:t>
            </a:r>
            <a:r>
              <a:rPr lang="ru-RU" sz="2400" dirty="0" err="1" smtClean="0">
                <a:solidFill>
                  <a:schemeClr val="bg1"/>
                </a:solidFill>
              </a:rPr>
              <a:t>придвижване</a:t>
            </a:r>
            <a:r>
              <a:rPr lang="ru-RU" sz="2400" dirty="0" smtClean="0">
                <a:solidFill>
                  <a:schemeClr val="bg1"/>
                </a:solidFill>
              </a:rPr>
              <a:t> из гр. София.</a:t>
            </a:r>
          </a:p>
          <a:p>
            <a:pPr lvl="0" indent="-228600">
              <a:lnSpc>
                <a:spcPct val="90000"/>
              </a:lnSpc>
              <a:spcBef>
                <a:spcPts val="1000"/>
              </a:spcBef>
            </a:pPr>
            <a:r>
              <a:rPr lang="ru-RU" sz="2400" dirty="0" err="1" smtClean="0">
                <a:solidFill>
                  <a:schemeClr val="bg1"/>
                </a:solidFill>
              </a:rPr>
              <a:t>Използването</a:t>
            </a:r>
            <a:r>
              <a:rPr lang="ru-RU" sz="2400" dirty="0" smtClean="0">
                <a:solidFill>
                  <a:schemeClr val="bg1"/>
                </a:solidFill>
              </a:rPr>
              <a:t> на SPARK се </a:t>
            </a:r>
            <a:r>
              <a:rPr lang="ru-RU" sz="2400" dirty="0" err="1" smtClean="0">
                <a:solidFill>
                  <a:schemeClr val="bg1"/>
                </a:solidFill>
              </a:rPr>
              <a:t>таксува</a:t>
            </a:r>
            <a:r>
              <a:rPr lang="ru-RU" sz="2400" dirty="0" smtClean="0">
                <a:solidFill>
                  <a:schemeClr val="bg1"/>
                </a:solidFill>
              </a:rPr>
              <a:t> на минута, </a:t>
            </a:r>
            <a:r>
              <a:rPr lang="ru-RU" sz="2400" dirty="0" err="1" smtClean="0">
                <a:solidFill>
                  <a:schemeClr val="bg1"/>
                </a:solidFill>
              </a:rPr>
              <a:t>което</a:t>
            </a:r>
            <a:r>
              <a:rPr lang="ru-RU" sz="2400" dirty="0" smtClean="0">
                <a:solidFill>
                  <a:schemeClr val="bg1"/>
                </a:solidFill>
              </a:rPr>
              <a:t> </a:t>
            </a:r>
            <a:r>
              <a:rPr lang="ru-RU" sz="2400" dirty="0" err="1" smtClean="0">
                <a:solidFill>
                  <a:schemeClr val="bg1"/>
                </a:solidFill>
              </a:rPr>
              <a:t>позволява</a:t>
            </a:r>
            <a:r>
              <a:rPr lang="ru-RU" sz="2400" dirty="0" smtClean="0">
                <a:solidFill>
                  <a:schemeClr val="bg1"/>
                </a:solidFill>
              </a:rPr>
              <a:t> на клиента да </a:t>
            </a:r>
            <a:r>
              <a:rPr lang="ru-RU" sz="2400" dirty="0" err="1" smtClean="0">
                <a:solidFill>
                  <a:schemeClr val="bg1"/>
                </a:solidFill>
              </a:rPr>
              <a:t>управлява</a:t>
            </a:r>
            <a:r>
              <a:rPr lang="ru-RU" sz="2400" dirty="0" smtClean="0">
                <a:solidFill>
                  <a:schemeClr val="bg1"/>
                </a:solidFill>
              </a:rPr>
              <a:t>, </a:t>
            </a:r>
            <a:r>
              <a:rPr lang="ru-RU" sz="2400" dirty="0" err="1" smtClean="0">
                <a:solidFill>
                  <a:schemeClr val="bg1"/>
                </a:solidFill>
              </a:rPr>
              <a:t>както</a:t>
            </a:r>
            <a:r>
              <a:rPr lang="ru-RU" sz="2400" dirty="0" smtClean="0">
                <a:solidFill>
                  <a:schemeClr val="bg1"/>
                </a:solidFill>
              </a:rPr>
              <a:t> </a:t>
            </a:r>
            <a:r>
              <a:rPr lang="ru-RU" sz="2400" dirty="0" err="1" smtClean="0">
                <a:solidFill>
                  <a:schemeClr val="bg1"/>
                </a:solidFill>
              </a:rPr>
              <a:t>пътуването</a:t>
            </a:r>
            <a:r>
              <a:rPr lang="ru-RU" sz="2400" dirty="0" smtClean="0">
                <a:solidFill>
                  <a:schemeClr val="bg1"/>
                </a:solidFill>
              </a:rPr>
              <a:t>, </a:t>
            </a:r>
            <a:r>
              <a:rPr lang="ru-RU" sz="2400" dirty="0" err="1" smtClean="0">
                <a:solidFill>
                  <a:schemeClr val="bg1"/>
                </a:solidFill>
              </a:rPr>
              <a:t>така</a:t>
            </a:r>
            <a:r>
              <a:rPr lang="ru-RU" sz="2400" dirty="0" smtClean="0">
                <a:solidFill>
                  <a:schemeClr val="bg1"/>
                </a:solidFill>
              </a:rPr>
              <a:t> и </a:t>
            </a:r>
            <a:r>
              <a:rPr lang="ru-RU" sz="2400" dirty="0" err="1" smtClean="0">
                <a:solidFill>
                  <a:schemeClr val="bg1"/>
                </a:solidFill>
              </a:rPr>
              <a:t>разходите</a:t>
            </a:r>
            <a:r>
              <a:rPr lang="ru-RU" sz="2400" dirty="0" smtClean="0">
                <a:solidFill>
                  <a:schemeClr val="bg1"/>
                </a:solidFill>
              </a:rPr>
              <a:t> си. SPARK </a:t>
            </a:r>
            <a:r>
              <a:rPr lang="ru-RU" sz="2400" dirty="0" err="1" smtClean="0">
                <a:solidFill>
                  <a:schemeClr val="bg1"/>
                </a:solidFill>
              </a:rPr>
              <a:t>включва</a:t>
            </a:r>
            <a:r>
              <a:rPr lang="ru-RU" sz="2400" dirty="0" smtClean="0">
                <a:solidFill>
                  <a:schemeClr val="bg1"/>
                </a:solidFill>
              </a:rPr>
              <a:t> и широка мрежа от </a:t>
            </a:r>
            <a:r>
              <a:rPr lang="ru-RU" sz="2400" dirty="0" err="1" smtClean="0">
                <a:solidFill>
                  <a:schemeClr val="bg1"/>
                </a:solidFill>
              </a:rPr>
              <a:t>зарядни</a:t>
            </a:r>
            <a:r>
              <a:rPr lang="ru-RU" sz="2400" dirty="0" smtClean="0">
                <a:solidFill>
                  <a:schemeClr val="bg1"/>
                </a:solidFill>
              </a:rPr>
              <a:t> станции в София. В момента </a:t>
            </a:r>
            <a:r>
              <a:rPr lang="ru-RU" sz="2400" dirty="0" err="1" smtClean="0">
                <a:solidFill>
                  <a:schemeClr val="bg1"/>
                </a:solidFill>
              </a:rPr>
              <a:t>компанията</a:t>
            </a:r>
            <a:r>
              <a:rPr lang="ru-RU" sz="2400" dirty="0" smtClean="0">
                <a:solidFill>
                  <a:schemeClr val="bg1"/>
                </a:solidFill>
              </a:rPr>
              <a:t> </a:t>
            </a:r>
            <a:r>
              <a:rPr lang="ru-RU" sz="2400" dirty="0" err="1" smtClean="0">
                <a:solidFill>
                  <a:schemeClr val="bg1"/>
                </a:solidFill>
              </a:rPr>
              <a:t>разполага</a:t>
            </a:r>
            <a:r>
              <a:rPr lang="ru-RU" sz="2400" dirty="0" smtClean="0">
                <a:solidFill>
                  <a:schemeClr val="bg1"/>
                </a:solidFill>
              </a:rPr>
              <a:t> с около 500 </a:t>
            </a:r>
            <a:r>
              <a:rPr lang="ru-RU" sz="2400" dirty="0" err="1" smtClean="0">
                <a:solidFill>
                  <a:schemeClr val="bg1"/>
                </a:solidFill>
              </a:rPr>
              <a:t>автомобила</a:t>
            </a:r>
            <a:r>
              <a:rPr lang="ru-RU" sz="2400" dirty="0" smtClean="0">
                <a:solidFill>
                  <a:schemeClr val="bg1"/>
                </a:solidFill>
              </a:rPr>
              <a:t>. </a:t>
            </a:r>
            <a:r>
              <a:rPr lang="ru-RU" sz="2400" dirty="0" err="1" smtClean="0">
                <a:solidFill>
                  <a:schemeClr val="bg1"/>
                </a:solidFill>
              </a:rPr>
              <a:t>Броят</a:t>
            </a:r>
            <a:r>
              <a:rPr lang="ru-RU" sz="2400" dirty="0" smtClean="0">
                <a:solidFill>
                  <a:schemeClr val="bg1"/>
                </a:solidFill>
              </a:rPr>
              <a:t> на </a:t>
            </a:r>
            <a:r>
              <a:rPr lang="ru-RU" sz="2400" dirty="0" err="1" smtClean="0">
                <a:solidFill>
                  <a:schemeClr val="bg1"/>
                </a:solidFill>
              </a:rPr>
              <a:t>клиентите</a:t>
            </a:r>
            <a:r>
              <a:rPr lang="ru-RU" sz="2400" dirty="0" smtClean="0">
                <a:solidFill>
                  <a:schemeClr val="bg1"/>
                </a:solidFill>
              </a:rPr>
              <a:t> </a:t>
            </a:r>
            <a:r>
              <a:rPr lang="ru-RU" sz="2400" dirty="0" err="1" smtClean="0">
                <a:solidFill>
                  <a:schemeClr val="bg1"/>
                </a:solidFill>
              </a:rPr>
              <a:t>расте</a:t>
            </a:r>
            <a:r>
              <a:rPr lang="ru-RU" sz="2400" dirty="0" smtClean="0">
                <a:solidFill>
                  <a:schemeClr val="bg1"/>
                </a:solidFill>
              </a:rPr>
              <a:t> </a:t>
            </a:r>
            <a:r>
              <a:rPr lang="ru-RU" sz="2400" dirty="0" err="1" smtClean="0">
                <a:solidFill>
                  <a:schemeClr val="bg1"/>
                </a:solidFill>
              </a:rPr>
              <a:t>експоненциално</a:t>
            </a:r>
            <a:r>
              <a:rPr lang="ru-RU" sz="2400" dirty="0" smtClean="0">
                <a:solidFill>
                  <a:schemeClr val="bg1"/>
                </a:solidFill>
              </a:rPr>
              <a:t> и </a:t>
            </a:r>
            <a:r>
              <a:rPr lang="ru-RU" sz="2400" dirty="0" err="1" smtClean="0">
                <a:solidFill>
                  <a:schemeClr val="bg1"/>
                </a:solidFill>
              </a:rPr>
              <a:t>през</a:t>
            </a:r>
            <a:r>
              <a:rPr lang="ru-RU" sz="2400" dirty="0" smtClean="0">
                <a:solidFill>
                  <a:schemeClr val="bg1"/>
                </a:solidFill>
              </a:rPr>
              <a:t> </a:t>
            </a:r>
            <a:r>
              <a:rPr lang="ru-RU" sz="2400" dirty="0" err="1" smtClean="0">
                <a:solidFill>
                  <a:schemeClr val="bg1"/>
                </a:solidFill>
              </a:rPr>
              <a:t>първата</a:t>
            </a:r>
            <a:r>
              <a:rPr lang="ru-RU" sz="2400" dirty="0" smtClean="0">
                <a:solidFill>
                  <a:schemeClr val="bg1"/>
                </a:solidFill>
              </a:rPr>
              <a:t> половина на 2020 г. имат над 20 000 клиенти.</a:t>
            </a:r>
            <a:endParaRPr lang="en-US" sz="2400" dirty="0">
              <a:solidFill>
                <a:schemeClr val="bg1"/>
              </a:solidFill>
            </a:endParaRPr>
          </a:p>
        </p:txBody>
      </p:sp>
      <p:sp>
        <p:nvSpPr>
          <p:cNvPr id="12"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590550" y="1266468"/>
            <a:ext cx="3810000" cy="368854"/>
          </a:xfrm>
          <a:prstGeom prst="rect">
            <a:avLst/>
          </a:prstGeom>
          <a:solidFill>
            <a:schemeClr val="bg2">
              <a:lumMod val="75000"/>
            </a:schemeClr>
          </a:solidFill>
        </p:spPr>
        <p:txBody>
          <a:bodyPr/>
          <a:lstStyle/>
          <a:p>
            <a:pPr marL="0" indent="0" algn="ctr">
              <a:lnSpc>
                <a:spcPct val="100000"/>
              </a:lnSpc>
              <a:spcBef>
                <a:spcPts val="0"/>
              </a:spcBef>
            </a:pPr>
            <a:r>
              <a:rPr lang="en-US" b="1" cap="all" dirty="0" smtClean="0"/>
              <a:t>SPARK</a:t>
            </a:r>
            <a:r>
              <a:rPr lang="bg-BG" b="1" cap="all" dirty="0" smtClean="0"/>
              <a:t> - продължение</a:t>
            </a:r>
            <a:endParaRPr lang="en-US" i="1" dirty="0"/>
          </a:p>
        </p:txBody>
      </p:sp>
      <p:pic>
        <p:nvPicPr>
          <p:cNvPr id="38914" name="Picture 2" descr="https://spark.bg/wp-content/uploads/2017/10/UP_elektromobiliai-1-864x437px.jpg"/>
          <p:cNvPicPr>
            <a:picLocks noChangeAspect="1" noChangeArrowheads="1"/>
          </p:cNvPicPr>
          <p:nvPr/>
        </p:nvPicPr>
        <p:blipFill>
          <a:blip r:embed="rId2"/>
          <a:srcRect/>
          <a:stretch>
            <a:fillRect/>
          </a:stretch>
        </p:blipFill>
        <p:spPr bwMode="auto">
          <a:xfrm>
            <a:off x="-9525" y="2628135"/>
            <a:ext cx="4490084" cy="2271027"/>
          </a:xfrm>
          <a:prstGeom prst="rect">
            <a:avLst/>
          </a:prstGeom>
          <a:noFill/>
        </p:spPr>
      </p:pic>
      <p:sp>
        <p:nvSpPr>
          <p:cNvPr id="6" name="Rectangle 5"/>
          <p:cNvSpPr/>
          <p:nvPr/>
        </p:nvSpPr>
        <p:spPr>
          <a:xfrm>
            <a:off x="4857750" y="5753100"/>
            <a:ext cx="2492285" cy="424732"/>
          </a:xfrm>
          <a:prstGeom prst="rect">
            <a:avLst/>
          </a:prstGeom>
        </p:spPr>
        <p:txBody>
          <a:bodyPr wrap="none">
            <a:spAutoFit/>
          </a:bodyPr>
          <a:lstStyle/>
          <a:p>
            <a:pPr lvl="0" indent="-228600">
              <a:lnSpc>
                <a:spcPct val="90000"/>
              </a:lnSpc>
              <a:spcBef>
                <a:spcPts val="1000"/>
              </a:spcBef>
            </a:pPr>
            <a:r>
              <a:rPr lang="en-US" sz="2400" i="1" dirty="0" smtClean="0">
                <a:solidFill>
                  <a:schemeClr val="bg1"/>
                </a:solidFill>
                <a:hlinkClick r:id="rId3"/>
              </a:rPr>
              <a:t>https://spark.bg/</a:t>
            </a:r>
            <a:r>
              <a:rPr lang="bg-BG" sz="2400" i="1" dirty="0" smtClean="0">
                <a:solidFill>
                  <a:schemeClr val="bg1"/>
                </a:solidFill>
              </a:rPr>
              <a:t> </a:t>
            </a:r>
            <a:endParaRPr lang="en-US" sz="2400" i="1" dirty="0">
              <a:solidFill>
                <a:schemeClr val="bg1"/>
              </a:solidFill>
            </a:endParaRPr>
          </a:p>
        </p:txBody>
      </p:sp>
    </p:spTree>
    <p:extLst>
      <p:ext uri="{BB962C8B-B14F-4D97-AF65-F5344CB8AC3E}">
        <p14:creationId xmlns:p14="http://schemas.microsoft.com/office/powerpoint/2010/main" xmlns="" val="3600211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453514" y="338504"/>
            <a:ext cx="7375490" cy="6214696"/>
          </a:xfrm>
        </p:spPr>
        <p:txBody>
          <a:bodyPr/>
          <a:lstStyle/>
          <a:p>
            <a:pPr marL="0" indent="0">
              <a:lnSpc>
                <a:spcPct val="100000"/>
              </a:lnSpc>
              <a:spcBef>
                <a:spcPts val="0"/>
              </a:spcBef>
            </a:pPr>
            <a:r>
              <a:rPr lang="en-US" dirty="0"/>
              <a:t> </a:t>
            </a:r>
            <a:r>
              <a:rPr lang="en-US" b="1" dirty="0"/>
              <a:t>	</a:t>
            </a:r>
            <a:r>
              <a:rPr lang="ru-RU" dirty="0" smtClean="0"/>
              <a:t>В раздел 3 </a:t>
            </a:r>
            <a:r>
              <a:rPr lang="ru-RU" dirty="0" err="1" smtClean="0"/>
              <a:t>проследихте</a:t>
            </a:r>
            <a:r>
              <a:rPr lang="ru-RU" dirty="0" smtClean="0"/>
              <a:t> </a:t>
            </a:r>
            <a:r>
              <a:rPr lang="ru-RU" dirty="0" err="1" smtClean="0"/>
              <a:t>различни</a:t>
            </a:r>
            <a:r>
              <a:rPr lang="ru-RU" dirty="0" smtClean="0"/>
              <a:t> </a:t>
            </a:r>
            <a:r>
              <a:rPr lang="ru-RU" dirty="0" err="1" smtClean="0"/>
              <a:t>примери</a:t>
            </a:r>
            <a:r>
              <a:rPr lang="ru-RU" dirty="0" smtClean="0"/>
              <a:t> за </a:t>
            </a:r>
            <a:r>
              <a:rPr lang="ru-RU" dirty="0" err="1" smtClean="0"/>
              <a:t>това</a:t>
            </a:r>
            <a:r>
              <a:rPr lang="ru-RU" dirty="0" smtClean="0"/>
              <a:t> как да направите </a:t>
            </a:r>
            <a:r>
              <a:rPr lang="ru-RU" dirty="0" err="1" smtClean="0"/>
              <a:t>вашия</a:t>
            </a:r>
            <a:r>
              <a:rPr lang="ru-RU" dirty="0" smtClean="0"/>
              <a:t> град, квартал, населено </a:t>
            </a:r>
            <a:r>
              <a:rPr lang="ru-RU" dirty="0" err="1" smtClean="0"/>
              <a:t>място</a:t>
            </a:r>
            <a:r>
              <a:rPr lang="ru-RU" dirty="0" smtClean="0"/>
              <a:t> </a:t>
            </a:r>
            <a:r>
              <a:rPr lang="ru-RU" dirty="0" err="1" smtClean="0"/>
              <a:t>по-устойчиви</a:t>
            </a:r>
            <a:r>
              <a:rPr lang="ru-RU" dirty="0" smtClean="0"/>
              <a:t>, </a:t>
            </a:r>
            <a:r>
              <a:rPr lang="ru-RU" dirty="0" err="1" smtClean="0"/>
              <a:t>издръжливи</a:t>
            </a:r>
            <a:r>
              <a:rPr lang="ru-RU" dirty="0" smtClean="0"/>
              <a:t> и </a:t>
            </a:r>
            <a:r>
              <a:rPr lang="ru-RU" dirty="0" err="1" smtClean="0"/>
              <a:t>приобщаващи</a:t>
            </a:r>
            <a:r>
              <a:rPr lang="ru-RU" dirty="0" smtClean="0"/>
              <a:t>.</a:t>
            </a:r>
          </a:p>
          <a:p>
            <a:pPr marL="0" indent="0">
              <a:lnSpc>
                <a:spcPct val="100000"/>
              </a:lnSpc>
              <a:spcBef>
                <a:spcPts val="0"/>
              </a:spcBef>
            </a:pPr>
            <a:r>
              <a:rPr lang="ru-RU" dirty="0" smtClean="0"/>
              <a:t>   Можете ли да се </a:t>
            </a:r>
            <a:r>
              <a:rPr lang="ru-RU" dirty="0" err="1" smtClean="0"/>
              <a:t>сетите</a:t>
            </a:r>
            <a:r>
              <a:rPr lang="ru-RU" dirty="0" smtClean="0"/>
              <a:t> за </a:t>
            </a:r>
            <a:r>
              <a:rPr lang="ru-RU" dirty="0" err="1" smtClean="0"/>
              <a:t>подобни</a:t>
            </a:r>
            <a:r>
              <a:rPr lang="ru-RU" dirty="0" smtClean="0"/>
              <a:t> </a:t>
            </a:r>
            <a:r>
              <a:rPr lang="ru-RU" dirty="0" err="1" smtClean="0"/>
              <a:t>инициативи</a:t>
            </a:r>
            <a:r>
              <a:rPr lang="ru-RU" dirty="0" smtClean="0"/>
              <a:t>, </a:t>
            </a:r>
            <a:r>
              <a:rPr lang="ru-RU" dirty="0" err="1" smtClean="0"/>
              <a:t>дейности</a:t>
            </a:r>
            <a:r>
              <a:rPr lang="ru-RU" dirty="0" smtClean="0"/>
              <a:t>, </a:t>
            </a:r>
            <a:r>
              <a:rPr lang="ru-RU" dirty="0" err="1" smtClean="0"/>
              <a:t>примери</a:t>
            </a:r>
            <a:r>
              <a:rPr lang="ru-RU" dirty="0" smtClean="0"/>
              <a:t> </a:t>
            </a:r>
            <a:r>
              <a:rPr lang="ru-RU" dirty="0" err="1" smtClean="0"/>
              <a:t>във</a:t>
            </a:r>
            <a:r>
              <a:rPr lang="ru-RU" dirty="0" smtClean="0"/>
              <a:t> </a:t>
            </a:r>
            <a:r>
              <a:rPr lang="ru-RU" dirty="0" err="1" smtClean="0"/>
              <a:t>вашата</a:t>
            </a:r>
            <a:r>
              <a:rPr lang="ru-RU" dirty="0" smtClean="0"/>
              <a:t> </a:t>
            </a:r>
            <a:r>
              <a:rPr lang="ru-RU" dirty="0" err="1" smtClean="0"/>
              <a:t>общност</a:t>
            </a:r>
            <a:r>
              <a:rPr lang="ru-RU" dirty="0" smtClean="0"/>
              <a:t>?</a:t>
            </a:r>
            <a:r>
              <a:rPr lang="en-US" dirty="0" smtClean="0"/>
              <a:t>	</a:t>
            </a:r>
            <a:endParaRPr lang="bg-BG" dirty="0" smtClean="0"/>
          </a:p>
          <a:p>
            <a:pPr marL="216000" indent="0">
              <a:lnSpc>
                <a:spcPct val="100000"/>
              </a:lnSpc>
              <a:spcBef>
                <a:spcPts val="600"/>
              </a:spcBef>
              <a:buFont typeface="Wingdings" pitchFamily="2" charset="2"/>
              <a:buChar char="q"/>
            </a:pPr>
            <a:r>
              <a:rPr lang="bg-BG" b="1" dirty="0" smtClean="0">
                <a:solidFill>
                  <a:srgbClr val="00B0F0"/>
                </a:solidFill>
              </a:rPr>
              <a:t>  Имате ли проекти за производство на електрическа енергия от ВЕИ</a:t>
            </a:r>
            <a:r>
              <a:rPr lang="en-US" b="1" dirty="0" smtClean="0">
                <a:solidFill>
                  <a:srgbClr val="00B0F0"/>
                </a:solidFill>
              </a:rPr>
              <a:t>?</a:t>
            </a:r>
            <a:endParaRPr lang="bg-BG" b="1" dirty="0" smtClean="0">
              <a:solidFill>
                <a:srgbClr val="00B0F0"/>
              </a:solidFill>
            </a:endParaRPr>
          </a:p>
          <a:p>
            <a:pPr marL="216000" indent="0">
              <a:lnSpc>
                <a:spcPct val="100000"/>
              </a:lnSpc>
              <a:spcBef>
                <a:spcPts val="600"/>
              </a:spcBef>
              <a:buFont typeface="Wingdings" pitchFamily="2" charset="2"/>
              <a:buChar char="q"/>
            </a:pPr>
            <a:r>
              <a:rPr lang="bg-BG" b="1" dirty="0" smtClean="0">
                <a:solidFill>
                  <a:srgbClr val="00B0F0"/>
                </a:solidFill>
              </a:rPr>
              <a:t> Как предотвратявате генерирането на  отпадъци</a:t>
            </a:r>
            <a:r>
              <a:rPr lang="en-US" b="1" dirty="0" smtClean="0">
                <a:solidFill>
                  <a:srgbClr val="00B0F0"/>
                </a:solidFill>
              </a:rPr>
              <a:t>?</a:t>
            </a:r>
            <a:endParaRPr lang="en-US" b="1" dirty="0">
              <a:solidFill>
                <a:srgbClr val="00B0F0"/>
              </a:solidFill>
            </a:endParaRPr>
          </a:p>
          <a:p>
            <a:pPr marL="216000" indent="0">
              <a:lnSpc>
                <a:spcPct val="100000"/>
              </a:lnSpc>
              <a:spcBef>
                <a:spcPts val="600"/>
              </a:spcBef>
              <a:buFont typeface="Wingdings" pitchFamily="2" charset="2"/>
              <a:buChar char="q"/>
            </a:pPr>
            <a:r>
              <a:rPr lang="bg-BG" b="1" dirty="0" smtClean="0">
                <a:solidFill>
                  <a:srgbClr val="00B0F0"/>
                </a:solidFill>
              </a:rPr>
              <a:t> </a:t>
            </a:r>
            <a:r>
              <a:rPr lang="ru-RU" b="1" dirty="0" smtClean="0">
                <a:solidFill>
                  <a:srgbClr val="00B0F0"/>
                </a:solidFill>
              </a:rPr>
              <a:t>Желаят ли местните власти във вашия район да въведат строителни и градски разпоредби, подобряващи пречистването и повторната употреба на отпадъчни води?</a:t>
            </a:r>
            <a:endParaRPr lang="en-US" b="1" dirty="0">
              <a:solidFill>
                <a:srgbClr val="00B0F0"/>
              </a:solidFill>
            </a:endParaRPr>
          </a:p>
          <a:p>
            <a:pPr marL="0" indent="0">
              <a:lnSpc>
                <a:spcPct val="100000"/>
              </a:lnSpc>
              <a:spcBef>
                <a:spcPts val="0"/>
              </a:spcBef>
            </a:pPr>
            <a:r>
              <a:rPr lang="en-US" dirty="0"/>
              <a:t>	</a:t>
            </a:r>
            <a:r>
              <a:rPr lang="ru-RU" dirty="0" smtClean="0"/>
              <a:t> Отговорите на </a:t>
            </a:r>
            <a:r>
              <a:rPr lang="ru-RU" dirty="0" err="1" smtClean="0"/>
              <a:t>въпросите</a:t>
            </a:r>
            <a:r>
              <a:rPr lang="ru-RU" dirty="0" smtClean="0"/>
              <a:t> </a:t>
            </a:r>
            <a:r>
              <a:rPr lang="ru-RU" dirty="0" err="1" smtClean="0"/>
              <a:t>ще</a:t>
            </a:r>
            <a:r>
              <a:rPr lang="ru-RU" dirty="0" smtClean="0"/>
              <a:t> </a:t>
            </a:r>
            <a:r>
              <a:rPr lang="ru-RU" dirty="0" err="1" smtClean="0"/>
              <a:t>ви</a:t>
            </a:r>
            <a:r>
              <a:rPr lang="ru-RU" dirty="0" smtClean="0"/>
              <a:t> </a:t>
            </a:r>
            <a:r>
              <a:rPr lang="ru-RU" dirty="0" err="1" smtClean="0"/>
              <a:t>помогнат</a:t>
            </a:r>
            <a:r>
              <a:rPr lang="ru-RU" dirty="0" smtClean="0"/>
              <a:t> да </a:t>
            </a:r>
            <a:r>
              <a:rPr lang="ru-RU" dirty="0" err="1" smtClean="0"/>
              <a:t>проправите</a:t>
            </a:r>
            <a:r>
              <a:rPr lang="ru-RU" dirty="0" smtClean="0"/>
              <a:t> </a:t>
            </a:r>
            <a:r>
              <a:rPr lang="ru-RU" dirty="0" err="1" smtClean="0"/>
              <a:t>път</a:t>
            </a:r>
            <a:r>
              <a:rPr lang="ru-RU" dirty="0" smtClean="0"/>
              <a:t> </a:t>
            </a:r>
            <a:r>
              <a:rPr lang="ru-RU" dirty="0" err="1" smtClean="0"/>
              <a:t>към</a:t>
            </a:r>
            <a:r>
              <a:rPr lang="ru-RU" dirty="0" smtClean="0"/>
              <a:t> </a:t>
            </a:r>
            <a:r>
              <a:rPr lang="ru-RU" dirty="0" err="1" smtClean="0"/>
              <a:t>по-чист</a:t>
            </a:r>
            <a:r>
              <a:rPr lang="ru-RU" dirty="0" smtClean="0"/>
              <a:t> </a:t>
            </a:r>
            <a:r>
              <a:rPr lang="ru-RU" dirty="0" err="1" smtClean="0"/>
              <a:t>въздух</a:t>
            </a:r>
            <a:r>
              <a:rPr lang="ru-RU" dirty="0" smtClean="0"/>
              <a:t>, </a:t>
            </a:r>
            <a:r>
              <a:rPr lang="ru-RU" dirty="0" err="1" smtClean="0"/>
              <a:t>по-малко</a:t>
            </a:r>
            <a:r>
              <a:rPr lang="ru-RU" dirty="0" smtClean="0"/>
              <a:t> </a:t>
            </a:r>
            <a:r>
              <a:rPr lang="ru-RU" dirty="0" err="1" smtClean="0"/>
              <a:t>отпадъци</a:t>
            </a:r>
            <a:r>
              <a:rPr lang="ru-RU" dirty="0" smtClean="0"/>
              <a:t>, </a:t>
            </a:r>
            <a:r>
              <a:rPr lang="ru-RU" dirty="0" err="1" smtClean="0"/>
              <a:t>създаване</a:t>
            </a:r>
            <a:r>
              <a:rPr lang="ru-RU" dirty="0" smtClean="0"/>
              <a:t> на </a:t>
            </a:r>
            <a:r>
              <a:rPr lang="ru-RU" dirty="0" err="1" smtClean="0"/>
              <a:t>устойчиви</a:t>
            </a:r>
            <a:r>
              <a:rPr lang="ru-RU" dirty="0" smtClean="0"/>
              <a:t> и </a:t>
            </a:r>
            <a:r>
              <a:rPr lang="ru-RU" dirty="0" err="1" smtClean="0"/>
              <a:t>приобщаващи</a:t>
            </a:r>
            <a:r>
              <a:rPr lang="ru-RU" dirty="0" smtClean="0"/>
              <a:t> селища и </a:t>
            </a:r>
            <a:r>
              <a:rPr lang="ru-RU" dirty="0" err="1" smtClean="0"/>
              <a:t>постигане</a:t>
            </a:r>
            <a:r>
              <a:rPr lang="ru-RU" dirty="0" smtClean="0"/>
              <a:t> целите на ЦУР 11.</a:t>
            </a:r>
            <a:endParaRPr lang="bg-BG" dirty="0"/>
          </a:p>
          <a:p>
            <a:endParaRPr lang="en-US" dirty="0"/>
          </a:p>
          <a:p>
            <a:endParaRPr lang="en-US" dirty="0"/>
          </a:p>
          <a:p>
            <a:endParaRPr lang="bg-BG" dirty="0"/>
          </a:p>
        </p:txBody>
      </p:sp>
      <p:sp>
        <p:nvSpPr>
          <p:cNvPr id="3" name="Текстов контейнер 2"/>
          <p:cNvSpPr>
            <a:spLocks noGrp="1"/>
          </p:cNvSpPr>
          <p:nvPr>
            <p:ph type="body" sz="quarter" idx="16"/>
          </p:nvPr>
        </p:nvSpPr>
        <p:spPr/>
        <p:txBody>
          <a:bodyPr/>
          <a:lstStyle/>
          <a:p>
            <a:endParaRPr lang="bg-BG" dirty="0"/>
          </a:p>
        </p:txBody>
      </p:sp>
      <p:pic>
        <p:nvPicPr>
          <p:cNvPr id="4" name="Εικόνα 1"/>
          <p:cNvPicPr>
            <a:picLocks noChangeAspect="1"/>
          </p:cNvPicPr>
          <p:nvPr/>
        </p:nvPicPr>
        <p:blipFill>
          <a:blip r:embed="rId2"/>
          <a:stretch>
            <a:fillRect/>
          </a:stretch>
        </p:blipFill>
        <p:spPr>
          <a:xfrm>
            <a:off x="162878" y="703385"/>
            <a:ext cx="4117720" cy="4117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95D61C34-AF95-5448-B715-90AADC57BC48}"/>
              </a:ext>
            </a:extLst>
          </p:cNvPr>
          <p:cNvPicPr>
            <a:picLocks noGrp="1" noChangeAspect="1"/>
          </p:cNvPicPr>
          <p:nvPr>
            <p:ph type="pic" sz="quarter" idx="10"/>
          </p:nvPr>
        </p:nvPicPr>
        <p:blipFill>
          <a:blip r:embed="rId3"/>
          <a:srcRect t="5565" b="5565"/>
          <a:stretch>
            <a:fillRect/>
          </a:stretch>
        </p:blipFill>
        <p:spPr>
          <a:xfrm>
            <a:off x="-1" y="2408384"/>
            <a:ext cx="7708195" cy="3396829"/>
          </a:xfrm>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a:t>
            </a:r>
            <a:r>
              <a:rPr lang="bg-BG" dirty="0"/>
              <a:t>4</a:t>
            </a:r>
            <a:endParaRPr lang="en-US" dirty="0"/>
          </a:p>
        </p:txBody>
      </p:sp>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xmlns="" id="{BE59536B-CB14-6A49-9925-C70C0915408D}"/>
              </a:ext>
            </a:extLst>
          </p:cNvPr>
          <p:cNvSpPr/>
          <p:nvPr/>
        </p:nvSpPr>
        <p:spPr>
          <a:xfrm>
            <a:off x="4088424" y="3319178"/>
            <a:ext cx="7205086" cy="1509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xmlns="" id="{04695EEA-D075-3642-8CB0-45ED61E791B1}"/>
              </a:ext>
            </a:extLst>
          </p:cNvPr>
          <p:cNvSpPr txBox="1"/>
          <p:nvPr/>
        </p:nvSpPr>
        <p:spPr>
          <a:xfrm>
            <a:off x="4303930" y="3467990"/>
            <a:ext cx="7593990" cy="1200329"/>
          </a:xfrm>
          <a:prstGeom prst="rect">
            <a:avLst/>
          </a:prstGeom>
          <a:noFill/>
        </p:spPr>
        <p:txBody>
          <a:bodyPr wrap="square" lIns="91440" tIns="45720" rIns="91440" bIns="45720" rtlCol="0" anchor="t">
            <a:spAutoFit/>
          </a:bodyPr>
          <a:lstStyle/>
          <a:p>
            <a:r>
              <a:rPr lang="ru-RU" sz="3600" b="1" spc="324" dirty="0" smtClean="0">
                <a:solidFill>
                  <a:srgbClr val="EB7339"/>
                </a:solidFill>
                <a:cs typeface="Calibri"/>
              </a:rPr>
              <a:t>Политики и </a:t>
            </a:r>
            <a:r>
              <a:rPr lang="ru-RU" sz="3600" b="1" spc="324" dirty="0" err="1" smtClean="0">
                <a:solidFill>
                  <a:srgbClr val="EB7339"/>
                </a:solidFill>
                <a:cs typeface="Calibri"/>
              </a:rPr>
              <a:t>инструменти</a:t>
            </a:r>
            <a:r>
              <a:rPr lang="ru-RU" sz="3600" b="1" spc="324" dirty="0" smtClean="0">
                <a:solidFill>
                  <a:srgbClr val="EB7339"/>
                </a:solidFill>
                <a:cs typeface="Calibri"/>
              </a:rPr>
              <a:t> за устойчиво </a:t>
            </a:r>
            <a:r>
              <a:rPr lang="ru-RU" sz="3600" b="1" spc="324" dirty="0" err="1" smtClean="0">
                <a:solidFill>
                  <a:srgbClr val="EB7339"/>
                </a:solidFill>
                <a:cs typeface="Calibri"/>
              </a:rPr>
              <a:t>градско</a:t>
            </a:r>
            <a:r>
              <a:rPr lang="ru-RU" sz="3600" b="1" spc="324" dirty="0" smtClean="0">
                <a:solidFill>
                  <a:srgbClr val="EB7339"/>
                </a:solidFill>
                <a:cs typeface="Calibri"/>
              </a:rPr>
              <a:t> развитие</a:t>
            </a:r>
            <a:endParaRPr lang="pt-BR" dirty="0"/>
          </a:p>
        </p:txBody>
      </p:sp>
    </p:spTree>
    <p:extLst>
      <p:ext uri="{BB962C8B-B14F-4D97-AF65-F5344CB8AC3E}">
        <p14:creationId xmlns:p14="http://schemas.microsoft.com/office/powerpoint/2010/main" xmlns="" val="3559636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xmlns=""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a16="http://schemas.microsoft.com/office/drawing/2014/main" xmlns=""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xmlns=""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xmlns=""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1387" y="394252"/>
            <a:ext cx="4107750" cy="6087079"/>
          </a:xfrm>
          <a:prstGeom prst="rect">
            <a:avLst/>
          </a:prstGeom>
          <a:noFill/>
        </p:spPr>
      </p:pic>
      <p:sp>
        <p:nvSpPr>
          <p:cNvPr id="10" name="Rectangle 9"/>
          <p:cNvSpPr/>
          <p:nvPr/>
        </p:nvSpPr>
        <p:spPr>
          <a:xfrm>
            <a:off x="4258762" y="2401570"/>
            <a:ext cx="7285537" cy="1200329"/>
          </a:xfrm>
          <a:prstGeom prst="rect">
            <a:avLst/>
          </a:prstGeom>
        </p:spPr>
        <p:txBody>
          <a:bodyPr wrap="square">
            <a:spAutoFit/>
          </a:bodyPr>
          <a:lstStyle/>
          <a:p>
            <a:r>
              <a:rPr lang="ru-RU" sz="2400" dirty="0" smtClean="0">
                <a:solidFill>
                  <a:schemeClr val="tx1">
                    <a:lumMod val="60000"/>
                    <a:lumOff val="40000"/>
                  </a:schemeClr>
                </a:solidFill>
              </a:rPr>
              <a:t>В </a:t>
            </a:r>
            <a:r>
              <a:rPr lang="ru-RU" sz="2400" dirty="0" err="1" smtClean="0">
                <a:solidFill>
                  <a:schemeClr val="tx1">
                    <a:lumMod val="60000"/>
                    <a:lumOff val="40000"/>
                  </a:schemeClr>
                </a:solidFill>
              </a:rPr>
              <a:t>нашия</a:t>
            </a:r>
            <a:r>
              <a:rPr lang="ru-RU" sz="2400" dirty="0" smtClean="0">
                <a:solidFill>
                  <a:schemeClr val="tx1">
                    <a:lumMod val="60000"/>
                    <a:lumOff val="40000"/>
                  </a:schemeClr>
                </a:solidFill>
              </a:rPr>
              <a:t> </a:t>
            </a:r>
            <a:r>
              <a:rPr lang="ru-RU" sz="2400" dirty="0" err="1" smtClean="0">
                <a:solidFill>
                  <a:schemeClr val="tx1">
                    <a:lumMod val="60000"/>
                    <a:lumOff val="40000"/>
                  </a:schemeClr>
                </a:solidFill>
              </a:rPr>
              <a:t>последен</a:t>
            </a:r>
            <a:r>
              <a:rPr lang="ru-RU" sz="2400" dirty="0" smtClean="0">
                <a:solidFill>
                  <a:schemeClr val="tx1">
                    <a:lumMod val="60000"/>
                    <a:lumOff val="40000"/>
                  </a:schemeClr>
                </a:solidFill>
              </a:rPr>
              <a:t> раздел </a:t>
            </a:r>
            <a:r>
              <a:rPr lang="ru-RU" sz="2400" dirty="0" err="1" smtClean="0">
                <a:solidFill>
                  <a:schemeClr val="tx1">
                    <a:lumMod val="60000"/>
                    <a:lumOff val="40000"/>
                  </a:schemeClr>
                </a:solidFill>
              </a:rPr>
              <a:t>ви</a:t>
            </a:r>
            <a:r>
              <a:rPr lang="ru-RU" sz="2400" dirty="0" smtClean="0">
                <a:solidFill>
                  <a:schemeClr val="tx1">
                    <a:lumMod val="60000"/>
                    <a:lumOff val="40000"/>
                  </a:schemeClr>
                </a:solidFill>
              </a:rPr>
              <a:t> </a:t>
            </a:r>
            <a:r>
              <a:rPr lang="ru-RU" sz="2400" dirty="0" err="1" smtClean="0">
                <a:solidFill>
                  <a:schemeClr val="tx1">
                    <a:lumMod val="60000"/>
                    <a:lumOff val="40000"/>
                  </a:schemeClr>
                </a:solidFill>
              </a:rPr>
              <a:t>представяме</a:t>
            </a:r>
            <a:r>
              <a:rPr lang="ru-RU" sz="2400" dirty="0" smtClean="0">
                <a:solidFill>
                  <a:schemeClr val="tx1">
                    <a:lumMod val="60000"/>
                    <a:lumOff val="40000"/>
                  </a:schemeClr>
                </a:solidFill>
              </a:rPr>
              <a:t> </a:t>
            </a:r>
            <a:r>
              <a:rPr lang="ru-RU" sz="2400" dirty="0" err="1" smtClean="0">
                <a:solidFill>
                  <a:schemeClr val="tx1">
                    <a:lumMod val="60000"/>
                    <a:lumOff val="40000"/>
                  </a:schemeClr>
                </a:solidFill>
              </a:rPr>
              <a:t>полезни</a:t>
            </a:r>
            <a:r>
              <a:rPr lang="ru-RU" sz="2400" dirty="0" smtClean="0">
                <a:solidFill>
                  <a:schemeClr val="tx1">
                    <a:lumMod val="60000"/>
                    <a:lumOff val="40000"/>
                  </a:schemeClr>
                </a:solidFill>
              </a:rPr>
              <a:t> </a:t>
            </a:r>
            <a:r>
              <a:rPr lang="ru-RU" sz="2400" dirty="0" err="1" smtClean="0">
                <a:solidFill>
                  <a:schemeClr val="tx1">
                    <a:lumMod val="60000"/>
                    <a:lumOff val="40000"/>
                  </a:schemeClr>
                </a:solidFill>
              </a:rPr>
              <a:t>инструменти</a:t>
            </a:r>
            <a:r>
              <a:rPr lang="ru-RU" sz="2400" dirty="0" smtClean="0">
                <a:solidFill>
                  <a:schemeClr val="tx1">
                    <a:lumMod val="60000"/>
                    <a:lumOff val="40000"/>
                  </a:schemeClr>
                </a:solidFill>
              </a:rPr>
              <a:t> и подходи за </a:t>
            </a:r>
            <a:r>
              <a:rPr lang="ru-RU" sz="2400" dirty="0" err="1" smtClean="0">
                <a:solidFill>
                  <a:schemeClr val="tx1">
                    <a:lumMod val="60000"/>
                    <a:lumOff val="40000"/>
                  </a:schemeClr>
                </a:solidFill>
              </a:rPr>
              <a:t>разработване</a:t>
            </a:r>
            <a:r>
              <a:rPr lang="ru-RU" sz="2400" dirty="0" smtClean="0">
                <a:solidFill>
                  <a:schemeClr val="tx1">
                    <a:lumMod val="60000"/>
                    <a:lumOff val="40000"/>
                  </a:schemeClr>
                </a:solidFill>
              </a:rPr>
              <a:t> на </a:t>
            </a:r>
            <a:r>
              <a:rPr lang="ru-RU" sz="2400" dirty="0" err="1" smtClean="0">
                <a:solidFill>
                  <a:schemeClr val="tx1">
                    <a:lumMod val="60000"/>
                    <a:lumOff val="40000"/>
                  </a:schemeClr>
                </a:solidFill>
              </a:rPr>
              <a:t>пътна</a:t>
            </a:r>
            <a:r>
              <a:rPr lang="ru-RU" sz="2400" dirty="0" smtClean="0">
                <a:solidFill>
                  <a:schemeClr val="tx1">
                    <a:lumMod val="60000"/>
                    <a:lumOff val="40000"/>
                  </a:schemeClr>
                </a:solidFill>
              </a:rPr>
              <a:t> карта за устойчиво </a:t>
            </a:r>
            <a:r>
              <a:rPr lang="ru-RU" sz="2400" dirty="0" err="1" smtClean="0">
                <a:solidFill>
                  <a:schemeClr val="tx1">
                    <a:lumMod val="60000"/>
                    <a:lumOff val="40000"/>
                  </a:schemeClr>
                </a:solidFill>
              </a:rPr>
              <a:t>градско</a:t>
            </a:r>
            <a:r>
              <a:rPr lang="ru-RU" sz="2400" dirty="0" smtClean="0">
                <a:solidFill>
                  <a:schemeClr val="tx1">
                    <a:lumMod val="60000"/>
                    <a:lumOff val="40000"/>
                  </a:schemeClr>
                </a:solidFill>
              </a:rPr>
              <a:t> развитие.</a:t>
            </a:r>
            <a:endParaRPr lang="bg-BG" sz="2400" dirty="0">
              <a:solidFill>
                <a:schemeClr val="tx1">
                  <a:lumMod val="60000"/>
                  <a:lumOff val="40000"/>
                </a:schemeClr>
              </a:solidFill>
            </a:endParaRPr>
          </a:p>
        </p:txBody>
      </p:sp>
    </p:spTree>
    <p:extLst>
      <p:ext uri="{BB962C8B-B14F-4D97-AF65-F5344CB8AC3E}">
        <p14:creationId xmlns:p14="http://schemas.microsoft.com/office/powerpoint/2010/main" xmlns="" val="399398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2">
            <a:extLst>
              <a:ext uri="{FF2B5EF4-FFF2-40B4-BE49-F238E27FC236}">
                <a16:creationId xmlns="" xmlns:a16="http://schemas.microsoft.com/office/drawing/2014/main" id="{D1113DF5-8855-344A-A35E-210FCE126EC5}"/>
              </a:ext>
            </a:extLst>
          </p:cNvPr>
          <p:cNvGrpSpPr/>
          <p:nvPr/>
        </p:nvGrpSpPr>
        <p:grpSpPr>
          <a:xfrm rot="16200000">
            <a:off x="-1080130" y="3718662"/>
            <a:ext cx="3833889" cy="1673865"/>
            <a:chOff x="3357879" y="5072538"/>
            <a:chExt cx="593407" cy="259080"/>
          </a:xfrm>
          <a:solidFill>
            <a:srgbClr val="EB7339"/>
          </a:solidFill>
        </p:grpSpPr>
        <p:sp>
          <p:nvSpPr>
            <p:cNvPr id="30" name="Freeform 29">
              <a:extLst>
                <a:ext uri="{FF2B5EF4-FFF2-40B4-BE49-F238E27FC236}">
                  <a16:creationId xmlns="" xmlns:a16="http://schemas.microsoft.com/office/drawing/2014/main" id="{17BD203B-2F81-EC4C-B0F8-DA887FF71D6F}"/>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 xmlns:a16="http://schemas.microsoft.com/office/drawing/2014/main" id="{DB7E437E-1538-5547-A529-BFE0E2D7DEF6}"/>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 xmlns:a16="http://schemas.microsoft.com/office/drawing/2014/main" id="{19CEE37C-9D9F-E04C-A363-0A6202948098}"/>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pic>
        <p:nvPicPr>
          <p:cNvPr id="24582" name="Picture 6" descr="Smart City Framework"/>
          <p:cNvPicPr>
            <a:picLocks noGrp="1" noChangeAspect="1" noChangeArrowheads="1"/>
          </p:cNvPicPr>
          <p:nvPr>
            <p:ph type="pic" sz="quarter" idx="10"/>
          </p:nvPr>
        </p:nvPicPr>
        <p:blipFill>
          <a:blip r:embed="rId3"/>
          <a:srcRect l="16262" r="16262"/>
          <a:stretch>
            <a:fillRect/>
          </a:stretch>
        </p:blipFill>
        <p:spPr bwMode="auto">
          <a:xfrm>
            <a:off x="2836" y="394252"/>
            <a:ext cx="4107750" cy="6087079"/>
          </a:xfrm>
          <a:prstGeom prst="rect">
            <a:avLst/>
          </a:prstGeom>
          <a:noFill/>
        </p:spPr>
      </p:pic>
      <p:sp>
        <p:nvSpPr>
          <p:cNvPr id="9" name="Rectangle 8"/>
          <p:cNvSpPr/>
          <p:nvPr/>
        </p:nvSpPr>
        <p:spPr>
          <a:xfrm>
            <a:off x="4685915" y="1341037"/>
            <a:ext cx="6571012" cy="1200329"/>
          </a:xfrm>
          <a:prstGeom prst="rect">
            <a:avLst/>
          </a:prstGeom>
        </p:spPr>
        <p:txBody>
          <a:bodyPr wrap="square">
            <a:spAutoFit/>
          </a:bodyPr>
          <a:lstStyle/>
          <a:p>
            <a:pPr algn="just"/>
            <a:r>
              <a:rPr lang="ru-RU" sz="2400" dirty="0" smtClean="0">
                <a:solidFill>
                  <a:schemeClr val="tx1">
                    <a:lumMod val="60000"/>
                    <a:lumOff val="40000"/>
                  </a:schemeClr>
                </a:solidFill>
              </a:rPr>
              <a:t>В този раздел ще научите как да развивате устойчиви градове и общности в контекста на ЦУР11 на ООН за устойчиво развитие.</a:t>
            </a:r>
            <a:endParaRPr lang="bg-BG" sz="2400" dirty="0">
              <a:solidFill>
                <a:schemeClr val="tx1">
                  <a:lumMod val="60000"/>
                  <a:lumOff val="40000"/>
                </a:schemeClr>
              </a:solidFill>
            </a:endParaRPr>
          </a:p>
        </p:txBody>
      </p:sp>
      <p:sp>
        <p:nvSpPr>
          <p:cNvPr id="12" name="Rectangle 11"/>
          <p:cNvSpPr/>
          <p:nvPr/>
        </p:nvSpPr>
        <p:spPr>
          <a:xfrm>
            <a:off x="4685915" y="2725939"/>
            <a:ext cx="6501739" cy="3046988"/>
          </a:xfrm>
          <a:prstGeom prst="rect">
            <a:avLst/>
          </a:prstGeom>
        </p:spPr>
        <p:txBody>
          <a:bodyPr wrap="square">
            <a:spAutoFit/>
          </a:bodyPr>
          <a:lstStyle/>
          <a:p>
            <a:pPr algn="just"/>
            <a:r>
              <a:rPr lang="ru-RU" sz="2400" dirty="0" smtClean="0">
                <a:solidFill>
                  <a:schemeClr val="bg1"/>
                </a:solidFill>
              </a:rPr>
              <a:t>Всеки може да помогне, за да сме сигурни, че ще изпълним до 2030 г. десетте цели на ЦУР11 за действия, които да направят градовете и общностите устойчиви.</a:t>
            </a:r>
          </a:p>
          <a:p>
            <a:pPr algn="just"/>
            <a:endParaRPr lang="ru-RU" sz="2400" dirty="0" smtClean="0">
              <a:solidFill>
                <a:schemeClr val="bg1"/>
              </a:solidFill>
            </a:endParaRPr>
          </a:p>
          <a:p>
            <a:pPr algn="just"/>
            <a:r>
              <a:rPr lang="ru-RU" sz="2400" dirty="0" smtClean="0">
                <a:solidFill>
                  <a:schemeClr val="bg1"/>
                </a:solidFill>
              </a:rPr>
              <a:t>Посетете: </a:t>
            </a:r>
            <a:r>
              <a:rPr lang="en-US" sz="2400" dirty="0" smtClean="0">
                <a:solidFill>
                  <a:schemeClr val="bg1"/>
                </a:solidFill>
                <a:hlinkClick r:id="rId4"/>
              </a:rPr>
              <a:t>https</a:t>
            </a:r>
            <a:r>
              <a:rPr lang="en-US" sz="2400" dirty="0">
                <a:solidFill>
                  <a:schemeClr val="bg1"/>
                </a:solidFill>
                <a:hlinkClick r:id="rId4"/>
              </a:rPr>
              <a:t>://</a:t>
            </a:r>
            <a:r>
              <a:rPr lang="en-US" sz="2400" dirty="0" smtClean="0">
                <a:solidFill>
                  <a:schemeClr val="bg1"/>
                </a:solidFill>
                <a:hlinkClick r:id="rId4"/>
              </a:rPr>
              <a:t>www.youtube.com/watch?v=Awu3JJC3A0k</a:t>
            </a:r>
            <a:r>
              <a:rPr lang="bg-BG" sz="2400" dirty="0" smtClean="0">
                <a:solidFill>
                  <a:schemeClr val="bg1"/>
                </a:solidFill>
              </a:rPr>
              <a:t> </a:t>
            </a:r>
            <a:endParaRPr lang="en-US" sz="2400" dirty="0">
              <a:solidFill>
                <a:schemeClr val="bg1"/>
              </a:solidFill>
            </a:endParaRPr>
          </a:p>
          <a:p>
            <a:pPr algn="just"/>
            <a:endParaRPr lang="bg-BG" sz="2400" dirty="0">
              <a:solidFill>
                <a:schemeClr val="bg1"/>
              </a:solidFill>
            </a:endParaRPr>
          </a:p>
        </p:txBody>
      </p:sp>
    </p:spTree>
    <p:extLst>
      <p:ext uri="{BB962C8B-B14F-4D97-AF65-F5344CB8AC3E}">
        <p14:creationId xmlns="" xmlns:p14="http://schemas.microsoft.com/office/powerpoint/2010/main" val="39939803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rot="16200000">
            <a:off x="1937292" y="3212638"/>
            <a:ext cx="6015789" cy="408660"/>
          </a:xfrm>
        </p:spPr>
        <p:txBody>
          <a:bodyPr/>
          <a:lstStyle/>
          <a:p>
            <a:pPr algn="ctr"/>
            <a:r>
              <a:rPr lang="bg-BG" b="1" dirty="0" smtClean="0"/>
              <a:t>Йерархия на управление на отпадъците</a:t>
            </a:r>
            <a:endParaRPr lang="bg-BG" b="1" dirty="0"/>
          </a:p>
        </p:txBody>
      </p:sp>
      <p:grpSp>
        <p:nvGrpSpPr>
          <p:cNvPr id="4" name="Group 2"/>
          <p:cNvGrpSpPr>
            <a:grpSpLocks/>
          </p:cNvGrpSpPr>
          <p:nvPr/>
        </p:nvGrpSpPr>
        <p:grpSpPr bwMode="auto">
          <a:xfrm>
            <a:off x="5621826" y="409210"/>
            <a:ext cx="5447218" cy="5926225"/>
            <a:chOff x="853" y="450"/>
            <a:chExt cx="11005" cy="14913"/>
          </a:xfrm>
        </p:grpSpPr>
        <p:grpSp>
          <p:nvGrpSpPr>
            <p:cNvPr id="5" name="Group 3"/>
            <p:cNvGrpSpPr>
              <a:grpSpLocks/>
            </p:cNvGrpSpPr>
            <p:nvPr/>
          </p:nvGrpSpPr>
          <p:grpSpPr bwMode="auto">
            <a:xfrm>
              <a:off x="853" y="450"/>
              <a:ext cx="11005" cy="14913"/>
              <a:chOff x="853" y="450"/>
              <a:chExt cx="11005" cy="14913"/>
            </a:xfrm>
          </p:grpSpPr>
          <p:sp>
            <p:nvSpPr>
              <p:cNvPr id="1028" name="Freeform 4"/>
              <p:cNvSpPr>
                <a:spLocks/>
              </p:cNvSpPr>
              <p:nvPr/>
            </p:nvSpPr>
            <p:spPr bwMode="auto">
              <a:xfrm>
                <a:off x="853" y="450"/>
                <a:ext cx="11005" cy="14913"/>
              </a:xfrm>
              <a:custGeom>
                <a:avLst/>
                <a:gdLst/>
                <a:ahLst/>
                <a:cxnLst>
                  <a:cxn ang="0">
                    <a:pos x="11005" y="14914"/>
                  </a:cxn>
                  <a:cxn ang="0">
                    <a:pos x="0" y="14914"/>
                  </a:cxn>
                  <a:cxn ang="0">
                    <a:pos x="0" y="0"/>
                  </a:cxn>
                  <a:cxn ang="0">
                    <a:pos x="11005" y="0"/>
                  </a:cxn>
                  <a:cxn ang="0">
                    <a:pos x="11005" y="14914"/>
                  </a:cxn>
                </a:cxnLst>
                <a:rect l="0" t="0" r="r" b="b"/>
                <a:pathLst>
                  <a:path w="11005" h="14913">
                    <a:moveTo>
                      <a:pt x="11005" y="14914"/>
                    </a:moveTo>
                    <a:lnTo>
                      <a:pt x="0" y="14914"/>
                    </a:lnTo>
                    <a:lnTo>
                      <a:pt x="0" y="0"/>
                    </a:lnTo>
                    <a:lnTo>
                      <a:pt x="11005" y="0"/>
                    </a:lnTo>
                    <a:lnTo>
                      <a:pt x="11005" y="14914"/>
                    </a:lnTo>
                  </a:path>
                </a:pathLst>
              </a:custGeom>
              <a:solidFill>
                <a:srgbClr val="F7F5F4"/>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6" name="Group 5"/>
            <p:cNvGrpSpPr>
              <a:grpSpLocks/>
            </p:cNvGrpSpPr>
            <p:nvPr/>
          </p:nvGrpSpPr>
          <p:grpSpPr bwMode="auto">
            <a:xfrm>
              <a:off x="1451" y="723"/>
              <a:ext cx="9870" cy="2407"/>
              <a:chOff x="1451" y="723"/>
              <a:chExt cx="9870" cy="2407"/>
            </a:xfrm>
          </p:grpSpPr>
          <p:sp>
            <p:nvSpPr>
              <p:cNvPr id="1030" name="Freeform 6"/>
              <p:cNvSpPr>
                <a:spLocks/>
              </p:cNvSpPr>
              <p:nvPr/>
            </p:nvSpPr>
            <p:spPr bwMode="auto">
              <a:xfrm>
                <a:off x="1451" y="723"/>
                <a:ext cx="9870" cy="2407"/>
              </a:xfrm>
              <a:custGeom>
                <a:avLst/>
                <a:gdLst/>
                <a:ahLst/>
                <a:cxnLst>
                  <a:cxn ang="0">
                    <a:pos x="9869" y="0"/>
                  </a:cxn>
                  <a:cxn ang="0">
                    <a:pos x="0" y="0"/>
                  </a:cxn>
                  <a:cxn ang="0">
                    <a:pos x="848" y="1532"/>
                  </a:cxn>
                  <a:cxn ang="0">
                    <a:pos x="9089" y="1532"/>
                  </a:cxn>
                  <a:cxn ang="0">
                    <a:pos x="9869" y="0"/>
                  </a:cxn>
                </a:cxnLst>
                <a:rect l="0" t="0" r="r" b="b"/>
                <a:pathLst>
                  <a:path w="9870" h="1532">
                    <a:moveTo>
                      <a:pt x="9869" y="0"/>
                    </a:moveTo>
                    <a:lnTo>
                      <a:pt x="0" y="0"/>
                    </a:lnTo>
                    <a:lnTo>
                      <a:pt x="848" y="1532"/>
                    </a:lnTo>
                    <a:lnTo>
                      <a:pt x="9089" y="1532"/>
                    </a:lnTo>
                    <a:lnTo>
                      <a:pt x="9869" y="0"/>
                    </a:lnTo>
                  </a:path>
                </a:pathLst>
              </a:custGeom>
              <a:solidFill>
                <a:srgbClr val="63BAE9"/>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7" name="Group 7"/>
            <p:cNvGrpSpPr>
              <a:grpSpLocks/>
            </p:cNvGrpSpPr>
            <p:nvPr/>
          </p:nvGrpSpPr>
          <p:grpSpPr bwMode="auto">
            <a:xfrm>
              <a:off x="4810" y="11270"/>
              <a:ext cx="3087" cy="3422"/>
              <a:chOff x="4810" y="11270"/>
              <a:chExt cx="3087" cy="3422"/>
            </a:xfrm>
          </p:grpSpPr>
          <p:sp>
            <p:nvSpPr>
              <p:cNvPr id="1032" name="Freeform 8"/>
              <p:cNvSpPr>
                <a:spLocks/>
              </p:cNvSpPr>
              <p:nvPr/>
            </p:nvSpPr>
            <p:spPr bwMode="auto">
              <a:xfrm>
                <a:off x="4810" y="11270"/>
                <a:ext cx="3087" cy="3422"/>
              </a:xfrm>
              <a:custGeom>
                <a:avLst/>
                <a:gdLst/>
                <a:ahLst/>
                <a:cxnLst>
                  <a:cxn ang="0">
                    <a:pos x="2511" y="0"/>
                  </a:cxn>
                  <a:cxn ang="0">
                    <a:pos x="0" y="0"/>
                  </a:cxn>
                  <a:cxn ang="0">
                    <a:pos x="1257" y="2144"/>
                  </a:cxn>
                  <a:cxn ang="0">
                    <a:pos x="2511" y="0"/>
                  </a:cxn>
                </a:cxnLst>
                <a:rect l="0" t="0" r="r" b="b"/>
                <a:pathLst>
                  <a:path w="2511" h="2144">
                    <a:moveTo>
                      <a:pt x="2511" y="0"/>
                    </a:moveTo>
                    <a:lnTo>
                      <a:pt x="0" y="0"/>
                    </a:lnTo>
                    <a:lnTo>
                      <a:pt x="1257" y="2144"/>
                    </a:lnTo>
                    <a:lnTo>
                      <a:pt x="2511" y="0"/>
                    </a:lnTo>
                  </a:path>
                </a:pathLst>
              </a:custGeom>
              <a:solidFill>
                <a:srgbClr val="B94C52"/>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8" name="Group 9"/>
            <p:cNvGrpSpPr>
              <a:grpSpLocks/>
            </p:cNvGrpSpPr>
            <p:nvPr/>
          </p:nvGrpSpPr>
          <p:grpSpPr bwMode="auto">
            <a:xfrm>
              <a:off x="3910" y="8733"/>
              <a:ext cx="4886" cy="2513"/>
              <a:chOff x="3910" y="8733"/>
              <a:chExt cx="4886" cy="2513"/>
            </a:xfrm>
          </p:grpSpPr>
          <p:sp>
            <p:nvSpPr>
              <p:cNvPr id="1034" name="Freeform 10"/>
              <p:cNvSpPr>
                <a:spLocks/>
              </p:cNvSpPr>
              <p:nvPr/>
            </p:nvSpPr>
            <p:spPr bwMode="auto">
              <a:xfrm>
                <a:off x="3910" y="8733"/>
                <a:ext cx="4886" cy="2513"/>
              </a:xfrm>
              <a:custGeom>
                <a:avLst/>
                <a:gdLst/>
                <a:ahLst/>
                <a:cxnLst>
                  <a:cxn ang="0">
                    <a:pos x="4385" y="0"/>
                  </a:cxn>
                  <a:cxn ang="0">
                    <a:pos x="0" y="0"/>
                  </a:cxn>
                  <a:cxn ang="0">
                    <a:pos x="801" y="1532"/>
                  </a:cxn>
                  <a:cxn ang="0">
                    <a:pos x="3602" y="1532"/>
                  </a:cxn>
                  <a:cxn ang="0">
                    <a:pos x="4385" y="0"/>
                  </a:cxn>
                </a:cxnLst>
                <a:rect l="0" t="0" r="r" b="b"/>
                <a:pathLst>
                  <a:path w="4385" h="1532">
                    <a:moveTo>
                      <a:pt x="4385" y="0"/>
                    </a:moveTo>
                    <a:lnTo>
                      <a:pt x="0" y="0"/>
                    </a:lnTo>
                    <a:lnTo>
                      <a:pt x="801" y="1532"/>
                    </a:lnTo>
                    <a:lnTo>
                      <a:pt x="3602" y="1532"/>
                    </a:lnTo>
                    <a:lnTo>
                      <a:pt x="4385" y="0"/>
                    </a:lnTo>
                  </a:path>
                </a:pathLst>
              </a:custGeom>
              <a:solidFill>
                <a:srgbClr val="F2939C"/>
              </a:solidFill>
              <a:ln w="9525">
                <a:noFill/>
                <a:round/>
                <a:headEnd/>
                <a:tailEnd/>
              </a:ln>
            </p:spPr>
            <p:txBody>
              <a:bodyPr vert="horz" wrap="square" lIns="91440" tIns="45720" rIns="91440" bIns="45720" numCol="1" anchor="t" anchorCtr="0" compatLnSpc="1">
                <a:prstTxWarp prst="textNoShape">
                  <a:avLst/>
                </a:prstTxWarp>
              </a:bodyPr>
              <a:lstStyle/>
              <a:p>
                <a:pPr algn="ctr"/>
                <a:r>
                  <a:rPr lang="bg-BG" sz="2400" b="1" dirty="0" smtClean="0">
                    <a:solidFill>
                      <a:schemeClr val="bg1"/>
                    </a:solidFill>
                  </a:rPr>
                  <a:t>Използване за енергия</a:t>
                </a:r>
                <a:endParaRPr lang="bg-BG" sz="2400" b="1" dirty="0">
                  <a:solidFill>
                    <a:schemeClr val="bg1"/>
                  </a:solidFill>
                </a:endParaRPr>
              </a:p>
            </p:txBody>
          </p:sp>
        </p:grpSp>
        <p:grpSp>
          <p:nvGrpSpPr>
            <p:cNvPr id="9" name="Group 11"/>
            <p:cNvGrpSpPr>
              <a:grpSpLocks/>
            </p:cNvGrpSpPr>
            <p:nvPr/>
          </p:nvGrpSpPr>
          <p:grpSpPr bwMode="auto">
            <a:xfrm>
              <a:off x="3101" y="6037"/>
              <a:ext cx="6546" cy="2624"/>
              <a:chOff x="3101" y="6037"/>
              <a:chExt cx="6546" cy="2624"/>
            </a:xfrm>
          </p:grpSpPr>
          <p:sp>
            <p:nvSpPr>
              <p:cNvPr id="1036" name="Freeform 12"/>
              <p:cNvSpPr>
                <a:spLocks/>
              </p:cNvSpPr>
              <p:nvPr/>
            </p:nvSpPr>
            <p:spPr bwMode="auto">
              <a:xfrm>
                <a:off x="3101" y="6037"/>
                <a:ext cx="6546" cy="2624"/>
              </a:xfrm>
              <a:custGeom>
                <a:avLst/>
                <a:gdLst/>
                <a:ahLst/>
                <a:cxnLst>
                  <a:cxn ang="0">
                    <a:pos x="6204" y="0"/>
                  </a:cxn>
                  <a:cxn ang="0">
                    <a:pos x="0" y="0"/>
                  </a:cxn>
                  <a:cxn ang="0">
                    <a:pos x="764" y="1509"/>
                  </a:cxn>
                  <a:cxn ang="0">
                    <a:pos x="5404" y="1509"/>
                  </a:cxn>
                  <a:cxn ang="0">
                    <a:pos x="6204" y="0"/>
                  </a:cxn>
                </a:cxnLst>
                <a:rect l="0" t="0" r="r" b="b"/>
                <a:pathLst>
                  <a:path w="6204" h="1510">
                    <a:moveTo>
                      <a:pt x="6204" y="0"/>
                    </a:moveTo>
                    <a:lnTo>
                      <a:pt x="0" y="0"/>
                    </a:lnTo>
                    <a:lnTo>
                      <a:pt x="764" y="1509"/>
                    </a:lnTo>
                    <a:lnTo>
                      <a:pt x="5404" y="1509"/>
                    </a:lnTo>
                    <a:lnTo>
                      <a:pt x="6204" y="0"/>
                    </a:lnTo>
                  </a:path>
                </a:pathLst>
              </a:custGeom>
              <a:solidFill>
                <a:srgbClr val="ECA82E"/>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nvGrpSpPr>
            <p:cNvPr id="10" name="Group 13"/>
            <p:cNvGrpSpPr>
              <a:grpSpLocks/>
            </p:cNvGrpSpPr>
            <p:nvPr/>
          </p:nvGrpSpPr>
          <p:grpSpPr bwMode="auto">
            <a:xfrm>
              <a:off x="2327" y="3252"/>
              <a:ext cx="8163" cy="2753"/>
              <a:chOff x="2327" y="3252"/>
              <a:chExt cx="8163" cy="2753"/>
            </a:xfrm>
          </p:grpSpPr>
          <p:sp>
            <p:nvSpPr>
              <p:cNvPr id="1038" name="Freeform 14"/>
              <p:cNvSpPr>
                <a:spLocks/>
              </p:cNvSpPr>
              <p:nvPr/>
            </p:nvSpPr>
            <p:spPr bwMode="auto">
              <a:xfrm>
                <a:off x="2327" y="3252"/>
                <a:ext cx="8163" cy="2753"/>
              </a:xfrm>
              <a:custGeom>
                <a:avLst/>
                <a:gdLst/>
                <a:ahLst/>
                <a:cxnLst>
                  <a:cxn ang="0">
                    <a:pos x="8018" y="0"/>
                  </a:cxn>
                  <a:cxn ang="0">
                    <a:pos x="0" y="0"/>
                  </a:cxn>
                  <a:cxn ang="0">
                    <a:pos x="777" y="1510"/>
                  </a:cxn>
                  <a:cxn ang="0">
                    <a:pos x="7209" y="1510"/>
                  </a:cxn>
                  <a:cxn ang="0">
                    <a:pos x="8018" y="0"/>
                  </a:cxn>
                </a:cxnLst>
                <a:rect l="0" t="0" r="r" b="b"/>
                <a:pathLst>
                  <a:path w="8019" h="1510">
                    <a:moveTo>
                      <a:pt x="8018" y="0"/>
                    </a:moveTo>
                    <a:lnTo>
                      <a:pt x="0" y="0"/>
                    </a:lnTo>
                    <a:lnTo>
                      <a:pt x="777" y="1510"/>
                    </a:lnTo>
                    <a:lnTo>
                      <a:pt x="7209" y="1510"/>
                    </a:lnTo>
                    <a:lnTo>
                      <a:pt x="8018" y="0"/>
                    </a:lnTo>
                  </a:path>
                </a:pathLst>
              </a:custGeom>
              <a:solidFill>
                <a:srgbClr val="B8A5D0"/>
              </a:solidFill>
              <a:ln w="9525">
                <a:noFill/>
                <a:round/>
                <a:headEnd/>
                <a:tailEnd/>
              </a:ln>
            </p:spPr>
            <p:txBody>
              <a:bodyPr vert="horz" wrap="square" lIns="91440" tIns="45720" rIns="91440" bIns="45720" numCol="1" anchor="t" anchorCtr="0" compatLnSpc="1">
                <a:prstTxWarp prst="textNoShape">
                  <a:avLst/>
                </a:prstTxWarp>
              </a:bodyPr>
              <a:lstStyle/>
              <a:p>
                <a:endParaRPr lang="bg-BG"/>
              </a:p>
            </p:txBody>
          </p:sp>
        </p:grpSp>
      </p:grpSp>
      <p:sp>
        <p:nvSpPr>
          <p:cNvPr id="17" name="Rectangle 16"/>
          <p:cNvSpPr/>
          <p:nvPr/>
        </p:nvSpPr>
        <p:spPr>
          <a:xfrm>
            <a:off x="6315412" y="517698"/>
            <a:ext cx="4148572" cy="830997"/>
          </a:xfrm>
          <a:prstGeom prst="rect">
            <a:avLst/>
          </a:prstGeom>
        </p:spPr>
        <p:txBody>
          <a:bodyPr wrap="square">
            <a:spAutoFit/>
          </a:bodyPr>
          <a:lstStyle/>
          <a:p>
            <a:pPr algn="ctr"/>
            <a:r>
              <a:rPr lang="lv-LV" sz="2400" dirty="0"/>
              <a:t> </a:t>
            </a:r>
            <a:r>
              <a:rPr lang="bg-BG" sz="2400" b="1" dirty="0" err="1" smtClean="0">
                <a:solidFill>
                  <a:schemeClr val="bg1"/>
                </a:solidFill>
              </a:rPr>
              <a:t>Предотвраряване</a:t>
            </a:r>
            <a:r>
              <a:rPr lang="bg-BG" sz="2400" b="1" dirty="0" smtClean="0">
                <a:solidFill>
                  <a:schemeClr val="bg1"/>
                </a:solidFill>
              </a:rPr>
              <a:t> на отпадъците</a:t>
            </a:r>
            <a:endParaRPr lang="bg-BG" sz="2400" b="1" dirty="0">
              <a:solidFill>
                <a:schemeClr val="bg1"/>
              </a:solidFill>
            </a:endParaRPr>
          </a:p>
        </p:txBody>
      </p:sp>
      <p:sp>
        <p:nvSpPr>
          <p:cNvPr id="18" name="Rectangle 17"/>
          <p:cNvSpPr/>
          <p:nvPr/>
        </p:nvSpPr>
        <p:spPr>
          <a:xfrm>
            <a:off x="6927047" y="1627833"/>
            <a:ext cx="2990676" cy="830997"/>
          </a:xfrm>
          <a:prstGeom prst="rect">
            <a:avLst/>
          </a:prstGeom>
        </p:spPr>
        <p:txBody>
          <a:bodyPr wrap="square">
            <a:spAutoFit/>
          </a:bodyPr>
          <a:lstStyle/>
          <a:p>
            <a:pPr algn="ctr"/>
            <a:r>
              <a:rPr lang="bg-BG" sz="2400" b="1" dirty="0" smtClean="0">
                <a:solidFill>
                  <a:schemeClr val="bg1"/>
                </a:solidFill>
              </a:rPr>
              <a:t>Подготовка за повторна употреба</a:t>
            </a:r>
            <a:endParaRPr lang="bg-BG" sz="2400" b="1" dirty="0">
              <a:solidFill>
                <a:schemeClr val="bg1"/>
              </a:solidFill>
            </a:endParaRPr>
          </a:p>
        </p:txBody>
      </p:sp>
      <p:sp>
        <p:nvSpPr>
          <p:cNvPr id="19" name="Rectangle 18"/>
          <p:cNvSpPr/>
          <p:nvPr/>
        </p:nvSpPr>
        <p:spPr>
          <a:xfrm>
            <a:off x="7345346" y="2934899"/>
            <a:ext cx="2059912" cy="461665"/>
          </a:xfrm>
          <a:prstGeom prst="rect">
            <a:avLst/>
          </a:prstGeom>
        </p:spPr>
        <p:txBody>
          <a:bodyPr wrap="square">
            <a:spAutoFit/>
          </a:bodyPr>
          <a:lstStyle/>
          <a:p>
            <a:pPr algn="ctr"/>
            <a:r>
              <a:rPr lang="bg-BG" sz="2400" b="1" dirty="0" smtClean="0">
                <a:solidFill>
                  <a:schemeClr val="bg1"/>
                </a:solidFill>
              </a:rPr>
              <a:t>Рециклиране</a:t>
            </a:r>
            <a:endParaRPr lang="bg-BG" sz="2400" b="1" dirty="0">
              <a:solidFill>
                <a:schemeClr val="bg1"/>
              </a:solidFill>
            </a:endParaRPr>
          </a:p>
        </p:txBody>
      </p:sp>
      <p:sp>
        <p:nvSpPr>
          <p:cNvPr id="21" name="Rectangle 20"/>
          <p:cNvSpPr/>
          <p:nvPr/>
        </p:nvSpPr>
        <p:spPr>
          <a:xfrm>
            <a:off x="7923384" y="4884817"/>
            <a:ext cx="875240" cy="461665"/>
          </a:xfrm>
          <a:prstGeom prst="rect">
            <a:avLst/>
          </a:prstGeom>
        </p:spPr>
        <p:txBody>
          <a:bodyPr wrap="none">
            <a:spAutoFit/>
          </a:bodyPr>
          <a:lstStyle/>
          <a:p>
            <a:r>
              <a:rPr lang="bg-BG" sz="2400" b="1" dirty="0" smtClean="0">
                <a:solidFill>
                  <a:schemeClr val="bg1"/>
                </a:solidFill>
              </a:rPr>
              <a:t>Депо</a:t>
            </a:r>
            <a:endParaRPr lang="bg-BG" sz="2400" b="1" dirty="0">
              <a:solidFill>
                <a:schemeClr val="bg1"/>
              </a:solidFill>
            </a:endParaRPr>
          </a:p>
        </p:txBody>
      </p:sp>
      <p:sp>
        <p:nvSpPr>
          <p:cNvPr id="22" name="Правоъгълник 21"/>
          <p:cNvSpPr/>
          <p:nvPr/>
        </p:nvSpPr>
        <p:spPr>
          <a:xfrm>
            <a:off x="0" y="238125"/>
            <a:ext cx="4467225" cy="4893647"/>
          </a:xfrm>
          <a:prstGeom prst="rect">
            <a:avLst/>
          </a:prstGeom>
        </p:spPr>
        <p:txBody>
          <a:bodyPr wrap="square">
            <a:spAutoFit/>
          </a:bodyPr>
          <a:lstStyle/>
          <a:p>
            <a:r>
              <a:rPr lang="ru-RU" sz="2400" dirty="0" err="1" smtClean="0">
                <a:solidFill>
                  <a:schemeClr val="bg1"/>
                </a:solidFill>
              </a:rPr>
              <a:t>Целта</a:t>
            </a:r>
            <a:r>
              <a:rPr lang="ru-RU" sz="2400" dirty="0" smtClean="0">
                <a:solidFill>
                  <a:schemeClr val="bg1"/>
                </a:solidFill>
              </a:rPr>
              <a:t> на </a:t>
            </a:r>
            <a:r>
              <a:rPr lang="ru-RU" sz="2400" dirty="0" err="1" smtClean="0">
                <a:solidFill>
                  <a:schemeClr val="bg1"/>
                </a:solidFill>
              </a:rPr>
              <a:t>пътната</a:t>
            </a:r>
            <a:r>
              <a:rPr lang="ru-RU" sz="2400" dirty="0" smtClean="0">
                <a:solidFill>
                  <a:schemeClr val="bg1"/>
                </a:solidFill>
              </a:rPr>
              <a:t> карта е да </a:t>
            </a:r>
            <a:r>
              <a:rPr lang="ru-RU" sz="2400" dirty="0" err="1" smtClean="0">
                <a:solidFill>
                  <a:schemeClr val="bg1"/>
                </a:solidFill>
              </a:rPr>
              <a:t>подпомогне</a:t>
            </a:r>
            <a:r>
              <a:rPr lang="ru-RU" sz="2400" dirty="0" smtClean="0">
                <a:solidFill>
                  <a:schemeClr val="bg1"/>
                </a:solidFill>
              </a:rPr>
              <a:t> </a:t>
            </a:r>
            <a:r>
              <a:rPr lang="ru-RU" sz="2400" dirty="0" err="1" smtClean="0">
                <a:solidFill>
                  <a:schemeClr val="bg1"/>
                </a:solidFill>
              </a:rPr>
              <a:t>прехода</a:t>
            </a:r>
            <a:r>
              <a:rPr lang="ru-RU" sz="2400" dirty="0" smtClean="0">
                <a:solidFill>
                  <a:schemeClr val="bg1"/>
                </a:solidFill>
              </a:rPr>
              <a:t> от линеен </a:t>
            </a:r>
            <a:r>
              <a:rPr lang="ru-RU" sz="2400" dirty="0" err="1" smtClean="0">
                <a:solidFill>
                  <a:schemeClr val="bg1"/>
                </a:solidFill>
              </a:rPr>
              <a:t>икономически</a:t>
            </a:r>
            <a:r>
              <a:rPr lang="ru-RU" sz="2400" dirty="0" smtClean="0">
                <a:solidFill>
                  <a:schemeClr val="bg1"/>
                </a:solidFill>
              </a:rPr>
              <a:t> </a:t>
            </a:r>
            <a:r>
              <a:rPr lang="ru-RU" sz="2400" dirty="0" err="1" smtClean="0">
                <a:solidFill>
                  <a:schemeClr val="bg1"/>
                </a:solidFill>
              </a:rPr>
              <a:t>модел</a:t>
            </a:r>
            <a:r>
              <a:rPr lang="ru-RU" sz="2400" dirty="0" smtClean="0">
                <a:solidFill>
                  <a:schemeClr val="bg1"/>
                </a:solidFill>
              </a:rPr>
              <a:t> </a:t>
            </a:r>
            <a:r>
              <a:rPr lang="ru-RU" sz="2400" dirty="0" err="1" smtClean="0">
                <a:solidFill>
                  <a:schemeClr val="bg1"/>
                </a:solidFill>
              </a:rPr>
              <a:t>към</a:t>
            </a:r>
            <a:r>
              <a:rPr lang="ru-RU" sz="2400" dirty="0" smtClean="0">
                <a:solidFill>
                  <a:schemeClr val="bg1"/>
                </a:solidFill>
              </a:rPr>
              <a:t> </a:t>
            </a:r>
            <a:r>
              <a:rPr lang="ru-RU" sz="2400" dirty="0" err="1" smtClean="0">
                <a:solidFill>
                  <a:schemeClr val="bg1"/>
                </a:solidFill>
              </a:rPr>
              <a:t>кръгова</a:t>
            </a:r>
            <a:r>
              <a:rPr lang="ru-RU" sz="2400" dirty="0" smtClean="0">
                <a:solidFill>
                  <a:schemeClr val="bg1"/>
                </a:solidFill>
              </a:rPr>
              <a:t> </a:t>
            </a:r>
            <a:r>
              <a:rPr lang="ru-RU" sz="2400" dirty="0" err="1" smtClean="0">
                <a:solidFill>
                  <a:schemeClr val="bg1"/>
                </a:solidFill>
              </a:rPr>
              <a:t>икономика</a:t>
            </a:r>
            <a:r>
              <a:rPr lang="ru-RU" sz="2400" dirty="0" smtClean="0">
                <a:solidFill>
                  <a:schemeClr val="bg1"/>
                </a:solidFill>
              </a:rPr>
              <a:t>, </a:t>
            </a:r>
            <a:r>
              <a:rPr lang="ru-RU" sz="2400" dirty="0" err="1" smtClean="0">
                <a:solidFill>
                  <a:schemeClr val="bg1"/>
                </a:solidFill>
              </a:rPr>
              <a:t>където</a:t>
            </a:r>
            <a:r>
              <a:rPr lang="ru-RU" sz="2400" dirty="0" smtClean="0">
                <a:solidFill>
                  <a:schemeClr val="bg1"/>
                </a:solidFill>
              </a:rPr>
              <a:t> </a:t>
            </a:r>
            <a:r>
              <a:rPr lang="ru-RU" sz="2400" dirty="0" err="1" smtClean="0">
                <a:solidFill>
                  <a:schemeClr val="bg1"/>
                </a:solidFill>
              </a:rPr>
              <a:t>ресурсите</a:t>
            </a:r>
            <a:r>
              <a:rPr lang="ru-RU" sz="2400" dirty="0" smtClean="0">
                <a:solidFill>
                  <a:schemeClr val="bg1"/>
                </a:solidFill>
              </a:rPr>
              <a:t> се </a:t>
            </a:r>
            <a:r>
              <a:rPr lang="ru-RU" sz="2400" dirty="0" err="1" smtClean="0">
                <a:solidFill>
                  <a:schemeClr val="bg1"/>
                </a:solidFill>
              </a:rPr>
              <a:t>използват</a:t>
            </a:r>
            <a:r>
              <a:rPr lang="ru-RU" sz="2400" dirty="0" smtClean="0">
                <a:solidFill>
                  <a:schemeClr val="bg1"/>
                </a:solidFill>
              </a:rPr>
              <a:t> </a:t>
            </a:r>
            <a:r>
              <a:rPr lang="ru-RU" sz="2400" dirty="0" err="1" smtClean="0">
                <a:solidFill>
                  <a:schemeClr val="bg1"/>
                </a:solidFill>
              </a:rPr>
              <a:t>по-ефективно</a:t>
            </a:r>
            <a:r>
              <a:rPr lang="ru-RU" sz="2400" dirty="0" smtClean="0">
                <a:solidFill>
                  <a:schemeClr val="bg1"/>
                </a:solidFill>
              </a:rPr>
              <a:t> и </a:t>
            </a:r>
            <a:r>
              <a:rPr lang="ru-RU" sz="2400" dirty="0" err="1" smtClean="0">
                <a:solidFill>
                  <a:schemeClr val="bg1"/>
                </a:solidFill>
              </a:rPr>
              <a:t>естествените</a:t>
            </a:r>
            <a:r>
              <a:rPr lang="ru-RU" sz="2400" dirty="0" smtClean="0">
                <a:solidFill>
                  <a:schemeClr val="bg1"/>
                </a:solidFill>
              </a:rPr>
              <a:t> </a:t>
            </a:r>
            <a:r>
              <a:rPr lang="ru-RU" sz="2400" dirty="0" err="1" smtClean="0">
                <a:solidFill>
                  <a:schemeClr val="bg1"/>
                </a:solidFill>
              </a:rPr>
              <a:t>суровини</a:t>
            </a:r>
            <a:r>
              <a:rPr lang="ru-RU" sz="2400" dirty="0" smtClean="0">
                <a:solidFill>
                  <a:schemeClr val="bg1"/>
                </a:solidFill>
              </a:rPr>
              <a:t> </a:t>
            </a:r>
            <a:r>
              <a:rPr lang="ru-RU" sz="2400" dirty="0" err="1" smtClean="0">
                <a:solidFill>
                  <a:schemeClr val="bg1"/>
                </a:solidFill>
              </a:rPr>
              <a:t>са</a:t>
            </a:r>
            <a:r>
              <a:rPr lang="ru-RU" sz="2400" dirty="0" smtClean="0">
                <a:solidFill>
                  <a:schemeClr val="bg1"/>
                </a:solidFill>
              </a:rPr>
              <a:t> </a:t>
            </a:r>
            <a:r>
              <a:rPr lang="ru-RU" sz="2400" dirty="0" err="1" smtClean="0">
                <a:solidFill>
                  <a:schemeClr val="bg1"/>
                </a:solidFill>
              </a:rPr>
              <a:t>по-малко</a:t>
            </a:r>
            <a:r>
              <a:rPr lang="ru-RU" sz="2400" dirty="0" smtClean="0">
                <a:solidFill>
                  <a:schemeClr val="bg1"/>
                </a:solidFill>
              </a:rPr>
              <a:t> </a:t>
            </a:r>
            <a:r>
              <a:rPr lang="ru-RU" sz="2400" dirty="0" err="1" smtClean="0">
                <a:solidFill>
                  <a:schemeClr val="bg1"/>
                </a:solidFill>
              </a:rPr>
              <a:t>необходими</a:t>
            </a:r>
            <a:r>
              <a:rPr lang="ru-RU" sz="2400" dirty="0" smtClean="0">
                <a:solidFill>
                  <a:schemeClr val="bg1"/>
                </a:solidFill>
              </a:rPr>
              <a:t>.</a:t>
            </a:r>
          </a:p>
          <a:p>
            <a:r>
              <a:rPr lang="ru-RU" sz="2400" dirty="0" err="1" smtClean="0">
                <a:solidFill>
                  <a:schemeClr val="bg1"/>
                </a:solidFill>
              </a:rPr>
              <a:t>Йерархията</a:t>
            </a:r>
            <a:r>
              <a:rPr lang="ru-RU" sz="2400" dirty="0" smtClean="0">
                <a:solidFill>
                  <a:schemeClr val="bg1"/>
                </a:solidFill>
              </a:rPr>
              <a:t> на управление на </a:t>
            </a:r>
            <a:r>
              <a:rPr lang="ru-RU" sz="2400" dirty="0" err="1" smtClean="0">
                <a:solidFill>
                  <a:schemeClr val="bg1"/>
                </a:solidFill>
              </a:rPr>
              <a:t>отпадъците</a:t>
            </a:r>
            <a:r>
              <a:rPr lang="ru-RU" sz="2400" dirty="0" smtClean="0">
                <a:solidFill>
                  <a:schemeClr val="bg1"/>
                </a:solidFill>
              </a:rPr>
              <a:t> е важна, за да се </a:t>
            </a:r>
            <a:r>
              <a:rPr lang="ru-RU" sz="2400" dirty="0" err="1" smtClean="0">
                <a:solidFill>
                  <a:schemeClr val="bg1"/>
                </a:solidFill>
              </a:rPr>
              <a:t>сведат</a:t>
            </a:r>
            <a:r>
              <a:rPr lang="ru-RU" sz="2400" dirty="0" smtClean="0">
                <a:solidFill>
                  <a:schemeClr val="bg1"/>
                </a:solidFill>
              </a:rPr>
              <a:t> до минимум </a:t>
            </a:r>
            <a:r>
              <a:rPr lang="ru-RU" sz="2400" dirty="0" err="1" smtClean="0">
                <a:solidFill>
                  <a:schemeClr val="bg1"/>
                </a:solidFill>
              </a:rPr>
              <a:t>отпадъците</a:t>
            </a:r>
            <a:r>
              <a:rPr lang="ru-RU" sz="2400" dirty="0" smtClean="0">
                <a:solidFill>
                  <a:schemeClr val="bg1"/>
                </a:solidFill>
              </a:rPr>
              <a:t> на </a:t>
            </a:r>
            <a:r>
              <a:rPr lang="ru-RU" sz="2400" dirty="0" err="1" smtClean="0">
                <a:solidFill>
                  <a:schemeClr val="bg1"/>
                </a:solidFill>
              </a:rPr>
              <a:t>депото</a:t>
            </a:r>
            <a:r>
              <a:rPr lang="ru-RU" sz="2400" dirty="0" smtClean="0">
                <a:solidFill>
                  <a:schemeClr val="bg1"/>
                </a:solidFill>
              </a:rPr>
              <a:t> и да се </a:t>
            </a:r>
            <a:r>
              <a:rPr lang="ru-RU" sz="2400" dirty="0" err="1" smtClean="0">
                <a:solidFill>
                  <a:schemeClr val="bg1"/>
                </a:solidFill>
              </a:rPr>
              <a:t>намалят</a:t>
            </a:r>
            <a:r>
              <a:rPr lang="ru-RU" sz="2400" dirty="0" smtClean="0">
                <a:solidFill>
                  <a:schemeClr val="bg1"/>
                </a:solidFill>
              </a:rPr>
              <a:t> </a:t>
            </a:r>
            <a:r>
              <a:rPr lang="ru-RU" sz="2400" dirty="0" err="1" smtClean="0">
                <a:solidFill>
                  <a:schemeClr val="bg1"/>
                </a:solidFill>
              </a:rPr>
              <a:t>емисиите</a:t>
            </a:r>
            <a:r>
              <a:rPr lang="ru-RU" sz="2400" dirty="0" smtClean="0">
                <a:solidFill>
                  <a:schemeClr val="bg1"/>
                </a:solidFill>
              </a:rPr>
              <a:t> на CO2.</a:t>
            </a:r>
            <a:endParaRPr lang="bg-BG" sz="2400" dirty="0">
              <a:solidFill>
                <a:schemeClr val="bg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ов контейнер 2"/>
          <p:cNvSpPr>
            <a:spLocks noGrp="1"/>
          </p:cNvSpPr>
          <p:nvPr>
            <p:ph type="body" sz="quarter" idx="16"/>
          </p:nvPr>
        </p:nvSpPr>
        <p:spPr>
          <a:xfrm>
            <a:off x="0" y="0"/>
            <a:ext cx="4160018" cy="3924300"/>
          </a:xfrm>
        </p:spPr>
        <p:txBody>
          <a:bodyPr/>
          <a:lstStyle/>
          <a:p>
            <a:pPr>
              <a:lnSpc>
                <a:spcPct val="100000"/>
              </a:lnSpc>
              <a:spcBef>
                <a:spcPts val="0"/>
              </a:spcBef>
            </a:pPr>
            <a:r>
              <a:rPr lang="ru-RU" sz="3200" dirty="0" err="1" smtClean="0"/>
              <a:t>Започнете</a:t>
            </a:r>
            <a:r>
              <a:rPr lang="ru-RU" sz="3200" dirty="0" smtClean="0"/>
              <a:t> с </a:t>
            </a:r>
            <a:r>
              <a:rPr lang="ru-RU" sz="3200" dirty="0" err="1" smtClean="0"/>
              <a:t>идентифициране</a:t>
            </a:r>
            <a:r>
              <a:rPr lang="ru-RU" sz="3200" dirty="0" smtClean="0"/>
              <a:t> на </a:t>
            </a:r>
            <a:r>
              <a:rPr lang="ru-RU" sz="3200" dirty="0" err="1" smtClean="0"/>
              <a:t>основните</a:t>
            </a:r>
            <a:endParaRPr lang="ru-RU" sz="3200" dirty="0" smtClean="0"/>
          </a:p>
          <a:p>
            <a:pPr>
              <a:lnSpc>
                <a:spcPct val="100000"/>
              </a:lnSpc>
              <a:spcBef>
                <a:spcPts val="0"/>
              </a:spcBef>
            </a:pPr>
            <a:r>
              <a:rPr lang="ru-RU" sz="3200" dirty="0" err="1" smtClean="0"/>
              <a:t>предизвикателства</a:t>
            </a:r>
            <a:r>
              <a:rPr lang="ru-RU" sz="3200" dirty="0" smtClean="0"/>
              <a:t> пред </a:t>
            </a:r>
            <a:r>
              <a:rPr lang="ru-RU" sz="3200" dirty="0" err="1" smtClean="0"/>
              <a:t>устойчивостта</a:t>
            </a:r>
            <a:r>
              <a:rPr lang="ru-RU" sz="3200" dirty="0" smtClean="0"/>
              <a:t> и </a:t>
            </a:r>
            <a:r>
              <a:rPr lang="ru-RU" sz="3200" dirty="0" err="1" smtClean="0"/>
              <a:t>дефинирайте</a:t>
            </a:r>
            <a:r>
              <a:rPr lang="ru-RU" sz="3200" dirty="0" smtClean="0"/>
              <a:t> </a:t>
            </a:r>
            <a:r>
              <a:rPr lang="ru-RU" sz="3200" dirty="0" err="1" smtClean="0"/>
              <a:t>ключовите</a:t>
            </a:r>
            <a:r>
              <a:rPr lang="ru-RU" sz="3200" dirty="0" smtClean="0"/>
              <a:t> условия и </a:t>
            </a:r>
            <a:r>
              <a:rPr lang="ru-RU" sz="3200" dirty="0" err="1" smtClean="0"/>
              <a:t>фази</a:t>
            </a:r>
            <a:r>
              <a:rPr lang="ru-RU" sz="3200" dirty="0" smtClean="0"/>
              <a:t> на управление</a:t>
            </a:r>
            <a:endParaRPr lang="bg-BG" sz="3200" dirty="0"/>
          </a:p>
        </p:txBody>
      </p:sp>
      <p:sp>
        <p:nvSpPr>
          <p:cNvPr id="10241" name="Rectangle 1"/>
          <p:cNvSpPr>
            <a:spLocks noChangeArrowheads="1"/>
          </p:cNvSpPr>
          <p:nvPr/>
        </p:nvSpPr>
        <p:spPr bwMode="auto">
          <a:xfrm>
            <a:off x="4350935" y="286764"/>
            <a:ext cx="7576457" cy="6370975"/>
          </a:xfrm>
          <a:prstGeom prst="rect">
            <a:avLst/>
          </a:prstGeom>
          <a:solidFill>
            <a:srgbClr val="354F9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sz="2400" b="1" i="1" u="sng" dirty="0" smtClean="0">
                <a:solidFill>
                  <a:schemeClr val="tx1">
                    <a:lumMod val="60000"/>
                    <a:lumOff val="40000"/>
                  </a:schemeClr>
                </a:solidFill>
                <a:ea typeface="Calibri" pitchFamily="34" charset="0"/>
                <a:cs typeface="Times New Roman" pitchFamily="18" charset="0"/>
              </a:rPr>
              <a:t>Фаза 1 - </a:t>
            </a:r>
            <a:r>
              <a:rPr lang="ru-RU" sz="2400" b="1" i="1" u="sng" dirty="0" err="1" smtClean="0">
                <a:solidFill>
                  <a:schemeClr val="tx1">
                    <a:lumMod val="60000"/>
                    <a:lumOff val="40000"/>
                  </a:schemeClr>
                </a:solidFill>
                <a:ea typeface="Calibri" pitchFamily="34" charset="0"/>
                <a:cs typeface="Times New Roman" pitchFamily="18" charset="0"/>
              </a:rPr>
              <a:t>Планиране</a:t>
            </a:r>
            <a:r>
              <a:rPr lang="ru-RU" sz="2400" b="1" i="1" u="sng" dirty="0" smtClean="0">
                <a:solidFill>
                  <a:schemeClr val="tx1">
                    <a:lumMod val="60000"/>
                    <a:lumOff val="40000"/>
                  </a:schemeClr>
                </a:solidFill>
                <a:ea typeface="Calibri" pitchFamily="34" charset="0"/>
                <a:cs typeface="Times New Roman" pitchFamily="18" charset="0"/>
              </a:rPr>
              <a:t> на </a:t>
            </a:r>
            <a:r>
              <a:rPr lang="ru-RU" sz="2400" b="1" i="1" u="sng" dirty="0" err="1" smtClean="0">
                <a:solidFill>
                  <a:schemeClr val="tx1">
                    <a:lumMod val="60000"/>
                    <a:lumOff val="40000"/>
                  </a:schemeClr>
                </a:solidFill>
                <a:ea typeface="Calibri" pitchFamily="34" charset="0"/>
                <a:cs typeface="Times New Roman" pitchFamily="18" charset="0"/>
              </a:rPr>
              <a:t>инициативи</a:t>
            </a:r>
            <a:r>
              <a:rPr lang="ru-RU" sz="2400" b="1" i="1" u="sng" dirty="0" smtClean="0">
                <a:solidFill>
                  <a:schemeClr val="tx1">
                    <a:lumMod val="60000"/>
                    <a:lumOff val="40000"/>
                  </a:schemeClr>
                </a:solidFill>
                <a:ea typeface="Calibri" pitchFamily="34" charset="0"/>
                <a:cs typeface="Times New Roman" pitchFamily="18" charset="0"/>
              </a:rPr>
              <a:t> за устойчив град</a:t>
            </a:r>
          </a:p>
          <a:p>
            <a:pPr indent="-457200" fontAlgn="base">
              <a:spcBef>
                <a:spcPct val="0"/>
              </a:spcBef>
              <a:spcAft>
                <a:spcPct val="0"/>
              </a:spcAft>
              <a:buAutoNum type="arabicPeriod"/>
            </a:pPr>
            <a:r>
              <a:rPr lang="ru-RU" sz="2400" dirty="0" err="1" smtClean="0">
                <a:solidFill>
                  <a:schemeClr val="tx1">
                    <a:lumMod val="60000"/>
                    <a:lumOff val="40000"/>
                  </a:schemeClr>
                </a:solidFill>
                <a:ea typeface="Calibri" pitchFamily="34" charset="0"/>
                <a:cs typeface="Times New Roman" pitchFamily="18" charset="0"/>
              </a:rPr>
              <a:t>Преглед</a:t>
            </a:r>
            <a:r>
              <a:rPr lang="ru-RU" sz="2400" dirty="0" smtClean="0">
                <a:solidFill>
                  <a:schemeClr val="tx1">
                    <a:lumMod val="60000"/>
                    <a:lumOff val="40000"/>
                  </a:schemeClr>
                </a:solidFill>
                <a:ea typeface="Calibri" pitchFamily="34" charset="0"/>
                <a:cs typeface="Times New Roman" pitchFamily="18" charset="0"/>
              </a:rPr>
              <a:t> на </a:t>
            </a:r>
            <a:r>
              <a:rPr lang="ru-RU" sz="2400" dirty="0" err="1" smtClean="0">
                <a:solidFill>
                  <a:schemeClr val="tx1">
                    <a:lumMod val="60000"/>
                    <a:lumOff val="40000"/>
                  </a:schemeClr>
                </a:solidFill>
                <a:ea typeface="Calibri" pitchFamily="34" charset="0"/>
                <a:cs typeface="Times New Roman" pitchFamily="18" charset="0"/>
              </a:rPr>
              <a:t>текущото</a:t>
            </a:r>
            <a:r>
              <a:rPr lang="ru-RU" sz="2400" dirty="0" smtClean="0">
                <a:solidFill>
                  <a:schemeClr val="tx1">
                    <a:lumMod val="60000"/>
                    <a:lumOff val="40000"/>
                  </a:schemeClr>
                </a:solidFill>
                <a:ea typeface="Calibri" pitchFamily="34" charset="0"/>
                <a:cs typeface="Times New Roman" pitchFamily="18" charset="0"/>
              </a:rPr>
              <a:t> </a:t>
            </a:r>
            <a:r>
              <a:rPr lang="ru-RU" sz="2400" dirty="0" err="1" smtClean="0">
                <a:solidFill>
                  <a:schemeClr val="tx1">
                    <a:lumMod val="60000"/>
                    <a:lumOff val="40000"/>
                  </a:schemeClr>
                </a:solidFill>
                <a:ea typeface="Calibri" pitchFamily="34" charset="0"/>
                <a:cs typeface="Times New Roman" pitchFamily="18" charset="0"/>
              </a:rPr>
              <a:t>състояние</a:t>
            </a:r>
            <a:r>
              <a:rPr lang="ru-RU" sz="2400" dirty="0" smtClean="0">
                <a:solidFill>
                  <a:schemeClr val="tx1">
                    <a:lumMod val="60000"/>
                    <a:lumOff val="40000"/>
                  </a:schemeClr>
                </a:solidFill>
                <a:ea typeface="Calibri" pitchFamily="34" charset="0"/>
                <a:cs typeface="Times New Roman" pitchFamily="18" charset="0"/>
              </a:rPr>
              <a:t> </a:t>
            </a:r>
          </a:p>
          <a:p>
            <a:pPr indent="-457200" fontAlgn="base">
              <a:spcBef>
                <a:spcPct val="0"/>
              </a:spcBef>
              <a:spcAft>
                <a:spcPct val="0"/>
              </a:spcAft>
              <a:buAutoNum type="arabicPeriod"/>
            </a:pPr>
            <a:r>
              <a:rPr lang="ru-RU" sz="2400" dirty="0" err="1" smtClean="0">
                <a:solidFill>
                  <a:schemeClr val="tx1">
                    <a:lumMod val="60000"/>
                    <a:lumOff val="40000"/>
                  </a:schemeClr>
                </a:solidFill>
                <a:ea typeface="Calibri" pitchFamily="34" charset="0"/>
                <a:cs typeface="Times New Roman" pitchFamily="18" charset="0"/>
              </a:rPr>
              <a:t>Стратегическо</a:t>
            </a:r>
            <a:r>
              <a:rPr lang="ru-RU" sz="2400" dirty="0" smtClean="0">
                <a:solidFill>
                  <a:schemeClr val="tx1">
                    <a:lumMod val="60000"/>
                    <a:lumOff val="40000"/>
                  </a:schemeClr>
                </a:solidFill>
                <a:ea typeface="Calibri" pitchFamily="34" charset="0"/>
                <a:cs typeface="Times New Roman" pitchFamily="18" charset="0"/>
              </a:rPr>
              <a:t> </a:t>
            </a:r>
            <a:r>
              <a:rPr lang="ru-RU" sz="2400" dirty="0" err="1" smtClean="0">
                <a:solidFill>
                  <a:schemeClr val="tx1">
                    <a:lumMod val="60000"/>
                    <a:lumOff val="40000"/>
                  </a:schemeClr>
                </a:solidFill>
                <a:ea typeface="Calibri" pitchFamily="34" charset="0"/>
                <a:cs typeface="Times New Roman" pitchFamily="18" charset="0"/>
              </a:rPr>
              <a:t>планиране</a:t>
            </a:r>
            <a:endParaRPr lang="ru-RU" sz="2400"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buAutoNum type="arabicPeriod"/>
            </a:pPr>
            <a:r>
              <a:rPr lang="ru-RU" sz="2400" dirty="0" err="1" smtClean="0">
                <a:solidFill>
                  <a:schemeClr val="tx1">
                    <a:lumMod val="60000"/>
                    <a:lumOff val="40000"/>
                  </a:schemeClr>
                </a:solidFill>
                <a:ea typeface="Calibri" pitchFamily="34" charset="0"/>
                <a:cs typeface="Times New Roman" pitchFamily="18" charset="0"/>
              </a:rPr>
              <a:t>Определяне</a:t>
            </a:r>
            <a:r>
              <a:rPr lang="ru-RU" sz="2400" dirty="0" smtClean="0">
                <a:solidFill>
                  <a:schemeClr val="tx1">
                    <a:lumMod val="60000"/>
                    <a:lumOff val="40000"/>
                  </a:schemeClr>
                </a:solidFill>
                <a:ea typeface="Calibri" pitchFamily="34" charset="0"/>
                <a:cs typeface="Times New Roman" pitchFamily="18" charset="0"/>
              </a:rPr>
              <a:t> на критерии за оценка</a:t>
            </a:r>
          </a:p>
          <a:p>
            <a:pPr indent="-457200" fontAlgn="base">
              <a:spcBef>
                <a:spcPct val="0"/>
              </a:spcBef>
              <a:spcAft>
                <a:spcPct val="0"/>
              </a:spcAft>
            </a:pPr>
            <a:endParaRPr lang="ru-RU" sz="2400" b="1" i="1" u="sng"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pPr>
            <a:r>
              <a:rPr lang="ru-RU" sz="2400" b="1" i="1" u="sng" dirty="0" smtClean="0">
                <a:solidFill>
                  <a:schemeClr val="tx1">
                    <a:lumMod val="60000"/>
                    <a:lumOff val="40000"/>
                  </a:schemeClr>
                </a:solidFill>
                <a:ea typeface="Calibri" pitchFamily="34" charset="0"/>
                <a:cs typeface="Times New Roman" pitchFamily="18" charset="0"/>
              </a:rPr>
              <a:t>Фаза 2 - </a:t>
            </a:r>
            <a:r>
              <a:rPr lang="ru-RU" sz="2400" b="1" i="1" u="sng" dirty="0" err="1" smtClean="0">
                <a:solidFill>
                  <a:schemeClr val="tx1">
                    <a:lumMod val="60000"/>
                    <a:lumOff val="40000"/>
                  </a:schemeClr>
                </a:solidFill>
                <a:ea typeface="Calibri" pitchFamily="34" charset="0"/>
                <a:cs typeface="Times New Roman" pitchFamily="18" charset="0"/>
              </a:rPr>
              <a:t>Прилагане</a:t>
            </a:r>
            <a:r>
              <a:rPr lang="ru-RU" sz="2400" b="1" i="1" u="sng" dirty="0" smtClean="0">
                <a:solidFill>
                  <a:schemeClr val="tx1">
                    <a:lumMod val="60000"/>
                    <a:lumOff val="40000"/>
                  </a:schemeClr>
                </a:solidFill>
                <a:ea typeface="Calibri" pitchFamily="34" charset="0"/>
                <a:cs typeface="Times New Roman" pitchFamily="18" charset="0"/>
              </a:rPr>
              <a:t> на </a:t>
            </a:r>
            <a:r>
              <a:rPr lang="ru-RU" sz="2400" b="1" i="1" u="sng" dirty="0" err="1" smtClean="0">
                <a:solidFill>
                  <a:schemeClr val="tx1">
                    <a:lumMod val="60000"/>
                    <a:lumOff val="40000"/>
                  </a:schemeClr>
                </a:solidFill>
                <a:ea typeface="Calibri" pitchFamily="34" charset="0"/>
                <a:cs typeface="Times New Roman" pitchFamily="18" charset="0"/>
              </a:rPr>
              <a:t>инициативи</a:t>
            </a:r>
            <a:r>
              <a:rPr lang="ru-RU" sz="2400" b="1" i="1" u="sng" dirty="0" smtClean="0">
                <a:solidFill>
                  <a:schemeClr val="tx1">
                    <a:lumMod val="60000"/>
                    <a:lumOff val="40000"/>
                  </a:schemeClr>
                </a:solidFill>
                <a:ea typeface="Calibri" pitchFamily="34" charset="0"/>
                <a:cs typeface="Times New Roman" pitchFamily="18" charset="0"/>
              </a:rPr>
              <a:t> за устойчив град</a:t>
            </a:r>
          </a:p>
          <a:p>
            <a:pPr indent="-457200" fontAlgn="base">
              <a:spcBef>
                <a:spcPct val="0"/>
              </a:spcBef>
              <a:spcAft>
                <a:spcPct val="0"/>
              </a:spcAft>
            </a:pPr>
            <a:r>
              <a:rPr lang="ru-RU" sz="2400" b="1" i="1" dirty="0" smtClean="0">
                <a:solidFill>
                  <a:schemeClr val="tx1">
                    <a:lumMod val="60000"/>
                    <a:lumOff val="40000"/>
                  </a:schemeClr>
                </a:solidFill>
                <a:ea typeface="Calibri" pitchFamily="34" charset="0"/>
                <a:cs typeface="Times New Roman" pitchFamily="18" charset="0"/>
              </a:rPr>
              <a:t>4.   </a:t>
            </a:r>
            <a:r>
              <a:rPr lang="ru-RU" sz="2400" dirty="0" smtClean="0">
                <a:solidFill>
                  <a:schemeClr val="tx1">
                    <a:lumMod val="60000"/>
                    <a:lumOff val="40000"/>
                  </a:schemeClr>
                </a:solidFill>
                <a:ea typeface="Calibri" pitchFamily="34" charset="0"/>
                <a:cs typeface="Times New Roman" pitchFamily="18" charset="0"/>
              </a:rPr>
              <a:t>Управление на политики </a:t>
            </a:r>
          </a:p>
          <a:p>
            <a:pPr indent="-457200" fontAlgn="base">
              <a:spcBef>
                <a:spcPct val="0"/>
              </a:spcBef>
              <a:spcAft>
                <a:spcPct val="0"/>
              </a:spcAft>
              <a:buAutoNum type="arabicPeriod" startAt="5"/>
            </a:pPr>
            <a:r>
              <a:rPr lang="ru-RU" sz="2400" dirty="0" err="1" smtClean="0">
                <a:solidFill>
                  <a:schemeClr val="tx1">
                    <a:lumMod val="60000"/>
                    <a:lumOff val="40000"/>
                  </a:schemeClr>
                </a:solidFill>
                <a:ea typeface="Calibri" pitchFamily="34" charset="0"/>
                <a:cs typeface="Times New Roman" pitchFamily="18" charset="0"/>
              </a:rPr>
              <a:t>Дефиниране</a:t>
            </a:r>
            <a:r>
              <a:rPr lang="ru-RU" sz="2400" dirty="0" smtClean="0">
                <a:solidFill>
                  <a:schemeClr val="tx1">
                    <a:lumMod val="60000"/>
                    <a:lumOff val="40000"/>
                  </a:schemeClr>
                </a:solidFill>
                <a:ea typeface="Calibri" pitchFamily="34" charset="0"/>
                <a:cs typeface="Times New Roman" pitchFamily="18" charset="0"/>
              </a:rPr>
              <a:t> на управление и </a:t>
            </a:r>
            <a:r>
              <a:rPr lang="ru-RU" sz="2400" dirty="0" err="1" smtClean="0">
                <a:solidFill>
                  <a:schemeClr val="tx1">
                    <a:lumMod val="60000"/>
                    <a:lumOff val="40000"/>
                  </a:schemeClr>
                </a:solidFill>
                <a:ea typeface="Calibri" pitchFamily="34" charset="0"/>
                <a:cs typeface="Times New Roman" pitchFamily="18" charset="0"/>
              </a:rPr>
              <a:t>договорености</a:t>
            </a:r>
            <a:endParaRPr lang="ru-RU" sz="2400"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buAutoNum type="arabicPeriod" startAt="5"/>
            </a:pPr>
            <a:r>
              <a:rPr lang="ru-RU" sz="2400" dirty="0" err="1" smtClean="0">
                <a:solidFill>
                  <a:schemeClr val="tx1">
                    <a:lumMod val="60000"/>
                    <a:lumOff val="40000"/>
                  </a:schemeClr>
                </a:solidFill>
                <a:ea typeface="Calibri" pitchFamily="34" charset="0"/>
                <a:cs typeface="Times New Roman" pitchFamily="18" charset="0"/>
              </a:rPr>
              <a:t>Ангажиране</a:t>
            </a:r>
            <a:r>
              <a:rPr lang="ru-RU" sz="2400" dirty="0" smtClean="0">
                <a:solidFill>
                  <a:schemeClr val="tx1">
                    <a:lumMod val="60000"/>
                    <a:lumOff val="40000"/>
                  </a:schemeClr>
                </a:solidFill>
                <a:ea typeface="Calibri" pitchFamily="34" charset="0"/>
                <a:cs typeface="Times New Roman" pitchFamily="18" charset="0"/>
              </a:rPr>
              <a:t> на </a:t>
            </a:r>
            <a:r>
              <a:rPr lang="ru-RU" sz="2400" dirty="0" err="1" smtClean="0">
                <a:solidFill>
                  <a:schemeClr val="tx1">
                    <a:lumMod val="60000"/>
                    <a:lumOff val="40000"/>
                  </a:schemeClr>
                </a:solidFill>
                <a:ea typeface="Calibri" pitchFamily="34" charset="0"/>
                <a:cs typeface="Times New Roman" pitchFamily="18" charset="0"/>
              </a:rPr>
              <a:t>заинтересованите</a:t>
            </a:r>
            <a:r>
              <a:rPr lang="ru-RU" sz="2400" dirty="0" smtClean="0">
                <a:solidFill>
                  <a:schemeClr val="tx1">
                    <a:lumMod val="60000"/>
                    <a:lumOff val="40000"/>
                  </a:schemeClr>
                </a:solidFill>
                <a:ea typeface="Calibri" pitchFamily="34" charset="0"/>
                <a:cs typeface="Times New Roman" pitchFamily="18" charset="0"/>
              </a:rPr>
              <a:t> </a:t>
            </a:r>
            <a:r>
              <a:rPr lang="ru-RU" sz="2400" dirty="0" err="1" smtClean="0">
                <a:solidFill>
                  <a:schemeClr val="tx1">
                    <a:lumMod val="60000"/>
                    <a:lumOff val="40000"/>
                  </a:schemeClr>
                </a:solidFill>
                <a:ea typeface="Calibri" pitchFamily="34" charset="0"/>
                <a:cs typeface="Times New Roman" pitchFamily="18" charset="0"/>
              </a:rPr>
              <a:t>страни</a:t>
            </a:r>
            <a:endParaRPr lang="ru-RU" sz="2400"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buAutoNum type="arabicPeriod" startAt="5"/>
            </a:pPr>
            <a:r>
              <a:rPr lang="ru-RU" sz="2400" dirty="0" smtClean="0">
                <a:solidFill>
                  <a:schemeClr val="tx1">
                    <a:lumMod val="60000"/>
                    <a:lumOff val="40000"/>
                  </a:schemeClr>
                </a:solidFill>
                <a:ea typeface="Calibri" pitchFamily="34" charset="0"/>
                <a:cs typeface="Times New Roman" pitchFamily="18" charset="0"/>
              </a:rPr>
              <a:t>Управление на </a:t>
            </a:r>
            <a:r>
              <a:rPr lang="ru-RU" sz="2400" dirty="0" err="1" smtClean="0">
                <a:solidFill>
                  <a:schemeClr val="tx1">
                    <a:lumMod val="60000"/>
                    <a:lumOff val="40000"/>
                  </a:schemeClr>
                </a:solidFill>
                <a:ea typeface="Calibri" pitchFamily="34" charset="0"/>
                <a:cs typeface="Times New Roman" pitchFamily="18" charset="0"/>
              </a:rPr>
              <a:t>данни</a:t>
            </a:r>
            <a:r>
              <a:rPr lang="ru-RU" sz="2400" dirty="0" smtClean="0">
                <a:solidFill>
                  <a:schemeClr val="tx1">
                    <a:lumMod val="60000"/>
                    <a:lumOff val="40000"/>
                  </a:schemeClr>
                </a:solidFill>
                <a:ea typeface="Calibri" pitchFamily="34" charset="0"/>
                <a:cs typeface="Times New Roman" pitchFamily="18" charset="0"/>
              </a:rPr>
              <a:t> и информация</a:t>
            </a:r>
          </a:p>
          <a:p>
            <a:pPr indent="-457200" fontAlgn="base">
              <a:spcBef>
                <a:spcPct val="0"/>
              </a:spcBef>
              <a:spcAft>
                <a:spcPct val="0"/>
              </a:spcAft>
              <a:buAutoNum type="arabicPeriod" startAt="5"/>
            </a:pPr>
            <a:r>
              <a:rPr lang="ru-RU" sz="2400" dirty="0" err="1" smtClean="0">
                <a:solidFill>
                  <a:schemeClr val="tx1">
                    <a:lumMod val="60000"/>
                    <a:lumOff val="40000"/>
                  </a:schemeClr>
                </a:solidFill>
                <a:ea typeface="Calibri" pitchFamily="34" charset="0"/>
                <a:cs typeface="Times New Roman" pitchFamily="18" charset="0"/>
              </a:rPr>
              <a:t>Създаване</a:t>
            </a:r>
            <a:r>
              <a:rPr lang="ru-RU" sz="2400" dirty="0" smtClean="0">
                <a:solidFill>
                  <a:schemeClr val="tx1">
                    <a:lumMod val="60000"/>
                    <a:lumOff val="40000"/>
                  </a:schemeClr>
                </a:solidFill>
                <a:ea typeface="Calibri" pitchFamily="34" charset="0"/>
                <a:cs typeface="Times New Roman" pitchFamily="18" charset="0"/>
              </a:rPr>
              <a:t> на инфраструктура и интеграция </a:t>
            </a:r>
          </a:p>
          <a:p>
            <a:pPr indent="-457200" fontAlgn="base">
              <a:spcBef>
                <a:spcPct val="0"/>
              </a:spcBef>
              <a:spcAft>
                <a:spcPct val="0"/>
              </a:spcAft>
            </a:pPr>
            <a:endParaRPr lang="ru-RU" sz="2400"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pPr>
            <a:r>
              <a:rPr lang="ru-RU" sz="2400" b="1" i="1" u="sng" dirty="0" smtClean="0">
                <a:solidFill>
                  <a:schemeClr val="tx1">
                    <a:lumMod val="60000"/>
                    <a:lumOff val="40000"/>
                  </a:schemeClr>
                </a:solidFill>
                <a:ea typeface="Calibri" pitchFamily="34" charset="0"/>
                <a:cs typeface="Times New Roman" pitchFamily="18" charset="0"/>
              </a:rPr>
              <a:t>Фаза 3 - </a:t>
            </a:r>
            <a:r>
              <a:rPr lang="ru-RU" sz="2400" b="1" i="1" u="sng" dirty="0" err="1" smtClean="0">
                <a:solidFill>
                  <a:schemeClr val="tx1">
                    <a:lumMod val="60000"/>
                    <a:lumOff val="40000"/>
                  </a:schemeClr>
                </a:solidFill>
                <a:ea typeface="Calibri" pitchFamily="34" charset="0"/>
                <a:cs typeface="Times New Roman" pitchFamily="18" charset="0"/>
              </a:rPr>
              <a:t>Приемане</a:t>
            </a:r>
            <a:r>
              <a:rPr lang="ru-RU" sz="2400" b="1" i="1" u="sng" dirty="0" smtClean="0">
                <a:solidFill>
                  <a:schemeClr val="tx1">
                    <a:lumMod val="60000"/>
                    <a:lumOff val="40000"/>
                  </a:schemeClr>
                </a:solidFill>
                <a:ea typeface="Calibri" pitchFamily="34" charset="0"/>
                <a:cs typeface="Times New Roman" pitchFamily="18" charset="0"/>
              </a:rPr>
              <a:t>, мониторинг и оценка на </a:t>
            </a:r>
            <a:r>
              <a:rPr lang="ru-RU" sz="2400" b="1" i="1" u="sng" dirty="0" err="1" smtClean="0">
                <a:solidFill>
                  <a:schemeClr val="tx1">
                    <a:lumMod val="60000"/>
                    <a:lumOff val="40000"/>
                  </a:schemeClr>
                </a:solidFill>
                <a:ea typeface="Calibri" pitchFamily="34" charset="0"/>
                <a:cs typeface="Times New Roman" pitchFamily="18" charset="0"/>
              </a:rPr>
              <a:t>инициативи</a:t>
            </a:r>
            <a:r>
              <a:rPr lang="ru-RU" sz="2400" b="1" i="1" u="sng" dirty="0" smtClean="0">
                <a:solidFill>
                  <a:schemeClr val="tx1">
                    <a:lumMod val="60000"/>
                    <a:lumOff val="40000"/>
                  </a:schemeClr>
                </a:solidFill>
                <a:ea typeface="Calibri" pitchFamily="34" charset="0"/>
                <a:cs typeface="Times New Roman" pitchFamily="18" charset="0"/>
              </a:rPr>
              <a:t> за устойчив град </a:t>
            </a:r>
          </a:p>
          <a:p>
            <a:pPr indent="-457200" fontAlgn="base">
              <a:spcBef>
                <a:spcPct val="0"/>
              </a:spcBef>
              <a:spcAft>
                <a:spcPct val="0"/>
              </a:spcAft>
              <a:buAutoNum type="arabicPeriod" startAt="9"/>
            </a:pPr>
            <a:r>
              <a:rPr lang="ru-RU" sz="2400" dirty="0" err="1" smtClean="0">
                <a:solidFill>
                  <a:schemeClr val="tx1">
                    <a:lumMod val="60000"/>
                    <a:lumOff val="40000"/>
                  </a:schemeClr>
                </a:solidFill>
                <a:ea typeface="Calibri" pitchFamily="34" charset="0"/>
                <a:cs typeface="Times New Roman" pitchFamily="18" charset="0"/>
              </a:rPr>
              <a:t>Предоставяне</a:t>
            </a:r>
            <a:r>
              <a:rPr lang="ru-RU" sz="2400" dirty="0" smtClean="0">
                <a:solidFill>
                  <a:schemeClr val="tx1">
                    <a:lumMod val="60000"/>
                    <a:lumOff val="40000"/>
                  </a:schemeClr>
                </a:solidFill>
                <a:ea typeface="Calibri" pitchFamily="34" charset="0"/>
                <a:cs typeface="Times New Roman" pitchFamily="18" charset="0"/>
              </a:rPr>
              <a:t> и </a:t>
            </a:r>
            <a:r>
              <a:rPr lang="ru-RU" sz="2400" dirty="0" err="1" smtClean="0">
                <a:solidFill>
                  <a:schemeClr val="tx1">
                    <a:lumMod val="60000"/>
                    <a:lumOff val="40000"/>
                  </a:schemeClr>
                </a:solidFill>
                <a:ea typeface="Calibri" pitchFamily="34" charset="0"/>
                <a:cs typeface="Times New Roman" pitchFamily="18" charset="0"/>
              </a:rPr>
              <a:t>разпространение</a:t>
            </a:r>
            <a:r>
              <a:rPr lang="ru-RU" sz="2400" dirty="0" smtClean="0">
                <a:solidFill>
                  <a:schemeClr val="tx1">
                    <a:lumMod val="60000"/>
                    <a:lumOff val="40000"/>
                  </a:schemeClr>
                </a:solidFill>
                <a:ea typeface="Calibri" pitchFamily="34" charset="0"/>
                <a:cs typeface="Times New Roman" pitchFamily="18" charset="0"/>
              </a:rPr>
              <a:t> на </a:t>
            </a:r>
            <a:r>
              <a:rPr lang="ru-RU" sz="2400" dirty="0" err="1" smtClean="0">
                <a:solidFill>
                  <a:schemeClr val="tx1">
                    <a:lumMod val="60000"/>
                    <a:lumOff val="40000"/>
                  </a:schemeClr>
                </a:solidFill>
                <a:ea typeface="Calibri" pitchFamily="34" charset="0"/>
                <a:cs typeface="Times New Roman" pitchFamily="18" charset="0"/>
              </a:rPr>
              <a:t>инициативи</a:t>
            </a:r>
            <a:endParaRPr lang="ru-RU" sz="2400" dirty="0" smtClean="0">
              <a:solidFill>
                <a:schemeClr val="tx1">
                  <a:lumMod val="60000"/>
                  <a:lumOff val="40000"/>
                </a:schemeClr>
              </a:solidFill>
              <a:ea typeface="Calibri" pitchFamily="34" charset="0"/>
              <a:cs typeface="Times New Roman" pitchFamily="18" charset="0"/>
            </a:endParaRPr>
          </a:p>
          <a:p>
            <a:pPr indent="-457200" fontAlgn="base">
              <a:spcBef>
                <a:spcPct val="0"/>
              </a:spcBef>
              <a:spcAft>
                <a:spcPct val="0"/>
              </a:spcAft>
              <a:buAutoNum type="arabicPeriod" startAt="9"/>
            </a:pPr>
            <a:r>
              <a:rPr lang="ru-RU" sz="2400" dirty="0" smtClean="0">
                <a:solidFill>
                  <a:schemeClr val="tx1">
                    <a:lumMod val="60000"/>
                    <a:lumOff val="40000"/>
                  </a:schemeClr>
                </a:solidFill>
                <a:ea typeface="Calibri" pitchFamily="34" charset="0"/>
                <a:cs typeface="Times New Roman" pitchFamily="18" charset="0"/>
              </a:rPr>
              <a:t>Обучение на потребителите </a:t>
            </a:r>
          </a:p>
          <a:p>
            <a:pPr indent="-457200" fontAlgn="base">
              <a:spcBef>
                <a:spcPct val="0"/>
              </a:spcBef>
              <a:spcAft>
                <a:spcPct val="0"/>
              </a:spcAft>
              <a:buAutoNum type="arabicPeriod" startAt="9"/>
            </a:pPr>
            <a:r>
              <a:rPr lang="ru-RU" sz="2400" dirty="0" smtClean="0">
                <a:solidFill>
                  <a:schemeClr val="tx1">
                    <a:lumMod val="60000"/>
                    <a:lumOff val="40000"/>
                  </a:schemeClr>
                </a:solidFill>
                <a:ea typeface="Calibri" pitchFamily="34" charset="0"/>
                <a:cs typeface="Times New Roman" pitchFamily="18" charset="0"/>
              </a:rPr>
              <a:t>Мониторинг и оценка на </a:t>
            </a:r>
            <a:r>
              <a:rPr lang="ru-RU" sz="2400" dirty="0" err="1" smtClean="0">
                <a:solidFill>
                  <a:schemeClr val="tx1">
                    <a:lumMod val="60000"/>
                    <a:lumOff val="40000"/>
                  </a:schemeClr>
                </a:solidFill>
                <a:ea typeface="Calibri" pitchFamily="34" charset="0"/>
                <a:cs typeface="Times New Roman" pitchFamily="18" charset="0"/>
              </a:rPr>
              <a:t>инициативи</a:t>
            </a:r>
            <a:endParaRPr kumimoji="0" lang="en-US" sz="2400" u="none" strike="noStrike" cap="none" normalizeH="0" baseline="0" dirty="0">
              <a:ln>
                <a:noFill/>
              </a:ln>
              <a:solidFill>
                <a:schemeClr val="tx1">
                  <a:lumMod val="60000"/>
                  <a:lumOff val="40000"/>
                </a:schemeClr>
              </a:solidFill>
              <a:effectLst/>
              <a:cs typeface="Arial" pitchFamily="34" charset="0"/>
            </a:endParaRPr>
          </a:p>
        </p:txBody>
      </p:sp>
      <p:sp>
        <p:nvSpPr>
          <p:cNvPr id="10" name="TextBox 9"/>
          <p:cNvSpPr txBox="1"/>
          <p:nvPr/>
        </p:nvSpPr>
        <p:spPr>
          <a:xfrm rot="5400000">
            <a:off x="8791967" y="3326287"/>
            <a:ext cx="6290269" cy="461665"/>
          </a:xfrm>
          <a:prstGeom prst="rect">
            <a:avLst/>
          </a:prstGeom>
          <a:noFill/>
        </p:spPr>
        <p:txBody>
          <a:bodyPr wrap="square" rtlCol="0">
            <a:spAutoFit/>
          </a:bodyPr>
          <a:lstStyle/>
          <a:p>
            <a:r>
              <a:rPr lang="bg-BG" sz="2400" b="1" dirty="0" smtClean="0">
                <a:solidFill>
                  <a:schemeClr val="bg1"/>
                </a:solidFill>
              </a:rPr>
              <a:t>Процесът н разработване на пътна карта </a:t>
            </a:r>
            <a:endParaRPr lang="bg-BG"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4389120" y="281354"/>
            <a:ext cx="7477983" cy="6576646"/>
          </a:xfrm>
          <a:prstGeom prst="rect">
            <a:avLst/>
          </a:prstGeom>
        </p:spPr>
        <p:txBody>
          <a:bodyPr/>
          <a:lstStyle/>
          <a:p>
            <a:pPr>
              <a:lnSpc>
                <a:spcPct val="100000"/>
              </a:lnSpc>
              <a:spcBef>
                <a:spcPts val="0"/>
              </a:spcBef>
              <a:buFont typeface="Wingdings" pitchFamily="2" charset="2"/>
              <a:buChar char="v"/>
            </a:pPr>
            <a:r>
              <a:rPr lang="bg-BG" dirty="0" smtClean="0">
                <a:solidFill>
                  <a:schemeClr val="tx1">
                    <a:lumMod val="50000"/>
                  </a:schemeClr>
                </a:solidFill>
              </a:rPr>
              <a:t> Льовен</a:t>
            </a:r>
            <a:r>
              <a:rPr lang="en-US" dirty="0" smtClean="0">
                <a:solidFill>
                  <a:schemeClr val="tx1">
                    <a:lumMod val="50000"/>
                  </a:schemeClr>
                </a:solidFill>
              </a:rPr>
              <a:t> </a:t>
            </a:r>
            <a:r>
              <a:rPr lang="en-US" dirty="0">
                <a:solidFill>
                  <a:schemeClr val="tx1">
                    <a:lumMod val="50000"/>
                  </a:schemeClr>
                </a:solidFill>
              </a:rPr>
              <a:t>2030, </a:t>
            </a:r>
            <a:r>
              <a:rPr lang="ru-RU" dirty="0" smtClean="0">
                <a:solidFill>
                  <a:schemeClr val="tx1">
                    <a:lumMod val="50000"/>
                  </a:schemeClr>
                </a:solidFill>
              </a:rPr>
              <a:t>заедно с голяма група експерти от различни дисциплини, изготви пътна карта, която съдържа график със стъпките, които трябва да бъдат предприети до 2025 г., 2035 г. и 2050 г. за </a:t>
            </a:r>
            <a:r>
              <a:rPr lang="ru-RU" dirty="0" err="1" smtClean="0">
                <a:solidFill>
                  <a:schemeClr val="tx1">
                    <a:lumMod val="50000"/>
                  </a:schemeClr>
                </a:solidFill>
              </a:rPr>
              <a:t>постигане</a:t>
            </a:r>
            <a:r>
              <a:rPr lang="ru-RU" dirty="0" smtClean="0">
                <a:solidFill>
                  <a:schemeClr val="tx1">
                    <a:lumMod val="50000"/>
                  </a:schemeClr>
                </a:solidFill>
              </a:rPr>
              <a:t> на </a:t>
            </a:r>
            <a:r>
              <a:rPr lang="ru-RU" dirty="0" err="1" smtClean="0">
                <a:solidFill>
                  <a:schemeClr val="tx1">
                    <a:lumMod val="50000"/>
                  </a:schemeClr>
                </a:solidFill>
              </a:rPr>
              <a:t>въглеродна</a:t>
            </a:r>
            <a:r>
              <a:rPr lang="ru-RU" dirty="0" smtClean="0">
                <a:solidFill>
                  <a:schemeClr val="tx1">
                    <a:lumMod val="50000"/>
                  </a:schemeClr>
                </a:solidFill>
              </a:rPr>
              <a:t> </a:t>
            </a:r>
            <a:r>
              <a:rPr lang="ru-RU" dirty="0" err="1" smtClean="0">
                <a:solidFill>
                  <a:schemeClr val="tx1">
                    <a:lumMod val="50000"/>
                  </a:schemeClr>
                </a:solidFill>
              </a:rPr>
              <a:t>неутралност</a:t>
            </a:r>
            <a:r>
              <a:rPr lang="ru-RU" dirty="0" smtClean="0">
                <a:solidFill>
                  <a:schemeClr val="tx1">
                    <a:lumMod val="50000"/>
                  </a:schemeClr>
                </a:solidFill>
              </a:rPr>
              <a:t>.</a:t>
            </a:r>
            <a:endParaRPr lang="en-US" dirty="0">
              <a:solidFill>
                <a:schemeClr val="tx1">
                  <a:lumMod val="50000"/>
                </a:schemeClr>
              </a:solidFill>
            </a:endParaRPr>
          </a:p>
          <a:p>
            <a:pPr>
              <a:buFont typeface="Wingdings" pitchFamily="2" charset="2"/>
              <a:buChar char="v"/>
            </a:pPr>
            <a:r>
              <a:rPr lang="ru-RU" dirty="0" smtClean="0"/>
              <a:t> Пътната карта определя решаващата роля на всеки жител, всяка компания, всяка образователна институция и всяко правителство. Техният ангажимент, както индивидуално, така и в сътрудничество, е от решаващо значение за развитието на здравословен, приятен за живеене и неутрален по отношение на климата Льовен до 2050.  </a:t>
            </a:r>
          </a:p>
          <a:p>
            <a:pPr>
              <a:lnSpc>
                <a:spcPct val="100000"/>
              </a:lnSpc>
              <a:spcBef>
                <a:spcPts val="0"/>
              </a:spcBef>
              <a:buFont typeface="Wingdings" pitchFamily="2" charset="2"/>
              <a:buChar char="v"/>
            </a:pPr>
            <a:r>
              <a:rPr lang="en-US" dirty="0" smtClean="0">
                <a:solidFill>
                  <a:schemeClr val="tx1">
                    <a:lumMod val="50000"/>
                  </a:schemeClr>
                </a:solidFill>
              </a:rPr>
              <a:t> </a:t>
            </a:r>
            <a:r>
              <a:rPr lang="ru-RU" dirty="0" smtClean="0">
                <a:solidFill>
                  <a:schemeClr val="tx1">
                    <a:lumMod val="50000"/>
                  </a:schemeClr>
                </a:solidFill>
              </a:rPr>
              <a:t>За да </a:t>
            </a:r>
            <a:r>
              <a:rPr lang="ru-RU" dirty="0" err="1" smtClean="0">
                <a:solidFill>
                  <a:schemeClr val="tx1">
                    <a:lumMod val="50000"/>
                  </a:schemeClr>
                </a:solidFill>
              </a:rPr>
              <a:t>изпълни</a:t>
            </a:r>
            <a:r>
              <a:rPr lang="ru-RU" dirty="0" smtClean="0">
                <a:solidFill>
                  <a:schemeClr val="tx1">
                    <a:lumMod val="50000"/>
                  </a:schemeClr>
                </a:solidFill>
              </a:rPr>
              <a:t> </a:t>
            </a:r>
            <a:r>
              <a:rPr lang="ru-RU" dirty="0" err="1" smtClean="0">
                <a:solidFill>
                  <a:schemeClr val="tx1">
                    <a:lumMod val="50000"/>
                  </a:schemeClr>
                </a:solidFill>
              </a:rPr>
              <a:t>Пътната</a:t>
            </a:r>
            <a:r>
              <a:rPr lang="ru-RU" dirty="0" smtClean="0">
                <a:solidFill>
                  <a:schemeClr val="tx1">
                    <a:lumMod val="50000"/>
                  </a:schemeClr>
                </a:solidFill>
              </a:rPr>
              <a:t> карта, </a:t>
            </a:r>
            <a:r>
              <a:rPr lang="ru-RU" dirty="0" err="1" smtClean="0">
                <a:solidFill>
                  <a:schemeClr val="tx1">
                    <a:lumMod val="50000"/>
                  </a:schemeClr>
                </a:solidFill>
              </a:rPr>
              <a:t>Льовен</a:t>
            </a:r>
            <a:r>
              <a:rPr lang="ru-RU" dirty="0" smtClean="0">
                <a:solidFill>
                  <a:schemeClr val="tx1">
                    <a:lumMod val="50000"/>
                  </a:schemeClr>
                </a:solidFill>
              </a:rPr>
              <a:t> 2030 се </a:t>
            </a:r>
            <a:r>
              <a:rPr lang="ru-RU" dirty="0" err="1" smtClean="0">
                <a:solidFill>
                  <a:schemeClr val="tx1">
                    <a:lumMod val="50000"/>
                  </a:schemeClr>
                </a:solidFill>
              </a:rPr>
              <a:t>обърна</a:t>
            </a:r>
            <a:r>
              <a:rPr lang="ru-RU" dirty="0" smtClean="0">
                <a:solidFill>
                  <a:schemeClr val="tx1">
                    <a:lumMod val="50000"/>
                  </a:schemeClr>
                </a:solidFill>
              </a:rPr>
              <a:t> </a:t>
            </a:r>
            <a:r>
              <a:rPr lang="ru-RU" dirty="0" err="1" smtClean="0">
                <a:solidFill>
                  <a:schemeClr val="tx1">
                    <a:lumMod val="50000"/>
                  </a:schemeClr>
                </a:solidFill>
              </a:rPr>
              <a:t>към</a:t>
            </a:r>
            <a:r>
              <a:rPr lang="ru-RU" dirty="0" smtClean="0">
                <a:solidFill>
                  <a:schemeClr val="tx1">
                    <a:lumMod val="50000"/>
                  </a:schemeClr>
                </a:solidFill>
              </a:rPr>
              <a:t> </a:t>
            </a:r>
            <a:r>
              <a:rPr lang="ru-RU" dirty="0" err="1" smtClean="0">
                <a:solidFill>
                  <a:schemeClr val="tx1">
                    <a:lumMod val="50000"/>
                  </a:schemeClr>
                </a:solidFill>
              </a:rPr>
              <a:t>своята</a:t>
            </a:r>
            <a:r>
              <a:rPr lang="ru-RU" dirty="0" smtClean="0">
                <a:solidFill>
                  <a:schemeClr val="tx1">
                    <a:lumMod val="50000"/>
                  </a:schemeClr>
                </a:solidFill>
              </a:rPr>
              <a:t> мрежа: за </a:t>
            </a:r>
            <a:r>
              <a:rPr lang="ru-RU" dirty="0" err="1" smtClean="0">
                <a:solidFill>
                  <a:schemeClr val="tx1">
                    <a:lumMod val="50000"/>
                  </a:schemeClr>
                </a:solidFill>
              </a:rPr>
              <a:t>всяка</a:t>
            </a:r>
            <a:r>
              <a:rPr lang="ru-RU" dirty="0" smtClean="0">
                <a:solidFill>
                  <a:schemeClr val="tx1">
                    <a:lumMod val="50000"/>
                  </a:schemeClr>
                </a:solidFill>
              </a:rPr>
              <a:t> от </a:t>
            </a:r>
            <a:r>
              <a:rPr lang="ru-RU" dirty="0" err="1" smtClean="0">
                <a:solidFill>
                  <a:schemeClr val="tx1">
                    <a:lumMod val="50000"/>
                  </a:schemeClr>
                </a:solidFill>
              </a:rPr>
              <a:t>програмите</a:t>
            </a:r>
            <a:r>
              <a:rPr lang="ru-RU" dirty="0" smtClean="0">
                <a:solidFill>
                  <a:schemeClr val="tx1">
                    <a:lumMod val="50000"/>
                  </a:schemeClr>
                </a:solidFill>
              </a:rPr>
              <a:t> на </a:t>
            </a:r>
            <a:r>
              <a:rPr lang="ru-RU" dirty="0" err="1" smtClean="0">
                <a:solidFill>
                  <a:schemeClr val="tx1">
                    <a:lumMod val="50000"/>
                  </a:schemeClr>
                </a:solidFill>
              </a:rPr>
              <a:t>Пътната</a:t>
            </a:r>
            <a:r>
              <a:rPr lang="ru-RU" dirty="0" smtClean="0">
                <a:solidFill>
                  <a:schemeClr val="tx1">
                    <a:lumMod val="50000"/>
                  </a:schemeClr>
                </a:solidFill>
              </a:rPr>
              <a:t> карта е определен </a:t>
            </a:r>
            <a:r>
              <a:rPr lang="ru-RU" dirty="0" err="1" smtClean="0">
                <a:solidFill>
                  <a:schemeClr val="tx1">
                    <a:lumMod val="50000"/>
                  </a:schemeClr>
                </a:solidFill>
              </a:rPr>
              <a:t>фасилитатор</a:t>
            </a:r>
            <a:r>
              <a:rPr lang="ru-RU" dirty="0" smtClean="0">
                <a:solidFill>
                  <a:schemeClr val="tx1">
                    <a:lumMod val="50000"/>
                  </a:schemeClr>
                </a:solidFill>
              </a:rPr>
              <a:t>. Тези програмни фасилитатори, общо 18, са различни хора от бизнеса, административен и университетски персонал и други. </a:t>
            </a:r>
            <a:r>
              <a:rPr lang="bg-BG" dirty="0" smtClean="0">
                <a:solidFill>
                  <a:schemeClr val="tx1">
                    <a:lumMod val="50000"/>
                  </a:schemeClr>
                </a:solidFill>
              </a:rPr>
              <a:t> </a:t>
            </a:r>
            <a:endParaRPr lang="en-US" dirty="0">
              <a:solidFill>
                <a:schemeClr val="tx1">
                  <a:lumMod val="50000"/>
                </a:schemeClr>
              </a:solidFill>
            </a:endParaRPr>
          </a:p>
          <a:p>
            <a:pPr>
              <a:lnSpc>
                <a:spcPct val="100000"/>
              </a:lnSpc>
              <a:spcBef>
                <a:spcPts val="0"/>
              </a:spcBef>
            </a:pPr>
            <a:endParaRPr lang="bg-BG" dirty="0">
              <a:solidFill>
                <a:schemeClr val="tx1">
                  <a:lumMod val="50000"/>
                </a:schemeClr>
              </a:solidFill>
            </a:endParaRPr>
          </a:p>
        </p:txBody>
      </p:sp>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0" y="-1"/>
            <a:ext cx="4389120" cy="2238375"/>
          </a:xfrm>
          <a:prstGeom prst="rect">
            <a:avLst/>
          </a:prstGeom>
        </p:spPr>
        <p:txBody>
          <a:bodyPr/>
          <a:lstStyle/>
          <a:p>
            <a:r>
              <a:rPr lang="bg-BG" dirty="0" smtClean="0">
                <a:solidFill>
                  <a:srgbClr val="EB7339"/>
                </a:solidFill>
              </a:rPr>
              <a:t>Инструмент Зелен Град</a:t>
            </a:r>
            <a:endParaRPr lang="en-US" dirty="0">
              <a:solidFill>
                <a:srgbClr val="EB7339"/>
              </a:solidFill>
            </a:endParaRPr>
          </a:p>
          <a:p>
            <a:pPr lvl="0">
              <a:defRPr/>
            </a:pPr>
            <a:r>
              <a:rPr lang="en-US" sz="2400" dirty="0" smtClean="0"/>
              <a:t>Leuven 2030 City</a:t>
            </a:r>
            <a:r>
              <a:rPr lang="bg-BG" sz="2400" dirty="0" smtClean="0"/>
              <a:t> </a:t>
            </a:r>
          </a:p>
          <a:p>
            <a:pPr lvl="0">
              <a:defRPr/>
            </a:pPr>
            <a:r>
              <a:rPr lang="bg-BG" sz="2400" dirty="0" smtClean="0"/>
              <a:t>Пътна карта</a:t>
            </a:r>
            <a:endParaRPr lang="en-US" sz="2400" dirty="0"/>
          </a:p>
        </p:txBody>
      </p:sp>
      <p:pic>
        <p:nvPicPr>
          <p:cNvPr id="6145" name="Picture 1"/>
          <p:cNvPicPr>
            <a:picLocks noChangeAspect="1" noChangeArrowheads="1"/>
          </p:cNvPicPr>
          <p:nvPr/>
        </p:nvPicPr>
        <p:blipFill>
          <a:blip r:embed="rId2"/>
          <a:srcRect/>
          <a:stretch>
            <a:fillRect/>
          </a:stretch>
        </p:blipFill>
        <p:spPr bwMode="auto">
          <a:xfrm>
            <a:off x="38100" y="2152650"/>
            <a:ext cx="4376023" cy="3518635"/>
          </a:xfrm>
          <a:prstGeom prst="rect">
            <a:avLst/>
          </a:prstGeom>
          <a:noFill/>
          <a:ln w="9525">
            <a:noFill/>
            <a:miter lim="800000"/>
            <a:headEnd/>
            <a:tailEnd/>
          </a:ln>
        </p:spPr>
      </p:pic>
    </p:spTree>
    <p:extLst>
      <p:ext uri="{BB962C8B-B14F-4D97-AF65-F5344CB8AC3E}">
        <p14:creationId xmlns:p14="http://schemas.microsoft.com/office/powerpoint/2010/main" xmlns="" val="3600211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4521106" y="365759"/>
            <a:ext cx="7204169" cy="8454391"/>
          </a:xfrm>
          <a:prstGeom prst="rect">
            <a:avLst/>
          </a:prstGeom>
        </p:spPr>
        <p:txBody>
          <a:bodyPr/>
          <a:lstStyle/>
          <a:p>
            <a:pPr>
              <a:lnSpc>
                <a:spcPct val="100000"/>
              </a:lnSpc>
              <a:spcBef>
                <a:spcPts val="0"/>
              </a:spcBef>
            </a:pPr>
            <a:r>
              <a:rPr lang="bg-BG" b="1" dirty="0" smtClean="0">
                <a:solidFill>
                  <a:schemeClr val="tx1">
                    <a:lumMod val="50000"/>
                  </a:schemeClr>
                </a:solidFill>
              </a:rPr>
              <a:t>Осем амбиции</a:t>
            </a:r>
            <a:endParaRPr lang="en-US" dirty="0">
              <a:solidFill>
                <a:schemeClr val="tx1">
                  <a:lumMod val="50000"/>
                </a:schemeClr>
              </a:solidFill>
            </a:endParaRPr>
          </a:p>
          <a:p>
            <a:pPr>
              <a:lnSpc>
                <a:spcPct val="100000"/>
              </a:lnSpc>
              <a:spcBef>
                <a:spcPts val="0"/>
              </a:spcBef>
            </a:pPr>
            <a:r>
              <a:rPr lang="ru-RU" dirty="0" smtClean="0">
                <a:solidFill>
                  <a:schemeClr val="tx1">
                    <a:lumMod val="50000"/>
                  </a:schemeClr>
                </a:solidFill>
              </a:rPr>
              <a:t>   </a:t>
            </a:r>
            <a:r>
              <a:rPr lang="ru-RU" dirty="0" err="1" smtClean="0">
                <a:solidFill>
                  <a:schemeClr val="tx1">
                    <a:lumMod val="50000"/>
                  </a:schemeClr>
                </a:solidFill>
              </a:rPr>
              <a:t>Пътната</a:t>
            </a:r>
            <a:r>
              <a:rPr lang="ru-RU" dirty="0" smtClean="0">
                <a:solidFill>
                  <a:schemeClr val="tx1">
                    <a:lumMod val="50000"/>
                  </a:schemeClr>
                </a:solidFill>
              </a:rPr>
              <a:t> карта е </a:t>
            </a:r>
            <a:r>
              <a:rPr lang="ru-RU" dirty="0" err="1" smtClean="0">
                <a:solidFill>
                  <a:schemeClr val="tx1">
                    <a:lumMod val="50000"/>
                  </a:schemeClr>
                </a:solidFill>
              </a:rPr>
              <a:t>структурирана</a:t>
            </a:r>
            <a:r>
              <a:rPr lang="ru-RU" dirty="0" smtClean="0">
                <a:solidFill>
                  <a:schemeClr val="tx1">
                    <a:lumMod val="50000"/>
                  </a:schemeClr>
                </a:solidFill>
              </a:rPr>
              <a:t> около </a:t>
            </a:r>
            <a:r>
              <a:rPr lang="ru-RU" dirty="0" err="1" smtClean="0">
                <a:solidFill>
                  <a:schemeClr val="tx1">
                    <a:lumMod val="50000"/>
                  </a:schemeClr>
                </a:solidFill>
              </a:rPr>
              <a:t>осем</a:t>
            </a:r>
            <a:r>
              <a:rPr lang="ru-RU" dirty="0" smtClean="0">
                <a:solidFill>
                  <a:schemeClr val="tx1">
                    <a:lumMod val="50000"/>
                  </a:schemeClr>
                </a:solidFill>
              </a:rPr>
              <a:t> амбиции за </a:t>
            </a:r>
            <a:r>
              <a:rPr lang="ru-RU" dirty="0" err="1" smtClean="0">
                <a:solidFill>
                  <a:schemeClr val="tx1">
                    <a:lumMod val="50000"/>
                  </a:schemeClr>
                </a:solidFill>
              </a:rPr>
              <a:t>климатично</a:t>
            </a:r>
            <a:r>
              <a:rPr lang="ru-RU" dirty="0" smtClean="0">
                <a:solidFill>
                  <a:schemeClr val="tx1">
                    <a:lumMod val="50000"/>
                  </a:schemeClr>
                </a:solidFill>
              </a:rPr>
              <a:t> </a:t>
            </a:r>
            <a:r>
              <a:rPr lang="ru-RU" dirty="0" err="1" smtClean="0">
                <a:solidFill>
                  <a:schemeClr val="tx1">
                    <a:lumMod val="50000"/>
                  </a:schemeClr>
                </a:solidFill>
              </a:rPr>
              <a:t>неутрален</a:t>
            </a:r>
            <a:r>
              <a:rPr lang="ru-RU" dirty="0" smtClean="0">
                <a:solidFill>
                  <a:schemeClr val="tx1">
                    <a:lumMod val="50000"/>
                  </a:schemeClr>
                </a:solidFill>
              </a:rPr>
              <a:t> </a:t>
            </a:r>
            <a:r>
              <a:rPr lang="ru-RU" dirty="0" err="1" smtClean="0">
                <a:solidFill>
                  <a:schemeClr val="tx1">
                    <a:lumMod val="50000"/>
                  </a:schemeClr>
                </a:solidFill>
              </a:rPr>
              <a:t>Льовен</a:t>
            </a:r>
            <a:r>
              <a:rPr lang="ru-RU" dirty="0" smtClean="0">
                <a:solidFill>
                  <a:schemeClr val="tx1">
                    <a:lumMod val="50000"/>
                  </a:schemeClr>
                </a:solidFill>
              </a:rPr>
              <a:t>. </a:t>
            </a:r>
            <a:r>
              <a:rPr lang="ru-RU" dirty="0" err="1" smtClean="0">
                <a:solidFill>
                  <a:schemeClr val="tx1">
                    <a:lumMod val="50000"/>
                  </a:schemeClr>
                </a:solidFill>
              </a:rPr>
              <a:t>Първите</a:t>
            </a:r>
            <a:r>
              <a:rPr lang="ru-RU" dirty="0" smtClean="0">
                <a:solidFill>
                  <a:schemeClr val="tx1">
                    <a:lumMod val="50000"/>
                  </a:schemeClr>
                </a:solidFill>
              </a:rPr>
              <a:t> </a:t>
            </a:r>
            <a:r>
              <a:rPr lang="ru-RU" dirty="0" err="1" smtClean="0">
                <a:solidFill>
                  <a:schemeClr val="tx1">
                    <a:lumMod val="50000"/>
                  </a:schemeClr>
                </a:solidFill>
              </a:rPr>
              <a:t>четири</a:t>
            </a:r>
            <a:r>
              <a:rPr lang="ru-RU" dirty="0" smtClean="0">
                <a:solidFill>
                  <a:schemeClr val="tx1">
                    <a:lumMod val="50000"/>
                  </a:schemeClr>
                </a:solidFill>
              </a:rPr>
              <a:t> амбиции </a:t>
            </a:r>
            <a:r>
              <a:rPr lang="ru-RU" dirty="0" err="1" smtClean="0">
                <a:solidFill>
                  <a:schemeClr val="tx1">
                    <a:lumMod val="50000"/>
                  </a:schemeClr>
                </a:solidFill>
              </a:rPr>
              <a:t>заедно</a:t>
            </a:r>
            <a:r>
              <a:rPr lang="ru-RU" dirty="0" smtClean="0">
                <a:solidFill>
                  <a:schemeClr val="tx1">
                    <a:lumMod val="50000"/>
                  </a:schemeClr>
                </a:solidFill>
              </a:rPr>
              <a:t> </a:t>
            </a:r>
            <a:r>
              <a:rPr lang="ru-RU" dirty="0" err="1" smtClean="0">
                <a:solidFill>
                  <a:schemeClr val="tx1">
                    <a:lumMod val="50000"/>
                  </a:schemeClr>
                </a:solidFill>
              </a:rPr>
              <a:t>представляват</a:t>
            </a:r>
            <a:r>
              <a:rPr lang="ru-RU" dirty="0" smtClean="0">
                <a:solidFill>
                  <a:schemeClr val="tx1">
                    <a:lumMod val="50000"/>
                  </a:schemeClr>
                </a:solidFill>
              </a:rPr>
              <a:t> </a:t>
            </a:r>
            <a:r>
              <a:rPr lang="ru-RU" dirty="0" err="1" smtClean="0">
                <a:solidFill>
                  <a:schemeClr val="tx1">
                    <a:lumMod val="50000"/>
                  </a:schemeClr>
                </a:solidFill>
              </a:rPr>
              <a:t>четирите</a:t>
            </a:r>
            <a:r>
              <a:rPr lang="ru-RU" dirty="0" smtClean="0">
                <a:solidFill>
                  <a:schemeClr val="tx1">
                    <a:lumMod val="50000"/>
                  </a:schemeClr>
                </a:solidFill>
              </a:rPr>
              <a:t> </a:t>
            </a:r>
            <a:r>
              <a:rPr lang="ru-RU" dirty="0" err="1" smtClean="0">
                <a:solidFill>
                  <a:schemeClr val="tx1">
                    <a:lumMod val="50000"/>
                  </a:schemeClr>
                </a:solidFill>
              </a:rPr>
              <a:t>най-големи</a:t>
            </a:r>
            <a:r>
              <a:rPr lang="ru-RU" dirty="0" smtClean="0">
                <a:solidFill>
                  <a:schemeClr val="tx1">
                    <a:lumMod val="50000"/>
                  </a:schemeClr>
                </a:solidFill>
              </a:rPr>
              <a:t> </a:t>
            </a:r>
            <a:r>
              <a:rPr lang="ru-RU" dirty="0" err="1" smtClean="0">
                <a:solidFill>
                  <a:schemeClr val="tx1">
                    <a:lumMod val="50000"/>
                  </a:schemeClr>
                </a:solidFill>
              </a:rPr>
              <a:t>сегменти</a:t>
            </a:r>
            <a:r>
              <a:rPr lang="ru-RU" dirty="0" smtClean="0">
                <a:solidFill>
                  <a:schemeClr val="tx1">
                    <a:lumMod val="50000"/>
                  </a:schemeClr>
                </a:solidFill>
              </a:rPr>
              <a:t> от </a:t>
            </a:r>
            <a:r>
              <a:rPr lang="ru-RU" dirty="0" err="1" smtClean="0">
                <a:solidFill>
                  <a:schemeClr val="tx1">
                    <a:lumMod val="50000"/>
                  </a:schemeClr>
                </a:solidFill>
              </a:rPr>
              <a:t>емисиите</a:t>
            </a:r>
            <a:r>
              <a:rPr lang="ru-RU" dirty="0" smtClean="0">
                <a:solidFill>
                  <a:schemeClr val="tx1">
                    <a:lumMod val="50000"/>
                  </a:schemeClr>
                </a:solidFill>
              </a:rPr>
              <a:t> на </a:t>
            </a:r>
            <a:r>
              <a:rPr lang="ru-RU" dirty="0" err="1" smtClean="0">
                <a:solidFill>
                  <a:schemeClr val="tx1">
                    <a:lumMod val="50000"/>
                  </a:schemeClr>
                </a:solidFill>
              </a:rPr>
              <a:t>Leuven</a:t>
            </a:r>
            <a:r>
              <a:rPr lang="ru-RU" dirty="0" smtClean="0">
                <a:solidFill>
                  <a:schemeClr val="tx1">
                    <a:lumMod val="50000"/>
                  </a:schemeClr>
                </a:solidFill>
              </a:rPr>
              <a:t>:</a:t>
            </a:r>
            <a:endParaRPr lang="en-US" b="1" dirty="0">
              <a:solidFill>
                <a:schemeClr val="tx1">
                  <a:lumMod val="50000"/>
                </a:schemeClr>
              </a:solidFill>
            </a:endParaRPr>
          </a:p>
          <a:p>
            <a:pPr marL="457200" indent="-457200">
              <a:lnSpc>
                <a:spcPct val="100000"/>
              </a:lnSpc>
              <a:spcBef>
                <a:spcPts val="0"/>
              </a:spcBef>
              <a:buAutoNum type="arabicPeriod"/>
            </a:pPr>
            <a:r>
              <a:rPr lang="ru-RU" b="1" i="1" dirty="0" err="1" smtClean="0">
                <a:solidFill>
                  <a:schemeClr val="tx1">
                    <a:lumMod val="50000"/>
                  </a:schemeClr>
                </a:solidFill>
              </a:rPr>
              <a:t>Климатично</a:t>
            </a:r>
            <a:r>
              <a:rPr lang="ru-RU" b="1" i="1" dirty="0" smtClean="0">
                <a:solidFill>
                  <a:schemeClr val="tx1">
                    <a:lumMod val="50000"/>
                  </a:schemeClr>
                </a:solidFill>
              </a:rPr>
              <a:t> </a:t>
            </a:r>
            <a:r>
              <a:rPr lang="ru-RU" b="1" i="1" dirty="0" err="1" smtClean="0">
                <a:solidFill>
                  <a:schemeClr val="tx1">
                    <a:lumMod val="50000"/>
                  </a:schemeClr>
                </a:solidFill>
              </a:rPr>
              <a:t>неутрален</a:t>
            </a:r>
            <a:r>
              <a:rPr lang="ru-RU" b="1" i="1" dirty="0" smtClean="0">
                <a:solidFill>
                  <a:schemeClr val="tx1">
                    <a:lumMod val="50000"/>
                  </a:schemeClr>
                </a:solidFill>
              </a:rPr>
              <a:t> живот</a:t>
            </a:r>
          </a:p>
          <a:p>
            <a:pPr marL="457200" indent="-457200">
              <a:lnSpc>
                <a:spcPct val="100000"/>
              </a:lnSpc>
              <a:spcBef>
                <a:spcPts val="0"/>
              </a:spcBef>
              <a:buAutoNum type="arabicPeriod"/>
            </a:pPr>
            <a:r>
              <a:rPr lang="ru-RU" b="1" i="1" dirty="0" err="1" smtClean="0">
                <a:solidFill>
                  <a:schemeClr val="tx1">
                    <a:lumMod val="50000"/>
                  </a:schemeClr>
                </a:solidFill>
              </a:rPr>
              <a:t>Неутрални</a:t>
            </a:r>
            <a:r>
              <a:rPr lang="ru-RU" b="1" i="1" dirty="0" smtClean="0">
                <a:solidFill>
                  <a:schemeClr val="tx1">
                    <a:lumMod val="50000"/>
                  </a:schemeClr>
                </a:solidFill>
              </a:rPr>
              <a:t> по отношение на климата </a:t>
            </a:r>
            <a:r>
              <a:rPr lang="ru-RU" b="1" i="1" dirty="0" err="1" smtClean="0">
                <a:solidFill>
                  <a:schemeClr val="tx1">
                    <a:lumMod val="50000"/>
                  </a:schemeClr>
                </a:solidFill>
              </a:rPr>
              <a:t>градски</a:t>
            </a:r>
            <a:r>
              <a:rPr lang="ru-RU" b="1" i="1" dirty="0" smtClean="0">
                <a:solidFill>
                  <a:schemeClr val="tx1">
                    <a:lumMod val="50000"/>
                  </a:schemeClr>
                </a:solidFill>
              </a:rPr>
              <a:t> услуги</a:t>
            </a:r>
          </a:p>
          <a:p>
            <a:pPr marL="457200" indent="-457200">
              <a:lnSpc>
                <a:spcPct val="100000"/>
              </a:lnSpc>
              <a:spcBef>
                <a:spcPts val="0"/>
              </a:spcBef>
              <a:buAutoNum type="arabicPeriod"/>
            </a:pPr>
            <a:r>
              <a:rPr lang="ru-RU" b="1" i="1" dirty="0" err="1" smtClean="0">
                <a:solidFill>
                  <a:schemeClr val="tx1">
                    <a:lumMod val="50000"/>
                  </a:schemeClr>
                </a:solidFill>
              </a:rPr>
              <a:t>Климатично</a:t>
            </a:r>
            <a:r>
              <a:rPr lang="ru-RU" b="1" i="1" dirty="0" smtClean="0">
                <a:solidFill>
                  <a:schemeClr val="tx1">
                    <a:lumMod val="50000"/>
                  </a:schemeClr>
                </a:solidFill>
              </a:rPr>
              <a:t> </a:t>
            </a:r>
            <a:r>
              <a:rPr lang="ru-RU" b="1" i="1" dirty="0" err="1" smtClean="0">
                <a:solidFill>
                  <a:schemeClr val="tx1">
                    <a:lumMod val="50000"/>
                  </a:schemeClr>
                </a:solidFill>
              </a:rPr>
              <a:t>неутрална</a:t>
            </a:r>
            <a:r>
              <a:rPr lang="ru-RU" b="1" i="1" dirty="0" smtClean="0">
                <a:solidFill>
                  <a:schemeClr val="tx1">
                    <a:lumMod val="50000"/>
                  </a:schemeClr>
                </a:solidFill>
              </a:rPr>
              <a:t> </a:t>
            </a:r>
            <a:r>
              <a:rPr lang="ru-RU" b="1" i="1" dirty="0" err="1" smtClean="0">
                <a:solidFill>
                  <a:schemeClr val="tx1">
                    <a:lumMod val="50000"/>
                  </a:schemeClr>
                </a:solidFill>
              </a:rPr>
              <a:t>мобилност</a:t>
            </a:r>
            <a:endParaRPr lang="ru-RU" b="1" i="1" dirty="0" smtClean="0">
              <a:solidFill>
                <a:schemeClr val="tx1">
                  <a:lumMod val="50000"/>
                </a:schemeClr>
              </a:solidFill>
            </a:endParaRPr>
          </a:p>
          <a:p>
            <a:pPr marL="457200" indent="-457200">
              <a:lnSpc>
                <a:spcPct val="100000"/>
              </a:lnSpc>
              <a:spcBef>
                <a:spcPts val="0"/>
              </a:spcBef>
              <a:buAutoNum type="arabicPeriod"/>
            </a:pPr>
            <a:r>
              <a:rPr lang="ru-RU" b="1" i="1" dirty="0" smtClean="0">
                <a:solidFill>
                  <a:schemeClr val="tx1">
                    <a:lumMod val="50000"/>
                  </a:schemeClr>
                </a:solidFill>
              </a:rPr>
              <a:t>Устойчиво потребление</a:t>
            </a:r>
          </a:p>
          <a:p>
            <a:pPr marL="457200" indent="-457200">
              <a:lnSpc>
                <a:spcPct val="100000"/>
              </a:lnSpc>
              <a:spcBef>
                <a:spcPts val="0"/>
              </a:spcBef>
              <a:buAutoNum type="arabicPeriod"/>
            </a:pPr>
            <a:r>
              <a:rPr lang="ru-RU" b="1" i="1" dirty="0" smtClean="0">
                <a:solidFill>
                  <a:schemeClr val="tx1">
                    <a:lumMod val="50000"/>
                  </a:schemeClr>
                </a:solidFill>
              </a:rPr>
              <a:t>Производство на </a:t>
            </a:r>
            <a:r>
              <a:rPr lang="ru-RU" b="1" i="1" dirty="0" err="1" smtClean="0">
                <a:solidFill>
                  <a:schemeClr val="tx1">
                    <a:lumMod val="50000"/>
                  </a:schemeClr>
                </a:solidFill>
              </a:rPr>
              <a:t>възобновяема</a:t>
            </a:r>
            <a:r>
              <a:rPr lang="ru-RU" b="1" i="1" dirty="0" smtClean="0">
                <a:solidFill>
                  <a:schemeClr val="tx1">
                    <a:lumMod val="50000"/>
                  </a:schemeClr>
                </a:solidFill>
              </a:rPr>
              <a:t> </a:t>
            </a:r>
            <a:r>
              <a:rPr lang="ru-RU" b="1" i="1" dirty="0" err="1" smtClean="0">
                <a:solidFill>
                  <a:schemeClr val="tx1">
                    <a:lumMod val="50000"/>
                  </a:schemeClr>
                </a:solidFill>
              </a:rPr>
              <a:t>енергия</a:t>
            </a:r>
            <a:r>
              <a:rPr lang="ru-RU" b="1" i="1" dirty="0" smtClean="0">
                <a:solidFill>
                  <a:schemeClr val="tx1">
                    <a:lumMod val="50000"/>
                  </a:schemeClr>
                </a:solidFill>
              </a:rPr>
              <a:t> </a:t>
            </a:r>
            <a:r>
              <a:rPr lang="ru-RU" b="1" i="1" dirty="0" err="1" smtClean="0">
                <a:solidFill>
                  <a:schemeClr val="tx1">
                    <a:lumMod val="50000"/>
                  </a:schemeClr>
                </a:solidFill>
              </a:rPr>
              <a:t>на</a:t>
            </a:r>
            <a:r>
              <a:rPr lang="ru-RU" b="1" i="1" dirty="0" smtClean="0">
                <a:solidFill>
                  <a:schemeClr val="tx1">
                    <a:lumMod val="50000"/>
                  </a:schemeClr>
                </a:solidFill>
              </a:rPr>
              <a:t> местно </a:t>
            </a:r>
            <a:r>
              <a:rPr lang="ru-RU" b="1" i="1" dirty="0" err="1" smtClean="0">
                <a:solidFill>
                  <a:schemeClr val="tx1">
                    <a:lumMod val="50000"/>
                  </a:schemeClr>
                </a:solidFill>
              </a:rPr>
              <a:t>ниво</a:t>
            </a:r>
            <a:endParaRPr lang="ru-RU" b="1" i="1" dirty="0" smtClean="0">
              <a:solidFill>
                <a:schemeClr val="tx1">
                  <a:lumMod val="50000"/>
                </a:schemeClr>
              </a:solidFill>
            </a:endParaRPr>
          </a:p>
          <a:p>
            <a:pPr marL="457200" indent="-457200">
              <a:lnSpc>
                <a:spcPct val="100000"/>
              </a:lnSpc>
              <a:spcBef>
                <a:spcPts val="0"/>
              </a:spcBef>
              <a:buAutoNum type="arabicPeriod"/>
            </a:pPr>
            <a:r>
              <a:rPr lang="ru-RU" b="1" i="1" dirty="0" err="1" smtClean="0">
                <a:solidFill>
                  <a:schemeClr val="tx1">
                    <a:lumMod val="50000"/>
                  </a:schemeClr>
                </a:solidFill>
              </a:rPr>
              <a:t>Повишаване</a:t>
            </a:r>
            <a:r>
              <a:rPr lang="ru-RU" b="1" i="1" dirty="0" smtClean="0">
                <a:solidFill>
                  <a:schemeClr val="tx1">
                    <a:lumMod val="50000"/>
                  </a:schemeClr>
                </a:solidFill>
              </a:rPr>
              <a:t> на </a:t>
            </a:r>
            <a:r>
              <a:rPr lang="ru-RU" b="1" i="1" dirty="0" err="1" smtClean="0">
                <a:solidFill>
                  <a:schemeClr val="tx1">
                    <a:lumMod val="50000"/>
                  </a:schemeClr>
                </a:solidFill>
              </a:rPr>
              <a:t>градската</a:t>
            </a:r>
            <a:r>
              <a:rPr lang="ru-RU" b="1" i="1" dirty="0" smtClean="0">
                <a:solidFill>
                  <a:schemeClr val="tx1">
                    <a:lumMod val="50000"/>
                  </a:schemeClr>
                </a:solidFill>
              </a:rPr>
              <a:t> </a:t>
            </a:r>
            <a:r>
              <a:rPr lang="ru-RU" b="1" i="1" dirty="0" err="1" smtClean="0">
                <a:solidFill>
                  <a:schemeClr val="tx1">
                    <a:lumMod val="50000"/>
                  </a:schemeClr>
                </a:solidFill>
              </a:rPr>
              <a:t>устойчивост</a:t>
            </a:r>
            <a:endParaRPr lang="ru-RU" b="1" i="1" dirty="0" smtClean="0">
              <a:solidFill>
                <a:schemeClr val="tx1">
                  <a:lumMod val="50000"/>
                </a:schemeClr>
              </a:solidFill>
            </a:endParaRPr>
          </a:p>
          <a:p>
            <a:pPr marL="457200" indent="-457200">
              <a:lnSpc>
                <a:spcPct val="100000"/>
              </a:lnSpc>
              <a:spcBef>
                <a:spcPts val="0"/>
              </a:spcBef>
              <a:buAutoNum type="arabicPeriod"/>
            </a:pPr>
            <a:r>
              <a:rPr lang="ru-RU" b="1" i="1" dirty="0" err="1" smtClean="0">
                <a:solidFill>
                  <a:schemeClr val="tx1">
                    <a:lumMod val="50000"/>
                  </a:schemeClr>
                </a:solidFill>
              </a:rPr>
              <a:t>Заедно</a:t>
            </a:r>
            <a:r>
              <a:rPr lang="ru-RU" b="1" i="1" dirty="0" smtClean="0">
                <a:solidFill>
                  <a:schemeClr val="tx1">
                    <a:lumMod val="50000"/>
                  </a:schemeClr>
                </a:solidFill>
              </a:rPr>
              <a:t> </a:t>
            </a:r>
            <a:r>
              <a:rPr lang="ru-RU" b="1" i="1" dirty="0" err="1" smtClean="0">
                <a:solidFill>
                  <a:schemeClr val="tx1">
                    <a:lumMod val="50000"/>
                  </a:schemeClr>
                </a:solidFill>
              </a:rPr>
              <a:t>постигане</a:t>
            </a:r>
            <a:r>
              <a:rPr lang="ru-RU" b="1" i="1" dirty="0" smtClean="0">
                <a:solidFill>
                  <a:schemeClr val="tx1">
                    <a:lumMod val="50000"/>
                  </a:schemeClr>
                </a:solidFill>
              </a:rPr>
              <a:t> на </a:t>
            </a:r>
            <a:r>
              <a:rPr lang="ru-RU" b="1" i="1" dirty="0" err="1" smtClean="0">
                <a:solidFill>
                  <a:schemeClr val="tx1">
                    <a:lumMod val="50000"/>
                  </a:schemeClr>
                </a:solidFill>
              </a:rPr>
              <a:t>климатична</a:t>
            </a:r>
            <a:r>
              <a:rPr lang="ru-RU" b="1" i="1" dirty="0" smtClean="0">
                <a:solidFill>
                  <a:schemeClr val="tx1">
                    <a:lumMod val="50000"/>
                  </a:schemeClr>
                </a:solidFill>
              </a:rPr>
              <a:t> </a:t>
            </a:r>
            <a:r>
              <a:rPr lang="ru-RU" b="1" i="1" dirty="0" err="1" smtClean="0">
                <a:solidFill>
                  <a:schemeClr val="tx1">
                    <a:lumMod val="50000"/>
                  </a:schemeClr>
                </a:solidFill>
              </a:rPr>
              <a:t>неутралност</a:t>
            </a:r>
            <a:endParaRPr lang="ru-RU" b="1" i="1" dirty="0" smtClean="0">
              <a:solidFill>
                <a:schemeClr val="tx1">
                  <a:lumMod val="50000"/>
                </a:schemeClr>
              </a:solidFill>
            </a:endParaRPr>
          </a:p>
          <a:p>
            <a:pPr marL="457200" indent="-457200">
              <a:lnSpc>
                <a:spcPct val="100000"/>
              </a:lnSpc>
              <a:spcBef>
                <a:spcPts val="0"/>
              </a:spcBef>
              <a:buAutoNum type="arabicPeriod"/>
            </a:pPr>
            <a:r>
              <a:rPr lang="ru-RU" b="1" i="1" dirty="0" err="1" smtClean="0">
                <a:solidFill>
                  <a:schemeClr val="tx1">
                    <a:lumMod val="50000"/>
                  </a:schemeClr>
                </a:solidFill>
              </a:rPr>
              <a:t>Споделяне</a:t>
            </a:r>
            <a:r>
              <a:rPr lang="ru-RU" b="1" i="1" dirty="0" smtClean="0">
                <a:solidFill>
                  <a:schemeClr val="tx1">
                    <a:lumMod val="50000"/>
                  </a:schemeClr>
                </a:solidFill>
              </a:rPr>
              <a:t> на знания и </a:t>
            </a:r>
            <a:r>
              <a:rPr lang="ru-RU" b="1" i="1" dirty="0" err="1" smtClean="0">
                <a:solidFill>
                  <a:schemeClr val="tx1">
                    <a:lumMod val="50000"/>
                  </a:schemeClr>
                </a:solidFill>
              </a:rPr>
              <a:t>иновации</a:t>
            </a:r>
            <a:endParaRPr lang="bg-BG" dirty="0">
              <a:solidFill>
                <a:schemeClr val="tx1">
                  <a:lumMod val="50000"/>
                </a:schemeClr>
              </a:solidFill>
            </a:endParaRPr>
          </a:p>
        </p:txBody>
      </p:sp>
      <p:sp>
        <p:nvSpPr>
          <p:cNvPr id="11" name="Text Placeholder 3">
            <a:extLst>
              <a:ext uri="{FF2B5EF4-FFF2-40B4-BE49-F238E27FC236}">
                <a16:creationId xmlns:a16="http://schemas.microsoft.com/office/drawing/2014/main" xmlns="" id="{40EDA134-70F1-C346-A124-7880EF1582DA}"/>
              </a:ext>
            </a:extLst>
          </p:cNvPr>
          <p:cNvSpPr txBox="1">
            <a:spLocks/>
          </p:cNvSpPr>
          <p:nvPr/>
        </p:nvSpPr>
        <p:spPr>
          <a:xfrm>
            <a:off x="0" y="-1"/>
            <a:ext cx="4389120" cy="1704975"/>
          </a:xfrm>
          <a:prstGeom prst="rect">
            <a:avLst/>
          </a:prstGeom>
        </p:spPr>
        <p:txBody>
          <a:bodyPr>
            <a:noAutofit/>
          </a:bodyPr>
          <a:lstStyle/>
          <a:p>
            <a:pPr lvl="0">
              <a:lnSpc>
                <a:spcPct val="90000"/>
              </a:lnSpc>
              <a:spcBef>
                <a:spcPts val="1000"/>
              </a:spcBef>
              <a:defRPr/>
            </a:pPr>
            <a:r>
              <a:rPr lang="bg-BG" sz="3200" b="1" dirty="0" smtClean="0">
                <a:solidFill>
                  <a:srgbClr val="EB7339"/>
                </a:solidFill>
              </a:rPr>
              <a:t>Инструмент Зелен Град</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smtClean="0">
                <a:ln>
                  <a:noFill/>
                </a:ln>
                <a:solidFill>
                  <a:schemeClr val="bg1"/>
                </a:solidFill>
                <a:effectLst/>
                <a:uLnTx/>
                <a:uFillTx/>
                <a:latin typeface="+mn-lt"/>
                <a:ea typeface="+mn-ea"/>
                <a:cs typeface="+mn-cs"/>
              </a:rPr>
              <a:t>Leuven </a:t>
            </a:r>
            <a:r>
              <a:rPr kumimoji="0" lang="en-US" sz="3000" b="1" i="0" u="none" strike="noStrike" kern="1200" cap="none" spc="0" normalizeH="0" baseline="0" noProof="0" dirty="0">
                <a:ln>
                  <a:noFill/>
                </a:ln>
                <a:solidFill>
                  <a:schemeClr val="bg1"/>
                </a:solidFill>
                <a:effectLst/>
                <a:uLnTx/>
                <a:uFillTx/>
                <a:latin typeface="+mn-lt"/>
                <a:ea typeface="+mn-ea"/>
                <a:cs typeface="+mn-cs"/>
              </a:rPr>
              <a:t>2030 City</a:t>
            </a:r>
            <a:r>
              <a:rPr kumimoji="0" lang="bg-BG" sz="3000" b="1" i="0" u="none" strike="noStrike" kern="1200" cap="none" spc="0" normalizeH="0" baseline="0" noProof="0" dirty="0">
                <a:ln>
                  <a:noFill/>
                </a:ln>
                <a:solidFill>
                  <a:schemeClr val="bg1"/>
                </a:solidFill>
                <a:effectLst/>
                <a:uLnTx/>
                <a:uFillTx/>
                <a:latin typeface="+mn-lt"/>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bg-BG" sz="3200" b="1" i="0" u="none" strike="noStrike" kern="1200" cap="none" spc="0" normalizeH="0" baseline="0" noProof="0" dirty="0" smtClean="0">
                <a:ln>
                  <a:noFill/>
                </a:ln>
                <a:solidFill>
                  <a:schemeClr val="bg1"/>
                </a:solidFill>
                <a:effectLst/>
                <a:uLnTx/>
                <a:uFillTx/>
                <a:latin typeface="+mn-lt"/>
                <a:ea typeface="+mn-ea"/>
                <a:cs typeface="+mn-cs"/>
              </a:rPr>
              <a:t>Пътна карта</a:t>
            </a:r>
            <a:endParaRPr kumimoji="0" lang="en-US" sz="3200" b="1" i="0" u="none" strike="noStrike" kern="1200" cap="none" spc="0" normalizeH="0" baseline="0" noProof="0" dirty="0">
              <a:ln>
                <a:noFill/>
              </a:ln>
              <a:solidFill>
                <a:schemeClr val="bg1"/>
              </a:solidFill>
              <a:effectLst/>
              <a:uLnTx/>
              <a:uFillTx/>
              <a:latin typeface="+mn-lt"/>
              <a:ea typeface="+mn-ea"/>
              <a:cs typeface="+mn-cs"/>
            </a:endParaRPr>
          </a:p>
        </p:txBody>
      </p:sp>
      <p:pic>
        <p:nvPicPr>
          <p:cNvPr id="11271" name="Picture 7" descr="https://assets-global.website-files.com/611391db179c34305ecb93d7/617285193c830a73089ff716_Leuven2030_Hooverplein-min.jpg"/>
          <p:cNvPicPr>
            <a:picLocks noChangeAspect="1" noChangeArrowheads="1"/>
          </p:cNvPicPr>
          <p:nvPr/>
        </p:nvPicPr>
        <p:blipFill>
          <a:blip r:embed="rId2"/>
          <a:srcRect/>
          <a:stretch>
            <a:fillRect/>
          </a:stretch>
        </p:blipFill>
        <p:spPr bwMode="auto">
          <a:xfrm>
            <a:off x="38100" y="2175928"/>
            <a:ext cx="4389120" cy="2545690"/>
          </a:xfrm>
          <a:prstGeom prst="rect">
            <a:avLst/>
          </a:prstGeom>
          <a:noFill/>
        </p:spPr>
      </p:pic>
    </p:spTree>
    <p:extLst>
      <p:ext uri="{BB962C8B-B14F-4D97-AF65-F5344CB8AC3E}">
        <p14:creationId xmlns:p14="http://schemas.microsoft.com/office/powerpoint/2010/main" xmlns="" val="3600211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1" y="2079485"/>
            <a:ext cx="4454997" cy="4788040"/>
          </a:xfrm>
          <a:prstGeom prst="rect">
            <a:avLst/>
          </a:prstGeom>
          <a:noFill/>
          <a:ln w="9525">
            <a:noFill/>
            <a:miter lim="800000"/>
            <a:headEnd/>
            <a:tailEnd/>
          </a:ln>
        </p:spPr>
      </p:pic>
      <p:sp>
        <p:nvSpPr>
          <p:cNvPr id="6" name="Text Placeholder 3">
            <a:extLst>
              <a:ext uri="{FF2B5EF4-FFF2-40B4-BE49-F238E27FC236}">
                <a16:creationId xmlns:a16="http://schemas.microsoft.com/office/drawing/2014/main" xmlns="" id="{40EDA134-70F1-C346-A124-7880EF1582DA}"/>
              </a:ext>
            </a:extLst>
          </p:cNvPr>
          <p:cNvSpPr txBox="1">
            <a:spLocks/>
          </p:cNvSpPr>
          <p:nvPr/>
        </p:nvSpPr>
        <p:spPr>
          <a:xfrm>
            <a:off x="0" y="0"/>
            <a:ext cx="4454998" cy="2079485"/>
          </a:xfrm>
          <a:prstGeom prst="rect">
            <a:avLst/>
          </a:prstGeom>
        </p:spPr>
        <p:txBody>
          <a:bodyPr>
            <a:noAutofit/>
          </a:bodyPr>
          <a:lstStyle/>
          <a:p>
            <a:pPr lvl="0">
              <a:lnSpc>
                <a:spcPct val="90000"/>
              </a:lnSpc>
              <a:spcBef>
                <a:spcPts val="1000"/>
              </a:spcBef>
              <a:defRPr/>
            </a:pPr>
            <a:r>
              <a:rPr lang="bg-BG" sz="3600" b="1" dirty="0" smtClean="0">
                <a:solidFill>
                  <a:srgbClr val="EB7339"/>
                </a:solidFill>
              </a:rPr>
              <a:t>Инструмент Зелен Град</a:t>
            </a:r>
          </a:p>
          <a:p>
            <a:pPr lvl="0">
              <a:lnSpc>
                <a:spcPct val="90000"/>
              </a:lnSpc>
              <a:spcBef>
                <a:spcPts val="1000"/>
              </a:spcBef>
              <a:defRPr/>
            </a:pPr>
            <a:r>
              <a:rPr lang="en-US" sz="2400" b="1" dirty="0" smtClean="0">
                <a:solidFill>
                  <a:schemeClr val="bg1"/>
                </a:solidFill>
              </a:rPr>
              <a:t>Leuven 2030 City</a:t>
            </a:r>
            <a:r>
              <a:rPr lang="bg-BG" sz="2400" b="1" dirty="0" smtClean="0">
                <a:solidFill>
                  <a:schemeClr val="bg1"/>
                </a:solidFill>
              </a:rPr>
              <a:t> </a:t>
            </a:r>
          </a:p>
          <a:p>
            <a:pPr lvl="0">
              <a:lnSpc>
                <a:spcPct val="90000"/>
              </a:lnSpc>
              <a:spcBef>
                <a:spcPts val="1000"/>
              </a:spcBef>
              <a:defRPr/>
            </a:pPr>
            <a:r>
              <a:rPr lang="bg-BG" sz="2400" b="1" dirty="0" smtClean="0">
                <a:solidFill>
                  <a:schemeClr val="bg1"/>
                </a:solidFill>
              </a:rPr>
              <a:t>Пътна карта</a:t>
            </a:r>
            <a:endParaRPr lang="en-US" sz="2400" b="1" dirty="0">
              <a:solidFill>
                <a:schemeClr val="bg1"/>
              </a:solidFill>
            </a:endParaRPr>
          </a:p>
        </p:txBody>
      </p:sp>
      <p:sp>
        <p:nvSpPr>
          <p:cNvPr id="7" name="Правоъгълник 6"/>
          <p:cNvSpPr/>
          <p:nvPr/>
        </p:nvSpPr>
        <p:spPr>
          <a:xfrm>
            <a:off x="4454999" y="377127"/>
            <a:ext cx="7279802" cy="6001643"/>
          </a:xfrm>
          <a:prstGeom prst="rect">
            <a:avLst/>
          </a:prstGeom>
        </p:spPr>
        <p:txBody>
          <a:bodyPr wrap="square">
            <a:spAutoFit/>
          </a:bodyPr>
          <a:lstStyle/>
          <a:p>
            <a:pPr>
              <a:lnSpc>
                <a:spcPct val="100000"/>
              </a:lnSpc>
              <a:spcBef>
                <a:spcPts val="0"/>
              </a:spcBef>
            </a:pPr>
            <a:r>
              <a:rPr lang="ru-RU" sz="2400" dirty="0" smtClean="0">
                <a:solidFill>
                  <a:schemeClr val="tx1">
                    <a:lumMod val="50000"/>
                  </a:schemeClr>
                </a:solidFill>
              </a:rPr>
              <a:t>Амбициите, заложени в пътната карта на Leuven Green City, са разпределени</a:t>
            </a:r>
            <a:r>
              <a:rPr lang="bg-BG" sz="2400" dirty="0" smtClean="0">
                <a:solidFill>
                  <a:schemeClr val="tx1">
                    <a:lumMod val="50000"/>
                  </a:schemeClr>
                </a:solidFill>
              </a:rPr>
              <a:t> в</a:t>
            </a:r>
            <a:r>
              <a:rPr lang="ru-RU" sz="2400" dirty="0" smtClean="0">
                <a:solidFill>
                  <a:schemeClr val="tx1">
                    <a:lumMod val="50000"/>
                  </a:schemeClr>
                </a:solidFill>
              </a:rPr>
              <a:t> 80 проектни клъстера, наречени обекти и са организирани в 13 програми.</a:t>
            </a:r>
            <a:endParaRPr lang="en-US" sz="2400" dirty="0">
              <a:solidFill>
                <a:schemeClr val="tx1">
                  <a:lumMod val="50000"/>
                </a:schemeClr>
              </a:solidFill>
            </a:endParaRPr>
          </a:p>
          <a:p>
            <a:pPr>
              <a:lnSpc>
                <a:spcPct val="100000"/>
              </a:lnSpc>
              <a:spcBef>
                <a:spcPts val="0"/>
              </a:spcBef>
            </a:pPr>
            <a:endParaRPr lang="bg-BG" sz="2400" dirty="0" smtClean="0">
              <a:solidFill>
                <a:schemeClr val="tx1">
                  <a:lumMod val="50000"/>
                </a:schemeClr>
              </a:solidFill>
            </a:endParaRPr>
          </a:p>
          <a:p>
            <a:pPr>
              <a:lnSpc>
                <a:spcPct val="100000"/>
              </a:lnSpc>
              <a:spcBef>
                <a:spcPts val="0"/>
              </a:spcBef>
            </a:pPr>
            <a:r>
              <a:rPr lang="ru-RU" sz="2400" dirty="0" err="1" smtClean="0">
                <a:solidFill>
                  <a:schemeClr val="tx1">
                    <a:lumMod val="50000"/>
                  </a:schemeClr>
                </a:solidFill>
              </a:rPr>
              <a:t>Всяка</a:t>
            </a:r>
            <a:r>
              <a:rPr lang="ru-RU" sz="2400" dirty="0" smtClean="0">
                <a:solidFill>
                  <a:schemeClr val="tx1">
                    <a:lumMod val="50000"/>
                  </a:schemeClr>
                </a:solidFill>
              </a:rPr>
              <a:t> </a:t>
            </a:r>
            <a:r>
              <a:rPr lang="ru-RU" sz="2400" dirty="0" err="1" smtClean="0">
                <a:solidFill>
                  <a:schemeClr val="tx1">
                    <a:lumMod val="50000"/>
                  </a:schemeClr>
                </a:solidFill>
              </a:rPr>
              <a:t>една</a:t>
            </a:r>
            <a:r>
              <a:rPr lang="ru-RU" sz="2400" dirty="0" smtClean="0">
                <a:solidFill>
                  <a:schemeClr val="tx1">
                    <a:lumMod val="50000"/>
                  </a:schemeClr>
                </a:solidFill>
              </a:rPr>
              <a:t> от </a:t>
            </a:r>
            <a:r>
              <a:rPr lang="ru-RU" sz="2400" dirty="0" err="1" smtClean="0">
                <a:solidFill>
                  <a:schemeClr val="tx1">
                    <a:lumMod val="50000"/>
                  </a:schemeClr>
                </a:solidFill>
              </a:rPr>
              <a:t>тези</a:t>
            </a:r>
            <a:r>
              <a:rPr lang="ru-RU" sz="2400" dirty="0" smtClean="0">
                <a:solidFill>
                  <a:schemeClr val="tx1">
                    <a:lumMod val="50000"/>
                  </a:schemeClr>
                </a:solidFill>
              </a:rPr>
              <a:t> </a:t>
            </a:r>
            <a:r>
              <a:rPr lang="ru-RU" sz="2400" dirty="0" err="1" smtClean="0">
                <a:solidFill>
                  <a:schemeClr val="tx1">
                    <a:lumMod val="50000"/>
                  </a:schemeClr>
                </a:solidFill>
              </a:rPr>
              <a:t>програми</a:t>
            </a:r>
            <a:r>
              <a:rPr lang="ru-RU" sz="2400" dirty="0" smtClean="0">
                <a:solidFill>
                  <a:schemeClr val="tx1">
                    <a:lumMod val="50000"/>
                  </a:schemeClr>
                </a:solidFill>
              </a:rPr>
              <a:t> е от </a:t>
            </a:r>
            <a:r>
              <a:rPr lang="ru-RU" sz="2400" dirty="0" err="1" smtClean="0">
                <a:solidFill>
                  <a:schemeClr val="tx1">
                    <a:lumMod val="50000"/>
                  </a:schemeClr>
                </a:solidFill>
              </a:rPr>
              <a:t>ключово</a:t>
            </a:r>
            <a:r>
              <a:rPr lang="ru-RU" sz="2400" dirty="0" smtClean="0">
                <a:solidFill>
                  <a:schemeClr val="tx1">
                    <a:lumMod val="50000"/>
                  </a:schemeClr>
                </a:solidFill>
              </a:rPr>
              <a:t> значение за </a:t>
            </a:r>
            <a:r>
              <a:rPr lang="ru-RU" sz="2400" dirty="0" err="1" smtClean="0">
                <a:solidFill>
                  <a:schemeClr val="tx1">
                    <a:lumMod val="50000"/>
                  </a:schemeClr>
                </a:solidFill>
              </a:rPr>
              <a:t>постигане</a:t>
            </a:r>
            <a:r>
              <a:rPr lang="ru-RU" sz="2400" dirty="0" smtClean="0">
                <a:solidFill>
                  <a:schemeClr val="tx1">
                    <a:lumMod val="50000"/>
                  </a:schemeClr>
                </a:solidFill>
              </a:rPr>
              <a:t> на </a:t>
            </a:r>
            <a:r>
              <a:rPr lang="ru-RU" sz="2400" dirty="0" err="1" smtClean="0">
                <a:solidFill>
                  <a:schemeClr val="tx1">
                    <a:lumMod val="50000"/>
                  </a:schemeClr>
                </a:solidFill>
              </a:rPr>
              <a:t>климатична</a:t>
            </a:r>
            <a:r>
              <a:rPr lang="ru-RU" sz="2400" dirty="0" smtClean="0">
                <a:solidFill>
                  <a:schemeClr val="tx1">
                    <a:lumMod val="50000"/>
                  </a:schemeClr>
                </a:solidFill>
              </a:rPr>
              <a:t> </a:t>
            </a:r>
            <a:r>
              <a:rPr lang="ru-RU" sz="2400" dirty="0" err="1" smtClean="0">
                <a:solidFill>
                  <a:schemeClr val="tx1">
                    <a:lumMod val="50000"/>
                  </a:schemeClr>
                </a:solidFill>
              </a:rPr>
              <a:t>неутралност</a:t>
            </a:r>
            <a:r>
              <a:rPr lang="ru-RU" sz="2400" dirty="0" smtClean="0">
                <a:solidFill>
                  <a:schemeClr val="tx1">
                    <a:lumMod val="50000"/>
                  </a:schemeClr>
                </a:solidFill>
              </a:rPr>
              <a:t> и </a:t>
            </a:r>
            <a:r>
              <a:rPr lang="ru-RU" sz="2400" dirty="0" err="1" smtClean="0">
                <a:solidFill>
                  <a:schemeClr val="tx1">
                    <a:lumMod val="50000"/>
                  </a:schemeClr>
                </a:solidFill>
              </a:rPr>
              <a:t>трябва</a:t>
            </a:r>
            <a:r>
              <a:rPr lang="ru-RU" sz="2400" dirty="0" smtClean="0">
                <a:solidFill>
                  <a:schemeClr val="tx1">
                    <a:lumMod val="50000"/>
                  </a:schemeClr>
                </a:solidFill>
              </a:rPr>
              <a:t> да се </a:t>
            </a:r>
            <a:r>
              <a:rPr lang="ru-RU" sz="2400" dirty="0" err="1" smtClean="0">
                <a:solidFill>
                  <a:schemeClr val="tx1">
                    <a:lumMod val="50000"/>
                  </a:schemeClr>
                </a:solidFill>
              </a:rPr>
              <a:t>счита</a:t>
            </a:r>
            <a:r>
              <a:rPr lang="ru-RU" sz="2400" dirty="0" smtClean="0">
                <a:solidFill>
                  <a:schemeClr val="tx1">
                    <a:lumMod val="50000"/>
                  </a:schemeClr>
                </a:solidFill>
              </a:rPr>
              <a:t> за приоритет.</a:t>
            </a:r>
          </a:p>
          <a:p>
            <a:pPr>
              <a:lnSpc>
                <a:spcPct val="100000"/>
              </a:lnSpc>
              <a:spcBef>
                <a:spcPts val="0"/>
              </a:spcBef>
            </a:pPr>
            <a:endParaRPr lang="en-US" sz="2400" dirty="0">
              <a:solidFill>
                <a:schemeClr val="tx1">
                  <a:lumMod val="50000"/>
                </a:schemeClr>
              </a:solidFill>
            </a:endParaRPr>
          </a:p>
          <a:p>
            <a:pPr>
              <a:lnSpc>
                <a:spcPct val="100000"/>
              </a:lnSpc>
              <a:spcBef>
                <a:spcPts val="0"/>
              </a:spcBef>
            </a:pPr>
            <a:r>
              <a:rPr lang="ru-RU" sz="2400" dirty="0" smtClean="0">
                <a:solidFill>
                  <a:schemeClr val="tx1">
                    <a:lumMod val="50000"/>
                  </a:schemeClr>
                </a:solidFill>
              </a:rPr>
              <a:t>За </a:t>
            </a:r>
            <a:r>
              <a:rPr lang="ru-RU" sz="2400" dirty="0" err="1" smtClean="0">
                <a:solidFill>
                  <a:schemeClr val="tx1">
                    <a:lumMod val="50000"/>
                  </a:schemeClr>
                </a:solidFill>
              </a:rPr>
              <a:t>всеки</a:t>
            </a:r>
            <a:r>
              <a:rPr lang="ru-RU" sz="2400" dirty="0" smtClean="0">
                <a:solidFill>
                  <a:schemeClr val="tx1">
                    <a:lumMod val="50000"/>
                  </a:schemeClr>
                </a:solidFill>
              </a:rPr>
              <a:t> </a:t>
            </a:r>
            <a:r>
              <a:rPr lang="ru-RU" sz="2400" dirty="0" err="1" smtClean="0">
                <a:solidFill>
                  <a:schemeClr val="tx1">
                    <a:lumMod val="50000"/>
                  </a:schemeClr>
                </a:solidFill>
              </a:rPr>
              <a:t>обект</a:t>
            </a:r>
            <a:r>
              <a:rPr lang="ru-RU" sz="2400" dirty="0" smtClean="0">
                <a:solidFill>
                  <a:schemeClr val="tx1">
                    <a:lumMod val="50000"/>
                  </a:schemeClr>
                </a:solidFill>
              </a:rPr>
              <a:t> </a:t>
            </a:r>
            <a:r>
              <a:rPr lang="ru-RU" sz="2400" dirty="0" err="1" smtClean="0">
                <a:solidFill>
                  <a:schemeClr val="tx1">
                    <a:lumMod val="50000"/>
                  </a:schemeClr>
                </a:solidFill>
              </a:rPr>
              <a:t>пътната</a:t>
            </a:r>
            <a:r>
              <a:rPr lang="ru-RU" sz="2400" dirty="0" smtClean="0">
                <a:solidFill>
                  <a:schemeClr val="tx1">
                    <a:lumMod val="50000"/>
                  </a:schemeClr>
                </a:solidFill>
              </a:rPr>
              <a:t> карта </a:t>
            </a:r>
            <a:r>
              <a:rPr lang="ru-RU" sz="2400" dirty="0" err="1" smtClean="0">
                <a:solidFill>
                  <a:schemeClr val="tx1">
                    <a:lumMod val="50000"/>
                  </a:schemeClr>
                </a:solidFill>
              </a:rPr>
              <a:t>определя</a:t>
            </a:r>
            <a:r>
              <a:rPr lang="ru-RU" sz="2400" dirty="0" smtClean="0">
                <a:solidFill>
                  <a:schemeClr val="tx1">
                    <a:lumMod val="50000"/>
                  </a:schemeClr>
                </a:solidFill>
              </a:rPr>
              <a:t> </a:t>
            </a:r>
            <a:r>
              <a:rPr lang="ru-RU" sz="2400" dirty="0" err="1" smtClean="0">
                <a:solidFill>
                  <a:schemeClr val="tx1">
                    <a:lumMod val="50000"/>
                  </a:schemeClr>
                </a:solidFill>
              </a:rPr>
              <a:t>количествени</a:t>
            </a:r>
            <a:r>
              <a:rPr lang="ru-RU" sz="2400" dirty="0" smtClean="0">
                <a:solidFill>
                  <a:schemeClr val="tx1">
                    <a:lumMod val="50000"/>
                  </a:schemeClr>
                </a:solidFill>
              </a:rPr>
              <a:t> цели, </a:t>
            </a:r>
            <a:r>
              <a:rPr lang="ru-RU" sz="2400" dirty="0" err="1" smtClean="0">
                <a:solidFill>
                  <a:schemeClr val="tx1">
                    <a:lumMod val="50000"/>
                  </a:schemeClr>
                </a:solidFill>
              </a:rPr>
              <a:t>доколкото</a:t>
            </a:r>
            <a:r>
              <a:rPr lang="ru-RU" sz="2400" dirty="0" smtClean="0">
                <a:solidFill>
                  <a:schemeClr val="tx1">
                    <a:lumMod val="50000"/>
                  </a:schemeClr>
                </a:solidFill>
              </a:rPr>
              <a:t> е </a:t>
            </a:r>
            <a:r>
              <a:rPr lang="ru-RU" sz="2400" dirty="0" err="1" smtClean="0">
                <a:solidFill>
                  <a:schemeClr val="tx1">
                    <a:lumMod val="50000"/>
                  </a:schemeClr>
                </a:solidFill>
              </a:rPr>
              <a:t>възможно</a:t>
            </a:r>
            <a:r>
              <a:rPr lang="ru-RU" sz="2400" dirty="0" smtClean="0">
                <a:solidFill>
                  <a:schemeClr val="tx1">
                    <a:lumMod val="50000"/>
                  </a:schemeClr>
                </a:solidFill>
              </a:rPr>
              <a:t>, и </a:t>
            </a:r>
            <a:r>
              <a:rPr lang="ru-RU" sz="2400" dirty="0" err="1" smtClean="0">
                <a:solidFill>
                  <a:schemeClr val="tx1">
                    <a:lumMod val="50000"/>
                  </a:schemeClr>
                </a:solidFill>
              </a:rPr>
              <a:t>предлага</a:t>
            </a:r>
            <a:r>
              <a:rPr lang="ru-RU" sz="2400" dirty="0" smtClean="0">
                <a:solidFill>
                  <a:schemeClr val="tx1">
                    <a:lumMod val="50000"/>
                  </a:schemeClr>
                </a:solidFill>
              </a:rPr>
              <a:t> мерки за </a:t>
            </a:r>
            <a:r>
              <a:rPr lang="ru-RU" sz="2400" dirty="0" err="1" smtClean="0">
                <a:solidFill>
                  <a:schemeClr val="tx1">
                    <a:lumMod val="50000"/>
                  </a:schemeClr>
                </a:solidFill>
              </a:rPr>
              <a:t>тяхното</a:t>
            </a:r>
            <a:r>
              <a:rPr lang="ru-RU" sz="2400" dirty="0" smtClean="0">
                <a:solidFill>
                  <a:schemeClr val="tx1">
                    <a:lumMod val="50000"/>
                  </a:schemeClr>
                </a:solidFill>
              </a:rPr>
              <a:t> </a:t>
            </a:r>
            <a:r>
              <a:rPr lang="ru-RU" sz="2400" dirty="0" err="1" smtClean="0">
                <a:solidFill>
                  <a:schemeClr val="tx1">
                    <a:lumMod val="50000"/>
                  </a:schemeClr>
                </a:solidFill>
              </a:rPr>
              <a:t>постигане</a:t>
            </a:r>
            <a:r>
              <a:rPr lang="ru-RU" sz="2400" dirty="0" smtClean="0">
                <a:solidFill>
                  <a:schemeClr val="tx1">
                    <a:lumMod val="50000"/>
                  </a:schemeClr>
                </a:solidFill>
              </a:rPr>
              <a:t>.</a:t>
            </a:r>
          </a:p>
          <a:p>
            <a:pPr>
              <a:lnSpc>
                <a:spcPct val="100000"/>
              </a:lnSpc>
              <a:spcBef>
                <a:spcPts val="0"/>
              </a:spcBef>
            </a:pPr>
            <a:endParaRPr lang="en-US" sz="2400" dirty="0">
              <a:solidFill>
                <a:schemeClr val="tx1">
                  <a:lumMod val="50000"/>
                </a:schemeClr>
              </a:solidFill>
            </a:endParaRPr>
          </a:p>
          <a:p>
            <a:pPr>
              <a:lnSpc>
                <a:spcPct val="100000"/>
              </a:lnSpc>
              <a:spcBef>
                <a:spcPts val="0"/>
              </a:spcBef>
            </a:pPr>
            <a:r>
              <a:rPr lang="ru-RU" sz="2400" dirty="0" smtClean="0">
                <a:solidFill>
                  <a:schemeClr val="tx1">
                    <a:lumMod val="50000"/>
                  </a:schemeClr>
                </a:solidFill>
              </a:rPr>
              <a:t>За всеки обект се определя лидер, който координира взаимодействието между множество ключови участници и разработването и прилагането на план за действие.</a:t>
            </a:r>
            <a:endParaRPr lang="bg-BG" sz="2400" dirty="0"/>
          </a:p>
        </p:txBody>
      </p:sp>
    </p:spTree>
    <p:extLst>
      <p:ext uri="{BB962C8B-B14F-4D97-AF65-F5344CB8AC3E}">
        <p14:creationId xmlns:p14="http://schemas.microsoft.com/office/powerpoint/2010/main" xmlns="" val="3600211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4549681" y="331596"/>
            <a:ext cx="7042244" cy="5983479"/>
          </a:xfrm>
        </p:spPr>
        <p:txBody>
          <a:bodyPr/>
          <a:lstStyle/>
          <a:p>
            <a:r>
              <a:rPr lang="en-US" dirty="0"/>
              <a:t>1. </a:t>
            </a:r>
            <a:r>
              <a:rPr lang="bg-BG" dirty="0" smtClean="0"/>
              <a:t>Саниране на жилищни сгради</a:t>
            </a:r>
            <a:endParaRPr lang="en-US" dirty="0"/>
          </a:p>
          <a:p>
            <a:r>
              <a:rPr lang="en-US" dirty="0"/>
              <a:t>2. </a:t>
            </a:r>
            <a:r>
              <a:rPr lang="bg-BG" dirty="0" smtClean="0"/>
              <a:t>Саниране на обществени сгради</a:t>
            </a:r>
            <a:endParaRPr lang="en-US" dirty="0"/>
          </a:p>
          <a:p>
            <a:r>
              <a:rPr lang="en-US" dirty="0"/>
              <a:t>3. </a:t>
            </a:r>
            <a:r>
              <a:rPr lang="bg-BG" dirty="0" smtClean="0"/>
              <a:t>Климатично неутрални нови сгради</a:t>
            </a:r>
            <a:endParaRPr lang="en-US" dirty="0"/>
          </a:p>
          <a:p>
            <a:r>
              <a:rPr lang="en-US" dirty="0"/>
              <a:t>4. </a:t>
            </a:r>
            <a:r>
              <a:rPr lang="ru-RU" dirty="0" err="1" smtClean="0"/>
              <a:t>Оживени</a:t>
            </a:r>
            <a:r>
              <a:rPr lang="ru-RU" dirty="0" smtClean="0"/>
              <a:t> </a:t>
            </a:r>
            <a:r>
              <a:rPr lang="ru-RU" dirty="0" err="1" smtClean="0"/>
              <a:t>центрове</a:t>
            </a:r>
            <a:r>
              <a:rPr lang="ru-RU" dirty="0" smtClean="0"/>
              <a:t> и политика за </a:t>
            </a:r>
            <a:r>
              <a:rPr lang="ru-RU" dirty="0" err="1" smtClean="0"/>
              <a:t>интелигентен</a:t>
            </a:r>
            <a:r>
              <a:rPr lang="ru-RU" dirty="0" smtClean="0"/>
              <a:t> град</a:t>
            </a:r>
            <a:endParaRPr lang="en-US" dirty="0"/>
          </a:p>
          <a:p>
            <a:r>
              <a:rPr lang="en-US" dirty="0"/>
              <a:t>5. </a:t>
            </a:r>
            <a:r>
              <a:rPr lang="bg-BG" dirty="0" smtClean="0"/>
              <a:t>Устойчива мобилност</a:t>
            </a:r>
            <a:endParaRPr lang="en-US" dirty="0"/>
          </a:p>
          <a:p>
            <a:r>
              <a:rPr lang="en-US" dirty="0"/>
              <a:t>6. </a:t>
            </a:r>
            <a:r>
              <a:rPr lang="bg-BG" dirty="0" smtClean="0"/>
              <a:t>Зелен транспорт</a:t>
            </a:r>
            <a:endParaRPr lang="en-US" dirty="0"/>
          </a:p>
          <a:p>
            <a:r>
              <a:rPr lang="en-US" dirty="0"/>
              <a:t>7. </a:t>
            </a:r>
            <a:r>
              <a:rPr lang="bg-BG" dirty="0" smtClean="0"/>
              <a:t>Генериране на зелена енергия</a:t>
            </a:r>
            <a:endParaRPr lang="en-US" dirty="0"/>
          </a:p>
          <a:p>
            <a:r>
              <a:rPr lang="en-US" dirty="0"/>
              <a:t>8. </a:t>
            </a:r>
            <a:r>
              <a:rPr lang="bg-BG" dirty="0" smtClean="0"/>
              <a:t>Здравословна храна</a:t>
            </a:r>
            <a:endParaRPr lang="en-US" dirty="0"/>
          </a:p>
          <a:p>
            <a:r>
              <a:rPr lang="en-US" dirty="0"/>
              <a:t>9. </a:t>
            </a:r>
            <a:r>
              <a:rPr lang="bg-BG" dirty="0" smtClean="0"/>
              <a:t>Кръгов град</a:t>
            </a:r>
            <a:endParaRPr lang="en-US" dirty="0"/>
          </a:p>
          <a:p>
            <a:r>
              <a:rPr lang="en-US" dirty="0"/>
              <a:t>10. </a:t>
            </a:r>
            <a:r>
              <a:rPr lang="bg-BG" dirty="0" smtClean="0"/>
              <a:t>Зелени, устойчиви пространства</a:t>
            </a:r>
            <a:endParaRPr lang="en-US" dirty="0"/>
          </a:p>
          <a:p>
            <a:r>
              <a:rPr lang="en-US" dirty="0"/>
              <a:t>11. </a:t>
            </a:r>
            <a:r>
              <a:rPr lang="bg-BG" dirty="0" smtClean="0"/>
              <a:t>Управление и финанси</a:t>
            </a:r>
            <a:endParaRPr lang="en-US" dirty="0"/>
          </a:p>
          <a:p>
            <a:r>
              <a:rPr lang="en-US" dirty="0"/>
              <a:t>12. </a:t>
            </a:r>
            <a:r>
              <a:rPr lang="bg-BG" dirty="0" smtClean="0"/>
              <a:t>Участие на всички в прехода</a:t>
            </a:r>
            <a:endParaRPr lang="en-US" dirty="0"/>
          </a:p>
          <a:p>
            <a:r>
              <a:rPr lang="en-US" dirty="0"/>
              <a:t>13. </a:t>
            </a:r>
            <a:r>
              <a:rPr lang="bg-BG" dirty="0" smtClean="0"/>
              <a:t>Обучение и мониторинг</a:t>
            </a:r>
            <a:endParaRPr lang="en-US" dirty="0"/>
          </a:p>
          <a:p>
            <a:endParaRPr lang="bg-BG" dirty="0"/>
          </a:p>
        </p:txBody>
      </p:sp>
      <p:sp>
        <p:nvSpPr>
          <p:cNvPr id="109569" name="Rectangle 1"/>
          <p:cNvSpPr>
            <a:spLocks noChangeArrowheads="1"/>
          </p:cNvSpPr>
          <p:nvPr/>
        </p:nvSpPr>
        <p:spPr bwMode="auto">
          <a:xfrm>
            <a:off x="57150" y="2388515"/>
            <a:ext cx="4389120"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bg-BG"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13те програми на  пътната карта</a:t>
            </a:r>
            <a:endParaRPr kumimoji="0" lang="en-US" sz="1800" b="1" i="0" u="none" strike="noStrike" cap="none" normalizeH="0" baseline="0" dirty="0">
              <a:ln>
                <a:noFill/>
              </a:ln>
              <a:solidFill>
                <a:schemeClr val="bg1"/>
              </a:solidFill>
              <a:effectLst/>
              <a:latin typeface="Arial" pitchFamily="34" charset="0"/>
              <a:cs typeface="Arial" pitchFamily="34" charset="0"/>
            </a:endParaRPr>
          </a:p>
        </p:txBody>
      </p:sp>
      <p:sp>
        <p:nvSpPr>
          <p:cNvPr id="11" name="Text Placeholder 3">
            <a:extLst>
              <a:ext uri="{FF2B5EF4-FFF2-40B4-BE49-F238E27FC236}">
                <a16:creationId xmlns:a16="http://schemas.microsoft.com/office/drawing/2014/main" xmlns="" id="{40EDA134-70F1-C346-A124-7880EF1582DA}"/>
              </a:ext>
            </a:extLst>
          </p:cNvPr>
          <p:cNvSpPr txBox="1">
            <a:spLocks/>
          </p:cNvSpPr>
          <p:nvPr/>
        </p:nvSpPr>
        <p:spPr>
          <a:xfrm>
            <a:off x="0" y="-1"/>
            <a:ext cx="4521106" cy="2388515"/>
          </a:xfrm>
          <a:prstGeom prst="rect">
            <a:avLst/>
          </a:prstGeom>
        </p:spPr>
        <p:txBody>
          <a:bodyPr>
            <a:noAutofit/>
          </a:bodyPr>
          <a:lstStyle/>
          <a:p>
            <a:pPr lvl="0">
              <a:lnSpc>
                <a:spcPct val="90000"/>
              </a:lnSpc>
              <a:spcBef>
                <a:spcPts val="1000"/>
              </a:spcBef>
              <a:defRPr/>
            </a:pPr>
            <a:r>
              <a:rPr lang="bg-BG" sz="4000" b="1" dirty="0" smtClean="0">
                <a:solidFill>
                  <a:srgbClr val="EB7339"/>
                </a:solidFill>
              </a:rPr>
              <a:t>Инструмент Зелен Град</a:t>
            </a:r>
          </a:p>
          <a:p>
            <a:pPr lvl="0">
              <a:lnSpc>
                <a:spcPct val="90000"/>
              </a:lnSpc>
              <a:spcBef>
                <a:spcPts val="1000"/>
              </a:spcBef>
              <a:defRPr/>
            </a:pPr>
            <a:r>
              <a:rPr lang="en-US" sz="2400" b="1" dirty="0" smtClean="0">
                <a:solidFill>
                  <a:schemeClr val="bg1"/>
                </a:solidFill>
              </a:rPr>
              <a:t>Leuven 2030 City</a:t>
            </a:r>
            <a:r>
              <a:rPr lang="bg-BG" sz="2400" b="1" dirty="0" smtClean="0">
                <a:solidFill>
                  <a:schemeClr val="bg1"/>
                </a:solidFill>
              </a:rPr>
              <a:t> </a:t>
            </a:r>
          </a:p>
          <a:p>
            <a:pPr lvl="0">
              <a:lnSpc>
                <a:spcPct val="90000"/>
              </a:lnSpc>
              <a:spcBef>
                <a:spcPts val="1000"/>
              </a:spcBef>
              <a:defRPr/>
            </a:pPr>
            <a:r>
              <a:rPr lang="bg-BG" sz="2400" b="1" dirty="0" smtClean="0">
                <a:solidFill>
                  <a:schemeClr val="bg1"/>
                </a:solidFill>
              </a:rPr>
              <a:t>Пътна карта</a:t>
            </a:r>
            <a:endParaRPr lang="en-US" sz="2400" b="1" dirty="0">
              <a:solidFill>
                <a:schemeClr val="bg1"/>
              </a:solidFill>
            </a:endParaRPr>
          </a:p>
        </p:txBody>
      </p:sp>
      <p:pic>
        <p:nvPicPr>
          <p:cNvPr id="109571" name="Picture 3" descr="This Roadmap 2025 · 2035 · 2050 shows the major challenges we face and  contains a timeline with the steps we need t… | Sustainable transport,  Roadmap, Linear system"/>
          <p:cNvPicPr>
            <a:picLocks noChangeAspect="1" noChangeArrowheads="1"/>
          </p:cNvPicPr>
          <p:nvPr/>
        </p:nvPicPr>
        <p:blipFill>
          <a:blip r:embed="rId2"/>
          <a:srcRect/>
          <a:stretch>
            <a:fillRect/>
          </a:stretch>
        </p:blipFill>
        <p:spPr bwMode="auto">
          <a:xfrm>
            <a:off x="85725" y="3510177"/>
            <a:ext cx="4463956" cy="2343577"/>
          </a:xfrm>
          <a:prstGeom prst="rect">
            <a:avLst/>
          </a:prstGeom>
          <a:noFill/>
        </p:spPr>
      </p:pic>
    </p:spTree>
    <p:extLst>
      <p:ext uri="{BB962C8B-B14F-4D97-AF65-F5344CB8AC3E}">
        <p14:creationId xmlns:p14="http://schemas.microsoft.com/office/powerpoint/2010/main" xmlns="" val="3600211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ов контейнер 1"/>
          <p:cNvSpPr>
            <a:spLocks noGrp="1"/>
          </p:cNvSpPr>
          <p:nvPr>
            <p:ph type="body" sz="quarter" idx="18"/>
          </p:nvPr>
        </p:nvSpPr>
        <p:spPr>
          <a:xfrm>
            <a:off x="4825906" y="351692"/>
            <a:ext cx="6950762" cy="5641629"/>
          </a:xfrm>
        </p:spPr>
        <p:txBody>
          <a:bodyPr/>
          <a:lstStyle/>
          <a:p>
            <a:r>
              <a:rPr lang="en-US" dirty="0"/>
              <a:t> </a:t>
            </a:r>
            <a:r>
              <a:rPr lang="bg-BG" dirty="0" smtClean="0"/>
              <a:t>  </a:t>
            </a:r>
            <a:r>
              <a:rPr lang="ru-RU" dirty="0" smtClean="0"/>
              <a:t>Ясно опишете </a:t>
            </a:r>
            <a:r>
              <a:rPr lang="ru-RU" dirty="0" err="1" smtClean="0"/>
              <a:t>стъпките</a:t>
            </a:r>
            <a:r>
              <a:rPr lang="ru-RU" dirty="0" smtClean="0"/>
              <a:t>, </a:t>
            </a:r>
            <a:r>
              <a:rPr lang="ru-RU" dirty="0" err="1" smtClean="0"/>
              <a:t>когато</a:t>
            </a:r>
            <a:r>
              <a:rPr lang="ru-RU" dirty="0" smtClean="0"/>
              <a:t> </a:t>
            </a:r>
            <a:r>
              <a:rPr lang="ru-RU" dirty="0" err="1" smtClean="0"/>
              <a:t>започнете</a:t>
            </a:r>
            <a:r>
              <a:rPr lang="ru-RU" dirty="0" smtClean="0"/>
              <a:t> да </a:t>
            </a:r>
            <a:r>
              <a:rPr lang="ru-RU" dirty="0" err="1" smtClean="0"/>
              <a:t>разработвате</a:t>
            </a:r>
            <a:r>
              <a:rPr lang="ru-RU" dirty="0" smtClean="0"/>
              <a:t> </a:t>
            </a:r>
            <a:r>
              <a:rPr lang="ru-RU" dirty="0" err="1" smtClean="0"/>
              <a:t>вашата</a:t>
            </a:r>
            <a:r>
              <a:rPr lang="ru-RU" dirty="0" smtClean="0"/>
              <a:t> </a:t>
            </a:r>
            <a:r>
              <a:rPr lang="ru-RU" dirty="0" err="1" smtClean="0"/>
              <a:t>пътна</a:t>
            </a:r>
            <a:r>
              <a:rPr lang="ru-RU" dirty="0" smtClean="0"/>
              <a:t> карта </a:t>
            </a:r>
            <a:r>
              <a:rPr lang="ru-RU" dirty="0" err="1" smtClean="0"/>
              <a:t>към</a:t>
            </a:r>
            <a:r>
              <a:rPr lang="ru-RU" dirty="0" smtClean="0"/>
              <a:t> </a:t>
            </a:r>
            <a:r>
              <a:rPr lang="ru-RU" dirty="0" err="1" smtClean="0"/>
              <a:t>въглеродна</a:t>
            </a:r>
            <a:r>
              <a:rPr lang="ru-RU" dirty="0" smtClean="0"/>
              <a:t> </a:t>
            </a:r>
            <a:r>
              <a:rPr lang="ru-RU" dirty="0" err="1" smtClean="0"/>
              <a:t>неутралност</a:t>
            </a:r>
            <a:endParaRPr lang="en-US" dirty="0"/>
          </a:p>
          <a:p>
            <a:endParaRPr lang="en-US" dirty="0"/>
          </a:p>
          <a:p>
            <a:endParaRPr lang="en-US" dirty="0"/>
          </a:p>
          <a:p>
            <a:r>
              <a:rPr lang="en-US" dirty="0" smtClean="0"/>
              <a:t>  </a:t>
            </a:r>
            <a:r>
              <a:rPr lang="en-US" dirty="0"/>
              <a:t>	</a:t>
            </a:r>
            <a:r>
              <a:rPr lang="ru-RU" dirty="0" err="1" smtClean="0"/>
              <a:t>Какви</a:t>
            </a:r>
            <a:r>
              <a:rPr lang="ru-RU" dirty="0" smtClean="0"/>
              <a:t> </a:t>
            </a:r>
            <a:r>
              <a:rPr lang="ru-RU" dirty="0" err="1" smtClean="0"/>
              <a:t>са</a:t>
            </a:r>
            <a:r>
              <a:rPr lang="ru-RU" dirty="0" smtClean="0"/>
              <a:t> </a:t>
            </a:r>
            <a:r>
              <a:rPr lang="ru-RU" dirty="0" err="1" smtClean="0"/>
              <a:t>вашите</a:t>
            </a:r>
            <a:r>
              <a:rPr lang="ru-RU" dirty="0" smtClean="0"/>
              <a:t> цели, за да станете </a:t>
            </a:r>
            <a:r>
              <a:rPr lang="ru-RU" dirty="0" err="1" smtClean="0"/>
              <a:t>въглеродно</a:t>
            </a:r>
            <a:r>
              <a:rPr lang="ru-RU" dirty="0" smtClean="0"/>
              <a:t> </a:t>
            </a:r>
            <a:r>
              <a:rPr lang="ru-RU" dirty="0" err="1" smtClean="0"/>
              <a:t>неутрални</a:t>
            </a:r>
            <a:r>
              <a:rPr lang="ru-RU" dirty="0" smtClean="0"/>
              <a:t> </a:t>
            </a:r>
            <a:r>
              <a:rPr lang="ru-RU" dirty="0" err="1" smtClean="0"/>
              <a:t>през</a:t>
            </a:r>
            <a:r>
              <a:rPr lang="ru-RU" dirty="0" smtClean="0"/>
              <a:t> </a:t>
            </a:r>
            <a:r>
              <a:rPr lang="ru-RU" dirty="0" err="1" smtClean="0"/>
              <a:t>следващите</a:t>
            </a:r>
            <a:r>
              <a:rPr lang="ru-RU" dirty="0" smtClean="0"/>
              <a:t> </a:t>
            </a:r>
            <a:r>
              <a:rPr lang="ru-RU" dirty="0" err="1" smtClean="0"/>
              <a:t>десетилетия</a:t>
            </a:r>
            <a:r>
              <a:rPr lang="ru-RU" dirty="0" smtClean="0"/>
              <a:t>?</a:t>
            </a:r>
          </a:p>
          <a:p>
            <a:r>
              <a:rPr lang="ru-RU" dirty="0" smtClean="0"/>
              <a:t>   </a:t>
            </a:r>
            <a:r>
              <a:rPr lang="ru-RU" dirty="0" err="1" smtClean="0"/>
              <a:t>Какъв</a:t>
            </a:r>
            <a:r>
              <a:rPr lang="ru-RU" dirty="0" smtClean="0"/>
              <a:t> е </a:t>
            </a:r>
            <a:r>
              <a:rPr lang="ru-RU" dirty="0" err="1" smtClean="0"/>
              <a:t>периодът</a:t>
            </a:r>
            <a:r>
              <a:rPr lang="ru-RU" dirty="0" smtClean="0"/>
              <a:t> от </a:t>
            </a:r>
            <a:r>
              <a:rPr lang="ru-RU" dirty="0" err="1" smtClean="0"/>
              <a:t>време</a:t>
            </a:r>
            <a:r>
              <a:rPr lang="ru-RU" dirty="0" smtClean="0"/>
              <a:t> за </a:t>
            </a:r>
            <a:r>
              <a:rPr lang="ru-RU" dirty="0" err="1" smtClean="0"/>
              <a:t>постигане</a:t>
            </a:r>
            <a:r>
              <a:rPr lang="ru-RU" dirty="0" smtClean="0"/>
              <a:t> на целите – 10, 20, 30 </a:t>
            </a:r>
            <a:r>
              <a:rPr lang="ru-RU" dirty="0" err="1" smtClean="0"/>
              <a:t>години</a:t>
            </a:r>
            <a:r>
              <a:rPr lang="ru-RU" dirty="0" smtClean="0"/>
              <a:t>?</a:t>
            </a:r>
          </a:p>
          <a:p>
            <a:r>
              <a:rPr lang="ru-RU" dirty="0" smtClean="0"/>
              <a:t>   Кой </a:t>
            </a:r>
            <a:r>
              <a:rPr lang="ru-RU" dirty="0" err="1" smtClean="0"/>
              <a:t>ще</a:t>
            </a:r>
            <a:r>
              <a:rPr lang="ru-RU" dirty="0" smtClean="0"/>
              <a:t> </a:t>
            </a:r>
            <a:r>
              <a:rPr lang="ru-RU" dirty="0" err="1" smtClean="0"/>
              <a:t>участва</a:t>
            </a:r>
            <a:r>
              <a:rPr lang="ru-RU" dirty="0" smtClean="0"/>
              <a:t> по </a:t>
            </a:r>
            <a:r>
              <a:rPr lang="ru-RU" dirty="0" err="1" smtClean="0"/>
              <a:t>пътя</a:t>
            </a:r>
            <a:r>
              <a:rPr lang="ru-RU" dirty="0" smtClean="0"/>
              <a:t> </a:t>
            </a:r>
            <a:r>
              <a:rPr lang="ru-RU" dirty="0" err="1" smtClean="0"/>
              <a:t>към</a:t>
            </a:r>
            <a:r>
              <a:rPr lang="ru-RU" dirty="0" smtClean="0"/>
              <a:t> </a:t>
            </a:r>
            <a:r>
              <a:rPr lang="ru-RU" dirty="0" err="1" smtClean="0"/>
              <a:t>въглеродна</a:t>
            </a:r>
            <a:r>
              <a:rPr lang="ru-RU" dirty="0" smtClean="0"/>
              <a:t> </a:t>
            </a:r>
            <a:r>
              <a:rPr lang="ru-RU" dirty="0" err="1" smtClean="0"/>
              <a:t>неутралност</a:t>
            </a:r>
            <a:r>
              <a:rPr lang="ru-RU" dirty="0" smtClean="0"/>
              <a:t>? </a:t>
            </a:r>
          </a:p>
          <a:p>
            <a:r>
              <a:rPr lang="ru-RU" dirty="0" smtClean="0"/>
              <a:t>   Кой и как да привлечете </a:t>
            </a:r>
            <a:r>
              <a:rPr lang="ru-RU" smtClean="0"/>
              <a:t>за участие?    </a:t>
            </a:r>
            <a:endParaRPr lang="ru-RU" dirty="0" smtClean="0"/>
          </a:p>
          <a:p>
            <a:r>
              <a:rPr lang="ru-RU" dirty="0" smtClean="0"/>
              <a:t>   </a:t>
            </a:r>
            <a:r>
              <a:rPr lang="ru-RU" dirty="0" err="1" smtClean="0"/>
              <a:t>Какви</a:t>
            </a:r>
            <a:r>
              <a:rPr lang="ru-RU" dirty="0" smtClean="0"/>
              <a:t> инвестиции </a:t>
            </a:r>
            <a:r>
              <a:rPr lang="ru-RU" dirty="0" err="1" smtClean="0"/>
              <a:t>са</a:t>
            </a:r>
            <a:r>
              <a:rPr lang="ru-RU" dirty="0" smtClean="0"/>
              <a:t> </a:t>
            </a:r>
            <a:r>
              <a:rPr lang="ru-RU" dirty="0" err="1" smtClean="0"/>
              <a:t>необходими</a:t>
            </a:r>
            <a:r>
              <a:rPr lang="ru-RU" dirty="0" smtClean="0"/>
              <a:t> и как да </a:t>
            </a:r>
            <a:r>
              <a:rPr lang="ru-RU" dirty="0" err="1" smtClean="0"/>
              <a:t>ги</a:t>
            </a:r>
            <a:r>
              <a:rPr lang="ru-RU" dirty="0" smtClean="0"/>
              <a:t> </a:t>
            </a:r>
            <a:r>
              <a:rPr lang="ru-RU" dirty="0" err="1" smtClean="0"/>
              <a:t>осигурим</a:t>
            </a:r>
            <a:r>
              <a:rPr lang="ru-RU" dirty="0" smtClean="0"/>
              <a:t>?     </a:t>
            </a:r>
          </a:p>
          <a:p>
            <a:r>
              <a:rPr lang="ru-RU" dirty="0" smtClean="0"/>
              <a:t>   Кой </a:t>
            </a:r>
            <a:r>
              <a:rPr lang="ru-RU" dirty="0" err="1" smtClean="0"/>
              <a:t>управлява</a:t>
            </a:r>
            <a:r>
              <a:rPr lang="ru-RU" dirty="0" smtClean="0"/>
              <a:t> </a:t>
            </a:r>
            <a:r>
              <a:rPr lang="ru-RU" dirty="0" err="1" smtClean="0"/>
              <a:t>процеса</a:t>
            </a:r>
            <a:r>
              <a:rPr lang="ru-RU" dirty="0" smtClean="0"/>
              <a:t> и как да го </a:t>
            </a:r>
            <a:r>
              <a:rPr lang="ru-RU" dirty="0" err="1" smtClean="0"/>
              <a:t>наблюдаваме</a:t>
            </a:r>
            <a:r>
              <a:rPr lang="ru-RU" dirty="0" smtClean="0"/>
              <a:t>?</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bg-BG" dirty="0"/>
          </a:p>
        </p:txBody>
      </p:sp>
      <p:sp>
        <p:nvSpPr>
          <p:cNvPr id="3" name="Текстов контейнер 2"/>
          <p:cNvSpPr>
            <a:spLocks noGrp="1"/>
          </p:cNvSpPr>
          <p:nvPr>
            <p:ph type="body" sz="quarter" idx="16"/>
          </p:nvPr>
        </p:nvSpPr>
        <p:spPr>
          <a:xfrm>
            <a:off x="0" y="0"/>
            <a:ext cx="4457700" cy="4600575"/>
          </a:xfrm>
        </p:spPr>
        <p:txBody>
          <a:bodyPr/>
          <a:lstStyle/>
          <a:p>
            <a:r>
              <a:rPr lang="ru-RU" dirty="0" err="1" smtClean="0"/>
              <a:t>Разработете</a:t>
            </a:r>
            <a:r>
              <a:rPr lang="ru-RU" dirty="0" smtClean="0"/>
              <a:t> своя </a:t>
            </a:r>
            <a:r>
              <a:rPr lang="ru-RU" dirty="0" err="1" smtClean="0"/>
              <a:t>пътна</a:t>
            </a:r>
            <a:r>
              <a:rPr lang="ru-RU" dirty="0" smtClean="0"/>
              <a:t> карта, за да направите </a:t>
            </a:r>
            <a:r>
              <a:rPr lang="ru-RU" dirty="0" err="1" smtClean="0"/>
              <a:t>вашето</a:t>
            </a:r>
            <a:r>
              <a:rPr lang="ru-RU" dirty="0" smtClean="0"/>
              <a:t> </a:t>
            </a:r>
            <a:r>
              <a:rPr lang="ru-RU" dirty="0" err="1" smtClean="0"/>
              <a:t>място</a:t>
            </a:r>
            <a:r>
              <a:rPr lang="ru-RU" dirty="0" smtClean="0"/>
              <a:t> устойчиво, </a:t>
            </a:r>
            <a:r>
              <a:rPr lang="ru-RU" dirty="0" err="1" smtClean="0"/>
              <a:t>издръжливо</a:t>
            </a:r>
            <a:r>
              <a:rPr lang="ru-RU" dirty="0" smtClean="0"/>
              <a:t> и </a:t>
            </a:r>
            <a:r>
              <a:rPr lang="ru-RU" dirty="0" err="1" smtClean="0"/>
              <a:t>приобщаващо</a:t>
            </a:r>
            <a:r>
              <a:rPr lang="ru-RU" dirty="0" smtClean="0"/>
              <a:t>.</a:t>
            </a:r>
          </a:p>
          <a:p>
            <a:r>
              <a:rPr lang="ru-RU" sz="3200" dirty="0" err="1" smtClean="0"/>
              <a:t>Проследете</a:t>
            </a:r>
            <a:r>
              <a:rPr lang="ru-RU" sz="3200" dirty="0" smtClean="0"/>
              <a:t> видео</a:t>
            </a:r>
            <a:r>
              <a:rPr lang="en-US" sz="3200" dirty="0" smtClean="0"/>
              <a:t>: </a:t>
            </a:r>
            <a:r>
              <a:rPr lang="en-US" sz="3200" dirty="0">
                <a:hlinkClick r:id="rId2"/>
              </a:rPr>
              <a:t>https://</a:t>
            </a:r>
            <a:r>
              <a:rPr lang="en-US" sz="3200" dirty="0" smtClean="0">
                <a:hlinkClick r:id="rId2"/>
              </a:rPr>
              <a:t>www.youtube.com/watch?v=MnugJO6GDQs</a:t>
            </a:r>
            <a:r>
              <a:rPr lang="bg-BG" sz="3200" dirty="0" smtClean="0"/>
              <a:t> </a:t>
            </a:r>
            <a:endParaRPr lang="en-US" sz="3200" dirty="0"/>
          </a:p>
          <a:p>
            <a:endParaRPr lang="bg-BG" dirty="0"/>
          </a:p>
        </p:txBody>
      </p:sp>
      <p:pic>
        <p:nvPicPr>
          <p:cNvPr id="4" name="Εικόνα 4"/>
          <p:cNvPicPr>
            <a:picLocks noChangeAspect="1"/>
          </p:cNvPicPr>
          <p:nvPr/>
        </p:nvPicPr>
        <p:blipFill>
          <a:blip r:embed="rId3"/>
          <a:stretch>
            <a:fillRect/>
          </a:stretch>
        </p:blipFill>
        <p:spPr>
          <a:xfrm>
            <a:off x="5014126" y="1023387"/>
            <a:ext cx="6369947" cy="1258953"/>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xmlns="" id="{EAFC9547-BC1D-5F47-98EB-8A249D7ACBAD}"/>
              </a:ext>
            </a:extLst>
          </p:cNvPr>
          <p:cNvGrpSpPr/>
          <p:nvPr/>
        </p:nvGrpSpPr>
        <p:grpSpPr>
          <a:xfrm>
            <a:off x="5107779" y="748833"/>
            <a:ext cx="1487826" cy="1083162"/>
            <a:chOff x="3400450" y="986392"/>
            <a:chExt cx="1487826" cy="1083162"/>
          </a:xfrm>
        </p:grpSpPr>
        <p:sp>
          <p:nvSpPr>
            <p:cNvPr id="10" name="Freeform 9">
              <a:extLst>
                <a:ext uri="{FF2B5EF4-FFF2-40B4-BE49-F238E27FC236}">
                  <a16:creationId xmlns:a16="http://schemas.microsoft.com/office/drawing/2014/main" xmlns="" id="{DB167537-6E6E-0142-B8E2-59ADA27C33D3}"/>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EE5650"/>
            </a:solidFill>
            <a:ln w="8971"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xmlns="" id="{777B076C-30AD-5146-87E5-27FE130D848E}"/>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
        <p:nvSpPr>
          <p:cNvPr id="12" name="Text Placeholder 6">
            <a:extLst>
              <a:ext uri="{FF2B5EF4-FFF2-40B4-BE49-F238E27FC236}">
                <a16:creationId xmlns:a16="http://schemas.microsoft.com/office/drawing/2014/main" xmlns="" id="{11C90A48-BE47-6E44-8B5D-EADE2FB0D0FA}"/>
              </a:ext>
            </a:extLst>
          </p:cNvPr>
          <p:cNvSpPr txBox="1">
            <a:spLocks/>
          </p:cNvSpPr>
          <p:nvPr/>
        </p:nvSpPr>
        <p:spPr>
          <a:xfrm>
            <a:off x="1029993" y="3176111"/>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IE" sz="2200" b="1" i="0" dirty="0">
                <a:solidFill>
                  <a:schemeClr val="bg1"/>
                </a:solidFill>
              </a:rPr>
              <a:t>Abraham Lincoln </a:t>
            </a:r>
            <a:endParaRPr lang="en-US" sz="2200" b="1" dirty="0">
              <a:solidFill>
                <a:schemeClr val="bg1"/>
              </a:solidFill>
            </a:endParaRPr>
          </a:p>
        </p:txBody>
      </p:sp>
      <p:pic>
        <p:nvPicPr>
          <p:cNvPr id="7" name="Picture Placeholder 6">
            <a:extLst>
              <a:ext uri="{FF2B5EF4-FFF2-40B4-BE49-F238E27FC236}">
                <a16:creationId xmlns:a16="http://schemas.microsoft.com/office/drawing/2014/main" xmlns="" id="{D8142738-C0AA-2A4B-8562-0F30663BAD47}"/>
              </a:ext>
            </a:extLst>
          </p:cNvPr>
          <p:cNvPicPr>
            <a:picLocks noGrp="1" noChangeAspect="1"/>
          </p:cNvPicPr>
          <p:nvPr>
            <p:ph type="pic" sz="quarter" idx="11"/>
          </p:nvPr>
        </p:nvPicPr>
        <p:blipFill rotWithShape="1">
          <a:blip r:embed="rId2"/>
          <a:srcRect l="15668" t="18801" r="2487" b="18801"/>
          <a:stretch/>
        </p:blipFill>
        <p:spPr>
          <a:xfrm>
            <a:off x="817789" y="746272"/>
            <a:ext cx="10556422" cy="5365455"/>
          </a:xfrm>
        </p:spPr>
      </p:pic>
      <p:sp>
        <p:nvSpPr>
          <p:cNvPr id="13" name="TextBox 12">
            <a:extLst>
              <a:ext uri="{FF2B5EF4-FFF2-40B4-BE49-F238E27FC236}">
                <a16:creationId xmlns:a16="http://schemas.microsoft.com/office/drawing/2014/main" xmlns="" id="{3875B9C3-7921-364B-95C1-7200313E6D07}"/>
              </a:ext>
            </a:extLst>
          </p:cNvPr>
          <p:cNvSpPr txBox="1"/>
          <p:nvPr/>
        </p:nvSpPr>
        <p:spPr>
          <a:xfrm>
            <a:off x="970189" y="1447800"/>
            <a:ext cx="10335986" cy="3600986"/>
          </a:xfrm>
          <a:prstGeom prst="rect">
            <a:avLst/>
          </a:prstGeom>
          <a:noFill/>
        </p:spPr>
        <p:txBody>
          <a:bodyPr wrap="square" rtlCol="0">
            <a:spAutoFit/>
          </a:bodyPr>
          <a:lstStyle/>
          <a:p>
            <a:pPr algn="ctr"/>
            <a:r>
              <a:rPr lang="en-US" sz="3000" b="1" spc="162" dirty="0" smtClean="0">
                <a:solidFill>
                  <a:schemeClr val="bg1"/>
                </a:solidFill>
                <a:latin typeface="Calibri" panose="020F0502020204030204" pitchFamily="34" charset="0"/>
                <a:cs typeface="Calibri" panose="020F0502020204030204" pitchFamily="34" charset="0"/>
              </a:rPr>
              <a:t>“</a:t>
            </a:r>
            <a:r>
              <a:rPr lang="ru-RU" sz="3000" b="1" cap="all" spc="162" dirty="0" smtClean="0">
                <a:solidFill>
                  <a:schemeClr val="bg1"/>
                </a:solidFill>
                <a:latin typeface="Calibri" panose="020F0502020204030204" pitchFamily="34" charset="0"/>
                <a:cs typeface="Calibri" panose="020F0502020204030204" pitchFamily="34" charset="0"/>
              </a:rPr>
              <a:t>Устойчивото развитие е това, което отговаря на нуждите на настоящето, без да компрометира способността на бъдещите поколения да задоволяват собствените си нужди</a:t>
            </a:r>
            <a:r>
              <a:rPr lang="en-US" sz="3000" b="1" spc="162" dirty="0" smtClean="0">
                <a:solidFill>
                  <a:schemeClr val="bg1"/>
                </a:solidFill>
                <a:latin typeface="Calibri" panose="020F0502020204030204" pitchFamily="34" charset="0"/>
                <a:cs typeface="Calibri" panose="020F0502020204030204" pitchFamily="34" charset="0"/>
              </a:rPr>
              <a:t>”</a:t>
            </a:r>
            <a:endParaRPr lang="en-US" sz="3000" b="1" spc="162" dirty="0">
              <a:solidFill>
                <a:schemeClr val="bg1"/>
              </a:solidFill>
              <a:latin typeface="Calibri" panose="020F0502020204030204" pitchFamily="34" charset="0"/>
              <a:cs typeface="Calibri" panose="020F0502020204030204" pitchFamily="34" charset="0"/>
            </a:endParaRPr>
          </a:p>
          <a:p>
            <a:pPr algn="ctr"/>
            <a:endParaRPr lang="en-US" sz="3000" b="1" spc="162" dirty="0">
              <a:solidFill>
                <a:schemeClr val="bg1"/>
              </a:solidFill>
              <a:latin typeface="Calibri" panose="020F0502020204030204" pitchFamily="34" charset="0"/>
              <a:cs typeface="Calibri" panose="020F0502020204030204" pitchFamily="34" charset="0"/>
            </a:endParaRPr>
          </a:p>
          <a:p>
            <a:pPr algn="ctr"/>
            <a:r>
              <a:rPr lang="bg-BG" sz="2400" b="1" i="1" spc="162" dirty="0" err="1" smtClean="0">
                <a:solidFill>
                  <a:schemeClr val="bg1"/>
                </a:solidFill>
                <a:latin typeface="Calibri" panose="020F0502020204030204" pitchFamily="34" charset="0"/>
                <a:cs typeface="Calibri" panose="020F0502020204030204" pitchFamily="34" charset="0"/>
              </a:rPr>
              <a:t>Гро</a:t>
            </a:r>
            <a:r>
              <a:rPr lang="bg-BG" sz="2400" b="1" i="1" spc="162" dirty="0" smtClean="0">
                <a:solidFill>
                  <a:schemeClr val="bg1"/>
                </a:solidFill>
                <a:latin typeface="Calibri" panose="020F0502020204030204" pitchFamily="34" charset="0"/>
                <a:cs typeface="Calibri" panose="020F0502020204030204" pitchFamily="34" charset="0"/>
              </a:rPr>
              <a:t> Харлем </a:t>
            </a:r>
            <a:r>
              <a:rPr lang="bg-BG" sz="2400" b="1" i="1" spc="162" dirty="0" err="1" smtClean="0">
                <a:solidFill>
                  <a:schemeClr val="bg1"/>
                </a:solidFill>
                <a:latin typeface="Calibri" panose="020F0502020204030204" pitchFamily="34" charset="0"/>
                <a:cs typeface="Calibri" panose="020F0502020204030204" pitchFamily="34" charset="0"/>
              </a:rPr>
              <a:t>Брунтланд</a:t>
            </a:r>
            <a:r>
              <a:rPr lang="bg-BG" sz="2400" b="1" i="1" spc="162" dirty="0" smtClean="0">
                <a:solidFill>
                  <a:schemeClr val="bg1"/>
                </a:solidFill>
                <a:latin typeface="Calibri" panose="020F0502020204030204" pitchFamily="34" charset="0"/>
                <a:cs typeface="Calibri" panose="020F0502020204030204" pitchFamily="34" charset="0"/>
              </a:rPr>
              <a:t>, Министър-председател на Норвегия</a:t>
            </a:r>
          </a:p>
          <a:p>
            <a:pPr algn="ctr"/>
            <a:r>
              <a:rPr lang="bg-BG" sz="2400" b="1" i="1" spc="162" dirty="0" smtClean="0">
                <a:solidFill>
                  <a:schemeClr val="bg1"/>
                </a:solidFill>
                <a:latin typeface="Calibri" panose="020F0502020204030204" pitchFamily="34" charset="0"/>
                <a:cs typeface="Calibri" panose="020F0502020204030204" pitchFamily="34" charset="0"/>
              </a:rPr>
              <a:t>в периода </a:t>
            </a:r>
            <a:r>
              <a:rPr lang="en-US" sz="2400" b="1" i="1" spc="162" dirty="0" smtClean="0">
                <a:solidFill>
                  <a:schemeClr val="bg1"/>
                </a:solidFill>
                <a:latin typeface="Calibri" panose="020F0502020204030204" pitchFamily="34" charset="0"/>
                <a:cs typeface="Calibri" panose="020F0502020204030204" pitchFamily="34" charset="0"/>
              </a:rPr>
              <a:t>1981- 1996</a:t>
            </a:r>
            <a:r>
              <a:rPr lang="bg-BG" sz="2400" b="1" i="1" spc="162" dirty="0" smtClean="0">
                <a:solidFill>
                  <a:schemeClr val="bg1"/>
                </a:solidFill>
                <a:latin typeface="Calibri" panose="020F0502020204030204" pitchFamily="34" charset="0"/>
                <a:cs typeface="Calibri" panose="020F0502020204030204" pitchFamily="34" charset="0"/>
              </a:rPr>
              <a:t> г.</a:t>
            </a:r>
            <a:endParaRPr lang="en-US" sz="2400" b="1" i="1" spc="162"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9035744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95D61C34-AF95-5448-B715-90AADC57BC48}"/>
              </a:ext>
            </a:extLst>
          </p:cNvPr>
          <p:cNvPicPr>
            <a:picLocks noGrp="1" noChangeAspect="1"/>
          </p:cNvPicPr>
          <p:nvPr>
            <p:ph type="pic" sz="quarter" idx="10"/>
          </p:nvPr>
        </p:nvPicPr>
        <p:blipFill>
          <a:blip r:embed="rId3"/>
          <a:srcRect t="5628" b="5628"/>
          <a:stretch>
            <a:fillRect/>
          </a:stretch>
        </p:blipFill>
        <p:spPr/>
      </p:pic>
      <p:sp>
        <p:nvSpPr>
          <p:cNvPr id="5" name="Text Placeholder 4">
            <a:extLst>
              <a:ext uri="{FF2B5EF4-FFF2-40B4-BE49-F238E27FC236}">
                <a16:creationId xmlns:a16="http://schemas.microsoft.com/office/drawing/2014/main" xmlns="" id="{F53E186E-EEE8-784F-BE9F-48BF925F13E9}"/>
              </a:ext>
            </a:extLst>
          </p:cNvPr>
          <p:cNvSpPr>
            <a:spLocks noGrp="1"/>
          </p:cNvSpPr>
          <p:nvPr>
            <p:ph type="body" sz="quarter" idx="17"/>
          </p:nvPr>
        </p:nvSpPr>
        <p:spPr/>
        <p:txBody>
          <a:bodyPr/>
          <a:lstStyle/>
          <a:p>
            <a:r>
              <a:rPr lang="en-US" dirty="0"/>
              <a:t>05</a:t>
            </a:r>
          </a:p>
        </p:txBody>
      </p:sp>
      <p:grpSp>
        <p:nvGrpSpPr>
          <p:cNvPr id="2" name="Graphic 2">
            <a:extLst>
              <a:ext uri="{FF2B5EF4-FFF2-40B4-BE49-F238E27FC236}">
                <a16:creationId xmlns:a16="http://schemas.microsoft.com/office/drawing/2014/main" xmlns="" id="{6285D392-116B-5249-8268-8EA084DD11E1}"/>
              </a:ext>
            </a:extLst>
          </p:cNvPr>
          <p:cNvGrpSpPr/>
          <p:nvPr/>
        </p:nvGrpSpPr>
        <p:grpSpPr>
          <a:xfrm rot="16200000">
            <a:off x="-1080012" y="1373752"/>
            <a:ext cx="3833889" cy="1673865"/>
            <a:chOff x="3357879" y="5072538"/>
            <a:chExt cx="593407" cy="259080"/>
          </a:xfrm>
          <a:solidFill>
            <a:srgbClr val="EB7339"/>
          </a:solidFill>
        </p:grpSpPr>
        <p:sp>
          <p:nvSpPr>
            <p:cNvPr id="10" name="Freeform 9">
              <a:extLst>
                <a:ext uri="{FF2B5EF4-FFF2-40B4-BE49-F238E27FC236}">
                  <a16:creationId xmlns:a16="http://schemas.microsoft.com/office/drawing/2014/main" xmlns="" id="{470E5AA0-13F3-7046-97B9-B4D70885B4AD}"/>
                </a:ext>
              </a:extLst>
            </p:cNvPr>
            <p:cNvSpPr/>
            <p:nvPr/>
          </p:nvSpPr>
          <p:spPr>
            <a:xfrm>
              <a:off x="3357879" y="5073490"/>
              <a:ext cx="593407" cy="258127"/>
            </a:xfrm>
            <a:custGeom>
              <a:avLst/>
              <a:gdLst>
                <a:gd name="connsiteX0" fmla="*/ 585787 w 593407"/>
                <a:gd name="connsiteY0" fmla="*/ 0 h 258127"/>
                <a:gd name="connsiteX1" fmla="*/ 568643 w 593407"/>
                <a:gd name="connsiteY1" fmla="*/ 95250 h 258127"/>
                <a:gd name="connsiteX2" fmla="*/ 446722 w 593407"/>
                <a:gd name="connsiteY2" fmla="*/ 187642 h 258127"/>
                <a:gd name="connsiteX3" fmla="*/ 426720 w 593407"/>
                <a:gd name="connsiteY3" fmla="*/ 198120 h 258127"/>
                <a:gd name="connsiteX4" fmla="*/ 304800 w 593407"/>
                <a:gd name="connsiteY4" fmla="*/ 245745 h 258127"/>
                <a:gd name="connsiteX5" fmla="*/ 151447 w 593407"/>
                <a:gd name="connsiteY5" fmla="*/ 166688 h 258127"/>
                <a:gd name="connsiteX6" fmla="*/ 56197 w 593407"/>
                <a:gd name="connsiteY6" fmla="*/ 60960 h 258127"/>
                <a:gd name="connsiteX7" fmla="*/ 10477 w 593407"/>
                <a:gd name="connsiteY7" fmla="*/ 953 h 258127"/>
                <a:gd name="connsiteX8" fmla="*/ 0 w 593407"/>
                <a:gd name="connsiteY8" fmla="*/ 953 h 258127"/>
                <a:gd name="connsiteX9" fmla="*/ 51435 w 593407"/>
                <a:gd name="connsiteY9" fmla="*/ 69533 h 258127"/>
                <a:gd name="connsiteX10" fmla="*/ 140970 w 593407"/>
                <a:gd name="connsiteY10" fmla="*/ 168592 h 258127"/>
                <a:gd name="connsiteX11" fmla="*/ 272415 w 593407"/>
                <a:gd name="connsiteY11" fmla="*/ 258128 h 258127"/>
                <a:gd name="connsiteX12" fmla="*/ 304800 w 593407"/>
                <a:gd name="connsiteY12" fmla="*/ 255270 h 258127"/>
                <a:gd name="connsiteX13" fmla="*/ 429578 w 593407"/>
                <a:gd name="connsiteY13" fmla="*/ 206692 h 258127"/>
                <a:gd name="connsiteX14" fmla="*/ 446722 w 593407"/>
                <a:gd name="connsiteY14" fmla="*/ 198120 h 258127"/>
                <a:gd name="connsiteX15" fmla="*/ 576262 w 593407"/>
                <a:gd name="connsiteY15" fmla="*/ 97155 h 258127"/>
                <a:gd name="connsiteX16" fmla="*/ 593408 w 593407"/>
                <a:gd name="connsiteY16" fmla="*/ 1905 h 258127"/>
                <a:gd name="connsiteX17" fmla="*/ 585787 w 593407"/>
                <a:gd name="connsiteY17" fmla="*/ 1905 h 25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407" h="258127">
                  <a:moveTo>
                    <a:pt x="585787" y="0"/>
                  </a:moveTo>
                  <a:cubicBezTo>
                    <a:pt x="577215" y="24765"/>
                    <a:pt x="570548" y="68580"/>
                    <a:pt x="568643" y="95250"/>
                  </a:cubicBezTo>
                  <a:cubicBezTo>
                    <a:pt x="564833" y="142875"/>
                    <a:pt x="462915" y="183833"/>
                    <a:pt x="446722" y="187642"/>
                  </a:cubicBezTo>
                  <a:cubicBezTo>
                    <a:pt x="441960" y="188595"/>
                    <a:pt x="436245" y="192405"/>
                    <a:pt x="426720" y="198120"/>
                  </a:cubicBezTo>
                  <a:cubicBezTo>
                    <a:pt x="404812" y="211455"/>
                    <a:pt x="366712" y="234315"/>
                    <a:pt x="304800" y="245745"/>
                  </a:cubicBezTo>
                  <a:cubicBezTo>
                    <a:pt x="219075" y="261938"/>
                    <a:pt x="160972" y="210503"/>
                    <a:pt x="151447" y="166688"/>
                  </a:cubicBezTo>
                  <a:cubicBezTo>
                    <a:pt x="140970" y="119063"/>
                    <a:pt x="95250" y="78105"/>
                    <a:pt x="56197" y="60960"/>
                  </a:cubicBezTo>
                  <a:cubicBezTo>
                    <a:pt x="32385" y="50483"/>
                    <a:pt x="18097" y="20003"/>
                    <a:pt x="10477" y="953"/>
                  </a:cubicBezTo>
                  <a:lnTo>
                    <a:pt x="0" y="953"/>
                  </a:lnTo>
                  <a:cubicBezTo>
                    <a:pt x="6668" y="20955"/>
                    <a:pt x="23813" y="56197"/>
                    <a:pt x="51435" y="69533"/>
                  </a:cubicBezTo>
                  <a:cubicBezTo>
                    <a:pt x="87630" y="86678"/>
                    <a:pt x="131445" y="124778"/>
                    <a:pt x="140970" y="168592"/>
                  </a:cubicBezTo>
                  <a:cubicBezTo>
                    <a:pt x="149543" y="209550"/>
                    <a:pt x="199072" y="258128"/>
                    <a:pt x="272415" y="258128"/>
                  </a:cubicBezTo>
                  <a:cubicBezTo>
                    <a:pt x="282893" y="258128"/>
                    <a:pt x="293370" y="257175"/>
                    <a:pt x="304800" y="255270"/>
                  </a:cubicBezTo>
                  <a:cubicBezTo>
                    <a:pt x="368618" y="243840"/>
                    <a:pt x="407670" y="220028"/>
                    <a:pt x="429578" y="206692"/>
                  </a:cubicBezTo>
                  <a:cubicBezTo>
                    <a:pt x="437197" y="201930"/>
                    <a:pt x="442912" y="198120"/>
                    <a:pt x="446722" y="198120"/>
                  </a:cubicBezTo>
                  <a:cubicBezTo>
                    <a:pt x="459105" y="195263"/>
                    <a:pt x="571500" y="154305"/>
                    <a:pt x="576262" y="97155"/>
                  </a:cubicBezTo>
                  <a:cubicBezTo>
                    <a:pt x="579120" y="57150"/>
                    <a:pt x="587693" y="19050"/>
                    <a:pt x="593408" y="1905"/>
                  </a:cubicBezTo>
                  <a:lnTo>
                    <a:pt x="585787" y="1905"/>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xmlns="" id="{59BABA38-F111-FD47-B780-A81442F31F5A}"/>
                </a:ext>
              </a:extLst>
            </p:cNvPr>
            <p:cNvSpPr/>
            <p:nvPr/>
          </p:nvSpPr>
          <p:spPr>
            <a:xfrm>
              <a:off x="3460749" y="5072538"/>
              <a:ext cx="434339" cy="219075"/>
            </a:xfrm>
            <a:custGeom>
              <a:avLst/>
              <a:gdLst>
                <a:gd name="connsiteX0" fmla="*/ 434340 w 434339"/>
                <a:gd name="connsiteY0" fmla="*/ 953 h 219075"/>
                <a:gd name="connsiteX1" fmla="*/ 424815 w 434339"/>
                <a:gd name="connsiteY1" fmla="*/ 953 h 219075"/>
                <a:gd name="connsiteX2" fmla="*/ 420053 w 434339"/>
                <a:gd name="connsiteY2" fmla="*/ 51435 h 219075"/>
                <a:gd name="connsiteX3" fmla="*/ 403860 w 434339"/>
                <a:gd name="connsiteY3" fmla="*/ 94298 h 219075"/>
                <a:gd name="connsiteX4" fmla="*/ 343853 w 434339"/>
                <a:gd name="connsiteY4" fmla="*/ 116205 h 219075"/>
                <a:gd name="connsiteX5" fmla="*/ 340995 w 434339"/>
                <a:gd name="connsiteY5" fmla="*/ 116205 h 219075"/>
                <a:gd name="connsiteX6" fmla="*/ 211455 w 434339"/>
                <a:gd name="connsiteY6" fmla="*/ 184785 h 219075"/>
                <a:gd name="connsiteX7" fmla="*/ 140017 w 434339"/>
                <a:gd name="connsiteY7" fmla="*/ 207645 h 219075"/>
                <a:gd name="connsiteX8" fmla="*/ 94298 w 434339"/>
                <a:gd name="connsiteY8" fmla="*/ 128588 h 219075"/>
                <a:gd name="connsiteX9" fmla="*/ 93345 w 434339"/>
                <a:gd name="connsiteY9" fmla="*/ 125730 h 219075"/>
                <a:gd name="connsiteX10" fmla="*/ 89535 w 434339"/>
                <a:gd name="connsiteY10" fmla="*/ 102870 h 219075"/>
                <a:gd name="connsiteX11" fmla="*/ 52388 w 434339"/>
                <a:gd name="connsiteY11" fmla="*/ 43815 h 219075"/>
                <a:gd name="connsiteX12" fmla="*/ 11430 w 434339"/>
                <a:gd name="connsiteY12" fmla="*/ 0 h 219075"/>
                <a:gd name="connsiteX13" fmla="*/ 0 w 434339"/>
                <a:gd name="connsiteY13" fmla="*/ 0 h 219075"/>
                <a:gd name="connsiteX14" fmla="*/ 46673 w 434339"/>
                <a:gd name="connsiteY14" fmla="*/ 51435 h 219075"/>
                <a:gd name="connsiteX15" fmla="*/ 80010 w 434339"/>
                <a:gd name="connsiteY15" fmla="*/ 103823 h 219075"/>
                <a:gd name="connsiteX16" fmla="*/ 84773 w 434339"/>
                <a:gd name="connsiteY16" fmla="*/ 127635 h 219075"/>
                <a:gd name="connsiteX17" fmla="*/ 85725 w 434339"/>
                <a:gd name="connsiteY17" fmla="*/ 130493 h 219075"/>
                <a:gd name="connsiteX18" fmla="*/ 137160 w 434339"/>
                <a:gd name="connsiteY18" fmla="*/ 216218 h 219075"/>
                <a:gd name="connsiteX19" fmla="*/ 154305 w 434339"/>
                <a:gd name="connsiteY19" fmla="*/ 219075 h 219075"/>
                <a:gd name="connsiteX20" fmla="*/ 218123 w 434339"/>
                <a:gd name="connsiteY20" fmla="*/ 191453 h 219075"/>
                <a:gd name="connsiteX21" fmla="*/ 340995 w 434339"/>
                <a:gd name="connsiteY21" fmla="*/ 124778 h 219075"/>
                <a:gd name="connsiteX22" fmla="*/ 343853 w 434339"/>
                <a:gd name="connsiteY22" fmla="*/ 124778 h 219075"/>
                <a:gd name="connsiteX23" fmla="*/ 410528 w 434339"/>
                <a:gd name="connsiteY23" fmla="*/ 100965 h 219075"/>
                <a:gd name="connsiteX24" fmla="*/ 429578 w 434339"/>
                <a:gd name="connsiteY24" fmla="*/ 50482 h 219075"/>
                <a:gd name="connsiteX25" fmla="*/ 434340 w 434339"/>
                <a:gd name="connsiteY25" fmla="*/ 953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339" h="219075">
                  <a:moveTo>
                    <a:pt x="434340" y="953"/>
                  </a:moveTo>
                  <a:lnTo>
                    <a:pt x="424815" y="953"/>
                  </a:lnTo>
                  <a:cubicBezTo>
                    <a:pt x="421958" y="12383"/>
                    <a:pt x="420053" y="28575"/>
                    <a:pt x="420053" y="51435"/>
                  </a:cubicBezTo>
                  <a:cubicBezTo>
                    <a:pt x="420053" y="68580"/>
                    <a:pt x="414338" y="83820"/>
                    <a:pt x="403860" y="94298"/>
                  </a:cubicBezTo>
                  <a:cubicBezTo>
                    <a:pt x="386715" y="111443"/>
                    <a:pt x="358140" y="116205"/>
                    <a:pt x="343853" y="116205"/>
                  </a:cubicBezTo>
                  <a:lnTo>
                    <a:pt x="340995" y="116205"/>
                  </a:lnTo>
                  <a:cubicBezTo>
                    <a:pt x="319088" y="115253"/>
                    <a:pt x="304800" y="114300"/>
                    <a:pt x="211455" y="184785"/>
                  </a:cubicBezTo>
                  <a:cubicBezTo>
                    <a:pt x="182880" y="206693"/>
                    <a:pt x="158115" y="214313"/>
                    <a:pt x="140017" y="207645"/>
                  </a:cubicBezTo>
                  <a:cubicBezTo>
                    <a:pt x="111442" y="197168"/>
                    <a:pt x="100013" y="152400"/>
                    <a:pt x="94298" y="128588"/>
                  </a:cubicBezTo>
                  <a:lnTo>
                    <a:pt x="93345" y="125730"/>
                  </a:lnTo>
                  <a:cubicBezTo>
                    <a:pt x="91440" y="117157"/>
                    <a:pt x="90488" y="109538"/>
                    <a:pt x="89535" y="102870"/>
                  </a:cubicBezTo>
                  <a:cubicBezTo>
                    <a:pt x="86677" y="80963"/>
                    <a:pt x="83820" y="65723"/>
                    <a:pt x="52388" y="43815"/>
                  </a:cubicBezTo>
                  <a:cubicBezTo>
                    <a:pt x="34290" y="31432"/>
                    <a:pt x="20955" y="14288"/>
                    <a:pt x="11430" y="0"/>
                  </a:cubicBezTo>
                  <a:lnTo>
                    <a:pt x="0" y="0"/>
                  </a:lnTo>
                  <a:cubicBezTo>
                    <a:pt x="9525" y="16193"/>
                    <a:pt x="25717" y="36195"/>
                    <a:pt x="46673" y="51435"/>
                  </a:cubicBezTo>
                  <a:cubicBezTo>
                    <a:pt x="75248" y="70485"/>
                    <a:pt x="76200" y="82868"/>
                    <a:pt x="80010" y="103823"/>
                  </a:cubicBezTo>
                  <a:cubicBezTo>
                    <a:pt x="80963" y="110490"/>
                    <a:pt x="81915" y="118110"/>
                    <a:pt x="84773" y="127635"/>
                  </a:cubicBezTo>
                  <a:lnTo>
                    <a:pt x="85725" y="130493"/>
                  </a:lnTo>
                  <a:cubicBezTo>
                    <a:pt x="91440" y="156210"/>
                    <a:pt x="102870" y="203835"/>
                    <a:pt x="137160" y="216218"/>
                  </a:cubicBezTo>
                  <a:cubicBezTo>
                    <a:pt x="142875" y="218123"/>
                    <a:pt x="147638" y="219075"/>
                    <a:pt x="154305" y="219075"/>
                  </a:cubicBezTo>
                  <a:cubicBezTo>
                    <a:pt x="172402" y="219075"/>
                    <a:pt x="194310" y="209550"/>
                    <a:pt x="218123" y="191453"/>
                  </a:cubicBezTo>
                  <a:cubicBezTo>
                    <a:pt x="308610" y="122873"/>
                    <a:pt x="321945" y="123825"/>
                    <a:pt x="340995" y="124778"/>
                  </a:cubicBezTo>
                  <a:lnTo>
                    <a:pt x="343853" y="124778"/>
                  </a:lnTo>
                  <a:cubicBezTo>
                    <a:pt x="358140" y="125730"/>
                    <a:pt x="389573" y="120968"/>
                    <a:pt x="410528" y="100965"/>
                  </a:cubicBezTo>
                  <a:cubicBezTo>
                    <a:pt x="423863" y="87630"/>
                    <a:pt x="430530" y="71438"/>
                    <a:pt x="429578" y="50482"/>
                  </a:cubicBezTo>
                  <a:cubicBezTo>
                    <a:pt x="428625" y="26670"/>
                    <a:pt x="431483" y="10478"/>
                    <a:pt x="434340" y="953"/>
                  </a:cubicBez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xmlns="" id="{F0607F26-EF08-D444-B0FE-E46E0BA21E65}"/>
                </a:ext>
              </a:extLst>
            </p:cNvPr>
            <p:cNvSpPr/>
            <p:nvPr/>
          </p:nvSpPr>
          <p:spPr>
            <a:xfrm>
              <a:off x="3541712" y="5072538"/>
              <a:ext cx="327660" cy="116205"/>
            </a:xfrm>
            <a:custGeom>
              <a:avLst/>
              <a:gdLst>
                <a:gd name="connsiteX0" fmla="*/ 318135 w 327660"/>
                <a:gd name="connsiteY0" fmla="*/ 953 h 116205"/>
                <a:gd name="connsiteX1" fmla="*/ 251460 w 327660"/>
                <a:gd name="connsiteY1" fmla="*/ 53340 h 116205"/>
                <a:gd name="connsiteX2" fmla="*/ 141923 w 327660"/>
                <a:gd name="connsiteY2" fmla="*/ 93345 h 116205"/>
                <a:gd name="connsiteX3" fmla="*/ 101917 w 327660"/>
                <a:gd name="connsiteY3" fmla="*/ 105728 h 116205"/>
                <a:gd name="connsiteX4" fmla="*/ 43815 w 327660"/>
                <a:gd name="connsiteY4" fmla="*/ 50482 h 116205"/>
                <a:gd name="connsiteX5" fmla="*/ 13335 w 327660"/>
                <a:gd name="connsiteY5" fmla="*/ 953 h 116205"/>
                <a:gd name="connsiteX6" fmla="*/ 0 w 327660"/>
                <a:gd name="connsiteY6" fmla="*/ 953 h 116205"/>
                <a:gd name="connsiteX7" fmla="*/ 35242 w 327660"/>
                <a:gd name="connsiteY7" fmla="*/ 53340 h 116205"/>
                <a:gd name="connsiteX8" fmla="*/ 100013 w 327660"/>
                <a:gd name="connsiteY8" fmla="*/ 115253 h 116205"/>
                <a:gd name="connsiteX9" fmla="*/ 111442 w 327660"/>
                <a:gd name="connsiteY9" fmla="*/ 116205 h 116205"/>
                <a:gd name="connsiteX10" fmla="*/ 148590 w 327660"/>
                <a:gd name="connsiteY10" fmla="*/ 99060 h 116205"/>
                <a:gd name="connsiteX11" fmla="*/ 251460 w 327660"/>
                <a:gd name="connsiteY11" fmla="*/ 61913 h 116205"/>
                <a:gd name="connsiteX12" fmla="*/ 327660 w 327660"/>
                <a:gd name="connsiteY12" fmla="*/ 0 h 116205"/>
                <a:gd name="connsiteX13" fmla="*/ 318135 w 327660"/>
                <a:gd name="connsiteY13" fmla="*/ 0 h 11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7660" h="116205">
                  <a:moveTo>
                    <a:pt x="318135" y="953"/>
                  </a:moveTo>
                  <a:cubicBezTo>
                    <a:pt x="305753" y="50482"/>
                    <a:pt x="254317" y="53340"/>
                    <a:pt x="251460" y="53340"/>
                  </a:cubicBezTo>
                  <a:cubicBezTo>
                    <a:pt x="248602" y="53340"/>
                    <a:pt x="181927" y="52388"/>
                    <a:pt x="141923" y="93345"/>
                  </a:cubicBezTo>
                  <a:cubicBezTo>
                    <a:pt x="130492" y="104775"/>
                    <a:pt x="117158" y="109538"/>
                    <a:pt x="101917" y="105728"/>
                  </a:cubicBezTo>
                  <a:cubicBezTo>
                    <a:pt x="76200" y="100013"/>
                    <a:pt x="52388" y="73343"/>
                    <a:pt x="43815" y="50482"/>
                  </a:cubicBezTo>
                  <a:cubicBezTo>
                    <a:pt x="36195" y="30480"/>
                    <a:pt x="23813" y="13335"/>
                    <a:pt x="13335" y="953"/>
                  </a:cubicBezTo>
                  <a:lnTo>
                    <a:pt x="0" y="953"/>
                  </a:lnTo>
                  <a:cubicBezTo>
                    <a:pt x="11430" y="12383"/>
                    <a:pt x="26670" y="30480"/>
                    <a:pt x="35242" y="53340"/>
                  </a:cubicBezTo>
                  <a:cubicBezTo>
                    <a:pt x="43815" y="78105"/>
                    <a:pt x="69533" y="108585"/>
                    <a:pt x="100013" y="115253"/>
                  </a:cubicBezTo>
                  <a:cubicBezTo>
                    <a:pt x="103823" y="116205"/>
                    <a:pt x="107633" y="116205"/>
                    <a:pt x="111442" y="116205"/>
                  </a:cubicBezTo>
                  <a:cubicBezTo>
                    <a:pt x="124777" y="116205"/>
                    <a:pt x="138113" y="110490"/>
                    <a:pt x="148590" y="99060"/>
                  </a:cubicBezTo>
                  <a:cubicBezTo>
                    <a:pt x="184785" y="61913"/>
                    <a:pt x="250508" y="61913"/>
                    <a:pt x="251460" y="61913"/>
                  </a:cubicBezTo>
                  <a:cubicBezTo>
                    <a:pt x="252413" y="61913"/>
                    <a:pt x="315278" y="59055"/>
                    <a:pt x="327660" y="0"/>
                  </a:cubicBezTo>
                  <a:lnTo>
                    <a:pt x="318135" y="0"/>
                  </a:lnTo>
                  <a:close/>
                </a:path>
              </a:pathLst>
            </a:custGeom>
            <a:grpFill/>
            <a:ln w="9525"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Google Shape;244;p21">
            <a:extLst>
              <a:ext uri="{FF2B5EF4-FFF2-40B4-BE49-F238E27FC236}">
                <a16:creationId xmlns:a16="http://schemas.microsoft.com/office/drawing/2014/main" xmlns="" id="{04AD3DAD-2E97-66D6-6DE8-1B0AD9571946}"/>
              </a:ext>
            </a:extLst>
          </p:cNvPr>
          <p:cNvSpPr/>
          <p:nvPr/>
        </p:nvSpPr>
        <p:spPr>
          <a:xfrm>
            <a:off x="5722297" y="3478480"/>
            <a:ext cx="5496309" cy="10815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7" name="TextBox 6">
            <a:extLst>
              <a:ext uri="{FF2B5EF4-FFF2-40B4-BE49-F238E27FC236}">
                <a16:creationId xmlns:a16="http://schemas.microsoft.com/office/drawing/2014/main" xmlns="" id="{9664755C-D94B-2A4C-946A-2A124785D8C0}"/>
              </a:ext>
            </a:extLst>
          </p:cNvPr>
          <p:cNvSpPr txBox="1"/>
          <p:nvPr/>
        </p:nvSpPr>
        <p:spPr>
          <a:xfrm>
            <a:off x="5818720" y="3629739"/>
            <a:ext cx="5310247" cy="646331"/>
          </a:xfrm>
          <a:prstGeom prst="rect">
            <a:avLst/>
          </a:prstGeom>
          <a:noFill/>
        </p:spPr>
        <p:txBody>
          <a:bodyPr wrap="square" lIns="91440" tIns="45720" rIns="91440" bIns="45720" rtlCol="0" anchor="t">
            <a:spAutoFit/>
          </a:bodyPr>
          <a:lstStyle/>
          <a:p>
            <a:pPr algn="ctr"/>
            <a:r>
              <a:rPr lang="bg-BG" sz="3600" b="1" spc="324" dirty="0" smtClean="0">
                <a:solidFill>
                  <a:srgbClr val="EB7339"/>
                </a:solidFill>
                <a:latin typeface="Calibri"/>
                <a:cs typeface="Calibri"/>
              </a:rPr>
              <a:t>Обощение</a:t>
            </a:r>
            <a:endParaRPr lang="en-US" sz="3600" b="1" spc="324" dirty="0">
              <a:solidFill>
                <a:srgbClr val="EB7339"/>
              </a:solidFill>
              <a:latin typeface="Calibri"/>
              <a:cs typeface="Calibri"/>
            </a:endParaRPr>
          </a:p>
        </p:txBody>
      </p:sp>
    </p:spTree>
    <p:extLst>
      <p:ext uri="{BB962C8B-B14F-4D97-AF65-F5344CB8AC3E}">
        <p14:creationId xmlns:p14="http://schemas.microsoft.com/office/powerpoint/2010/main" xmlns="" val="1463445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4EDAC37-C3BA-1249-8767-414D489BC914}"/>
              </a:ext>
            </a:extLst>
          </p:cNvPr>
          <p:cNvSpPr>
            <a:spLocks noGrp="1"/>
          </p:cNvSpPr>
          <p:nvPr>
            <p:ph type="body" sz="quarter" idx="18"/>
          </p:nvPr>
        </p:nvSpPr>
        <p:spPr>
          <a:xfrm>
            <a:off x="133331" y="1927713"/>
            <a:ext cx="11515744" cy="4958862"/>
          </a:xfrm>
          <a:prstGeom prst="rect">
            <a:avLst/>
          </a:prstGeom>
        </p:spPr>
        <p:txBody>
          <a:bodyPr lIns="91440" tIns="45720" rIns="91440" bIns="45720" anchor="t"/>
          <a:lstStyle/>
          <a:p>
            <a:r>
              <a:rPr lang="ru-RU" dirty="0" smtClean="0"/>
              <a:t>В </a:t>
            </a:r>
            <a:r>
              <a:rPr lang="ru-RU" dirty="0" err="1" smtClean="0"/>
              <a:t>този</a:t>
            </a:r>
            <a:r>
              <a:rPr lang="ru-RU" dirty="0" smtClean="0"/>
              <a:t> </a:t>
            </a:r>
            <a:r>
              <a:rPr lang="ru-RU" dirty="0" err="1" smtClean="0"/>
              <a:t>модул</a:t>
            </a:r>
            <a:r>
              <a:rPr lang="ru-RU" dirty="0" smtClean="0"/>
              <a:t> </a:t>
            </a:r>
            <a:r>
              <a:rPr lang="ru-RU" dirty="0" err="1" smtClean="0"/>
              <a:t>разгледахме</a:t>
            </a:r>
            <a:r>
              <a:rPr lang="ru-RU" dirty="0" smtClean="0"/>
              <a:t> Цел за Устойчиво Развитие 11 на ООН (ЦУР 11). </a:t>
            </a:r>
          </a:p>
          <a:p>
            <a:r>
              <a:rPr lang="ru-RU" dirty="0" smtClean="0"/>
              <a:t> И </a:t>
            </a:r>
            <a:r>
              <a:rPr lang="ru-RU" dirty="0" err="1" smtClean="0"/>
              <a:t>така</a:t>
            </a:r>
            <a:r>
              <a:rPr lang="ru-RU" dirty="0" smtClean="0"/>
              <a:t>, </a:t>
            </a:r>
            <a:r>
              <a:rPr lang="ru-RU" dirty="0" err="1" smtClean="0"/>
              <a:t>какво</a:t>
            </a:r>
            <a:r>
              <a:rPr lang="ru-RU" dirty="0" smtClean="0"/>
              <a:t> </a:t>
            </a:r>
            <a:r>
              <a:rPr lang="ru-RU" dirty="0" err="1" smtClean="0"/>
              <a:t>научихме</a:t>
            </a:r>
            <a:r>
              <a:rPr lang="ru-RU" dirty="0" smtClean="0"/>
              <a:t>?</a:t>
            </a:r>
          </a:p>
          <a:p>
            <a:pPr>
              <a:buFont typeface="Wingdings" pitchFamily="2" charset="2"/>
              <a:buChar char="§"/>
            </a:pPr>
            <a:r>
              <a:rPr lang="ru-RU" dirty="0" err="1" smtClean="0"/>
              <a:t>Разгледахме</a:t>
            </a:r>
            <a:r>
              <a:rPr lang="ru-RU" dirty="0" smtClean="0"/>
              <a:t> </a:t>
            </a:r>
            <a:r>
              <a:rPr lang="ru-RU" dirty="0" err="1" smtClean="0"/>
              <a:t>концепцията</a:t>
            </a:r>
            <a:r>
              <a:rPr lang="ru-RU" dirty="0" smtClean="0"/>
              <a:t> за </a:t>
            </a:r>
            <a:r>
              <a:rPr lang="ru-RU" dirty="0" err="1" smtClean="0"/>
              <a:t>устойчиви</a:t>
            </a:r>
            <a:r>
              <a:rPr lang="ru-RU" dirty="0" smtClean="0"/>
              <a:t> селища и </a:t>
            </a:r>
            <a:r>
              <a:rPr lang="ru-RU" dirty="0" err="1" smtClean="0"/>
              <a:t>значението</a:t>
            </a:r>
            <a:r>
              <a:rPr lang="ru-RU" dirty="0" smtClean="0"/>
              <a:t> на </a:t>
            </a:r>
            <a:r>
              <a:rPr lang="ru-RU" dirty="0" err="1" smtClean="0"/>
              <a:t>биоразнообразието</a:t>
            </a:r>
            <a:r>
              <a:rPr lang="ru-RU" dirty="0" smtClean="0"/>
              <a:t> за </a:t>
            </a:r>
            <a:r>
              <a:rPr lang="ru-RU" dirty="0" err="1" smtClean="0"/>
              <a:t>намаляване</a:t>
            </a:r>
            <a:r>
              <a:rPr lang="ru-RU" dirty="0" smtClean="0"/>
              <a:t> на </a:t>
            </a:r>
            <a:r>
              <a:rPr lang="ru-RU" dirty="0" err="1" smtClean="0"/>
              <a:t>последствията</a:t>
            </a:r>
            <a:r>
              <a:rPr lang="ru-RU" dirty="0" smtClean="0"/>
              <a:t> от </a:t>
            </a:r>
            <a:r>
              <a:rPr lang="ru-RU" dirty="0" err="1" smtClean="0"/>
              <a:t>изменението</a:t>
            </a:r>
            <a:r>
              <a:rPr lang="ru-RU" dirty="0" smtClean="0"/>
              <a:t> на климата.  </a:t>
            </a:r>
          </a:p>
          <a:p>
            <a:pPr>
              <a:buFont typeface="Wingdings" pitchFamily="2" charset="2"/>
              <a:buChar char="§"/>
            </a:pPr>
            <a:r>
              <a:rPr lang="ru-RU" dirty="0" smtClean="0"/>
              <a:t>Сега знаем, че широкото използване и изчерпване на природните ресурси е силна движеща сила за намиране на средства за намаляване потреблението на енергия и материали, използване на съществуващите ресурси по най-устойчивия начин и прилагане на бизнес модели в съответствие с принципите на кръговата икономика.  </a:t>
            </a:r>
          </a:p>
          <a:p>
            <a:pPr>
              <a:buFont typeface="Wingdings" pitchFamily="2" charset="2"/>
              <a:buChar char="§"/>
            </a:pPr>
            <a:r>
              <a:rPr lang="ru-RU" dirty="0" err="1" smtClean="0"/>
              <a:t>Казусите</a:t>
            </a:r>
            <a:r>
              <a:rPr lang="ru-RU" dirty="0" smtClean="0"/>
              <a:t> </a:t>
            </a:r>
            <a:r>
              <a:rPr lang="ru-RU" dirty="0" err="1" smtClean="0"/>
              <a:t>показаха</a:t>
            </a:r>
            <a:r>
              <a:rPr lang="ru-RU" dirty="0" smtClean="0"/>
              <a:t> как </a:t>
            </a:r>
            <a:r>
              <a:rPr lang="ru-RU" dirty="0" err="1" smtClean="0"/>
              <a:t>прилагането</a:t>
            </a:r>
            <a:r>
              <a:rPr lang="ru-RU" dirty="0" smtClean="0"/>
              <a:t> на </a:t>
            </a:r>
            <a:r>
              <a:rPr lang="ru-RU" dirty="0" err="1" smtClean="0"/>
              <a:t>принципите</a:t>
            </a:r>
            <a:r>
              <a:rPr lang="ru-RU" dirty="0" smtClean="0"/>
              <a:t> </a:t>
            </a:r>
            <a:r>
              <a:rPr lang="ru-RU" dirty="0" err="1" smtClean="0"/>
              <a:t>на</a:t>
            </a:r>
            <a:r>
              <a:rPr lang="ru-RU" dirty="0" smtClean="0"/>
              <a:t> </a:t>
            </a:r>
            <a:r>
              <a:rPr lang="ru-RU" dirty="0" err="1" smtClean="0"/>
              <a:t>кръговата</a:t>
            </a:r>
            <a:r>
              <a:rPr lang="ru-RU" dirty="0" smtClean="0"/>
              <a:t> </a:t>
            </a:r>
            <a:r>
              <a:rPr lang="ru-RU" dirty="0" err="1" smtClean="0"/>
              <a:t>икономика</a:t>
            </a:r>
            <a:r>
              <a:rPr lang="ru-RU" dirty="0" smtClean="0"/>
              <a:t> в </a:t>
            </a:r>
            <a:r>
              <a:rPr lang="ru-RU" dirty="0" err="1" smtClean="0"/>
              <a:t>нашето</a:t>
            </a:r>
            <a:r>
              <a:rPr lang="ru-RU" dirty="0" smtClean="0"/>
              <a:t> </a:t>
            </a:r>
            <a:r>
              <a:rPr lang="ru-RU" dirty="0" err="1" smtClean="0"/>
              <a:t>ежедневие</a:t>
            </a:r>
            <a:r>
              <a:rPr lang="ru-RU" dirty="0" smtClean="0"/>
              <a:t> и бизнес </a:t>
            </a:r>
            <a:r>
              <a:rPr lang="ru-RU" dirty="0" err="1" smtClean="0"/>
              <a:t>дейности</a:t>
            </a:r>
            <a:r>
              <a:rPr lang="ru-RU" dirty="0" smtClean="0"/>
              <a:t> </a:t>
            </a:r>
            <a:r>
              <a:rPr lang="ru-RU" dirty="0" err="1" smtClean="0"/>
              <a:t>ще</a:t>
            </a:r>
            <a:r>
              <a:rPr lang="ru-RU" dirty="0" smtClean="0"/>
              <a:t> ни </a:t>
            </a:r>
            <a:r>
              <a:rPr lang="ru-RU" dirty="0" err="1" smtClean="0"/>
              <a:t>помогне</a:t>
            </a:r>
            <a:r>
              <a:rPr lang="ru-RU" dirty="0" smtClean="0"/>
              <a:t> да </a:t>
            </a:r>
            <a:r>
              <a:rPr lang="ru-RU" dirty="0" err="1" smtClean="0"/>
              <a:t>създадем</a:t>
            </a:r>
            <a:r>
              <a:rPr lang="ru-RU" dirty="0" smtClean="0"/>
              <a:t> </a:t>
            </a:r>
            <a:r>
              <a:rPr lang="ru-RU" dirty="0" err="1" smtClean="0"/>
              <a:t>по-устойчиви</a:t>
            </a:r>
            <a:r>
              <a:rPr lang="ru-RU" dirty="0" smtClean="0"/>
              <a:t> </a:t>
            </a:r>
            <a:r>
              <a:rPr lang="ru-RU" dirty="0" err="1" smtClean="0"/>
              <a:t>градове</a:t>
            </a:r>
            <a:r>
              <a:rPr lang="ru-RU" dirty="0" smtClean="0"/>
              <a:t> и общности.</a:t>
            </a:r>
          </a:p>
          <a:p>
            <a:pPr>
              <a:buFont typeface="Wingdings" pitchFamily="2" charset="2"/>
              <a:buChar char="§"/>
            </a:pPr>
            <a:r>
              <a:rPr lang="ru-RU" dirty="0" err="1" smtClean="0"/>
              <a:t>Разработването</a:t>
            </a:r>
            <a:r>
              <a:rPr lang="ru-RU" dirty="0" smtClean="0"/>
              <a:t> на </a:t>
            </a:r>
            <a:r>
              <a:rPr lang="ru-RU" dirty="0" err="1" smtClean="0"/>
              <a:t>пътни</a:t>
            </a:r>
            <a:r>
              <a:rPr lang="ru-RU" dirty="0" smtClean="0"/>
              <a:t> </a:t>
            </a:r>
            <a:r>
              <a:rPr lang="ru-RU" dirty="0" err="1" smtClean="0"/>
              <a:t>карти</a:t>
            </a:r>
            <a:r>
              <a:rPr lang="ru-RU" dirty="0" smtClean="0"/>
              <a:t> е важен инструмент за </a:t>
            </a:r>
            <a:r>
              <a:rPr lang="ru-RU" dirty="0" err="1" smtClean="0"/>
              <a:t>постигане</a:t>
            </a:r>
            <a:r>
              <a:rPr lang="ru-RU" dirty="0" smtClean="0"/>
              <a:t> на устойчиво </a:t>
            </a:r>
            <a:r>
              <a:rPr lang="ru-RU" dirty="0" err="1" smtClean="0"/>
              <a:t>градско</a:t>
            </a:r>
            <a:r>
              <a:rPr lang="ru-RU" dirty="0" smtClean="0"/>
              <a:t> развитие.</a:t>
            </a:r>
            <a:endParaRPr lang="en-US" b="1" dirty="0"/>
          </a:p>
        </p:txBody>
      </p:sp>
      <p:sp>
        <p:nvSpPr>
          <p:cNvPr id="4" name="Text Placeholder 3">
            <a:extLst>
              <a:ext uri="{FF2B5EF4-FFF2-40B4-BE49-F238E27FC236}">
                <a16:creationId xmlns:a16="http://schemas.microsoft.com/office/drawing/2014/main" xmlns="" id="{40EDA134-70F1-C346-A124-7880EF1582DA}"/>
              </a:ext>
            </a:extLst>
          </p:cNvPr>
          <p:cNvSpPr>
            <a:spLocks noGrp="1"/>
          </p:cNvSpPr>
          <p:nvPr>
            <p:ph type="body" sz="quarter" idx="16"/>
          </p:nvPr>
        </p:nvSpPr>
        <p:spPr>
          <a:xfrm>
            <a:off x="414527" y="625642"/>
            <a:ext cx="10198021" cy="803654"/>
          </a:xfrm>
          <a:prstGeom prst="rect">
            <a:avLst/>
          </a:prstGeom>
        </p:spPr>
        <p:txBody>
          <a:bodyPr/>
          <a:lstStyle/>
          <a:p>
            <a:r>
              <a:rPr lang="bg-BG" dirty="0" smtClean="0"/>
              <a:t>Какво научихме</a:t>
            </a:r>
            <a:r>
              <a:rPr lang="en-US" dirty="0" smtClean="0"/>
              <a:t>?</a:t>
            </a:r>
            <a:endParaRPr lang="en-US" dirty="0"/>
          </a:p>
        </p:txBody>
      </p:sp>
    </p:spTree>
    <p:extLst>
      <p:ext uri="{BB962C8B-B14F-4D97-AF65-F5344CB8AC3E}">
        <p14:creationId xmlns:p14="http://schemas.microsoft.com/office/powerpoint/2010/main" xmlns="" val="3967080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667263" y="2030782"/>
            <a:ext cx="5488910" cy="3525052"/>
          </a:xfrm>
          <a:prstGeom prst="rect">
            <a:avLst/>
          </a:prstGeom>
          <a:no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400" dirty="0" smtClean="0">
                <a:solidFill>
                  <a:srgbClr val="000000"/>
                </a:solidFill>
                <a:latin typeface="Calibri" panose="020F0502020204030204" pitchFamily="34" charset="0"/>
              </a:rPr>
              <a:t>Населението на света непрекъснато се </a:t>
            </a:r>
            <a:r>
              <a:rPr lang="ru-RU" sz="2400" dirty="0" err="1" smtClean="0">
                <a:solidFill>
                  <a:srgbClr val="000000"/>
                </a:solidFill>
                <a:latin typeface="Calibri" panose="020F0502020204030204" pitchFamily="34" charset="0"/>
              </a:rPr>
              <a:t>увеличава</a:t>
            </a:r>
            <a:r>
              <a:rPr lang="ru-RU" sz="2400" dirty="0" smtClean="0">
                <a:solidFill>
                  <a:srgbClr val="000000"/>
                </a:solidFill>
                <a:latin typeface="Calibri" panose="020F0502020204030204" pitchFamily="34" charset="0"/>
              </a:rPr>
              <a:t> и </a:t>
            </a:r>
            <a:r>
              <a:rPr lang="ru-RU" sz="2400" dirty="0" err="1" smtClean="0">
                <a:solidFill>
                  <a:srgbClr val="000000"/>
                </a:solidFill>
                <a:latin typeface="Calibri" panose="020F0502020204030204" pitchFamily="34" charset="0"/>
              </a:rPr>
              <a:t>тенденцията</a:t>
            </a:r>
            <a:r>
              <a:rPr lang="ru-RU" sz="2400" dirty="0" smtClean="0">
                <a:solidFill>
                  <a:srgbClr val="000000"/>
                </a:solidFill>
                <a:latin typeface="Calibri" panose="020F0502020204030204" pitchFamily="34" charset="0"/>
              </a:rPr>
              <a:t> е около </a:t>
            </a:r>
            <a:r>
              <a:rPr lang="ru-RU" sz="2400" b="1" dirty="0" smtClean="0">
                <a:latin typeface="Calibri" panose="020F0502020204030204" pitchFamily="34" charset="0"/>
              </a:rPr>
              <a:t>70% от </a:t>
            </a:r>
            <a:r>
              <a:rPr lang="ru-RU" sz="2400" dirty="0" err="1" smtClean="0">
                <a:solidFill>
                  <a:srgbClr val="000000"/>
                </a:solidFill>
                <a:latin typeface="Calibri" panose="020F0502020204030204" pitchFamily="34" charset="0"/>
              </a:rPr>
              <a:t>това</a:t>
            </a:r>
            <a:r>
              <a:rPr lang="ru-RU" sz="2400" dirty="0" smtClean="0">
                <a:solidFill>
                  <a:srgbClr val="000000"/>
                </a:solidFill>
                <a:latin typeface="Calibri" panose="020F0502020204030204" pitchFamily="34" charset="0"/>
              </a:rPr>
              <a:t> население да живее в </a:t>
            </a:r>
            <a:r>
              <a:rPr lang="ru-RU" sz="2400" dirty="0" err="1" smtClean="0">
                <a:solidFill>
                  <a:srgbClr val="000000"/>
                </a:solidFill>
                <a:latin typeface="Calibri" panose="020F0502020204030204" pitchFamily="34" charset="0"/>
              </a:rPr>
              <a:t>градовете</a:t>
            </a:r>
            <a:r>
              <a:rPr lang="ru-RU" sz="2400" dirty="0" smtClean="0">
                <a:solidFill>
                  <a:srgbClr val="000000"/>
                </a:solidFill>
                <a:latin typeface="Calibri" panose="020F0502020204030204" pitchFamily="34" charset="0"/>
              </a:rPr>
              <a:t>. За да посрещнем всички, трябва да изградим модерни, устойчиви градове. За да оцелеем и </a:t>
            </a:r>
            <a:r>
              <a:rPr lang="ru-RU" sz="2400" dirty="0" err="1" smtClean="0">
                <a:solidFill>
                  <a:srgbClr val="000000"/>
                </a:solidFill>
                <a:latin typeface="Calibri" panose="020F0502020204030204" pitchFamily="34" charset="0"/>
              </a:rPr>
              <a:t>просперираме</a:t>
            </a:r>
            <a:r>
              <a:rPr lang="ru-RU" sz="2400" dirty="0" smtClean="0">
                <a:solidFill>
                  <a:srgbClr val="000000"/>
                </a:solidFill>
                <a:latin typeface="Calibri" panose="020F0502020204030204" pitchFamily="34" charset="0"/>
              </a:rPr>
              <a:t> се нуждаем от ново, интелигентно градско планиране, което </a:t>
            </a:r>
            <a:r>
              <a:rPr lang="ru-RU" sz="2400" dirty="0" err="1" smtClean="0">
                <a:solidFill>
                  <a:srgbClr val="000000"/>
                </a:solidFill>
                <a:latin typeface="Calibri" panose="020F0502020204030204" pitchFamily="34" charset="0"/>
              </a:rPr>
              <a:t>създава</a:t>
            </a:r>
            <a:r>
              <a:rPr lang="ru-RU" sz="2400" dirty="0" smtClean="0">
                <a:solidFill>
                  <a:srgbClr val="000000"/>
                </a:solidFill>
                <a:latin typeface="Calibri" panose="020F0502020204030204" pitchFamily="34" charset="0"/>
              </a:rPr>
              <a:t> </a:t>
            </a:r>
            <a:r>
              <a:rPr lang="ru-RU" sz="2400" dirty="0" err="1" smtClean="0">
                <a:solidFill>
                  <a:srgbClr val="000000"/>
                </a:solidFill>
                <a:latin typeface="Calibri" panose="020F0502020204030204" pitchFamily="34" charset="0"/>
              </a:rPr>
              <a:t>безопасни</a:t>
            </a:r>
            <a:r>
              <a:rPr lang="ru-RU" sz="2400" dirty="0" smtClean="0">
                <a:solidFill>
                  <a:srgbClr val="000000"/>
                </a:solidFill>
                <a:latin typeface="Calibri" panose="020F0502020204030204" pitchFamily="34" charset="0"/>
              </a:rPr>
              <a:t> и </a:t>
            </a:r>
            <a:r>
              <a:rPr lang="ru-RU" sz="2400" dirty="0" err="1" smtClean="0">
                <a:solidFill>
                  <a:srgbClr val="000000"/>
                </a:solidFill>
                <a:latin typeface="Calibri" panose="020F0502020204030204" pitchFamily="34" charset="0"/>
              </a:rPr>
              <a:t>приобщаващи</a:t>
            </a:r>
            <a:r>
              <a:rPr lang="ru-RU" sz="2400" dirty="0" smtClean="0">
                <a:solidFill>
                  <a:srgbClr val="000000"/>
                </a:solidFill>
                <a:latin typeface="Calibri" panose="020F0502020204030204" pitchFamily="34" charset="0"/>
              </a:rPr>
              <a:t> </a:t>
            </a:r>
            <a:r>
              <a:rPr lang="ru-RU" sz="2400" dirty="0" err="1" smtClean="0">
                <a:solidFill>
                  <a:srgbClr val="000000"/>
                </a:solidFill>
                <a:latin typeface="Calibri" panose="020F0502020204030204" pitchFamily="34" charset="0"/>
              </a:rPr>
              <a:t>градове</a:t>
            </a:r>
            <a:r>
              <a:rPr lang="ru-RU" sz="2400" dirty="0" smtClean="0">
                <a:solidFill>
                  <a:srgbClr val="000000"/>
                </a:solidFill>
                <a:latin typeface="Calibri" panose="020F0502020204030204" pitchFamily="34" charset="0"/>
              </a:rPr>
              <a:t> </a:t>
            </a:r>
            <a:r>
              <a:rPr lang="ru-RU" sz="2400" dirty="0" err="1" smtClean="0">
                <a:solidFill>
                  <a:srgbClr val="000000"/>
                </a:solidFill>
                <a:latin typeface="Calibri" panose="020F0502020204030204" pitchFamily="34" charset="0"/>
              </a:rPr>
              <a:t>със</a:t>
            </a:r>
            <a:r>
              <a:rPr lang="ru-RU" sz="2400" dirty="0" smtClean="0">
                <a:solidFill>
                  <a:srgbClr val="000000"/>
                </a:solidFill>
                <a:latin typeface="Calibri" panose="020F0502020204030204" pitchFamily="34" charset="0"/>
              </a:rPr>
              <a:t> зелени и </a:t>
            </a:r>
            <a:r>
              <a:rPr lang="ru-RU" sz="2400" dirty="0" err="1" smtClean="0">
                <a:solidFill>
                  <a:srgbClr val="000000"/>
                </a:solidFill>
                <a:latin typeface="Calibri" panose="020F0502020204030204" pitchFamily="34" charset="0"/>
              </a:rPr>
              <a:t>вдъхновяващи</a:t>
            </a:r>
            <a:r>
              <a:rPr lang="ru-RU" sz="2400" dirty="0" smtClean="0">
                <a:solidFill>
                  <a:srgbClr val="000000"/>
                </a:solidFill>
                <a:latin typeface="Calibri" panose="020F0502020204030204" pitchFamily="34" charset="0"/>
              </a:rPr>
              <a:t> условия на живот.</a:t>
            </a:r>
            <a:endParaRPr lang="en-US" sz="2400" dirty="0"/>
          </a:p>
        </p:txBody>
      </p:sp>
      <p:pic>
        <p:nvPicPr>
          <p:cNvPr id="17410" name="Picture 2" descr="Населението на София за 10 г. нараснало колкото малък град - Последни  Новини от DNES.BG"/>
          <p:cNvPicPr>
            <a:picLocks noChangeAspect="1" noChangeArrowheads="1"/>
          </p:cNvPicPr>
          <p:nvPr/>
        </p:nvPicPr>
        <p:blipFill>
          <a:blip r:embed="rId2"/>
          <a:srcRect/>
          <a:stretch>
            <a:fillRect/>
          </a:stretch>
        </p:blipFill>
        <p:spPr bwMode="auto">
          <a:xfrm>
            <a:off x="7365036" y="2066878"/>
            <a:ext cx="4437940" cy="3328455"/>
          </a:xfrm>
          <a:prstGeom prst="rect">
            <a:avLst/>
          </a:prstGeom>
          <a:noFill/>
        </p:spPr>
      </p:pic>
      <p:sp>
        <p:nvSpPr>
          <p:cNvPr id="6" name="Правоъгълник 5"/>
          <p:cNvSpPr/>
          <p:nvPr/>
        </p:nvSpPr>
        <p:spPr>
          <a:xfrm>
            <a:off x="757989" y="517358"/>
            <a:ext cx="11093115" cy="1477328"/>
          </a:xfrm>
          <a:prstGeom prst="rect">
            <a:avLst/>
          </a:prstGeom>
        </p:spPr>
        <p:txBody>
          <a:bodyPr wrap="square">
            <a:spAutoFit/>
          </a:bodyPr>
          <a:lstStyle/>
          <a:p>
            <a:pPr algn="ctr"/>
            <a:r>
              <a:rPr lang="bg-BG" sz="3000" b="1" dirty="0" smtClean="0">
                <a:solidFill>
                  <a:srgbClr val="0000FF"/>
                </a:solidFill>
              </a:rPr>
              <a:t>Цел за устойчиво развитие </a:t>
            </a:r>
            <a:r>
              <a:rPr lang="pt-PT" sz="3000" b="1" dirty="0" smtClean="0">
                <a:solidFill>
                  <a:srgbClr val="0000FF"/>
                </a:solidFill>
              </a:rPr>
              <a:t>11 (</a:t>
            </a:r>
            <a:r>
              <a:rPr lang="bg-BG" sz="3000" b="1" dirty="0" smtClean="0">
                <a:solidFill>
                  <a:srgbClr val="0000FF"/>
                </a:solidFill>
              </a:rPr>
              <a:t>ЦУР</a:t>
            </a:r>
            <a:r>
              <a:rPr lang="pt-PT" sz="3000" b="1" dirty="0" smtClean="0">
                <a:solidFill>
                  <a:srgbClr val="0000FF"/>
                </a:solidFill>
              </a:rPr>
              <a:t>11</a:t>
            </a:r>
            <a:r>
              <a:rPr lang="pt-PT" sz="3000" b="1" dirty="0">
                <a:solidFill>
                  <a:srgbClr val="0000FF"/>
                </a:solidFill>
              </a:rPr>
              <a:t>) - </a:t>
            </a:r>
            <a:r>
              <a:rPr lang="ru-RU" sz="3000" b="1" dirty="0" smtClean="0">
                <a:solidFill>
                  <a:srgbClr val="0000FF"/>
                </a:solidFill>
              </a:rPr>
              <a:t>превръщане на градовете и селищата в приобщаващи, безопасни, адаптивни и устойчиви места за живеене</a:t>
            </a:r>
            <a:endParaRPr lang="pt-PT" sz="3000" b="1" dirty="0">
              <a:solidFill>
                <a:srgbClr val="0000FF"/>
              </a:solidFill>
            </a:endParaRPr>
          </a:p>
        </p:txBody>
      </p:sp>
      <p:sp>
        <p:nvSpPr>
          <p:cNvPr id="45057" name="Rectangle 1"/>
          <p:cNvSpPr>
            <a:spLocks noChangeArrowheads="1"/>
          </p:cNvSpPr>
          <p:nvPr/>
        </p:nvSpPr>
        <p:spPr bwMode="auto">
          <a:xfrm>
            <a:off x="1667263" y="5638977"/>
            <a:ext cx="938739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dirty="0">
                <a:ln>
                  <a:noFill/>
                </a:ln>
                <a:solidFill>
                  <a:schemeClr val="tx1"/>
                </a:solidFill>
                <a:effectLst/>
                <a:ea typeface="Calibri" pitchFamily="34" charset="0"/>
                <a:cs typeface="Times New Roman" pitchFamily="18" charset="0"/>
                <a:hlinkClick r:id="rId3"/>
              </a:rPr>
              <a:t>https://ellenmacarthurfoundation.org/topics/cities/overview</a:t>
            </a:r>
            <a:r>
              <a:rPr kumimoji="0" lang="en-US" sz="2400" b="1" i="1" u="none" strike="noStrike" cap="none" normalizeH="0" baseline="0" dirty="0">
                <a:ln>
                  <a:noFill/>
                </a:ln>
                <a:solidFill>
                  <a:schemeClr val="tx1"/>
                </a:solidFill>
                <a:effectLst/>
                <a:ea typeface="Calibri" pitchFamily="34" charset="0"/>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sz="2400" b="1" i="1" u="none" strike="noStrike" cap="none" normalizeH="0" baseline="0" dirty="0">
                <a:ln>
                  <a:noFill/>
                </a:ln>
                <a:solidFill>
                  <a:schemeClr val="tx1"/>
                </a:solidFill>
                <a:effectLst/>
                <a:ea typeface="Calibri" pitchFamily="34" charset="0"/>
                <a:cs typeface="Times New Roman" pitchFamily="18" charset="0"/>
                <a:hlinkClick r:id="rId4"/>
              </a:rPr>
              <a:t>https://www.ecology-and-infrastructure.bg/bg/ecology-and-infrastructure/4/127/</a:t>
            </a:r>
            <a:endParaRPr kumimoji="0" lang="bg-BG" sz="2400" b="1" i="1" u="none" strike="noStrike" cap="none" normalizeH="0" baseline="0" dirty="0">
              <a:ln>
                <a:noFill/>
              </a:ln>
              <a:solidFill>
                <a:schemeClr val="tx1"/>
              </a:solidFill>
              <a:effectLst/>
              <a:cs typeface="Arial" pitchFamily="34" charset="0"/>
            </a:endParaRPr>
          </a:p>
        </p:txBody>
      </p:sp>
    </p:spTree>
    <p:extLst>
      <p:ext uri="{BB962C8B-B14F-4D97-AF65-F5344CB8AC3E}">
        <p14:creationId xmlns="" xmlns:p14="http://schemas.microsoft.com/office/powerpoint/2010/main" val="6268345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D8D6BEE-FB04-4441-B82D-ACD42807E3F8}"/>
              </a:ext>
            </a:extLst>
          </p:cNvPr>
          <p:cNvSpPr>
            <a:spLocks noGrp="1"/>
          </p:cNvSpPr>
          <p:nvPr>
            <p:ph type="body" sz="quarter" idx="13"/>
          </p:nvPr>
        </p:nvSpPr>
        <p:spPr/>
        <p:txBody>
          <a:bodyPr/>
          <a:lstStyle/>
          <a:p>
            <a:r>
              <a:rPr lang="en-US" dirty="0" err="1"/>
              <a:t>www.</a:t>
            </a:r>
            <a:r>
              <a:rPr lang="en-US" b="1" dirty="0" err="1"/>
              <a:t>climatechange</a:t>
            </a:r>
            <a:r>
              <a:rPr lang="en-US" dirty="0" err="1"/>
              <a:t>.eu</a:t>
            </a:r>
            <a:endParaRPr lang="en-US" dirty="0"/>
          </a:p>
          <a:p>
            <a:endParaRPr lang="en-US" dirty="0"/>
          </a:p>
        </p:txBody>
      </p:sp>
      <p:sp>
        <p:nvSpPr>
          <p:cNvPr id="20" name="Text Placeholder 19">
            <a:extLst>
              <a:ext uri="{FF2B5EF4-FFF2-40B4-BE49-F238E27FC236}">
                <a16:creationId xmlns:a16="http://schemas.microsoft.com/office/drawing/2014/main" xmlns="" id="{5328264C-32A9-A14B-88CE-E920BC4BEE14}"/>
              </a:ext>
            </a:extLst>
          </p:cNvPr>
          <p:cNvSpPr>
            <a:spLocks noGrp="1"/>
          </p:cNvSpPr>
          <p:nvPr>
            <p:ph type="body" sz="quarter" idx="18"/>
          </p:nvPr>
        </p:nvSpPr>
        <p:spPr>
          <a:xfrm>
            <a:off x="631657" y="4530508"/>
            <a:ext cx="5881764" cy="796508"/>
          </a:xfrm>
          <a:prstGeom prst="rect">
            <a:avLst/>
          </a:prstGeom>
        </p:spPr>
        <p:txBody>
          <a:bodyPr>
            <a:normAutofit/>
          </a:bodyPr>
          <a:lstStyle/>
          <a:p>
            <a:endParaRPr lang="en-US" dirty="0"/>
          </a:p>
          <a:p>
            <a:endParaRPr lang="en-US" dirty="0"/>
          </a:p>
        </p:txBody>
      </p:sp>
      <p:sp>
        <p:nvSpPr>
          <p:cNvPr id="19" name="Text Placeholder 18">
            <a:extLst>
              <a:ext uri="{FF2B5EF4-FFF2-40B4-BE49-F238E27FC236}">
                <a16:creationId xmlns:a16="http://schemas.microsoft.com/office/drawing/2014/main" xmlns="" id="{E2CFC547-9849-7F41-990D-A769792DB4FA}"/>
              </a:ext>
            </a:extLst>
          </p:cNvPr>
          <p:cNvSpPr>
            <a:spLocks noGrp="1"/>
          </p:cNvSpPr>
          <p:nvPr>
            <p:ph type="body" sz="quarter" idx="16"/>
          </p:nvPr>
        </p:nvSpPr>
        <p:spPr>
          <a:xfrm>
            <a:off x="654514" y="3951170"/>
            <a:ext cx="6413036" cy="634242"/>
          </a:xfrm>
          <a:prstGeom prst="rect">
            <a:avLst/>
          </a:prstGeom>
        </p:spPr>
        <p:txBody>
          <a:bodyPr>
            <a:noAutofit/>
          </a:bodyPr>
          <a:lstStyle/>
          <a:p>
            <a:r>
              <a:rPr lang="bg-BG" dirty="0" smtClean="0"/>
              <a:t>Благодарим и до нови срещи!</a:t>
            </a:r>
            <a:endParaRPr lang="en-US" dirty="0"/>
          </a:p>
        </p:txBody>
      </p:sp>
      <p:grpSp>
        <p:nvGrpSpPr>
          <p:cNvPr id="3" name="Graphic 3">
            <a:extLst>
              <a:ext uri="{FF2B5EF4-FFF2-40B4-BE49-F238E27FC236}">
                <a16:creationId xmlns:a16="http://schemas.microsoft.com/office/drawing/2014/main" xmlns="" id="{53B3F4FB-229C-F54D-853A-932560715113}"/>
              </a:ext>
            </a:extLst>
          </p:cNvPr>
          <p:cNvGrpSpPr/>
          <p:nvPr/>
        </p:nvGrpSpPr>
        <p:grpSpPr>
          <a:xfrm>
            <a:off x="10508450" y="4424386"/>
            <a:ext cx="435641" cy="435641"/>
            <a:chOff x="1950027" y="2499889"/>
            <a:chExt cx="850463" cy="850463"/>
          </a:xfrm>
        </p:grpSpPr>
        <p:sp>
          <p:nvSpPr>
            <p:cNvPr id="40" name="Freeform 39">
              <a:extLst>
                <a:ext uri="{FF2B5EF4-FFF2-40B4-BE49-F238E27FC236}">
                  <a16:creationId xmlns:a16="http://schemas.microsoft.com/office/drawing/2014/main" xmlns="" id="{605EE809-781D-EA40-B7B5-F2DFFB25193F}"/>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 name="Graphic 3">
              <a:extLst>
                <a:ext uri="{FF2B5EF4-FFF2-40B4-BE49-F238E27FC236}">
                  <a16:creationId xmlns:a16="http://schemas.microsoft.com/office/drawing/2014/main" xmlns="" id="{A6890E1D-E152-0C4B-898D-50D4F4F1C718}"/>
                </a:ext>
              </a:extLst>
            </p:cNvPr>
            <p:cNvGrpSpPr/>
            <p:nvPr/>
          </p:nvGrpSpPr>
          <p:grpSpPr>
            <a:xfrm>
              <a:off x="2107521" y="2657382"/>
              <a:ext cx="535476" cy="535477"/>
              <a:chOff x="2107521" y="2657382"/>
              <a:chExt cx="535476" cy="535477"/>
            </a:xfrm>
            <a:solidFill>
              <a:srgbClr val="FFFFFF"/>
            </a:solidFill>
          </p:grpSpPr>
          <p:sp>
            <p:nvSpPr>
              <p:cNvPr id="42" name="Freeform 41">
                <a:extLst>
                  <a:ext uri="{FF2B5EF4-FFF2-40B4-BE49-F238E27FC236}">
                    <a16:creationId xmlns:a16="http://schemas.microsoft.com/office/drawing/2014/main" xmlns="" id="{F09287CD-8FBC-394A-A8B9-B26037DE6893}"/>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xmlns="" id="{ED3DA43D-B006-6347-AB51-90CCC46EE41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xmlns="" id="{6C8E1D9C-8A4B-AA47-B2ED-9381C00E5768}"/>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5" name="Graphic 3">
            <a:extLst>
              <a:ext uri="{FF2B5EF4-FFF2-40B4-BE49-F238E27FC236}">
                <a16:creationId xmlns:a16="http://schemas.microsoft.com/office/drawing/2014/main" xmlns="" id="{F0617745-F5B0-024F-A1F9-FC6211780A2A}"/>
              </a:ext>
            </a:extLst>
          </p:cNvPr>
          <p:cNvGrpSpPr/>
          <p:nvPr/>
        </p:nvGrpSpPr>
        <p:grpSpPr>
          <a:xfrm>
            <a:off x="9433867" y="4424386"/>
            <a:ext cx="435641" cy="435641"/>
            <a:chOff x="-147782" y="2499889"/>
            <a:chExt cx="850463" cy="850463"/>
          </a:xfrm>
        </p:grpSpPr>
        <p:sp>
          <p:nvSpPr>
            <p:cNvPr id="46" name="Freeform 45">
              <a:extLst>
                <a:ext uri="{FF2B5EF4-FFF2-40B4-BE49-F238E27FC236}">
                  <a16:creationId xmlns:a16="http://schemas.microsoft.com/office/drawing/2014/main" xmlns="" id="{4E3FA7F1-893C-4846-9212-C0F05393617B}"/>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xmlns="" id="{3AFBEEAB-3015-3A40-A85D-4C320B19220E}"/>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6" name="Graphic 3">
            <a:extLst>
              <a:ext uri="{FF2B5EF4-FFF2-40B4-BE49-F238E27FC236}">
                <a16:creationId xmlns:a16="http://schemas.microsoft.com/office/drawing/2014/main" xmlns="" id="{6C972A2F-D4D5-9541-9E78-1C0D274B282E}"/>
              </a:ext>
            </a:extLst>
          </p:cNvPr>
          <p:cNvGrpSpPr/>
          <p:nvPr/>
        </p:nvGrpSpPr>
        <p:grpSpPr>
          <a:xfrm>
            <a:off x="11045419" y="4424386"/>
            <a:ext cx="435641" cy="435641"/>
            <a:chOff x="2998302" y="2499889"/>
            <a:chExt cx="850463" cy="850463"/>
          </a:xfrm>
        </p:grpSpPr>
        <p:sp>
          <p:nvSpPr>
            <p:cNvPr id="49" name="Freeform 48">
              <a:extLst>
                <a:ext uri="{FF2B5EF4-FFF2-40B4-BE49-F238E27FC236}">
                  <a16:creationId xmlns:a16="http://schemas.microsoft.com/office/drawing/2014/main" xmlns="" id="{9751DA2A-2A48-6748-A579-C33E31DFA977}"/>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xmlns="" id="{47C56DA9-8BE3-C54F-B325-77FDB0825CCB}"/>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7" name="Graphic 3">
            <a:extLst>
              <a:ext uri="{FF2B5EF4-FFF2-40B4-BE49-F238E27FC236}">
                <a16:creationId xmlns:a16="http://schemas.microsoft.com/office/drawing/2014/main" xmlns="" id="{B56B07A3-E28A-D341-B948-CE5792DE0C6D}"/>
              </a:ext>
            </a:extLst>
          </p:cNvPr>
          <p:cNvGrpSpPr/>
          <p:nvPr/>
        </p:nvGrpSpPr>
        <p:grpSpPr>
          <a:xfrm>
            <a:off x="8896900" y="4424386"/>
            <a:ext cx="435641" cy="435964"/>
            <a:chOff x="-1196056" y="2499889"/>
            <a:chExt cx="850463" cy="851093"/>
          </a:xfrm>
        </p:grpSpPr>
        <p:sp>
          <p:nvSpPr>
            <p:cNvPr id="52" name="Freeform 51">
              <a:extLst>
                <a:ext uri="{FF2B5EF4-FFF2-40B4-BE49-F238E27FC236}">
                  <a16:creationId xmlns:a16="http://schemas.microsoft.com/office/drawing/2014/main" xmlns="" id="{52C1EFDA-4AFE-9645-B573-20910968DF58}"/>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xmlns="" id="{7AE535EB-C9EF-BF48-BC0E-A01A27A9BA01}"/>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8" name="Group 53">
            <a:extLst>
              <a:ext uri="{FF2B5EF4-FFF2-40B4-BE49-F238E27FC236}">
                <a16:creationId xmlns:a16="http://schemas.microsoft.com/office/drawing/2014/main" xmlns="" id="{8F51B179-4F68-114B-BF42-38BC21F150C7}"/>
              </a:ext>
            </a:extLst>
          </p:cNvPr>
          <p:cNvGrpSpPr/>
          <p:nvPr/>
        </p:nvGrpSpPr>
        <p:grpSpPr>
          <a:xfrm>
            <a:off x="9971159" y="4424386"/>
            <a:ext cx="435641" cy="435641"/>
            <a:chOff x="5339337" y="8702010"/>
            <a:chExt cx="280634" cy="280634"/>
          </a:xfrm>
          <a:solidFill>
            <a:srgbClr val="12B4CB"/>
          </a:solidFill>
        </p:grpSpPr>
        <p:sp>
          <p:nvSpPr>
            <p:cNvPr id="55" name="Freeform 54">
              <a:extLst>
                <a:ext uri="{FF2B5EF4-FFF2-40B4-BE49-F238E27FC236}">
                  <a16:creationId xmlns:a16="http://schemas.microsoft.com/office/drawing/2014/main" xmlns="" id="{6C7668A3-81D5-0144-B6D3-3DC9E5B6589E}"/>
                </a:ext>
              </a:extLst>
            </p:cNvPr>
            <p:cNvSpPr/>
            <p:nvPr/>
          </p:nvSpPr>
          <p:spPr>
            <a:xfrm>
              <a:off x="5339337" y="8702010"/>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B7339"/>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56" name="Graphic 55" descr="World with solid fill">
              <a:extLst>
                <a:ext uri="{FF2B5EF4-FFF2-40B4-BE49-F238E27FC236}">
                  <a16:creationId xmlns:a16="http://schemas.microsoft.com/office/drawing/2014/main" xmlns="" id="{FC6E819D-E55B-3F49-A58C-8F15780016C2}"/>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p:blipFill>
          <p:spPr>
            <a:xfrm>
              <a:off x="5356616" y="8719289"/>
              <a:ext cx="246077" cy="246077"/>
            </a:xfrm>
            <a:prstGeom prst="rect">
              <a:avLst/>
            </a:prstGeom>
          </p:spPr>
        </p:pic>
      </p:grpSp>
    </p:spTree>
    <p:extLst>
      <p:ext uri="{BB962C8B-B14F-4D97-AF65-F5344CB8AC3E}">
        <p14:creationId xmlns:p14="http://schemas.microsoft.com/office/powerpoint/2010/main" xmlns=""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824616" y="1221204"/>
            <a:ext cx="9791416" cy="56007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b="1" dirty="0" smtClean="0">
                <a:solidFill>
                  <a:srgbClr val="000000"/>
                </a:solidFill>
                <a:latin typeface="Calibri" panose="020F0502020204030204" pitchFamily="34" charset="0"/>
              </a:rPr>
              <a:t>11.1</a:t>
            </a:r>
            <a:r>
              <a:rPr lang="ru-RU" sz="2400" dirty="0" smtClean="0">
                <a:solidFill>
                  <a:srgbClr val="000000"/>
                </a:solidFill>
                <a:latin typeface="Calibri" panose="020F0502020204030204" pitchFamily="34" charset="0"/>
              </a:rPr>
              <a:t>    Осигуряване до 2030 г. на </a:t>
            </a:r>
            <a:r>
              <a:rPr lang="ru-RU" sz="2400" i="1" dirty="0" smtClean="0">
                <a:solidFill>
                  <a:srgbClr val="0000FF"/>
                </a:solidFill>
                <a:latin typeface="Calibri" panose="020F0502020204030204" pitchFamily="34" charset="0"/>
              </a:rPr>
              <a:t>достъп за всички до подходящо и безопасно жилище и основни услуги на достъпна цена, както и подобряване на условията на бедните предградия</a:t>
            </a:r>
            <a:r>
              <a:rPr lang="ru-RU" sz="2400" dirty="0" smtClean="0">
                <a:solidFill>
                  <a:srgbClr val="000000"/>
                </a:solidFill>
                <a:latin typeface="Calibri" panose="020F0502020204030204" pitchFamily="34" charset="0"/>
              </a:rPr>
              <a:t>.</a:t>
            </a:r>
          </a:p>
          <a:p>
            <a:pPr marL="0" indent="0">
              <a:buNone/>
            </a:pPr>
            <a:r>
              <a:rPr lang="ru-RU" sz="2400" b="1" dirty="0" smtClean="0">
                <a:solidFill>
                  <a:srgbClr val="000000"/>
                </a:solidFill>
                <a:latin typeface="Calibri" panose="020F0502020204030204" pitchFamily="34" charset="0"/>
              </a:rPr>
              <a:t>11.2</a:t>
            </a:r>
            <a:r>
              <a:rPr lang="ru-RU" sz="2400" dirty="0" smtClean="0">
                <a:solidFill>
                  <a:srgbClr val="000000"/>
                </a:solidFill>
                <a:latin typeface="Calibri" panose="020F0502020204030204" pitchFamily="34" charset="0"/>
              </a:rPr>
              <a:t>    Осигуряване до 2030 г. на </a:t>
            </a:r>
            <a:r>
              <a:rPr lang="ru-RU" sz="2400" i="1" dirty="0" smtClean="0">
                <a:solidFill>
                  <a:srgbClr val="0000FF"/>
                </a:solidFill>
                <a:latin typeface="Calibri" panose="020F0502020204030204" pitchFamily="34" charset="0"/>
              </a:rPr>
              <a:t>достъп за всички до безопасни, достъпни и устойчиви транспортни системи на приемливи цени, подобряване на безопасността по пътищата</a:t>
            </a:r>
            <a:r>
              <a:rPr lang="ru-RU" sz="2400" dirty="0" smtClean="0">
                <a:solidFill>
                  <a:srgbClr val="000000"/>
                </a:solidFill>
                <a:latin typeface="Calibri" panose="020F0502020204030204" pitchFamily="34" charset="0"/>
              </a:rPr>
              <a:t>, особено чрез разширяване мрежата на обществения транспорт, като се обръща особено внимание на потребностите на хората в уязвимо положение, жените, децата, лицата с увреждания и по-възрастните хора.</a:t>
            </a:r>
          </a:p>
          <a:p>
            <a:pPr marL="0" indent="0">
              <a:buNone/>
            </a:pPr>
            <a:r>
              <a:rPr lang="ru-RU" sz="2400" b="1" dirty="0" smtClean="0">
                <a:solidFill>
                  <a:srgbClr val="000000"/>
                </a:solidFill>
                <a:latin typeface="Calibri" panose="020F0502020204030204" pitchFamily="34" charset="0"/>
              </a:rPr>
              <a:t>11.3</a:t>
            </a:r>
            <a:r>
              <a:rPr lang="ru-RU" sz="2400" dirty="0" smtClean="0">
                <a:solidFill>
                  <a:srgbClr val="000000"/>
                </a:solidFill>
                <a:latin typeface="Calibri" panose="020F0502020204030204" pitchFamily="34" charset="0"/>
              </a:rPr>
              <a:t>    Засилване до 2030 г. на устойчивата и приобщаваща урбанизация и на капацитета за </a:t>
            </a:r>
            <a:r>
              <a:rPr lang="ru-RU" sz="2400" i="1" dirty="0" smtClean="0">
                <a:solidFill>
                  <a:srgbClr val="0000FF"/>
                </a:solidFill>
                <a:latin typeface="Calibri" panose="020F0502020204030204" pitchFamily="34" charset="0"/>
              </a:rPr>
              <a:t>интегрирано, устойчиво и с широко участие в планиране и управление на заселването във всички страни</a:t>
            </a:r>
            <a:r>
              <a:rPr lang="ru-RU" sz="2400" dirty="0" smtClean="0">
                <a:solidFill>
                  <a:srgbClr val="000000"/>
                </a:solidFill>
                <a:latin typeface="Calibri" panose="020F0502020204030204" pitchFamily="34" charset="0"/>
              </a:rPr>
              <a:t>.</a:t>
            </a:r>
          </a:p>
          <a:p>
            <a:pPr marL="0" indent="0">
              <a:buNone/>
            </a:pPr>
            <a:r>
              <a:rPr lang="ru-RU" sz="2400" b="1" dirty="0" smtClean="0">
                <a:solidFill>
                  <a:srgbClr val="000000"/>
                </a:solidFill>
                <a:latin typeface="Calibri" panose="020F0502020204030204" pitchFamily="34" charset="0"/>
              </a:rPr>
              <a:t>11.4</a:t>
            </a:r>
            <a:r>
              <a:rPr lang="ru-RU" sz="2400" dirty="0" smtClean="0">
                <a:solidFill>
                  <a:srgbClr val="000000"/>
                </a:solidFill>
                <a:latin typeface="Calibri" panose="020F0502020204030204" pitchFamily="34" charset="0"/>
              </a:rPr>
              <a:t>    Засилване на усилията </a:t>
            </a:r>
            <a:r>
              <a:rPr lang="ru-RU" sz="2400" i="1" dirty="0" smtClean="0">
                <a:solidFill>
                  <a:srgbClr val="0000FF"/>
                </a:solidFill>
                <a:latin typeface="Calibri" panose="020F0502020204030204" pitchFamily="34" charset="0"/>
              </a:rPr>
              <a:t>за опазване и съхранение на световното културно и природно наследство</a:t>
            </a:r>
            <a:r>
              <a:rPr lang="ru-RU" sz="2400" dirty="0" smtClean="0">
                <a:solidFill>
                  <a:srgbClr val="000000"/>
                </a:solidFill>
                <a:latin typeface="Calibri" panose="020F0502020204030204" pitchFamily="34" charset="0"/>
              </a:rPr>
              <a:t>.</a:t>
            </a:r>
          </a:p>
        </p:txBody>
      </p:sp>
      <p:sp>
        <p:nvSpPr>
          <p:cNvPr id="5" name="TextBox 4"/>
          <p:cNvSpPr txBox="1"/>
          <p:nvPr/>
        </p:nvSpPr>
        <p:spPr>
          <a:xfrm>
            <a:off x="1266825" y="474702"/>
            <a:ext cx="10180759" cy="553998"/>
          </a:xfrm>
          <a:prstGeom prst="rect">
            <a:avLst/>
          </a:prstGeom>
          <a:noFill/>
        </p:spPr>
        <p:txBody>
          <a:bodyPr wrap="square" rtlCol="0">
            <a:spAutoFit/>
          </a:bodyPr>
          <a:lstStyle/>
          <a:p>
            <a:pPr algn="ctr"/>
            <a:r>
              <a:rPr lang="bg-BG" sz="3000" b="1" dirty="0" smtClean="0">
                <a:solidFill>
                  <a:srgbClr val="0000FF"/>
                </a:solidFill>
              </a:rPr>
              <a:t>Програма за устойчиво развитие 2030 – ЦУР11</a:t>
            </a:r>
            <a:endParaRPr lang="bg-BG" sz="3000" b="1" dirty="0">
              <a:solidFill>
                <a:srgbClr val="0000FF"/>
              </a:solidFill>
            </a:endParaRPr>
          </a:p>
        </p:txBody>
      </p:sp>
      <p:sp>
        <p:nvSpPr>
          <p:cNvPr id="7"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Tree>
    <p:extLst>
      <p:ext uri="{BB962C8B-B14F-4D97-AF65-F5344CB8AC3E}">
        <p14:creationId xmlns="" xmlns:p14="http://schemas.microsoft.com/office/powerpoint/2010/main" val="626834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62B34AE-A413-422C-8151-FE66D6426A28}"/>
              </a:ext>
            </a:extLst>
          </p:cNvPr>
          <p:cNvSpPr txBox="1">
            <a:spLocks/>
          </p:cNvSpPr>
          <p:nvPr/>
        </p:nvSpPr>
        <p:spPr>
          <a:xfrm>
            <a:off x="1656167" y="1028700"/>
            <a:ext cx="10255096" cy="5829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2400" b="1" dirty="0" smtClean="0">
                <a:solidFill>
                  <a:srgbClr val="000000"/>
                </a:solidFill>
                <a:latin typeface="Calibri" panose="020F0502020204030204" pitchFamily="34" charset="0"/>
              </a:rPr>
              <a:t>11.5</a:t>
            </a:r>
            <a:r>
              <a:rPr lang="ru-RU" sz="2400" dirty="0" smtClean="0">
                <a:solidFill>
                  <a:srgbClr val="000000"/>
                </a:solidFill>
                <a:latin typeface="Calibri" panose="020F0502020204030204" pitchFamily="34" charset="0"/>
              </a:rPr>
              <a:t>    Значително </a:t>
            </a:r>
            <a:r>
              <a:rPr lang="ru-RU" sz="2400" i="1" dirty="0" smtClean="0">
                <a:solidFill>
                  <a:srgbClr val="0000FF"/>
                </a:solidFill>
                <a:latin typeface="Calibri" panose="020F0502020204030204" pitchFamily="34" charset="0"/>
              </a:rPr>
              <a:t>намаляване до 2030 г. броя на загиналите и засегнатите от стихийни бедствия </a:t>
            </a:r>
            <a:r>
              <a:rPr lang="ru-RU" sz="2400" dirty="0" smtClean="0">
                <a:solidFill>
                  <a:srgbClr val="000000"/>
                </a:solidFill>
                <a:latin typeface="Calibri" panose="020F0502020204030204" pitchFamily="34" charset="0"/>
              </a:rPr>
              <a:t>и значително намаляване на причинените от бедствия, в това число водни бедствия, преки икономически загуби спрямо глобалния брутен вътрешен продукт, като се обръща особено внимание на </a:t>
            </a:r>
            <a:r>
              <a:rPr lang="ru-RU" sz="2400" i="1" dirty="0" smtClean="0">
                <a:solidFill>
                  <a:srgbClr val="0000FF"/>
                </a:solidFill>
                <a:latin typeface="Calibri" panose="020F0502020204030204" pitchFamily="34" charset="0"/>
              </a:rPr>
              <a:t>защитата на бедните и хората в уязвимо положение</a:t>
            </a:r>
            <a:r>
              <a:rPr lang="ru-RU" sz="2400" dirty="0" smtClean="0">
                <a:solidFill>
                  <a:srgbClr val="000000"/>
                </a:solidFill>
                <a:latin typeface="Calibri" panose="020F0502020204030204" pitchFamily="34" charset="0"/>
              </a:rPr>
              <a:t>.</a:t>
            </a:r>
          </a:p>
          <a:p>
            <a:pPr marL="0" indent="0">
              <a:buNone/>
            </a:pPr>
            <a:r>
              <a:rPr lang="ru-RU" sz="2400" b="1" dirty="0" smtClean="0">
                <a:solidFill>
                  <a:srgbClr val="000000"/>
                </a:solidFill>
                <a:latin typeface="Calibri" panose="020F0502020204030204" pitchFamily="34" charset="0"/>
              </a:rPr>
              <a:t>11.6</a:t>
            </a:r>
            <a:r>
              <a:rPr lang="ru-RU" sz="2400" dirty="0" smtClean="0">
                <a:solidFill>
                  <a:srgbClr val="000000"/>
                </a:solidFill>
                <a:latin typeface="Calibri" panose="020F0502020204030204" pitchFamily="34" charset="0"/>
              </a:rPr>
              <a:t>    Намаляване до 2030 г. на </a:t>
            </a:r>
            <a:r>
              <a:rPr lang="ru-RU" sz="2400" i="1" dirty="0" smtClean="0">
                <a:solidFill>
                  <a:srgbClr val="0000FF"/>
                </a:solidFill>
                <a:latin typeface="Calibri" panose="020F0502020204030204" pitchFamily="34" charset="0"/>
              </a:rPr>
              <a:t>вредното въздействие на градовете върху околната среда на глава от населението</a:t>
            </a:r>
            <a:r>
              <a:rPr lang="ru-RU" sz="2400" dirty="0" smtClean="0">
                <a:solidFill>
                  <a:srgbClr val="000000"/>
                </a:solidFill>
                <a:latin typeface="Calibri" panose="020F0502020204030204" pitchFamily="34" charset="0"/>
              </a:rPr>
              <a:t>, включително като се обръща особено внимание на </a:t>
            </a:r>
            <a:r>
              <a:rPr lang="ru-RU" sz="2400" i="1" dirty="0" smtClean="0">
                <a:solidFill>
                  <a:srgbClr val="0000FF"/>
                </a:solidFill>
                <a:latin typeface="Calibri" panose="020F0502020204030204" pitchFamily="34" charset="0"/>
              </a:rPr>
              <a:t>качеството на въздуха и управлението на градските и други видове отпадъци</a:t>
            </a:r>
            <a:r>
              <a:rPr lang="ru-RU" sz="2400" dirty="0" smtClean="0">
                <a:solidFill>
                  <a:srgbClr val="000000"/>
                </a:solidFill>
                <a:latin typeface="Calibri" panose="020F0502020204030204" pitchFamily="34" charset="0"/>
              </a:rPr>
              <a:t>.</a:t>
            </a:r>
          </a:p>
          <a:p>
            <a:pPr marL="0" indent="0">
              <a:buNone/>
            </a:pPr>
            <a:r>
              <a:rPr lang="ru-RU" sz="2400" b="1" dirty="0" smtClean="0">
                <a:solidFill>
                  <a:srgbClr val="000000"/>
                </a:solidFill>
                <a:latin typeface="Calibri" panose="020F0502020204030204" pitchFamily="34" charset="0"/>
              </a:rPr>
              <a:t>11.7 </a:t>
            </a:r>
            <a:r>
              <a:rPr lang="ru-RU" sz="2400" dirty="0" smtClean="0">
                <a:solidFill>
                  <a:srgbClr val="000000"/>
                </a:solidFill>
                <a:latin typeface="Calibri" panose="020F0502020204030204" pitchFamily="34" charset="0"/>
              </a:rPr>
              <a:t>   Осигуряване до 2030 г. на </a:t>
            </a:r>
            <a:r>
              <a:rPr lang="ru-RU" sz="2400" i="1" dirty="0" smtClean="0">
                <a:solidFill>
                  <a:srgbClr val="0000FF"/>
                </a:solidFill>
                <a:latin typeface="Calibri" panose="020F0502020204030204" pitchFamily="34" charset="0"/>
              </a:rPr>
              <a:t>всеобщ достъп до безопасни, приобщаващи и достъпни публични и зелени площи</a:t>
            </a:r>
            <a:r>
              <a:rPr lang="ru-RU" sz="2400" dirty="0" smtClean="0">
                <a:solidFill>
                  <a:srgbClr val="000000"/>
                </a:solidFill>
                <a:latin typeface="Calibri" panose="020F0502020204030204" pitchFamily="34" charset="0"/>
              </a:rPr>
              <a:t>, по-специално за жените и децата, по-възрастните хора и лицата с увреждания.</a:t>
            </a:r>
          </a:p>
          <a:p>
            <a:pPr marL="0" indent="0">
              <a:buNone/>
            </a:pPr>
            <a:r>
              <a:rPr lang="ru-RU" sz="2400" b="1" dirty="0" smtClean="0">
                <a:solidFill>
                  <a:srgbClr val="000000"/>
                </a:solidFill>
                <a:latin typeface="Calibri" panose="020F0502020204030204" pitchFamily="34" charset="0"/>
              </a:rPr>
              <a:t>11.a</a:t>
            </a:r>
            <a:r>
              <a:rPr lang="ru-RU" sz="2400" dirty="0" smtClean="0">
                <a:solidFill>
                  <a:srgbClr val="000000"/>
                </a:solidFill>
                <a:latin typeface="Calibri" panose="020F0502020204030204" pitchFamily="34" charset="0"/>
              </a:rPr>
              <a:t>    Стимулиране на </a:t>
            </a:r>
            <a:r>
              <a:rPr lang="ru-RU" sz="2400" i="1" dirty="0" smtClean="0">
                <a:solidFill>
                  <a:srgbClr val="0000FF"/>
                </a:solidFill>
                <a:latin typeface="Calibri" panose="020F0502020204030204" pitchFamily="34" charset="0"/>
              </a:rPr>
              <a:t>положителните икономически, социални и екологични връзки между градските, крайградските и селските райони </a:t>
            </a:r>
            <a:r>
              <a:rPr lang="ru-RU" sz="2400" dirty="0" smtClean="0">
                <a:solidFill>
                  <a:srgbClr val="000000"/>
                </a:solidFill>
                <a:latin typeface="Calibri" panose="020F0502020204030204" pitchFamily="34" charset="0"/>
              </a:rPr>
              <a:t>чрез засилване на устройственото и стратегическото </a:t>
            </a:r>
            <a:r>
              <a:rPr lang="ru-RU" sz="2400" i="1" dirty="0" smtClean="0">
                <a:solidFill>
                  <a:srgbClr val="0000FF"/>
                </a:solidFill>
                <a:latin typeface="Calibri" panose="020F0502020204030204" pitchFamily="34" charset="0"/>
              </a:rPr>
              <a:t>планиране на националното, регионалното и местното развитие</a:t>
            </a:r>
            <a:r>
              <a:rPr lang="ru-RU" sz="2400" dirty="0" smtClean="0">
                <a:solidFill>
                  <a:srgbClr val="000000"/>
                </a:solidFill>
                <a:latin typeface="Calibri" panose="020F0502020204030204" pitchFamily="34" charset="0"/>
              </a:rPr>
              <a:t>.</a:t>
            </a:r>
          </a:p>
          <a:p>
            <a:pPr marL="0" indent="0">
              <a:buNone/>
            </a:pPr>
            <a:endParaRPr lang="ru-RU" sz="2400" dirty="0" smtClean="0">
              <a:solidFill>
                <a:srgbClr val="000000"/>
              </a:solidFill>
              <a:latin typeface="Calibri" panose="020F0502020204030204" pitchFamily="34" charset="0"/>
            </a:endParaRPr>
          </a:p>
          <a:p>
            <a:pPr marL="0" indent="0">
              <a:buNone/>
            </a:pPr>
            <a:endParaRPr lang="ru-RU" sz="2400" dirty="0" smtClean="0">
              <a:solidFill>
                <a:srgbClr val="000000"/>
              </a:solidFill>
              <a:latin typeface="Calibri" panose="020F0502020204030204" pitchFamily="34" charset="0"/>
            </a:endParaRPr>
          </a:p>
        </p:txBody>
      </p:sp>
      <p:sp>
        <p:nvSpPr>
          <p:cNvPr id="5" name="TextBox 4"/>
          <p:cNvSpPr txBox="1"/>
          <p:nvPr/>
        </p:nvSpPr>
        <p:spPr>
          <a:xfrm>
            <a:off x="1266825" y="474702"/>
            <a:ext cx="10180759" cy="553998"/>
          </a:xfrm>
          <a:prstGeom prst="rect">
            <a:avLst/>
          </a:prstGeom>
          <a:noFill/>
        </p:spPr>
        <p:txBody>
          <a:bodyPr wrap="square" rtlCol="0">
            <a:spAutoFit/>
          </a:bodyPr>
          <a:lstStyle/>
          <a:p>
            <a:pPr algn="ctr"/>
            <a:r>
              <a:rPr lang="bg-BG" sz="3000" b="1" dirty="0" smtClean="0">
                <a:solidFill>
                  <a:srgbClr val="0000FF"/>
                </a:solidFill>
              </a:rPr>
              <a:t>Програма за устойчиво развитие 2030 – ЦУР11</a:t>
            </a:r>
            <a:endParaRPr lang="bg-BG" sz="3000" b="1" dirty="0">
              <a:solidFill>
                <a:srgbClr val="0000FF"/>
              </a:solidFill>
            </a:endParaRPr>
          </a:p>
        </p:txBody>
      </p:sp>
      <p:sp>
        <p:nvSpPr>
          <p:cNvPr id="7" name="Marcador de Posição do Texto 1">
            <a:extLst>
              <a:ext uri="{FF2B5EF4-FFF2-40B4-BE49-F238E27FC236}">
                <a16:creationId xmlns="" xmlns:a16="http://schemas.microsoft.com/office/drawing/2014/main" id="{C3DBDB17-2CF4-45D7-8202-DE55E9AFC50F}"/>
              </a:ext>
            </a:extLst>
          </p:cNvPr>
          <p:cNvSpPr>
            <a:spLocks noGrp="1"/>
          </p:cNvSpPr>
          <p:nvPr>
            <p:ph type="body" sz="quarter" idx="10"/>
          </p:nvPr>
        </p:nvSpPr>
        <p:spPr>
          <a:xfrm>
            <a:off x="757989" y="56597"/>
            <a:ext cx="11434011" cy="460761"/>
          </a:xfrm>
        </p:spPr>
        <p:txBody>
          <a:bodyPr/>
          <a:lstStyle/>
          <a:p>
            <a:r>
              <a:rPr lang="ru-RU" dirty="0" smtClean="0"/>
              <a:t>Призив за действие за устойчиви градове и общности</a:t>
            </a:r>
            <a:endParaRPr lang="en-US" cap="all" dirty="0">
              <a:cs typeface="Calibri"/>
            </a:endParaRPr>
          </a:p>
        </p:txBody>
      </p:sp>
    </p:spTree>
    <p:extLst>
      <p:ext uri="{BB962C8B-B14F-4D97-AF65-F5344CB8AC3E}">
        <p14:creationId xmlns="" xmlns:p14="http://schemas.microsoft.com/office/powerpoint/2010/main" val="62683451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9819</TotalTime>
  <Words>4718</Words>
  <Application>Microsoft Office PowerPoint</Application>
  <PresentationFormat>Custom</PresentationFormat>
  <Paragraphs>532</Paragraphs>
  <Slides>70</Slides>
  <Notes>14</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Gergana</cp:lastModifiedBy>
  <cp:revision>920</cp:revision>
  <dcterms:created xsi:type="dcterms:W3CDTF">2020-10-14T13:32:04Z</dcterms:created>
  <dcterms:modified xsi:type="dcterms:W3CDTF">2023-03-21T07:18:31Z</dcterms:modified>
</cp:coreProperties>
</file>