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828" r:id="rId2"/>
  </p:sldMasterIdLst>
  <p:notesMasterIdLst>
    <p:notesMasterId r:id="rId56"/>
  </p:notesMasterIdLst>
  <p:sldIdLst>
    <p:sldId id="4458" r:id="rId3"/>
    <p:sldId id="257" r:id="rId4"/>
    <p:sldId id="4456" r:id="rId5"/>
    <p:sldId id="259" r:id="rId6"/>
    <p:sldId id="4418" r:id="rId7"/>
    <p:sldId id="4460" r:id="rId8"/>
    <p:sldId id="4417" r:id="rId9"/>
    <p:sldId id="4416" r:id="rId10"/>
    <p:sldId id="4419" r:id="rId11"/>
    <p:sldId id="4447" r:id="rId12"/>
    <p:sldId id="4426" r:id="rId13"/>
    <p:sldId id="4461" r:id="rId14"/>
    <p:sldId id="4462" r:id="rId15"/>
    <p:sldId id="4463" r:id="rId16"/>
    <p:sldId id="4428" r:id="rId17"/>
    <p:sldId id="4427" r:id="rId18"/>
    <p:sldId id="4464" r:id="rId19"/>
    <p:sldId id="4430" r:id="rId20"/>
    <p:sldId id="4431" r:id="rId21"/>
    <p:sldId id="4432" r:id="rId22"/>
    <p:sldId id="4446" r:id="rId23"/>
    <p:sldId id="4356" r:id="rId24"/>
    <p:sldId id="4437" r:id="rId25"/>
    <p:sldId id="4440" r:id="rId26"/>
    <p:sldId id="4439" r:id="rId27"/>
    <p:sldId id="4441" r:id="rId28"/>
    <p:sldId id="4442" r:id="rId29"/>
    <p:sldId id="4443" r:id="rId30"/>
    <p:sldId id="4459" r:id="rId31"/>
    <p:sldId id="4438" r:id="rId32"/>
    <p:sldId id="4361" r:id="rId33"/>
    <p:sldId id="4448" r:id="rId34"/>
    <p:sldId id="4374" r:id="rId35"/>
    <p:sldId id="4429" r:id="rId36"/>
    <p:sldId id="4445" r:id="rId37"/>
    <p:sldId id="4444" r:id="rId38"/>
    <p:sldId id="4420" r:id="rId39"/>
    <p:sldId id="265" r:id="rId40"/>
    <p:sldId id="4455" r:id="rId41"/>
    <p:sldId id="4466" r:id="rId42"/>
    <p:sldId id="4465" r:id="rId43"/>
    <p:sldId id="4468" r:id="rId44"/>
    <p:sldId id="4467" r:id="rId45"/>
    <p:sldId id="4469" r:id="rId46"/>
    <p:sldId id="4423" r:id="rId47"/>
    <p:sldId id="4453" r:id="rId48"/>
    <p:sldId id="4471" r:id="rId49"/>
    <p:sldId id="4452" r:id="rId50"/>
    <p:sldId id="4425" r:id="rId51"/>
    <p:sldId id="289" r:id="rId52"/>
    <p:sldId id="4457" r:id="rId53"/>
    <p:sldId id="4449" r:id="rId54"/>
    <p:sldId id="4470" r:id="rId55"/>
  </p:sldIdLst>
  <p:sldSz cx="12192000" cy="6858000"/>
  <p:notesSz cx="6797675" cy="9926638"/>
  <p:embeddedFontLst>
    <p:embeddedFont>
      <p:font typeface="Montserrat" charset="-52"/>
      <p:regular r:id="rId57"/>
      <p:bold r:id="rId58"/>
      <p:italic r:id="rId59"/>
      <p:boldItalic r:id="rId60"/>
    </p:embeddedFont>
    <p:embeddedFont>
      <p:font typeface="Calibri" pitchFamily="34" charset="0"/>
      <p:regular r:id="rId61"/>
      <p:bold r:id="rId62"/>
      <p:italic r:id="rId63"/>
      <p:boldItalic r:id="rId64"/>
    </p:embeddedFont>
    <p:embeddedFont>
      <p:font typeface="Open Sans" charset="0"/>
      <p:regular r:id="rId65"/>
      <p:bold r:id="rId66"/>
      <p:italic r:id="rId67"/>
      <p:boldItalic r:id="rId68"/>
    </p:embeddedFont>
    <p:embeddedFont>
      <p:font typeface="Merriweather" charset="-52"/>
      <p:regular r:id="rId69"/>
      <p:bold r:id="rId70"/>
      <p:italic r:id="rId71"/>
      <p:boldItalic r:id="rId72"/>
    </p:embeddedFont>
    <p:embeddedFont>
      <p:font typeface="ibm plex sans" charset="0"/>
      <p:regular r:id="rId73"/>
      <p:bold r:id="rId74"/>
      <p:italic r:id="rId75"/>
      <p:boldItalic r:id="rId76"/>
    </p:embeddedFont>
    <p:embeddedFont>
      <p:font typeface="Source Serif Pro" charset="0"/>
      <p:regular r:id="rId77"/>
      <p:bold r:id="rId78"/>
      <p:italic r:id="rId79"/>
      <p:boldItalic r:id="rId80"/>
    </p:embeddedFont>
    <p:embeddedFont>
      <p:font typeface="Josefin Sans" charset="0"/>
      <p:regular r:id="rId81"/>
      <p:bold r:id="rId82"/>
      <p:boldItalic r:id="rId83"/>
    </p:embeddedFont>
    <p:embeddedFont>
      <p:font typeface="Verdana" pitchFamily="34" charset="0"/>
      <p:regular r:id="rId84"/>
      <p:bold r:id="rId85"/>
      <p:italic r:id="rId86"/>
      <p:boldItalic r:id="rId87"/>
    </p:embeddedFont>
    <p:embeddedFont>
      <p:font typeface="Montserrat Light" charset="-52"/>
      <p:regular r:id="rId88"/>
      <p: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DE4CE1-B44D-2941-E577-7355C51104F3}" name="Clara lourenco" initials="Cl" userId="5e4aa1a075052d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54F92"/>
    <a:srgbClr val="000000"/>
    <a:srgbClr val="EB7339"/>
    <a:srgbClr val="FFFFFF"/>
    <a:srgbClr val="EC7A42"/>
    <a:srgbClr val="AA1E71"/>
    <a:srgbClr val="9EB78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E7C13-ADBE-4B94-9D33-647FAC0CC954}" v="155" dt="2022-09-25T15:46:58.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03" autoAdjust="0"/>
    <p:restoredTop sz="86441" autoAdjust="0"/>
  </p:normalViewPr>
  <p:slideViewPr>
    <p:cSldViewPr snapToGrid="0" showGuides="1">
      <p:cViewPr>
        <p:scale>
          <a:sx n="70" d="100"/>
          <a:sy n="70" d="100"/>
        </p:scale>
        <p:origin x="-893" y="-202"/>
      </p:cViewPr>
      <p:guideLst>
        <p:guide orient="horz" pos="2160"/>
        <p:guide pos="3840"/>
      </p:guideLst>
    </p:cSldViewPr>
  </p:slideViewPr>
  <p:outlineViewPr>
    <p:cViewPr>
      <p:scale>
        <a:sx n="33" d="100"/>
        <a:sy n="33" d="100"/>
      </p:scale>
      <p:origin x="250" y="29448"/>
    </p:cViewPr>
  </p:outlineViewPr>
  <p:notesTextViewPr>
    <p:cViewPr>
      <p:scale>
        <a:sx n="1" d="1"/>
        <a:sy n="1" d="1"/>
      </p:scale>
      <p:origin x="0" y="0"/>
    </p:cViewPr>
  </p:notesTextViewPr>
  <p:sorterViewPr>
    <p:cViewPr>
      <p:scale>
        <a:sx n="111" d="100"/>
        <a:sy n="111" d="100"/>
      </p:scale>
      <p:origin x="0" y="0"/>
    </p:cViewPr>
  </p:sorterViewPr>
  <p:notesViewPr>
    <p:cSldViewPr snapToGrid="0">
      <p:cViewPr varScale="1">
        <p:scale>
          <a:sx n="61" d="100"/>
          <a:sy n="61" d="100"/>
        </p:scale>
        <p:origin x="-3259" y="-96"/>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font" Target="fonts/font33.fntdata"/><Relationship Id="rId97"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font" Target="fonts/font15.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presProps" Target="presProps.xml"/><Relationship Id="rId95"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viewProps" Target="viewProp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lourenço" userId="/ahOx1rifKxrnUSM4PPSBrLVCmCEpr8pILFd4Z3ylvQ=" providerId="None" clId="Web-{1E6E7C13-ADBE-4B94-9D33-647FAC0CC954}"/>
    <pc:docChg chg="addSld delSld modSld addMainMaster">
      <pc:chgData name="clara lourenço" userId="/ahOx1rifKxrnUSM4PPSBrLVCmCEpr8pILFd4Z3ylvQ=" providerId="None" clId="Web-{1E6E7C13-ADBE-4B94-9D33-647FAC0CC954}" dt="2022-09-25T15:46:56.626" v="148" actId="20577"/>
      <pc:docMkLst>
        <pc:docMk/>
      </pc:docMkLst>
      <pc:sldChg chg="modSp">
        <pc:chgData name="clara lourenço" userId="/ahOx1rifKxrnUSM4PPSBrLVCmCEpr8pILFd4Z3ylvQ=" providerId="None" clId="Web-{1E6E7C13-ADBE-4B94-9D33-647FAC0CC954}" dt="2022-09-25T15:46:56.626" v="148" actId="20577"/>
        <pc:sldMkLst>
          <pc:docMk/>
          <pc:sldMk cId="0" sldId="257"/>
        </pc:sldMkLst>
        <pc:spChg chg="mod">
          <ac:chgData name="clara lourenço" userId="/ahOx1rifKxrnUSM4PPSBrLVCmCEpr8pILFd4Z3ylvQ=" providerId="None" clId="Web-{1E6E7C13-ADBE-4B94-9D33-647FAC0CC954}" dt="2022-09-25T15:46:44.173" v="147" actId="20577"/>
          <ac:spMkLst>
            <pc:docMk/>
            <pc:sldMk cId="0" sldId="257"/>
            <ac:spMk id="214" creationId="{00000000-0000-0000-0000-000000000000}"/>
          </ac:spMkLst>
        </pc:spChg>
        <pc:spChg chg="mod">
          <ac:chgData name="clara lourenço" userId="/ahOx1rifKxrnUSM4PPSBrLVCmCEpr8pILFd4Z3ylvQ=" providerId="None" clId="Web-{1E6E7C13-ADBE-4B94-9D33-647FAC0CC954}" dt="2022-09-25T15:46:56.626" v="148" actId="20577"/>
          <ac:spMkLst>
            <pc:docMk/>
            <pc:sldMk cId="0" sldId="257"/>
            <ac:spMk id="216" creationId="{00000000-0000-0000-0000-000000000000}"/>
          </ac:spMkLst>
        </pc:spChg>
      </pc:sldChg>
      <pc:sldChg chg="del">
        <pc:chgData name="clara lourenço" userId="/ahOx1rifKxrnUSM4PPSBrLVCmCEpr8pILFd4Z3ylvQ=" providerId="None" clId="Web-{1E6E7C13-ADBE-4B94-9D33-647FAC0CC954}" dt="2022-09-25T15:36:01.438" v="0"/>
        <pc:sldMkLst>
          <pc:docMk/>
          <pc:sldMk cId="872958010" sldId="4409"/>
        </pc:sldMkLst>
      </pc:sldChg>
      <pc:sldChg chg="modSp">
        <pc:chgData name="clara lourenço" userId="/ahOx1rifKxrnUSM4PPSBrLVCmCEpr8pILFd4Z3ylvQ=" providerId="None" clId="Web-{1E6E7C13-ADBE-4B94-9D33-647FAC0CC954}" dt="2022-09-25T15:41:25.087" v="76" actId="1076"/>
        <pc:sldMkLst>
          <pc:docMk/>
          <pc:sldMk cId="1035788870" sldId="4425"/>
        </pc:sldMkLst>
        <pc:spChg chg="mod">
          <ac:chgData name="clara lourenço" userId="/ahOx1rifKxrnUSM4PPSBrLVCmCEpr8pILFd4Z3ylvQ=" providerId="None" clId="Web-{1E6E7C13-ADBE-4B94-9D33-647FAC0CC954}" dt="2022-09-25T15:41:25.087" v="76" actId="1076"/>
          <ac:spMkLst>
            <pc:docMk/>
            <pc:sldMk cId="1035788870" sldId="4425"/>
            <ac:spMk id="5" creationId="{D8F6F398-CBC8-E2DF-C9D1-13393221FEF7}"/>
          </ac:spMkLst>
        </pc:spChg>
      </pc:sldChg>
      <pc:sldChg chg="addSp delSp modSp add">
        <pc:chgData name="clara lourenço" userId="/ahOx1rifKxrnUSM4PPSBrLVCmCEpr8pILFd4Z3ylvQ=" providerId="None" clId="Web-{1E6E7C13-ADBE-4B94-9D33-647FAC0CC954}" dt="2022-09-25T15:40:07.460" v="74"/>
        <pc:sldMkLst>
          <pc:docMk/>
          <pc:sldMk cId="3952342941" sldId="4456"/>
        </pc:sldMkLst>
        <pc:spChg chg="add del mod">
          <ac:chgData name="clara lourenço" userId="/ahOx1rifKxrnUSM4PPSBrLVCmCEpr8pILFd4Z3ylvQ=" providerId="None" clId="Web-{1E6E7C13-ADBE-4B94-9D33-647FAC0CC954}" dt="2022-09-25T15:40:07.460" v="74"/>
          <ac:spMkLst>
            <pc:docMk/>
            <pc:sldMk cId="3952342941" sldId="4456"/>
            <ac:spMk id="2" creationId="{97601310-F1A7-5116-C968-EEADAB689FD7}"/>
          </ac:spMkLst>
        </pc:spChg>
        <pc:spChg chg="mod">
          <ac:chgData name="clara lourenço" userId="/ahOx1rifKxrnUSM4PPSBrLVCmCEpr8pILFd4Z3ylvQ=" providerId="None" clId="Web-{1E6E7C13-ADBE-4B94-9D33-647FAC0CC954}" dt="2022-09-25T15:38:34.582" v="10" actId="20577"/>
          <ac:spMkLst>
            <pc:docMk/>
            <pc:sldMk cId="3952342941" sldId="4456"/>
            <ac:spMk id="227" creationId="{00000000-0000-0000-0000-000000000000}"/>
          </ac:spMkLst>
        </pc:spChg>
        <pc:spChg chg="mod">
          <ac:chgData name="clara lourenço" userId="/ahOx1rifKxrnUSM4PPSBrLVCmCEpr8pILFd4Z3ylvQ=" providerId="None" clId="Web-{1E6E7C13-ADBE-4B94-9D33-647FAC0CC954}" dt="2022-09-25T15:39:07.396" v="32" actId="20577"/>
          <ac:spMkLst>
            <pc:docMk/>
            <pc:sldMk cId="3952342941" sldId="4456"/>
            <ac:spMk id="229" creationId="{00000000-0000-0000-0000-000000000000}"/>
          </ac:spMkLst>
        </pc:spChg>
        <pc:spChg chg="mod">
          <ac:chgData name="clara lourenço" userId="/ahOx1rifKxrnUSM4PPSBrLVCmCEpr8pILFd4Z3ylvQ=" providerId="None" clId="Web-{1E6E7C13-ADBE-4B94-9D33-647FAC0CC954}" dt="2022-09-25T15:39:28.662" v="47" actId="20577"/>
          <ac:spMkLst>
            <pc:docMk/>
            <pc:sldMk cId="3952342941" sldId="4456"/>
            <ac:spMk id="231" creationId="{00000000-0000-0000-0000-000000000000}"/>
          </ac:spMkLst>
        </pc:spChg>
        <pc:spChg chg="mod">
          <ac:chgData name="clara lourenço" userId="/ahOx1rifKxrnUSM4PPSBrLVCmCEpr8pILFd4Z3ylvQ=" providerId="None" clId="Web-{1E6E7C13-ADBE-4B94-9D33-647FAC0CC954}" dt="2022-09-25T15:40:00.663" v="73" actId="20577"/>
          <ac:spMkLst>
            <pc:docMk/>
            <pc:sldMk cId="3952342941" sldId="4456"/>
            <ac:spMk id="233" creationId="{00000000-0000-0000-0000-000000000000}"/>
          </ac:spMkLst>
        </pc:spChg>
        <pc:spChg chg="mod">
          <ac:chgData name="clara lourenço" userId="/ahOx1rifKxrnUSM4PPSBrLVCmCEpr8pILFd4Z3ylvQ=" providerId="None" clId="Web-{1E6E7C13-ADBE-4B94-9D33-647FAC0CC954}" dt="2022-09-25T15:37:18.346" v="2" actId="20577"/>
          <ac:spMkLst>
            <pc:docMk/>
            <pc:sldMk cId="3952342941" sldId="4456"/>
            <ac:spMk id="236" creationId="{00000000-0000-0000-0000-000000000000}"/>
          </ac:spMkLst>
        </pc:spChg>
      </pc:sldChg>
      <pc:sldChg chg="add">
        <pc:chgData name="clara lourenço" userId="/ahOx1rifKxrnUSM4PPSBrLVCmCEpr8pILFd4Z3ylvQ=" providerId="None" clId="Web-{1E6E7C13-ADBE-4B94-9D33-647FAC0CC954}" dt="2022-09-25T15:40:55.633" v="75"/>
        <pc:sldMkLst>
          <pc:docMk/>
          <pc:sldMk cId="592648576" sldId="4457"/>
        </pc:sldMkLst>
      </pc:sldChg>
      <pc:sldChg chg="add del">
        <pc:chgData name="clara lourenço" userId="/ahOx1rifKxrnUSM4PPSBrLVCmCEpr8pILFd4Z3ylvQ=" providerId="None" clId="Web-{1E6E7C13-ADBE-4B94-9D33-647FAC0CC954}" dt="2022-09-25T15:43:05.995" v="80"/>
        <pc:sldMkLst>
          <pc:docMk/>
          <pc:sldMk cId="3503630259" sldId="4458"/>
        </pc:sldMkLst>
      </pc:sldChg>
      <pc:sldMasterChg chg="addSldLayout">
        <pc:chgData name="clara lourenço" userId="/ahOx1rifKxrnUSM4PPSBrLVCmCEpr8pILFd4Z3ylvQ=" providerId="None" clId="Web-{1E6E7C13-ADBE-4B94-9D33-647FAC0CC954}" dt="2022-09-25T15:37:13.033" v="1"/>
        <pc:sldMasterMkLst>
          <pc:docMk/>
          <pc:sldMasterMk cId="0" sldId="2147483664"/>
        </pc:sldMasterMkLst>
        <pc:sldLayoutChg chg="add">
          <pc:chgData name="clara lourenço" userId="/ahOx1rifKxrnUSM4PPSBrLVCmCEpr8pILFd4Z3ylvQ=" providerId="None" clId="Web-{1E6E7C13-ADBE-4B94-9D33-647FAC0CC954}" dt="2022-09-25T15:37:13.033" v="1"/>
          <pc:sldLayoutMkLst>
            <pc:docMk/>
            <pc:sldMasterMk cId="0" sldId="2147483664"/>
            <pc:sldLayoutMk cId="0" sldId="2147483656"/>
          </pc:sldLayoutMkLst>
        </pc:sldLayoutChg>
        <pc:sldLayoutChg chg="add">
          <pc:chgData name="clara lourenço" userId="/ahOx1rifKxrnUSM4PPSBrLVCmCEpr8pILFd4Z3ylvQ=" providerId="None" clId="Web-{1E6E7C13-ADBE-4B94-9D33-647FAC0CC954}" dt="2022-09-25T15:37:13.033" v="1"/>
          <pc:sldLayoutMkLst>
            <pc:docMk/>
            <pc:sldMasterMk cId="0" sldId="2147483664"/>
            <pc:sldLayoutMk cId="0" sldId="2147483669"/>
          </pc:sldLayoutMkLst>
        </pc:sldLayoutChg>
      </pc:sldMasterChg>
      <pc:sldMasterChg chg="add addSldLayout">
        <pc:chgData name="clara lourenço" userId="/ahOx1rifKxrnUSM4PPSBrLVCmCEpr8pILFd4Z3ylvQ=" providerId="None" clId="Web-{1E6E7C13-ADBE-4B94-9D33-647FAC0CC954}" dt="2022-09-25T15:40:55.633" v="75"/>
        <pc:sldMasterMkLst>
          <pc:docMk/>
          <pc:sldMasterMk cId="580465908" sldId="2147483828"/>
        </pc:sldMasterMkLst>
        <pc:sldLayoutChg chg="add">
          <pc:chgData name="clara lourenço" userId="/ahOx1rifKxrnUSM4PPSBrLVCmCEpr8pILFd4Z3ylvQ=" providerId="None" clId="Web-{1E6E7C13-ADBE-4B94-9D33-647FAC0CC954}" dt="2022-09-25T15:40:55.633" v="75"/>
          <pc:sldLayoutMkLst>
            <pc:docMk/>
            <pc:sldMasterMk cId="580465908" sldId="2147483828"/>
            <pc:sldLayoutMk cId="956642892" sldId="2147483833"/>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649323712" sldId="2147483840"/>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49209456" sldId="2147483841"/>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2476502748" sldId="2147483842"/>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4108775608" sldId="2147483847"/>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3097068291" sldId="2147483853"/>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220412145" sldId="2147483861"/>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142165435" sldId="2147483867"/>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1996454653" sldId="2147483877"/>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480602439" sldId="2147483878"/>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3845830055" sldId="2147483881"/>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612293060" sldId="2147483882"/>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1576958388" sldId="2147483883"/>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3819129741" sldId="2147483884"/>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2761524070" sldId="2147483885"/>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3244810024" sldId="2147483886"/>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3266899453" sldId="2147483887"/>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2247054331" sldId="2147483889"/>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1038735301" sldId="2147483890"/>
          </pc:sldLayoutMkLst>
        </pc:sldLayoutChg>
        <pc:sldLayoutChg chg="add">
          <pc:chgData name="clara lourenço" userId="/ahOx1rifKxrnUSM4PPSBrLVCmCEpr8pILFd4Z3ylvQ=" providerId="None" clId="Web-{1E6E7C13-ADBE-4B94-9D33-647FAC0CC954}" dt="2022-09-25T15:40:55.633" v="75"/>
          <pc:sldLayoutMkLst>
            <pc:docMk/>
            <pc:sldMasterMk cId="580465908" sldId="2147483828"/>
            <pc:sldLayoutMk cId="403007557" sldId="21474838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 xmlns:p14="http://schemas.microsoft.com/office/powerpoint/2010/main" val="3426499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 xmlns:p14="http://schemas.microsoft.com/office/powerpoint/2010/main" val="370401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 xmlns:p14="http://schemas.microsoft.com/office/powerpoint/2010/main" val="370401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 xmlns:p14="http://schemas.microsoft.com/office/powerpoint/2010/main" val="370401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 xmlns:p14="http://schemas.microsoft.com/office/powerpoint/2010/main" val="3704019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 xmlns:p14="http://schemas.microsoft.com/office/powerpoint/2010/main" val="84152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 xmlns:p14="http://schemas.microsoft.com/office/powerpoint/2010/main" val="205126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17</a:t>
            </a:fld>
            <a:endParaRPr/>
          </a:p>
        </p:txBody>
      </p:sp>
    </p:spTree>
    <p:extLst>
      <p:ext uri="{BB962C8B-B14F-4D97-AF65-F5344CB8AC3E}">
        <p14:creationId xmlns="" xmlns:p14="http://schemas.microsoft.com/office/powerpoint/2010/main" val="2051266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 xmlns:p14="http://schemas.microsoft.com/office/powerpoint/2010/main" val="2407390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405990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661277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64276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62881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212804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03100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783881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66997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094866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09486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1834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413752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32</a:t>
            </a:fld>
            <a:endParaRPr/>
          </a:p>
        </p:txBody>
      </p:sp>
    </p:spTree>
    <p:extLst>
      <p:ext uri="{BB962C8B-B14F-4D97-AF65-F5344CB8AC3E}">
        <p14:creationId xmlns="" xmlns:p14="http://schemas.microsoft.com/office/powerpoint/2010/main" val="148350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15271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34</a:t>
            </a:fld>
            <a:endParaRPr/>
          </a:p>
        </p:txBody>
      </p:sp>
    </p:spTree>
    <p:extLst>
      <p:ext uri="{BB962C8B-B14F-4D97-AF65-F5344CB8AC3E}">
        <p14:creationId xmlns="" xmlns:p14="http://schemas.microsoft.com/office/powerpoint/2010/main" val="3169481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35</a:t>
            </a:fld>
            <a:endParaRPr/>
          </a:p>
        </p:txBody>
      </p:sp>
    </p:spTree>
    <p:extLst>
      <p:ext uri="{BB962C8B-B14F-4D97-AF65-F5344CB8AC3E}">
        <p14:creationId xmlns="" xmlns:p14="http://schemas.microsoft.com/office/powerpoint/2010/main" val="1252733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36</a:t>
            </a:fld>
            <a:endParaRPr/>
          </a:p>
        </p:txBody>
      </p:sp>
    </p:spTree>
    <p:extLst>
      <p:ext uri="{BB962C8B-B14F-4D97-AF65-F5344CB8AC3E}">
        <p14:creationId xmlns="" xmlns:p14="http://schemas.microsoft.com/office/powerpoint/2010/main" val="2032954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37</a:t>
            </a:fld>
            <a:endParaRPr/>
          </a:p>
        </p:txBody>
      </p:sp>
    </p:spTree>
    <p:extLst>
      <p:ext uri="{BB962C8B-B14F-4D97-AF65-F5344CB8AC3E}">
        <p14:creationId xmlns="" xmlns:p14="http://schemas.microsoft.com/office/powerpoint/2010/main" val="3697148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7" name="Google Shape;317;p9: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38</a:t>
            </a:fld>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39</a:t>
            </a:fld>
            <a:endParaRPr/>
          </a:p>
        </p:txBody>
      </p:sp>
    </p:spTree>
    <p:extLst>
      <p:ext uri="{BB962C8B-B14F-4D97-AF65-F5344CB8AC3E}">
        <p14:creationId xmlns="" xmlns:p14="http://schemas.microsoft.com/office/powerpoint/2010/main" val="309765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40</a:t>
            </a:fld>
            <a:endParaRPr/>
          </a:p>
        </p:txBody>
      </p:sp>
    </p:spTree>
    <p:extLst>
      <p:ext uri="{BB962C8B-B14F-4D97-AF65-F5344CB8AC3E}">
        <p14:creationId xmlns="" xmlns:p14="http://schemas.microsoft.com/office/powerpoint/2010/main" val="192514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41</a:t>
            </a:fld>
            <a:endParaRPr/>
          </a:p>
        </p:txBody>
      </p:sp>
    </p:spTree>
    <p:extLst>
      <p:ext uri="{BB962C8B-B14F-4D97-AF65-F5344CB8AC3E}">
        <p14:creationId xmlns="" xmlns:p14="http://schemas.microsoft.com/office/powerpoint/2010/main" val="3340723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42</a:t>
            </a:fld>
            <a:endParaRPr/>
          </a:p>
        </p:txBody>
      </p:sp>
    </p:spTree>
    <p:extLst>
      <p:ext uri="{BB962C8B-B14F-4D97-AF65-F5344CB8AC3E}">
        <p14:creationId xmlns="" xmlns:p14="http://schemas.microsoft.com/office/powerpoint/2010/main" val="3340723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43</a:t>
            </a:fld>
            <a:endParaRPr/>
          </a:p>
        </p:txBody>
      </p:sp>
    </p:spTree>
    <p:extLst>
      <p:ext uri="{BB962C8B-B14F-4D97-AF65-F5344CB8AC3E}">
        <p14:creationId xmlns="" xmlns:p14="http://schemas.microsoft.com/office/powerpoint/2010/main" val="3340723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44</a:t>
            </a:fld>
            <a:endParaRPr/>
          </a:p>
        </p:txBody>
      </p:sp>
    </p:spTree>
    <p:extLst>
      <p:ext uri="{BB962C8B-B14F-4D97-AF65-F5344CB8AC3E}">
        <p14:creationId xmlns="" xmlns:p14="http://schemas.microsoft.com/office/powerpoint/2010/main" val="3340723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45</a:t>
            </a:fld>
            <a:endParaRPr/>
          </a:p>
        </p:txBody>
      </p:sp>
    </p:spTree>
    <p:extLst>
      <p:ext uri="{BB962C8B-B14F-4D97-AF65-F5344CB8AC3E}">
        <p14:creationId xmlns="" xmlns:p14="http://schemas.microsoft.com/office/powerpoint/2010/main" val="2247871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4033065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6432562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51</a:t>
            </a:fld>
            <a:endParaRPr lang="en-US"/>
          </a:p>
        </p:txBody>
      </p:sp>
    </p:spTree>
    <p:extLst>
      <p:ext uri="{BB962C8B-B14F-4D97-AF65-F5344CB8AC3E}">
        <p14:creationId xmlns="" xmlns:p14="http://schemas.microsoft.com/office/powerpoint/2010/main" val="3710230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25926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dirty="0"/>
          </a:p>
        </p:txBody>
      </p:sp>
    </p:spTree>
    <p:extLst>
      <p:ext uri="{BB962C8B-B14F-4D97-AF65-F5344CB8AC3E}">
        <p14:creationId xmlns="" xmlns:p14="http://schemas.microsoft.com/office/powerpoint/2010/main" val="2401389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53</a:t>
            </a:fld>
            <a:endParaRPr lang="en-US"/>
          </a:p>
        </p:txBody>
      </p:sp>
    </p:spTree>
    <p:extLst>
      <p:ext uri="{BB962C8B-B14F-4D97-AF65-F5344CB8AC3E}">
        <p14:creationId xmlns="" xmlns:p14="http://schemas.microsoft.com/office/powerpoint/2010/main" val="71721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dirty="0"/>
          </a:p>
        </p:txBody>
      </p:sp>
    </p:spTree>
    <p:extLst>
      <p:ext uri="{BB962C8B-B14F-4D97-AF65-F5344CB8AC3E}">
        <p14:creationId xmlns="" xmlns:p14="http://schemas.microsoft.com/office/powerpoint/2010/main" val="240138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dirty="0"/>
          </a:p>
        </p:txBody>
      </p:sp>
    </p:spTree>
    <p:extLst>
      <p:ext uri="{BB962C8B-B14F-4D97-AF65-F5344CB8AC3E}">
        <p14:creationId xmlns="" xmlns:p14="http://schemas.microsoft.com/office/powerpoint/2010/main" val="409049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dirty="0"/>
          </a:p>
        </p:txBody>
      </p:sp>
    </p:spTree>
    <p:extLst>
      <p:ext uri="{BB962C8B-B14F-4D97-AF65-F5344CB8AC3E}">
        <p14:creationId xmlns="" xmlns:p14="http://schemas.microsoft.com/office/powerpoint/2010/main" val="33358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dirty="0"/>
          </a:p>
        </p:txBody>
      </p:sp>
    </p:spTree>
    <p:extLst>
      <p:ext uri="{BB962C8B-B14F-4D97-AF65-F5344CB8AC3E}">
        <p14:creationId xmlns="" xmlns:p14="http://schemas.microsoft.com/office/powerpoint/2010/main" val="102644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 xmlns:p14="http://schemas.microsoft.com/office/powerpoint/2010/main" val="47953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37"/>
        <p:cNvGrpSpPr/>
        <p:nvPr/>
      </p:nvGrpSpPr>
      <p:grpSpPr>
        <a:xfrm>
          <a:off x="0" y="0"/>
          <a:ext cx="0" cy="0"/>
          <a:chOff x="0" y="0"/>
          <a:chExt cx="0" cy="0"/>
        </a:xfrm>
      </p:grpSpPr>
      <p:sp>
        <p:nvSpPr>
          <p:cNvPr id="138" name="Google Shape;138;p14"/>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9" name="Google Shape;139;p14"/>
          <p:cNvGrpSpPr/>
          <p:nvPr/>
        </p:nvGrpSpPr>
        <p:grpSpPr>
          <a:xfrm rot="-5400000">
            <a:off x="1576024" y="4464262"/>
            <a:ext cx="1673859" cy="3833889"/>
            <a:chOff x="-31447" y="6044463"/>
            <a:chExt cx="1673859" cy="3833889"/>
          </a:xfrm>
        </p:grpSpPr>
        <p:sp>
          <p:nvSpPr>
            <p:cNvPr id="140" name="Google Shape;140;p14"/>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14"/>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14"/>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3" name="Google Shape;143;p14"/>
          <p:cNvGrpSpPr/>
          <p:nvPr/>
        </p:nvGrpSpPr>
        <p:grpSpPr>
          <a:xfrm rot="-5400000">
            <a:off x="8037622" y="-1362390"/>
            <a:ext cx="1673859" cy="3833889"/>
            <a:chOff x="6420816" y="1164038"/>
            <a:chExt cx="1673859" cy="3833889"/>
          </a:xfrm>
        </p:grpSpPr>
        <p:sp>
          <p:nvSpPr>
            <p:cNvPr id="144" name="Google Shape;144;p14"/>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14"/>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14"/>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7" name="Google Shape;147;p14"/>
          <p:cNvSpPr/>
          <p:nvPr/>
        </p:nvSpPr>
        <p:spPr>
          <a:xfrm rot="-5400000">
            <a:off x="3025490" y="-2193521"/>
            <a:ext cx="6141020" cy="112450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14"/>
          <p:cNvSpPr/>
          <p:nvPr/>
        </p:nvSpPr>
        <p:spPr>
          <a:xfrm rot="-5400000">
            <a:off x="10337385" y="4698010"/>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lt1"/>
                </a:solidFill>
                <a:latin typeface="Calibri"/>
                <a:ea typeface="Calibri"/>
                <a:cs typeface="Calibri"/>
                <a:sym typeface="Calibri"/>
              </a:rPr>
              <a:t>Local Learning Communities</a:t>
            </a:r>
            <a:endParaRPr sz="700" b="0" i="0" u="none" strike="noStrike" cap="none">
              <a:solidFill>
                <a:schemeClr val="lt1"/>
              </a:solidFill>
              <a:latin typeface="Calibri"/>
              <a:ea typeface="Calibri"/>
              <a:cs typeface="Calibri"/>
              <a:sym typeface="Calibri"/>
            </a:endParaRPr>
          </a:p>
        </p:txBody>
      </p:sp>
      <p:pic>
        <p:nvPicPr>
          <p:cNvPr id="151" name="Google Shape;151;p14"/>
          <p:cNvPicPr preferRelativeResize="0"/>
          <p:nvPr/>
        </p:nvPicPr>
        <p:blipFill rotWithShape="1">
          <a:blip r:embed="rId2">
            <a:alphaModFix/>
          </a:blip>
          <a:srcRect/>
          <a:stretch/>
        </p:blipFill>
        <p:spPr>
          <a:xfrm>
            <a:off x="11867884" y="6500219"/>
            <a:ext cx="127000" cy="127000"/>
          </a:xfrm>
          <a:prstGeom prst="rect">
            <a:avLst/>
          </a:prstGeom>
          <a:noFill/>
          <a:ln>
            <a:noFill/>
          </a:ln>
        </p:spPr>
      </p:pic>
      <p:sp>
        <p:nvSpPr>
          <p:cNvPr id="152" name="Google Shape;152;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4"/>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4"/>
          <p:cNvSpPr txBox="1">
            <a:spLocks noGrp="1"/>
          </p:cNvSpPr>
          <p:nvPr>
            <p:ph type="body" idx="1"/>
          </p:nvPr>
        </p:nvSpPr>
        <p:spPr>
          <a:xfrm>
            <a:off x="904856" y="2148377"/>
            <a:ext cx="10479218" cy="38449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14"/>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1921834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0">
            <a:extLst>
              <a:ext uri="{FF2B5EF4-FFF2-40B4-BE49-F238E27FC236}">
                <a16:creationId xmlns=""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3" name="Group 138">
            <a:extLst>
              <a:ext uri="{FF2B5EF4-FFF2-40B4-BE49-F238E27FC236}">
                <a16:creationId xmlns=""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43" name="Rectangle 142">
            <a:extLst>
              <a:ext uri="{FF2B5EF4-FFF2-40B4-BE49-F238E27FC236}">
                <a16:creationId xmlns=""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 xmlns:a16="http://schemas.microsoft.com/office/drawing/2014/main" id="{5267AE87-6603-EB4B-9A99-EF2145BC2842}"/>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587577" y="781509"/>
            <a:ext cx="3397876" cy="2043133"/>
          </a:xfrm>
          <a:prstGeom prst="rect">
            <a:avLst/>
          </a:prstGeom>
        </p:spPr>
      </p:pic>
      <p:grpSp>
        <p:nvGrpSpPr>
          <p:cNvPr id="4" name="Group 40">
            <a:extLst>
              <a:ext uri="{FF2B5EF4-FFF2-40B4-BE49-F238E27FC236}">
                <a16:creationId xmlns=""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7068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2165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26" name="Rectangle 125">
            <a:extLst>
              <a:ext uri="{FF2B5EF4-FFF2-40B4-BE49-F238E27FC236}">
                <a16:creationId xmlns=""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 xmlns:a16="http://schemas.microsoft.com/office/drawing/2014/main" id="{361EE6F5-3430-9D44-8D02-86660FA0633C}"/>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 xmlns:p14="http://schemas.microsoft.com/office/powerpoint/2010/main" val="3845830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 xmlns:p14="http://schemas.microsoft.com/office/powerpoint/2010/main" val="612293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2476502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326689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 xmlns:p14="http://schemas.microsoft.com/office/powerpoint/2010/main" val="64932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381912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p:cSld name="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 xmlns:p14="http://schemas.microsoft.com/office/powerpoint/2010/main" val="157695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 xmlns:p14="http://schemas.microsoft.com/office/powerpoint/2010/main" val="199645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 xmlns:p14="http://schemas.microsoft.com/office/powerpoint/2010/main" val="49209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 xmlns:p14="http://schemas.microsoft.com/office/powerpoint/2010/main" val="276152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324481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48060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22041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956642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 xmlns:a16="http://schemas.microsoft.com/office/drawing/2014/main" id="{2E93F037-6935-B341-918A-EA8992508761}"/>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4108775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43" name="Rectangle 142">
            <a:extLst>
              <a:ext uri="{FF2B5EF4-FFF2-40B4-BE49-F238E27FC236}">
                <a16:creationId xmlns=""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 xmlns:a16="http://schemas.microsoft.com/office/drawing/2014/main" id="{5267AE87-6603-EB4B-9A99-EF2145BC2842}"/>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4"/>
          <p:cNvSpPr/>
          <p:nvPr/>
        </p:nvSpPr>
        <p:spPr>
          <a:xfrm>
            <a:off x="4528281" y="5560761"/>
            <a:ext cx="6686407" cy="57708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endParaRPr sz="1400" b="0" i="0" u="none" strike="noStrike" cap="none">
              <a:solidFill>
                <a:srgbClr val="000000"/>
              </a:solidFill>
              <a:latin typeface="Arial"/>
              <a:ea typeface="Arial"/>
              <a:cs typeface="Arial"/>
              <a:sym typeface="Arial"/>
            </a:endParaRPr>
          </a:p>
        </p:txBody>
      </p:sp>
      <p:grpSp>
        <p:nvGrpSpPr>
          <p:cNvPr id="43" name="Google Shape;43;p4"/>
          <p:cNvGrpSpPr/>
          <p:nvPr/>
        </p:nvGrpSpPr>
        <p:grpSpPr>
          <a:xfrm>
            <a:off x="4371799" y="1501098"/>
            <a:ext cx="6849469" cy="2396429"/>
            <a:chOff x="5734682" y="2114653"/>
            <a:chExt cx="4556259" cy="2804550"/>
          </a:xfrm>
        </p:grpSpPr>
        <p:sp>
          <p:nvSpPr>
            <p:cNvPr id="44" name="Google Shape;44;p4"/>
            <p:cNvSpPr/>
            <p:nvPr/>
          </p:nvSpPr>
          <p:spPr>
            <a:xfrm>
              <a:off x="5734682" y="211465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5" name="Google Shape;45;p4"/>
            <p:cNvSpPr/>
            <p:nvPr/>
          </p:nvSpPr>
          <p:spPr>
            <a:xfrm>
              <a:off x="5734682" y="3052782"/>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6" name="Google Shape;46;p4"/>
            <p:cNvSpPr/>
            <p:nvPr/>
          </p:nvSpPr>
          <p:spPr>
            <a:xfrm>
              <a:off x="5734682" y="3945075"/>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7" name="Google Shape;47;p4"/>
            <p:cNvSpPr/>
            <p:nvPr/>
          </p:nvSpPr>
          <p:spPr>
            <a:xfrm>
              <a:off x="5734682" y="488320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gr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 name="Google Shape;52;p4"/>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2247054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1038735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p14="http://schemas.microsoft.com/office/powerpoint/2010/main" val="40300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userDrawn="1">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4"/>
        <p:cNvGrpSpPr/>
        <p:nvPr/>
      </p:nvGrpSpPr>
      <p:grpSpPr>
        <a:xfrm>
          <a:off x="0" y="0"/>
          <a:ext cx="0" cy="0"/>
          <a:chOff x="0" y="0"/>
          <a:chExt cx="0" cy="0"/>
        </a:xfrm>
      </p:grpSpPr>
      <p:sp>
        <p:nvSpPr>
          <p:cNvPr id="65" name="Google Shape;65;p7"/>
          <p:cNvSpPr/>
          <p:nvPr/>
        </p:nvSpPr>
        <p:spPr>
          <a:xfrm rot="-5400000">
            <a:off x="5088466" y="-5088468"/>
            <a:ext cx="2015069"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6" name="Google Shape;66;p7"/>
          <p:cNvGrpSpPr/>
          <p:nvPr/>
        </p:nvGrpSpPr>
        <p:grpSpPr>
          <a:xfrm rot="-5400000">
            <a:off x="8037622" y="-1362390"/>
            <a:ext cx="1673859" cy="3833889"/>
            <a:chOff x="6420816" y="1164038"/>
            <a:chExt cx="1673859" cy="3833889"/>
          </a:xfrm>
        </p:grpSpPr>
        <p:sp>
          <p:nvSpPr>
            <p:cNvPr id="67" name="Google Shape;67;p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 name="Google Shape;70;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7"/>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7"/>
          <p:cNvSpPr txBox="1">
            <a:spLocks noGrp="1"/>
          </p:cNvSpPr>
          <p:nvPr>
            <p:ph type="body" idx="1"/>
          </p:nvPr>
        </p:nvSpPr>
        <p:spPr>
          <a:xfrm>
            <a:off x="904856" y="2457445"/>
            <a:ext cx="10479218" cy="3535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7"/>
        <p:cNvGrpSpPr/>
        <p:nvPr/>
      </p:nvGrpSpPr>
      <p:grpSpPr>
        <a:xfrm>
          <a:off x="0" y="0"/>
          <a:ext cx="0" cy="0"/>
          <a:chOff x="0" y="0"/>
          <a:chExt cx="0" cy="0"/>
        </a:xfrm>
      </p:grpSpPr>
      <p:sp>
        <p:nvSpPr>
          <p:cNvPr id="128" name="Google Shape;128;p12"/>
          <p:cNvSpPr/>
          <p:nvPr/>
        </p:nvSpPr>
        <p:spPr>
          <a:xfrm>
            <a:off x="0" y="-1"/>
            <a:ext cx="6096000" cy="6844027"/>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
          <p:cNvSpPr>
            <a:spLocks noGrp="1"/>
          </p:cNvSpPr>
          <p:nvPr>
            <p:ph type="pic" idx="3"/>
          </p:nvPr>
        </p:nvSpPr>
        <p:spPr>
          <a:xfrm>
            <a:off x="6083676" y="0"/>
            <a:ext cx="5361066" cy="6858000"/>
          </a:xfrm>
          <a:prstGeom prst="rect">
            <a:avLst/>
          </a:prstGeom>
          <a:solidFill>
            <a:srgbClr val="D8D8D8"/>
          </a:solidFill>
          <a:ln>
            <a:noFill/>
          </a:ln>
        </p:spPr>
      </p:sp>
    </p:spTree>
    <p:extLst>
      <p:ext uri="{BB962C8B-B14F-4D97-AF65-F5344CB8AC3E}">
        <p14:creationId xmlns="" xmlns:p14="http://schemas.microsoft.com/office/powerpoint/2010/main" val="321328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1766902" y="3211290"/>
            <a:ext cx="342443" cy="3451692"/>
            <a:chOff x="7107406" y="6749816"/>
            <a:chExt cx="342443" cy="3451692"/>
          </a:xfrm>
        </p:grpSpPr>
        <p:sp>
          <p:nvSpPr>
            <p:cNvPr id="11" name="Google Shape;11;p1"/>
            <p:cNvSpPr/>
            <p:nvPr/>
          </p:nvSpPr>
          <p:spPr>
            <a:xfrm rot="-5400000">
              <a:off x="5677889" y="8236536"/>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54F92"/>
                  </a:solidFill>
                  <a:latin typeface="Calibri"/>
                  <a:ea typeface="Calibri"/>
                  <a:cs typeface="Calibri"/>
                  <a:sym typeface="Calibri"/>
                </a:rPr>
                <a:t>Local Learning Communities</a:t>
              </a:r>
              <a:endParaRPr sz="700" b="0" i="0" u="none" strike="noStrike" cap="none">
                <a:solidFill>
                  <a:srgbClr val="354F92"/>
                </a:solidFill>
                <a:latin typeface="Calibri"/>
                <a:ea typeface="Calibri"/>
                <a:cs typeface="Calibri"/>
                <a:sym typeface="Calibri"/>
              </a:endParaRPr>
            </a:p>
          </p:txBody>
        </p:sp>
        <p:grpSp>
          <p:nvGrpSpPr>
            <p:cNvPr id="12" name="Google Shape;12;p1"/>
            <p:cNvGrpSpPr/>
            <p:nvPr/>
          </p:nvGrpSpPr>
          <p:grpSpPr>
            <a:xfrm rot="-900000">
              <a:off x="7119931" y="10024223"/>
              <a:ext cx="317393" cy="138572"/>
              <a:chOff x="3407362" y="9340156"/>
              <a:chExt cx="1351985" cy="590271"/>
            </a:xfrm>
          </p:grpSpPr>
          <p:sp>
            <p:nvSpPr>
              <p:cNvPr id="13" name="Google Shape;13;p1"/>
              <p:cNvSpPr/>
              <p:nvPr/>
            </p:nvSpPr>
            <p:spPr>
              <a:xfrm>
                <a:off x="3751433" y="9344583"/>
                <a:ext cx="564231" cy="564233"/>
              </a:xfrm>
              <a:custGeom>
                <a:avLst/>
                <a:gdLst/>
                <a:ahLst/>
                <a:cxnLst/>
                <a:rect l="l" t="t" r="r" b="b"/>
                <a:pathLst>
                  <a:path w="247650" h="247650" extrusionOk="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1"/>
              <p:cNvGrpSpPr/>
              <p:nvPr/>
            </p:nvGrpSpPr>
            <p:grpSpPr>
              <a:xfrm>
                <a:off x="3407362" y="9340156"/>
                <a:ext cx="1351985" cy="590271"/>
                <a:chOff x="3357879" y="5072538"/>
                <a:chExt cx="593407" cy="259079"/>
              </a:xfrm>
            </p:grpSpPr>
            <p:sp>
              <p:nvSpPr>
                <p:cNvPr id="15" name="Google Shape;15;p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9" r:id="rId3"/>
    <p:sldLayoutId id="2147483650" r:id="rId4"/>
    <p:sldLayoutId id="2147483651" r:id="rId5"/>
    <p:sldLayoutId id="2147483652" r:id="rId6"/>
    <p:sldLayoutId id="2147483653" r:id="rId7"/>
    <p:sldLayoutId id="2147483656" r:id="rId8"/>
    <p:sldLayoutId id="2147483666" r:id="rId9"/>
    <p:sldLayoutId id="2147483667" r:id="rId10"/>
    <p:sldLayoutId id="2147483668" r:id="rId11"/>
    <p:sldLayoutId id="214748389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climateka.bg/riskove-zdrave-izmeneniya-klimat-lance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yer.com/bg/bg/climate-and-human-heal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climateka.bg/klimatichnite-promeni-zdraveto-na-detsata/"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unicef.org/bulgaria/"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ncpha.government.bg/uploads/pages/3001/2022-climate-policy.pdf"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cdn.who.int/media/docs/default-source/climate-change/fast-facts-on-climate-and-health.pdf?sfvrsn=157ecd81_5"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goodfreephotos.com/vector-images/download-icon-vector-clipart.png.php" TargetMode="External"/><Relationship Id="rId5" Type="http://schemas.openxmlformats.org/officeDocument/2006/relationships/image" Target="../media/image20.png"/><Relationship Id="rId4" Type="http://schemas.openxmlformats.org/officeDocument/2006/relationships/hyperlink" Target="https://www.dw.com/bg/goresini-bolesti-prodovolstvena-kriza-riskovete-ot-klimaticnite-promeni/a-6421339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eea.europa.eu/bg/themes/human/intro"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health-inequalities.eu/bg/eu-beyond/global-ac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dn.who.int/media/docs/default-source/climate-change/fast-facts-on-climate-and-health.pdf?sfvrsn=157ecd81_5"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3yS1tkxFpNM?feature=oembed" TargetMode="External"/><Relationship Id="rId6" Type="http://schemas.openxmlformats.org/officeDocument/2006/relationships/hyperlink" Target="https://www.youtube.com/watch?v=3yS1tkxFpNM" TargetMode="External"/><Relationship Id="rId5" Type="http://schemas.openxmlformats.org/officeDocument/2006/relationships/image" Target="../media/image21.jpeg"/><Relationship Id="rId4" Type="http://schemas.openxmlformats.org/officeDocument/2006/relationships/hyperlink" Target="https://cdn.who.int/media/docs/default-source/climate-change/fast-facts-on-climate-and-health.pdf?sfvrsn=157ecd81_5"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gorichka.bg/resources/GardeningManual.pdf"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cgireland.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cgireland.org/" TargetMode="External"/><Relationship Id="rId3" Type="http://schemas.openxmlformats.org/officeDocument/2006/relationships/image" Target="../media/image26.png"/><Relationship Id="rId7" Type="http://schemas.openxmlformats.org/officeDocument/2006/relationships/hyperlink" Target="http://cgireland.org/category/community-gardens-in-focus/"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twitter.com/CommunityGrdns" TargetMode="External"/><Relationship Id="rId5" Type="http://schemas.openxmlformats.org/officeDocument/2006/relationships/hyperlink" Target="https://www.facebook.com/pages/Irish-Community-Gardens/117572308306264" TargetMode="External"/><Relationship Id="rId4" Type="http://schemas.openxmlformats.org/officeDocument/2006/relationships/hyperlink" Target="https://www.facebook.com/groups/communitygardennet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hyperlink" Target="https://mudisland.ie/"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dublincity.ie/residential/parks/nature-and-biodiversity-dublin"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s://www.sidewalksafari.com/2020/05/pictures-of-dublin-ireland.html" TargetMode="External"/><Relationship Id="rId5" Type="http://schemas.openxmlformats.org/officeDocument/2006/relationships/image" Target="../media/image28.jpeg"/><Relationship Id="rId4" Type="http://schemas.openxmlformats.org/officeDocument/2006/relationships/hyperlink" Target="https://www.dublincity.ie/residential/parks/strategies-and-policies/biodiversity-action-plan-2015-202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www.peoplemattersglobal.com/article/employee-engagement/mental-well-being-is-part-of-workplace-safety-too-2765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technofaq.org/posts/2020/07/corporate-event-trends-for-memorable-business-brandin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n.org/actnow"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mindfit.bg/spenging-time-nature-mental-health/"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hyperlink" Target="https://vitarama.bg/bg/po-zdravi-sme-blizo-do-prirodata/477/ite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wellbeingadults.co.uk/about-u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easterstockphotos.com/free_images/flowers/slides/flowering_daisies.ht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qwUSLfYFCgM&amp;ab_channel=RT%C3%89News"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hyperlink" Target="https://futurist.bg/shinrin-yok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eurohealthnet-magazine.eu/bg/can-these-times-of-crises-be-an-opportunity-for-change-for-health-and-wellbeing/"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eurohealthnet-magazine.eu/bg/the-role-of-art-and-culture-in-health-care-and-health-promotion/" TargetMode="External"/><Relationship Id="rId4" Type="http://schemas.openxmlformats.org/officeDocument/2006/relationships/hyperlink" Target="https://eurohealthnet-magazine.eu/bg/changing-lives-through-social-prescribing-a-personal-reflec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zdraveizdrave.varna/?locale=bg_BG"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culture-sante-aquitaine.com/vos-projets/la-pause-musicale-18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www.greenpeace.org/bulgaria/zamursyavane-vuzduh-problem-spravyane/"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airbg.info/en/map/" TargetMode="External"/><Relationship Id="rId5" Type="http://schemas.openxmlformats.org/officeDocument/2006/relationships/hyperlink" Target="https://www.zazemiata.org/aaqd-2022/" TargetMode="External"/><Relationship Id="rId4" Type="http://schemas.openxmlformats.org/officeDocument/2006/relationships/hyperlink" Target="https://www.youtube.com/watch?v=ou0HAuozMH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ideo" Target="https://www.youtube.com/embed/ywRQO9RkL6g?start=72&amp;feature=oembed" TargetMode="External"/><Relationship Id="rId6" Type="http://schemas.openxmlformats.org/officeDocument/2006/relationships/image" Target="../media/image46.jpeg"/><Relationship Id="rId5" Type="http://schemas.openxmlformats.org/officeDocument/2006/relationships/hyperlink" Target="https://circularaustralia.com.au/community-hubs/" TargetMode="External"/><Relationship Id="rId4" Type="http://schemas.openxmlformats.org/officeDocument/2006/relationships/hyperlink" Target="https://climate.nasa.gov/evidenc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7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mronline.org/2020/03/19/mike-davis-on-covid-19-the-monster-is-finally-at-the-doo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karieri.bg/news/38446_koronavirust-i-polozhitelnoto-mu-vzdeystvie-vrhu-biznes"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32610"/>
            <a:ext cx="12192000" cy="3440624"/>
          </a:xfrm>
          <a:prstGeom prst="rect">
            <a:avLst/>
          </a:prstGeom>
          <a:solidFill>
            <a:srgbClr val="D8D8D8"/>
          </a:solidFill>
          <a:ln>
            <a:noFill/>
          </a:ln>
        </p:spPr>
      </p:pic>
      <p:sp>
        <p:nvSpPr>
          <p:cNvPr id="202" name="Google Shape;202;p18"/>
          <p:cNvSpPr/>
          <p:nvPr/>
        </p:nvSpPr>
        <p:spPr>
          <a:xfrm>
            <a:off x="2196606" y="4263817"/>
            <a:ext cx="918576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3" name="Google Shape;203;p18"/>
          <p:cNvSpPr txBox="1"/>
          <p:nvPr/>
        </p:nvSpPr>
        <p:spPr>
          <a:xfrm>
            <a:off x="2171700" y="4316115"/>
            <a:ext cx="10020299" cy="1508065"/>
          </a:xfrm>
          <a:prstGeom prst="rect">
            <a:avLst/>
          </a:prstGeom>
          <a:noFill/>
          <a:ln>
            <a:noFill/>
          </a:ln>
        </p:spPr>
        <p:txBody>
          <a:bodyPr spcFirstLastPara="1" wrap="square" lIns="91425" tIns="45700" rIns="91425" bIns="45700" anchor="t" anchorCtr="0">
            <a:spAutoFit/>
          </a:bodyPr>
          <a:lstStyle/>
          <a:p>
            <a:pPr>
              <a:buSzPts val="3600"/>
            </a:pPr>
            <a:r>
              <a:rPr lang="bg-BG" sz="3600" dirty="0" smtClean="0">
                <a:solidFill>
                  <a:srgbClr val="EB7339"/>
                </a:solidFill>
                <a:latin typeface="Calibri"/>
                <a:ea typeface="Calibri"/>
                <a:cs typeface="Calibri"/>
                <a:sym typeface="Calibri"/>
              </a:rPr>
              <a:t>Шампиони в борбата с климатичните промени </a:t>
            </a:r>
            <a:r>
              <a:rPr lang="bg-BG" sz="2800" dirty="0" smtClean="0">
                <a:solidFill>
                  <a:srgbClr val="EB7339"/>
                </a:solidFill>
                <a:latin typeface="Calibri" panose="020F0502020204030204" pitchFamily="34" charset="0"/>
                <a:ea typeface="Calibri"/>
                <a:cs typeface="Calibri" panose="020F0502020204030204" pitchFamily="34" charset="0"/>
              </a:rPr>
              <a:t>ЦУР 3 Добро здраве и благополучие</a:t>
            </a:r>
          </a:p>
          <a:p>
            <a:pPr>
              <a:buSzPts val="3600"/>
            </a:pPr>
            <a:endParaRPr lang="en-US" sz="2800" i="0" u="none" strike="noStrike" cap="none" dirty="0">
              <a:solidFill>
                <a:srgbClr val="EB7339"/>
              </a:solidFill>
              <a:latin typeface="Calibri" panose="020F0502020204030204" pitchFamily="34" charset="0"/>
              <a:ea typeface="Calibri"/>
              <a:cs typeface="Calibri" panose="020F0502020204030204" pitchFamily="34" charset="0"/>
              <a:sym typeface="Calibri"/>
            </a:endParaRPr>
          </a:p>
        </p:txBody>
      </p:sp>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6" name="Picture Placeholder 5" descr="Farmer watering crops in urban garden">
            <a:extLst>
              <a:ext uri="{FF2B5EF4-FFF2-40B4-BE49-F238E27FC236}">
                <a16:creationId xmlns="" xmlns:a16="http://schemas.microsoft.com/office/drawing/2014/main" id="{FA082DD7-5E62-3BEE-C2E9-C8BF15C05DFF}"/>
              </a:ext>
            </a:extLst>
          </p:cNvPr>
          <p:cNvPicPr>
            <a:picLocks noGrp="1" noChangeAspect="1"/>
          </p:cNvPicPr>
          <p:nvPr>
            <p:ph type="pic" idx="2"/>
          </p:nvPr>
        </p:nvPicPr>
        <p:blipFill>
          <a:blip r:embed="rId3"/>
          <a:srcRect t="16964" b="16964"/>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02</a:t>
            </a:r>
            <a:endParaRPr dirty="0"/>
          </a:p>
        </p:txBody>
      </p:sp>
      <p:sp>
        <p:nvSpPr>
          <p:cNvPr id="244" name="Google Shape;244;p21"/>
          <p:cNvSpPr/>
          <p:nvPr/>
        </p:nvSpPr>
        <p:spPr>
          <a:xfrm>
            <a:off x="5705370" y="2389508"/>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5" name="Google Shape;245;p21"/>
          <p:cNvSpPr txBox="1"/>
          <p:nvPr/>
        </p:nvSpPr>
        <p:spPr>
          <a:xfrm>
            <a:off x="5739898" y="2455608"/>
            <a:ext cx="5443761" cy="107717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bg-BG" sz="3200" b="1" dirty="0" smtClean="0">
                <a:solidFill>
                  <a:srgbClr val="EC7A42"/>
                </a:solidFill>
                <a:latin typeface="Calibri" pitchFamily="34" charset="0"/>
                <a:cs typeface="Calibri" pitchFamily="34" charset="0"/>
              </a:rPr>
              <a:t>КЛИМАТИЧНИТЕ ПРОМЕНИ И ЧОВЕШКОТО ЗДРАВЕ</a:t>
            </a:r>
            <a:endParaRPr sz="3200" b="1" i="0" u="none" strike="noStrike" cap="none" dirty="0">
              <a:solidFill>
                <a:srgbClr val="000000"/>
              </a:solidFill>
              <a:latin typeface="Calibri" pitchFamily="34" charset="0"/>
              <a:cs typeface="Calibri" pitchFamily="34" charset="0"/>
              <a:sym typeface="Arial"/>
            </a:endParaRPr>
          </a:p>
        </p:txBody>
      </p:sp>
    </p:spTree>
    <p:extLst>
      <p:ext uri="{BB962C8B-B14F-4D97-AF65-F5344CB8AC3E}">
        <p14:creationId xmlns="" xmlns:p14="http://schemas.microsoft.com/office/powerpoint/2010/main" val="4161094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099859" y="499632"/>
            <a:ext cx="6700123" cy="6924973"/>
          </a:xfrm>
          <a:prstGeom prst="rect">
            <a:avLst/>
          </a:prstGeom>
          <a:noFill/>
        </p:spPr>
        <p:txBody>
          <a:bodyPr wrap="square">
            <a:spAutoFit/>
          </a:bodyPr>
          <a:lstStyle/>
          <a:p>
            <a:r>
              <a:rPr lang="ru-RU" sz="2200" dirty="0" err="1" smtClean="0">
                <a:solidFill>
                  <a:srgbClr val="354F92"/>
                </a:solidFill>
                <a:latin typeface="Calibri" panose="020F0502020204030204" pitchFamily="34" charset="0"/>
                <a:cs typeface="Calibri" panose="020F0502020204030204" pitchFamily="34" charset="0"/>
              </a:rPr>
              <a:t>Изменението</a:t>
            </a:r>
            <a:r>
              <a:rPr lang="ru-RU" sz="2200" dirty="0" smtClean="0">
                <a:solidFill>
                  <a:srgbClr val="354F92"/>
                </a:solidFill>
                <a:latin typeface="Calibri" panose="020F0502020204030204" pitchFamily="34" charset="0"/>
                <a:cs typeface="Calibri" panose="020F0502020204030204" pitchFamily="34" charset="0"/>
              </a:rPr>
              <a:t> на климата е </a:t>
            </a:r>
            <a:r>
              <a:rPr lang="ru-RU" sz="2200" dirty="0" err="1" smtClean="0">
                <a:solidFill>
                  <a:srgbClr val="354F92"/>
                </a:solidFill>
                <a:latin typeface="Calibri" panose="020F0502020204030204" pitchFamily="34" charset="0"/>
                <a:cs typeface="Calibri" panose="020F0502020204030204" pitchFamily="34" charset="0"/>
              </a:rPr>
              <a:t>най-голямата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заплаха</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здравето</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човечеството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според</a:t>
            </a:r>
            <a:r>
              <a:rPr lang="ru-RU" sz="2200" dirty="0" smtClean="0">
                <a:solidFill>
                  <a:srgbClr val="354F92"/>
                </a:solidFill>
                <a:latin typeface="Calibri" panose="020F0502020204030204" pitchFamily="34" charset="0"/>
                <a:cs typeface="Calibri" panose="020F0502020204030204" pitchFamily="34" charset="0"/>
              </a:rPr>
              <a:t> СЗО.</a:t>
            </a:r>
          </a:p>
          <a:p>
            <a:endParaRPr lang="ru-RU" sz="2200" dirty="0" smtClean="0">
              <a:solidFill>
                <a:srgbClr val="354F92"/>
              </a:solidFill>
              <a:latin typeface="Calibri" panose="020F0502020204030204" pitchFamily="34" charset="0"/>
              <a:cs typeface="Calibri" panose="020F0502020204030204" pitchFamily="34" charset="0"/>
            </a:endParaRPr>
          </a:p>
          <a:p>
            <a:r>
              <a:rPr lang="ru-RU" sz="2200" dirty="0" err="1" smtClean="0">
                <a:solidFill>
                  <a:srgbClr val="354F92"/>
                </a:solidFill>
                <a:latin typeface="Calibri" panose="020F0502020204030204" pitchFamily="34" charset="0"/>
                <a:cs typeface="Calibri" panose="020F0502020204030204" pitchFamily="34" charset="0"/>
              </a:rPr>
              <a:t>Изменението</a:t>
            </a:r>
            <a:r>
              <a:rPr lang="ru-RU" sz="2200" dirty="0" smtClean="0">
                <a:solidFill>
                  <a:srgbClr val="354F92"/>
                </a:solidFill>
                <a:latin typeface="Calibri" panose="020F0502020204030204" pitchFamily="34" charset="0"/>
                <a:cs typeface="Calibri" panose="020F0502020204030204" pitchFamily="34" charset="0"/>
              </a:rPr>
              <a:t> на климата </a:t>
            </a:r>
            <a:r>
              <a:rPr lang="ru-RU" sz="2200" dirty="0" err="1" smtClean="0">
                <a:solidFill>
                  <a:srgbClr val="354F92"/>
                </a:solidFill>
                <a:latin typeface="Calibri" panose="020F0502020204030204" pitchFamily="34" charset="0"/>
                <a:cs typeface="Calibri" panose="020F0502020204030204" pitchFamily="34" charset="0"/>
              </a:rPr>
              <a:t>отдавна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оказва</a:t>
            </a:r>
            <a:r>
              <a:rPr lang="ru-RU" sz="2200" dirty="0" smtClean="0">
                <a:solidFill>
                  <a:srgbClr val="354F92"/>
                </a:solidFill>
                <a:latin typeface="Calibri" panose="020F0502020204030204" pitchFamily="34" charset="0"/>
                <a:cs typeface="Calibri" panose="020F0502020204030204" pitchFamily="34" charset="0"/>
              </a:rPr>
              <a:t> влияние </a:t>
            </a:r>
            <a:r>
              <a:rPr lang="ru-RU" sz="2200" dirty="0" err="1" smtClean="0">
                <a:solidFill>
                  <a:srgbClr val="354F92"/>
                </a:solidFill>
                <a:latin typeface="Calibri" panose="020F0502020204030204" pitchFamily="34" charset="0"/>
                <a:cs typeface="Calibri" panose="020F0502020204030204" pitchFamily="34" charset="0"/>
              </a:rPr>
              <a:t>върху</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здравето</a:t>
            </a:r>
            <a:r>
              <a:rPr lang="ru-RU" sz="2200" dirty="0" smtClean="0">
                <a:solidFill>
                  <a:srgbClr val="354F92"/>
                </a:solidFill>
                <a:latin typeface="Calibri" panose="020F0502020204030204" pitchFamily="34" charset="0"/>
                <a:cs typeface="Calibri" panose="020F0502020204030204" pitchFamily="34" charset="0"/>
              </a:rPr>
              <a:t> по </a:t>
            </a:r>
            <a:r>
              <a:rPr lang="ru-RU" sz="2200" dirty="0" err="1" smtClean="0">
                <a:solidFill>
                  <a:srgbClr val="354F92"/>
                </a:solidFill>
                <a:latin typeface="Calibri" panose="020F0502020204030204" pitchFamily="34" charset="0"/>
                <a:cs typeface="Calibri" panose="020F0502020204030204" pitchFamily="34" charset="0"/>
              </a:rPr>
              <a:t>безброй</a:t>
            </a:r>
            <a:r>
              <a:rPr lang="ru-RU" sz="2200" dirty="0" smtClean="0">
                <a:solidFill>
                  <a:srgbClr val="354F92"/>
                </a:solidFill>
                <a:latin typeface="Calibri" panose="020F0502020204030204" pitchFamily="34" charset="0"/>
                <a:cs typeface="Calibri" panose="020F0502020204030204" pitchFamily="34" charset="0"/>
              </a:rPr>
              <a:t> начини, </a:t>
            </a:r>
            <a:r>
              <a:rPr lang="ru-RU" sz="2200" dirty="0" err="1" smtClean="0">
                <a:solidFill>
                  <a:srgbClr val="354F92"/>
                </a:solidFill>
                <a:latin typeface="Calibri" panose="020F0502020204030204" pitchFamily="34" charset="0"/>
                <a:cs typeface="Calibri" panose="020F0502020204030204" pitchFamily="34" charset="0"/>
              </a:rPr>
              <a:t>включително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като</a:t>
            </a:r>
            <a:r>
              <a:rPr lang="ru-RU" sz="2200" dirty="0" smtClean="0">
                <a:solidFill>
                  <a:srgbClr val="354F92"/>
                </a:solidFill>
                <a:latin typeface="Calibri" panose="020F0502020204030204" pitchFamily="34" charset="0"/>
                <a:cs typeface="Calibri" panose="020F0502020204030204" pitchFamily="34" charset="0"/>
              </a:rPr>
              <a:t> води до </a:t>
            </a:r>
            <a:r>
              <a:rPr lang="ru-RU" sz="2200" dirty="0" err="1" smtClean="0">
                <a:solidFill>
                  <a:srgbClr val="354F92"/>
                </a:solidFill>
                <a:latin typeface="Calibri" panose="020F0502020204030204" pitchFamily="34" charset="0"/>
                <a:cs typeface="Calibri" panose="020F0502020204030204" pitchFamily="34" charset="0"/>
              </a:rPr>
              <a:t>смърт</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заболяване</a:t>
            </a:r>
            <a:r>
              <a:rPr lang="ru-RU" sz="2200" dirty="0" smtClean="0">
                <a:solidFill>
                  <a:srgbClr val="354F92"/>
                </a:solidFill>
                <a:latin typeface="Calibri" panose="020F0502020204030204" pitchFamily="34" charset="0"/>
                <a:cs typeface="Calibri" panose="020F0502020204030204" pitchFamily="34" charset="0"/>
              </a:rPr>
              <a:t> от все </a:t>
            </a:r>
            <a:r>
              <a:rPr lang="ru-RU" sz="2200" dirty="0" err="1" smtClean="0">
                <a:solidFill>
                  <a:srgbClr val="354F92"/>
                </a:solidFill>
                <a:latin typeface="Calibri" panose="020F0502020204030204" pitchFamily="34" charset="0"/>
                <a:cs typeface="Calibri" panose="020F0502020204030204" pitchFamily="34" charset="0"/>
              </a:rPr>
              <a:t>по-чести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екстремни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метеорологични</a:t>
            </a:r>
            <a:r>
              <a:rPr lang="ru-RU" sz="2200" dirty="0" smtClean="0">
                <a:solidFill>
                  <a:srgbClr val="354F92"/>
                </a:solidFill>
                <a:latin typeface="Calibri" panose="020F0502020204030204" pitchFamily="34" charset="0"/>
                <a:cs typeface="Calibri" panose="020F0502020204030204" pitchFamily="34" charset="0"/>
              </a:rPr>
              <a:t> явления, </a:t>
            </a:r>
            <a:r>
              <a:rPr lang="ru-RU" sz="2200" dirty="0" err="1" smtClean="0">
                <a:solidFill>
                  <a:srgbClr val="354F92"/>
                </a:solidFill>
                <a:latin typeface="Calibri" panose="020F0502020204030204" pitchFamily="34" charset="0"/>
                <a:cs typeface="Calibri" panose="020F0502020204030204" pitchFamily="34" charset="0"/>
              </a:rPr>
              <a:t>като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горещи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вълни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засушавания</a:t>
            </a:r>
            <a:r>
              <a:rPr lang="ru-RU" sz="2200" dirty="0" smtClean="0">
                <a:solidFill>
                  <a:srgbClr val="354F92"/>
                </a:solidFill>
                <a:latin typeface="Calibri" panose="020F0502020204030204" pitchFamily="34" charset="0"/>
                <a:cs typeface="Calibri" panose="020F0502020204030204" pitchFamily="34" charset="0"/>
              </a:rPr>
              <a:t>, бури и наводнения, </a:t>
            </a:r>
            <a:r>
              <a:rPr lang="ru-RU" sz="2200" dirty="0" err="1" smtClean="0">
                <a:solidFill>
                  <a:srgbClr val="354F92"/>
                </a:solidFill>
                <a:latin typeface="Calibri" panose="020F0502020204030204" pitchFamily="34" charset="0"/>
                <a:cs typeface="Calibri" panose="020F0502020204030204" pitchFamily="34" charset="0"/>
              </a:rPr>
              <a:t>нарушаване</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хранителната</a:t>
            </a:r>
            <a:r>
              <a:rPr lang="ru-RU" sz="2200" dirty="0" smtClean="0">
                <a:solidFill>
                  <a:srgbClr val="354F92"/>
                </a:solidFill>
                <a:latin typeface="Calibri" panose="020F0502020204030204" pitchFamily="34" charset="0"/>
                <a:cs typeface="Calibri" panose="020F0502020204030204" pitchFamily="34" charset="0"/>
              </a:rPr>
              <a:t> верига, </a:t>
            </a:r>
            <a:r>
              <a:rPr lang="ru-RU" sz="2200" dirty="0" err="1" smtClean="0">
                <a:solidFill>
                  <a:srgbClr val="354F92"/>
                </a:solidFill>
                <a:latin typeface="Calibri" panose="020F0502020204030204" pitchFamily="34" charset="0"/>
                <a:cs typeface="Calibri" panose="020F0502020204030204" pitchFamily="34" charset="0"/>
              </a:rPr>
              <a:t>увеличаване</a:t>
            </a:r>
            <a:r>
              <a:rPr lang="ru-RU" sz="2200" dirty="0" smtClean="0">
                <a:solidFill>
                  <a:srgbClr val="354F92"/>
                </a:solidFill>
                <a:latin typeface="Calibri" panose="020F0502020204030204" pitchFamily="34" charset="0"/>
                <a:cs typeface="Calibri" panose="020F0502020204030204" pitchFamily="34" charset="0"/>
              </a:rPr>
              <a:t> на зарази в храните и </a:t>
            </a:r>
            <a:r>
              <a:rPr lang="ru-RU" sz="2200" dirty="0" err="1" smtClean="0">
                <a:solidFill>
                  <a:srgbClr val="354F92"/>
                </a:solidFill>
                <a:latin typeface="Calibri" panose="020F0502020204030204" pitchFamily="34" charset="0"/>
                <a:cs typeface="Calibri" panose="020F0502020204030204" pitchFamily="34" charset="0"/>
              </a:rPr>
              <a:t>водата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проблеми</a:t>
            </a:r>
            <a:r>
              <a:rPr lang="ru-RU" sz="2200" dirty="0" smtClean="0">
                <a:solidFill>
                  <a:srgbClr val="354F92"/>
                </a:solidFill>
                <a:latin typeface="Calibri" panose="020F0502020204030204" pitchFamily="34" charset="0"/>
                <a:cs typeface="Calibri" panose="020F0502020204030204" pitchFamily="34" charset="0"/>
              </a:rPr>
              <a:t> с </a:t>
            </a:r>
            <a:r>
              <a:rPr lang="ru-RU" sz="2200" dirty="0" err="1" smtClean="0">
                <a:solidFill>
                  <a:srgbClr val="354F92"/>
                </a:solidFill>
                <a:latin typeface="Calibri" panose="020F0502020204030204" pitchFamily="34" charset="0"/>
                <a:cs typeface="Calibri" panose="020F0502020204030204" pitchFamily="34" charset="0"/>
              </a:rPr>
              <a:t>психичното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a:t>
            </a:r>
            <a:r>
              <a:rPr lang="ru-RU" sz="2200" dirty="0" smtClean="0">
                <a:solidFill>
                  <a:srgbClr val="354F92"/>
                </a:solidFill>
                <a:latin typeface="Calibri" panose="020F0502020204030204" pitchFamily="34" charset="0"/>
                <a:cs typeface="Calibri" panose="020F0502020204030204" pitchFamily="34" charset="0"/>
              </a:rPr>
              <a:t>.</a:t>
            </a:r>
            <a:endParaRPr lang="en-GB" sz="2200" dirty="0">
              <a:solidFill>
                <a:srgbClr val="354F92"/>
              </a:solidFill>
              <a:latin typeface="Calibri" panose="020F0502020204030204" pitchFamily="34" charset="0"/>
              <a:cs typeface="Calibri" panose="020F0502020204030204" pitchFamily="34" charset="0"/>
            </a:endParaRPr>
          </a:p>
          <a:p>
            <a:endParaRPr lang="ru-RU" sz="2200" dirty="0" smtClean="0">
              <a:solidFill>
                <a:srgbClr val="354F92"/>
              </a:solidFill>
              <a:latin typeface="Calibri" panose="020F0502020204030204" pitchFamily="34" charset="0"/>
              <a:cs typeface="Calibri" panose="020F0502020204030204" pitchFamily="34" charset="0"/>
            </a:endParaRPr>
          </a:p>
          <a:p>
            <a:r>
              <a:rPr lang="ru-RU" sz="2200" dirty="0" err="1" smtClean="0">
                <a:solidFill>
                  <a:srgbClr val="354F92"/>
                </a:solidFill>
                <a:latin typeface="Calibri" panose="020F0502020204030204" pitchFamily="34" charset="0"/>
                <a:cs typeface="Calibri" panose="020F0502020204030204" pitchFamily="34" charset="0"/>
              </a:rPr>
              <a:t>Климатичните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промени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заплашват</a:t>
            </a:r>
            <a:r>
              <a:rPr lang="ru-RU" sz="2200" dirty="0" smtClean="0">
                <a:solidFill>
                  <a:srgbClr val="354F92"/>
                </a:solidFill>
                <a:latin typeface="Calibri" panose="020F0502020204030204" pitchFamily="34" charset="0"/>
                <a:cs typeface="Calibri" panose="020F0502020204030204" pitchFamily="34" charset="0"/>
              </a:rPr>
              <a:t> да </a:t>
            </a:r>
            <a:r>
              <a:rPr lang="ru-RU" sz="2200" dirty="0" err="1" smtClean="0">
                <a:solidFill>
                  <a:srgbClr val="354F92"/>
                </a:solidFill>
                <a:latin typeface="Calibri" panose="020F0502020204030204" pitchFamily="34" charset="0"/>
                <a:cs typeface="Calibri" panose="020F0502020204030204" pitchFamily="34" charset="0"/>
              </a:rPr>
              <a:t>заличат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напредъка</a:t>
            </a:r>
            <a:r>
              <a:rPr lang="ru-RU" sz="2200" dirty="0" smtClean="0">
                <a:solidFill>
                  <a:srgbClr val="354F92"/>
                </a:solidFill>
                <a:latin typeface="Calibri" panose="020F0502020204030204" pitchFamily="34" charset="0"/>
                <a:cs typeface="Calibri" panose="020F0502020204030204" pitchFamily="34" charset="0"/>
              </a:rPr>
              <a:t> от </a:t>
            </a:r>
            <a:r>
              <a:rPr lang="ru-RU" sz="2200" dirty="0" err="1" smtClean="0">
                <a:solidFill>
                  <a:srgbClr val="354F92"/>
                </a:solidFill>
                <a:latin typeface="Calibri" panose="020F0502020204030204" pitchFamily="34" charset="0"/>
                <a:cs typeface="Calibri" panose="020F0502020204030204" pitchFamily="34" charset="0"/>
              </a:rPr>
              <a:t>последните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петдесет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години</a:t>
            </a:r>
            <a:r>
              <a:rPr lang="ru-RU" sz="2200" dirty="0" smtClean="0">
                <a:solidFill>
                  <a:srgbClr val="354F92"/>
                </a:solidFill>
                <a:latin typeface="Calibri" panose="020F0502020204030204" pitchFamily="34" charset="0"/>
                <a:cs typeface="Calibri" panose="020F0502020204030204" pitchFamily="34" charset="0"/>
              </a:rPr>
              <a:t> в </a:t>
            </a:r>
            <a:r>
              <a:rPr lang="ru-RU" sz="2200" dirty="0" err="1" smtClean="0">
                <a:solidFill>
                  <a:srgbClr val="354F92"/>
                </a:solidFill>
                <a:latin typeface="Calibri" panose="020F0502020204030204" pitchFamily="34" charset="0"/>
                <a:cs typeface="Calibri" panose="020F0502020204030204" pitchFamily="34" charset="0"/>
              </a:rPr>
              <a:t>сфери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като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тенологично</a:t>
            </a:r>
            <a:r>
              <a:rPr lang="ru-RU" sz="2200" dirty="0" smtClean="0">
                <a:solidFill>
                  <a:srgbClr val="354F92"/>
                </a:solidFill>
                <a:latin typeface="Calibri" panose="020F0502020204030204" pitchFamily="34" charset="0"/>
                <a:cs typeface="Calibri" panose="020F0502020204030204" pitchFamily="34" charset="0"/>
              </a:rPr>
              <a:t> развитие, </a:t>
            </a:r>
            <a:r>
              <a:rPr lang="ru-RU" sz="2200" dirty="0" err="1" smtClean="0">
                <a:solidFill>
                  <a:srgbClr val="354F92"/>
                </a:solidFill>
                <a:latin typeface="Calibri" panose="020F0502020204030204" pitchFamily="34" charset="0"/>
                <a:cs typeface="Calibri" panose="020F0502020204030204" pitchFamily="34" charset="0"/>
              </a:rPr>
              <a:t>глобално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здравеопазване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намаляването</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бедността</a:t>
            </a:r>
            <a:r>
              <a:rPr lang="ru-RU" sz="2200" dirty="0" smtClean="0">
                <a:solidFill>
                  <a:srgbClr val="354F92"/>
                </a:solidFill>
                <a:latin typeface="Calibri" panose="020F0502020204030204" pitchFamily="34" charset="0"/>
                <a:cs typeface="Calibri" panose="020F0502020204030204" pitchFamily="34" charset="0"/>
              </a:rPr>
              <a:t> и да </a:t>
            </a:r>
            <a:r>
              <a:rPr lang="ru-RU" sz="2200" dirty="0" err="1" smtClean="0">
                <a:solidFill>
                  <a:srgbClr val="354F92"/>
                </a:solidFill>
                <a:latin typeface="Calibri" panose="020F0502020204030204" pitchFamily="34" charset="0"/>
                <a:cs typeface="Calibri" panose="020F0502020204030204" pitchFamily="34" charset="0"/>
              </a:rPr>
              <a:t>разшири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допълнително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съществуващите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проблеми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опазване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здравето</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хората</a:t>
            </a:r>
            <a:r>
              <a:rPr lang="ru-RU" sz="2200" dirty="0" smtClean="0">
                <a:solidFill>
                  <a:srgbClr val="354F92"/>
                </a:solidFill>
                <a:latin typeface="Calibri" panose="020F0502020204030204" pitchFamily="34" charset="0"/>
                <a:cs typeface="Calibri" panose="020F0502020204030204" pitchFamily="34" charset="0"/>
              </a:rPr>
              <a:t>.</a:t>
            </a:r>
            <a:r>
              <a:rPr lang="bg-BG" sz="2200" dirty="0" smtClean="0">
                <a:solidFill>
                  <a:srgbClr val="354F92"/>
                </a:solidFill>
                <a:latin typeface="Calibri" panose="020F0502020204030204" pitchFamily="34" charset="0"/>
                <a:cs typeface="Calibri" panose="020F0502020204030204" pitchFamily="34" charset="0"/>
              </a:rPr>
              <a:t> </a:t>
            </a:r>
            <a:endParaRPr lang="en-GB" sz="2200" i="0" dirty="0" smtClean="0">
              <a:solidFill>
                <a:srgbClr val="354F92"/>
              </a:solidFill>
              <a:effectLst/>
              <a:latin typeface="Calibri" panose="020F0502020204030204" pitchFamily="34" charset="0"/>
              <a:cs typeface="Calibri" panose="020F0502020204030204" pitchFamily="34" charset="0"/>
            </a:endParaRPr>
          </a:p>
          <a:p>
            <a:endParaRPr lang="en-GB" sz="2200" b="0" i="0" dirty="0">
              <a:solidFill>
                <a:srgbClr val="354F92"/>
              </a:solidFill>
              <a:effectLst/>
              <a:latin typeface="Calibri" panose="020F0502020204030204" pitchFamily="34" charset="0"/>
              <a:cs typeface="Calibri" panose="020F0502020204030204" pitchFamily="34" charset="0"/>
            </a:endParaRPr>
          </a:p>
          <a:p>
            <a:endParaRPr lang="en-GB" sz="2800" dirty="0">
              <a:solidFill>
                <a:srgbClr val="354F92"/>
              </a:solidFill>
              <a:latin typeface="Calibri" panose="020F0502020204030204" pitchFamily="34" charset="0"/>
              <a:cs typeface="Calibri" panose="020F0502020204030204" pitchFamily="34" charset="0"/>
            </a:endParaRPr>
          </a:p>
          <a:p>
            <a:endParaRPr lang="en-GB" sz="20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14363" y="0"/>
            <a:ext cx="10399396" cy="584775"/>
          </a:xfrm>
          <a:prstGeom prst="rect">
            <a:avLst/>
          </a:prstGeom>
          <a:noFill/>
        </p:spPr>
        <p:txBody>
          <a:bodyPr wrap="square">
            <a:spAutoFit/>
          </a:bodyPr>
          <a:lstStyle/>
          <a:p>
            <a:pPr lvl="0">
              <a:buSzPts val="3600"/>
            </a:pPr>
            <a:r>
              <a:rPr lang="en-IE" sz="2400" b="1" dirty="0">
                <a:solidFill>
                  <a:srgbClr val="EC7A42"/>
                </a:solidFill>
              </a:rPr>
              <a:t> </a:t>
            </a:r>
            <a:r>
              <a:rPr lang="bg-BG" sz="3200" b="1" dirty="0" smtClean="0">
                <a:solidFill>
                  <a:srgbClr val="EC7A42"/>
                </a:solidFill>
                <a:latin typeface="Calibri" pitchFamily="34" charset="0"/>
                <a:cs typeface="Calibri" pitchFamily="34" charset="0"/>
              </a:rPr>
              <a:t>КЛИМАТИЧНИТЕ ПРОМЕНИ И ЧОВЕШКОТО ЗДРАВЕ</a:t>
            </a:r>
            <a:endParaRPr lang="bg-BG" sz="3200" b="1" dirty="0">
              <a:latin typeface="Calibri" pitchFamily="34" charset="0"/>
              <a:cs typeface="Calibri" pitchFamily="34" charset="0"/>
            </a:endParaRPr>
          </a:p>
        </p:txBody>
      </p:sp>
      <p:pic>
        <p:nvPicPr>
          <p:cNvPr id="9" name="Picture 8">
            <a:extLst>
              <a:ext uri="{FF2B5EF4-FFF2-40B4-BE49-F238E27FC236}">
                <a16:creationId xmlns="" xmlns:a16="http://schemas.microsoft.com/office/drawing/2014/main" id="{41DE0412-56AD-B442-8A39-407A5C5D9A70}"/>
              </a:ext>
            </a:extLst>
          </p:cNvPr>
          <p:cNvPicPr>
            <a:picLocks noChangeAspect="1"/>
          </p:cNvPicPr>
          <p:nvPr/>
        </p:nvPicPr>
        <p:blipFill rotWithShape="1">
          <a:blip r:embed="rId3"/>
          <a:srcRect l="16321" r="20437"/>
          <a:stretch/>
        </p:blipFill>
        <p:spPr>
          <a:xfrm>
            <a:off x="7836196" y="1407597"/>
            <a:ext cx="3992289" cy="4450941"/>
          </a:xfrm>
          <a:prstGeom prst="rect">
            <a:avLst/>
          </a:prstGeom>
        </p:spPr>
      </p:pic>
      <p:sp>
        <p:nvSpPr>
          <p:cNvPr id="6" name="Правоъгълник 5"/>
          <p:cNvSpPr/>
          <p:nvPr/>
        </p:nvSpPr>
        <p:spPr>
          <a:xfrm>
            <a:off x="4454305" y="6448837"/>
            <a:ext cx="7387927" cy="400110"/>
          </a:xfrm>
          <a:prstGeom prst="rect">
            <a:avLst/>
          </a:prstGeom>
        </p:spPr>
        <p:txBody>
          <a:bodyPr wrap="square">
            <a:spAutoFit/>
          </a:bodyPr>
          <a:lstStyle/>
          <a:p>
            <a:pPr lvl="0"/>
            <a:r>
              <a:rPr lang="en-US" sz="2000" i="1" dirty="0" smtClean="0">
                <a:solidFill>
                  <a:srgbClr val="354F92"/>
                </a:solidFill>
                <a:latin typeface="Calibri" panose="020F0502020204030204" pitchFamily="34" charset="0"/>
                <a:cs typeface="Calibri" panose="020F0502020204030204" pitchFamily="34" charset="0"/>
                <a:hlinkClick r:id="rId4"/>
              </a:rPr>
              <a:t>https://www.climateka.bg/riskove-zdrave-izmeneniya-klimat-lancet/</a:t>
            </a:r>
            <a:endParaRPr lang="bg-BG" sz="2000" i="1" dirty="0" smtClean="0">
              <a:solidFill>
                <a:srgbClr val="EC7A4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403956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14363" y="0"/>
            <a:ext cx="10489549" cy="584775"/>
          </a:xfrm>
          <a:prstGeom prst="rect">
            <a:avLst/>
          </a:prstGeom>
          <a:noFill/>
        </p:spPr>
        <p:txBody>
          <a:bodyPr wrap="square">
            <a:spAutoFit/>
          </a:bodyPr>
          <a:lstStyle/>
          <a:p>
            <a:pPr lvl="0">
              <a:buSzPts val="3600"/>
            </a:pPr>
            <a:r>
              <a:rPr lang="en-IE" sz="2400" b="1" dirty="0">
                <a:solidFill>
                  <a:srgbClr val="EC7A42"/>
                </a:solidFill>
              </a:rPr>
              <a:t> </a:t>
            </a:r>
            <a:r>
              <a:rPr lang="bg-BG" sz="3200" b="1" dirty="0" smtClean="0">
                <a:solidFill>
                  <a:srgbClr val="EC7A42"/>
                </a:solidFill>
                <a:latin typeface="Calibri" pitchFamily="34" charset="0"/>
                <a:cs typeface="Calibri" pitchFamily="34" charset="0"/>
              </a:rPr>
              <a:t>КЛИМАТИЧНИТЕ ПРОМЕНИ И ЧОВЕШКОТО ЗДРАВЕ</a:t>
            </a:r>
            <a:endParaRPr lang="bg-BG" sz="3200" b="1" dirty="0">
              <a:latin typeface="Calibri" pitchFamily="34" charset="0"/>
              <a:cs typeface="Calibri" pitchFamily="34" charset="0"/>
            </a:endParaRPr>
          </a:p>
        </p:txBody>
      </p:sp>
      <p:sp>
        <p:nvSpPr>
          <p:cNvPr id="7" name="Rectangle 6"/>
          <p:cNvSpPr/>
          <p:nvPr/>
        </p:nvSpPr>
        <p:spPr>
          <a:xfrm>
            <a:off x="1778531" y="649112"/>
            <a:ext cx="7134229" cy="5262979"/>
          </a:xfrm>
          <a:prstGeom prst="rect">
            <a:avLst/>
          </a:prstGeom>
        </p:spPr>
        <p:txBody>
          <a:bodyPr wrap="square">
            <a:spAutoFit/>
          </a:bodyPr>
          <a:lstStyle/>
          <a:p>
            <a:r>
              <a:rPr lang="ru-RU" sz="2400" dirty="0" smtClean="0">
                <a:solidFill>
                  <a:srgbClr val="354F92"/>
                </a:solidFill>
                <a:latin typeface="Calibri" pitchFamily="34" charset="0"/>
                <a:cs typeface="Calibri" pitchFamily="34" charset="0"/>
              </a:rPr>
              <a:t>През последните 20 години глобалното затопляне е виновникът за нарастващата честота на много различни здравни усложнения, особено сред по-възрастното население, етническите малцинства и хората без доходи. Пример за това е повишаването на температурата, което е свързано с повече от 50% увеличение на смъртността, причинена от топлина сред хората над 65 години. Също така е свързано с увеличаване на сърдечни и белодробни заболявания, психични заболявания, реакции на имунната система като алергии и много други нарушения.</a:t>
            </a:r>
          </a:p>
          <a:p>
            <a:r>
              <a:rPr lang="ru-RU" sz="2400" dirty="0" smtClean="0">
                <a:solidFill>
                  <a:srgbClr val="354F92"/>
                </a:solidFill>
                <a:latin typeface="Calibri" pitchFamily="34" charset="0"/>
                <a:cs typeface="Calibri" pitchFamily="34" charset="0"/>
              </a:rPr>
              <a:t/>
            </a:r>
            <a:br>
              <a:rPr lang="ru-RU" sz="2400" dirty="0" smtClean="0">
                <a:solidFill>
                  <a:srgbClr val="354F92"/>
                </a:solidFill>
                <a:latin typeface="Calibri" pitchFamily="34" charset="0"/>
                <a:cs typeface="Calibri" pitchFamily="34" charset="0"/>
              </a:rPr>
            </a:br>
            <a:endParaRPr lang="ru-RU" sz="2400" dirty="0">
              <a:solidFill>
                <a:srgbClr val="354F92"/>
              </a:solidFill>
              <a:latin typeface="Calibri" pitchFamily="34" charset="0"/>
              <a:cs typeface="Calibri" pitchFamily="34" charset="0"/>
            </a:endParaRPr>
          </a:p>
        </p:txBody>
      </p:sp>
      <p:pic>
        <p:nvPicPr>
          <p:cNvPr id="81922" name="Picture 2" descr="Климатичните промени и човешкото здраве | Bayer Bulgaria"/>
          <p:cNvPicPr>
            <a:picLocks noChangeAspect="1" noChangeArrowheads="1"/>
          </p:cNvPicPr>
          <p:nvPr/>
        </p:nvPicPr>
        <p:blipFill>
          <a:blip r:embed="rId3"/>
          <a:srcRect/>
          <a:stretch>
            <a:fillRect/>
          </a:stretch>
        </p:blipFill>
        <p:spPr bwMode="auto">
          <a:xfrm>
            <a:off x="5806477" y="4780073"/>
            <a:ext cx="5796674" cy="1932225"/>
          </a:xfrm>
          <a:prstGeom prst="rect">
            <a:avLst/>
          </a:prstGeom>
          <a:noFill/>
        </p:spPr>
      </p:pic>
    </p:spTree>
    <p:extLst>
      <p:ext uri="{BB962C8B-B14F-4D97-AF65-F5344CB8AC3E}">
        <p14:creationId xmlns="" xmlns:p14="http://schemas.microsoft.com/office/powerpoint/2010/main" val="1403956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14363" y="0"/>
            <a:ext cx="10399396" cy="584775"/>
          </a:xfrm>
          <a:prstGeom prst="rect">
            <a:avLst/>
          </a:prstGeom>
          <a:noFill/>
        </p:spPr>
        <p:txBody>
          <a:bodyPr wrap="square">
            <a:spAutoFit/>
          </a:bodyPr>
          <a:lstStyle/>
          <a:p>
            <a:pPr lvl="0">
              <a:buSzPts val="3600"/>
            </a:pPr>
            <a:r>
              <a:rPr lang="en-IE" sz="2400" b="1" dirty="0">
                <a:solidFill>
                  <a:srgbClr val="EC7A42"/>
                </a:solidFill>
              </a:rPr>
              <a:t> </a:t>
            </a:r>
            <a:r>
              <a:rPr lang="bg-BG" sz="3200" b="1" dirty="0" smtClean="0">
                <a:solidFill>
                  <a:srgbClr val="EC7A42"/>
                </a:solidFill>
                <a:latin typeface="Calibri" pitchFamily="34" charset="0"/>
                <a:cs typeface="Calibri" pitchFamily="34" charset="0"/>
              </a:rPr>
              <a:t>КЛИМАТИЧНИТЕ ПРОМЕНИ И ЧОВЕШКОТО ЗДРАВЕ</a:t>
            </a:r>
            <a:endParaRPr lang="bg-BG" sz="3200" b="1" dirty="0">
              <a:latin typeface="Calibri" pitchFamily="34" charset="0"/>
              <a:cs typeface="Calibri" pitchFamily="34" charset="0"/>
            </a:endParaRPr>
          </a:p>
        </p:txBody>
      </p:sp>
      <p:sp>
        <p:nvSpPr>
          <p:cNvPr id="7" name="Rectangle 6"/>
          <p:cNvSpPr/>
          <p:nvPr/>
        </p:nvSpPr>
        <p:spPr>
          <a:xfrm>
            <a:off x="910287" y="453810"/>
            <a:ext cx="6765957" cy="7109639"/>
          </a:xfrm>
          <a:prstGeom prst="rect">
            <a:avLst/>
          </a:prstGeom>
        </p:spPr>
        <p:txBody>
          <a:bodyPr wrap="square">
            <a:spAutoFit/>
          </a:bodyPr>
          <a:lstStyle/>
          <a:p>
            <a:r>
              <a:rPr lang="ru-RU" sz="2400" dirty="0" smtClean="0">
                <a:solidFill>
                  <a:srgbClr val="354F92"/>
                </a:solidFill>
                <a:latin typeface="Calibri" pitchFamily="34" charset="0"/>
                <a:cs typeface="Calibri" pitchFamily="34" charset="0"/>
              </a:rPr>
              <a:t>Изменението на климата </a:t>
            </a:r>
            <a:r>
              <a:rPr lang="ru-RU" sz="2400" b="1" dirty="0" smtClean="0">
                <a:solidFill>
                  <a:srgbClr val="354F92"/>
                </a:solidFill>
                <a:latin typeface="Calibri" pitchFamily="34" charset="0"/>
                <a:cs typeface="Calibri" pitchFamily="34" charset="0"/>
              </a:rPr>
              <a:t>увеличава риска от рак</a:t>
            </a:r>
            <a:r>
              <a:rPr lang="ru-RU" sz="2400" dirty="0" smtClean="0">
                <a:solidFill>
                  <a:srgbClr val="354F92"/>
                </a:solidFill>
                <a:latin typeface="Calibri" pitchFamily="34" charset="0"/>
                <a:cs typeface="Calibri" pitchFamily="34" charset="0"/>
              </a:rPr>
              <a:t>. Рак на кожата в резултат на повишена UV радиация и рак на белите дробове поради замърсяване на въздуха са два ясни примера, но има допълнителни по-малко очевидни фактори. </a:t>
            </a:r>
          </a:p>
          <a:p>
            <a:endParaRPr lang="ru-RU" sz="800" dirty="0" smtClean="0">
              <a:solidFill>
                <a:srgbClr val="354F92"/>
              </a:solidFill>
              <a:latin typeface="Calibri" pitchFamily="34" charset="0"/>
              <a:cs typeface="Calibri" pitchFamily="34" charset="0"/>
            </a:endParaRPr>
          </a:p>
          <a:p>
            <a:r>
              <a:rPr lang="ru-RU" sz="2400" dirty="0" smtClean="0">
                <a:solidFill>
                  <a:srgbClr val="354F92"/>
                </a:solidFill>
                <a:latin typeface="Calibri" pitchFamily="34" charset="0"/>
                <a:cs typeface="Calibri" pitchFamily="34" charset="0"/>
              </a:rPr>
              <a:t>По-високите температури, сушите, наводненията и други метеорологични явления, причинени от климатичните промени </a:t>
            </a:r>
            <a:r>
              <a:rPr lang="ru-RU" sz="2400" b="1" dirty="0" smtClean="0">
                <a:solidFill>
                  <a:srgbClr val="354F92"/>
                </a:solidFill>
                <a:latin typeface="Calibri" pitchFamily="34" charset="0"/>
                <a:cs typeface="Calibri" pitchFamily="34" charset="0"/>
              </a:rPr>
              <a:t>оказват влияние върху качеството и наличността на нашата храна</a:t>
            </a:r>
            <a:r>
              <a:rPr lang="ru-RU" sz="2400" dirty="0" smtClean="0">
                <a:solidFill>
                  <a:srgbClr val="354F92"/>
                </a:solidFill>
                <a:latin typeface="Calibri" pitchFamily="34" charset="0"/>
                <a:cs typeface="Calibri" pitchFamily="34" charset="0"/>
              </a:rPr>
              <a:t>. Според проучване за моделиране се прогнозира, че до 2050 г. в резултат на промените в предлагането на храна и намалената консумация на здравословни храни като плодове и зеленчуци може да има 534 000 смъртни случая свързани с климата в световен мащаб, включително такива причинени от рак.</a:t>
            </a:r>
          </a:p>
          <a:p>
            <a:r>
              <a:rPr lang="ru-RU" sz="2400" dirty="0" smtClean="0">
                <a:solidFill>
                  <a:srgbClr val="354F92"/>
                </a:solidFill>
                <a:latin typeface="Calibri" pitchFamily="34" charset="0"/>
                <a:cs typeface="Calibri" pitchFamily="34" charset="0"/>
              </a:rPr>
              <a:t/>
            </a:r>
            <a:br>
              <a:rPr lang="ru-RU" sz="2400" dirty="0" smtClean="0">
                <a:solidFill>
                  <a:srgbClr val="354F92"/>
                </a:solidFill>
                <a:latin typeface="Calibri" pitchFamily="34" charset="0"/>
                <a:cs typeface="Calibri" pitchFamily="34" charset="0"/>
              </a:rPr>
            </a:br>
            <a:endParaRPr lang="ru-RU" sz="2400" dirty="0">
              <a:solidFill>
                <a:srgbClr val="354F92"/>
              </a:solidFill>
              <a:latin typeface="Calibri" pitchFamily="34" charset="0"/>
              <a:cs typeface="Calibri" pitchFamily="34" charset="0"/>
            </a:endParaRPr>
          </a:p>
        </p:txBody>
      </p:sp>
      <p:sp>
        <p:nvSpPr>
          <p:cNvPr id="5" name="Rectangle 4"/>
          <p:cNvSpPr/>
          <p:nvPr/>
        </p:nvSpPr>
        <p:spPr>
          <a:xfrm>
            <a:off x="5083798" y="6177503"/>
            <a:ext cx="6377067" cy="400110"/>
          </a:xfrm>
          <a:prstGeom prst="rect">
            <a:avLst/>
          </a:prstGeom>
        </p:spPr>
        <p:txBody>
          <a:bodyPr wrap="none">
            <a:spAutoFit/>
          </a:bodyPr>
          <a:lstStyle/>
          <a:p>
            <a:r>
              <a:rPr lang="en-US" sz="2000" dirty="0" smtClean="0">
                <a:latin typeface="Calibri" pitchFamily="34" charset="0"/>
                <a:cs typeface="Calibri" pitchFamily="34" charset="0"/>
                <a:hlinkClick r:id="rId3"/>
              </a:rPr>
              <a:t>https://www.bayer.com/bg/bg/climate-and-human-health</a:t>
            </a:r>
            <a:r>
              <a:rPr lang="bg-BG" sz="2000" dirty="0" smtClean="0">
                <a:latin typeface="Calibri" pitchFamily="34" charset="0"/>
                <a:cs typeface="Calibri" pitchFamily="34" charset="0"/>
              </a:rPr>
              <a:t> </a:t>
            </a:r>
            <a:endParaRPr lang="bg-BG" sz="2000" dirty="0">
              <a:latin typeface="Calibri" pitchFamily="34" charset="0"/>
              <a:cs typeface="Calibri" pitchFamily="34" charset="0"/>
            </a:endParaRPr>
          </a:p>
        </p:txBody>
      </p:sp>
      <p:pic>
        <p:nvPicPr>
          <p:cNvPr id="79874" name="Picture 2" descr="Global Warming vs. Climate Change | Facts – Climate Change: Vital Signs of  the Planet"/>
          <p:cNvPicPr>
            <a:picLocks noChangeAspect="1" noChangeArrowheads="1"/>
          </p:cNvPicPr>
          <p:nvPr/>
        </p:nvPicPr>
        <p:blipFill>
          <a:blip r:embed="rId4"/>
          <a:srcRect/>
          <a:stretch>
            <a:fillRect/>
          </a:stretch>
        </p:blipFill>
        <p:spPr bwMode="auto">
          <a:xfrm>
            <a:off x="7591355" y="830206"/>
            <a:ext cx="4476750" cy="2343151"/>
          </a:xfrm>
          <a:prstGeom prst="rect">
            <a:avLst/>
          </a:prstGeom>
          <a:noFill/>
        </p:spPr>
      </p:pic>
      <p:pic>
        <p:nvPicPr>
          <p:cNvPr id="79876" name="Picture 4" descr="10-те най-здравословни храни на земята"/>
          <p:cNvPicPr>
            <a:picLocks noChangeAspect="1" noChangeArrowheads="1"/>
          </p:cNvPicPr>
          <p:nvPr/>
        </p:nvPicPr>
        <p:blipFill>
          <a:blip r:embed="rId5"/>
          <a:srcRect/>
          <a:stretch>
            <a:fillRect/>
          </a:stretch>
        </p:blipFill>
        <p:spPr bwMode="auto">
          <a:xfrm>
            <a:off x="8314830" y="3444882"/>
            <a:ext cx="3109360" cy="2483649"/>
          </a:xfrm>
          <a:prstGeom prst="rect">
            <a:avLst/>
          </a:prstGeom>
          <a:noFill/>
        </p:spPr>
      </p:pic>
    </p:spTree>
    <p:extLst>
      <p:ext uri="{BB962C8B-B14F-4D97-AF65-F5344CB8AC3E}">
        <p14:creationId xmlns="" xmlns:p14="http://schemas.microsoft.com/office/powerpoint/2010/main" val="1403956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696883" y="0"/>
            <a:ext cx="10399396" cy="584775"/>
          </a:xfrm>
          <a:prstGeom prst="rect">
            <a:avLst/>
          </a:prstGeom>
          <a:noFill/>
        </p:spPr>
        <p:txBody>
          <a:bodyPr wrap="square">
            <a:spAutoFit/>
          </a:bodyPr>
          <a:lstStyle/>
          <a:p>
            <a:pPr lvl="0">
              <a:buSzPts val="3600"/>
            </a:pPr>
            <a:r>
              <a:rPr lang="en-IE" sz="2400" b="1" dirty="0">
                <a:solidFill>
                  <a:srgbClr val="EC7A42"/>
                </a:solidFill>
                <a:latin typeface="Calibri" pitchFamily="34" charset="0"/>
                <a:cs typeface="Calibri" pitchFamily="34" charset="0"/>
              </a:rPr>
              <a:t> </a:t>
            </a:r>
            <a:r>
              <a:rPr lang="bg-BG" sz="3200" b="1" dirty="0" smtClean="0">
                <a:solidFill>
                  <a:srgbClr val="EC7A42"/>
                </a:solidFill>
                <a:latin typeface="Calibri" pitchFamily="34" charset="0"/>
                <a:cs typeface="Calibri" pitchFamily="34" charset="0"/>
              </a:rPr>
              <a:t>КЛИМАТИЧНИТЕ ПРОМЕНИ И ЗДРАВЕТО НА ДЕЦАТА</a:t>
            </a:r>
            <a:endParaRPr lang="bg-BG" sz="3200" b="1" dirty="0">
              <a:latin typeface="Calibri" pitchFamily="34" charset="0"/>
              <a:cs typeface="Calibri" pitchFamily="34" charset="0"/>
            </a:endParaRPr>
          </a:p>
        </p:txBody>
      </p:sp>
      <p:sp>
        <p:nvSpPr>
          <p:cNvPr id="7" name="Rectangle 6"/>
          <p:cNvSpPr/>
          <p:nvPr/>
        </p:nvSpPr>
        <p:spPr>
          <a:xfrm>
            <a:off x="779660" y="487025"/>
            <a:ext cx="8964416" cy="5509200"/>
          </a:xfrm>
          <a:prstGeom prst="rect">
            <a:avLst/>
          </a:prstGeom>
        </p:spPr>
        <p:txBody>
          <a:bodyPr wrap="square">
            <a:spAutoFit/>
          </a:bodyPr>
          <a:lstStyle/>
          <a:p>
            <a:r>
              <a:rPr lang="ru-RU" sz="2200" dirty="0" smtClean="0">
                <a:solidFill>
                  <a:srgbClr val="354F92"/>
                </a:solidFill>
                <a:latin typeface="Calibri" pitchFamily="34" charset="0"/>
                <a:cs typeface="Calibri" pitchFamily="34" charset="0"/>
              </a:rPr>
              <a:t>Поради своята физиологична, психическа и когнитивна незрялост, </a:t>
            </a:r>
            <a:r>
              <a:rPr lang="ru-RU" sz="2200" b="1" dirty="0" smtClean="0">
                <a:solidFill>
                  <a:srgbClr val="354F92"/>
                </a:solidFill>
                <a:latin typeface="Calibri" pitchFamily="34" charset="0"/>
                <a:cs typeface="Calibri" pitchFamily="34" charset="0"/>
              </a:rPr>
              <a:t>децата (особено в бедните държави) са сред най-уязвимите към климатичните промени </a:t>
            </a:r>
            <a:r>
              <a:rPr lang="ru-RU" sz="2200" dirty="0" smtClean="0">
                <a:solidFill>
                  <a:srgbClr val="354F92"/>
                </a:solidFill>
                <a:latin typeface="Calibri" pitchFamily="34" charset="0"/>
                <a:cs typeface="Calibri" pitchFamily="34" charset="0"/>
              </a:rPr>
              <a:t>слоеве на населението. В международен аспект ⅔ от предотвратимите случаи на болести поради изменения в околната среда се случват при децата.</a:t>
            </a:r>
          </a:p>
          <a:p>
            <a:endParaRPr lang="ru-RU" sz="2200" dirty="0" smtClean="0">
              <a:solidFill>
                <a:srgbClr val="354F92"/>
              </a:solidFill>
              <a:latin typeface="Calibri" pitchFamily="34" charset="0"/>
              <a:cs typeface="Calibri" pitchFamily="34" charset="0"/>
            </a:endParaRPr>
          </a:p>
          <a:p>
            <a:r>
              <a:rPr lang="ru-RU" sz="2200" dirty="0" smtClean="0">
                <a:solidFill>
                  <a:srgbClr val="354F92"/>
                </a:solidFill>
                <a:latin typeface="Calibri" pitchFamily="34" charset="0"/>
                <a:cs typeface="Calibri" pitchFamily="34" charset="0"/>
              </a:rPr>
              <a:t>Бъдещето в свят на климатични промени на детето, родено днес, също не изглежда розово:</a:t>
            </a:r>
          </a:p>
          <a:p>
            <a:pPr>
              <a:buFont typeface="Wingdings" pitchFamily="2" charset="2"/>
              <a:buChar char="Ø"/>
            </a:pPr>
            <a:r>
              <a:rPr lang="ru-RU" sz="2200" dirty="0" smtClean="0">
                <a:solidFill>
                  <a:srgbClr val="354F92"/>
                </a:solidFill>
                <a:latin typeface="Calibri" pitchFamily="34" charset="0"/>
                <a:cs typeface="Calibri" pitchFamily="34" charset="0"/>
              </a:rPr>
              <a:t> Ще се сблъска средно със 7 пъти повече горещи вълни през живота си, отколкото своите баби и дядовци.</a:t>
            </a:r>
          </a:p>
          <a:p>
            <a:pPr>
              <a:buFont typeface="Wingdings" pitchFamily="2" charset="2"/>
              <a:buChar char="Ø"/>
            </a:pPr>
            <a:r>
              <a:rPr lang="ru-RU" sz="2200" dirty="0" smtClean="0">
                <a:solidFill>
                  <a:srgbClr val="354F92"/>
                </a:solidFill>
                <a:latin typeface="Calibri" pitchFamily="34" charset="0"/>
                <a:cs typeface="Calibri" pitchFamily="34" charset="0"/>
              </a:rPr>
              <a:t> Ще преживее средно 2.6 пъти повече засушавания; 2.8 пъти повече речни наводнения; почти 3 пъти повече провалени реколти и 2 пъти повече горски пожари, отколкото хората, родени преди 60 г.</a:t>
            </a:r>
            <a:r>
              <a:rPr lang="en-US" sz="2200" dirty="0" smtClean="0">
                <a:solidFill>
                  <a:srgbClr val="354F92"/>
                </a:solidFill>
                <a:latin typeface="Calibri" pitchFamily="34" charset="0"/>
                <a:cs typeface="Calibri" pitchFamily="34" charset="0"/>
              </a:rPr>
              <a:t> </a:t>
            </a:r>
            <a:endParaRPr lang="bg-BG" sz="2200" dirty="0" smtClean="0">
              <a:solidFill>
                <a:srgbClr val="354F92"/>
              </a:solidFill>
              <a:latin typeface="Calibri" pitchFamily="34" charset="0"/>
              <a:cs typeface="Calibri" pitchFamily="34" charset="0"/>
            </a:endParaRPr>
          </a:p>
          <a:p>
            <a:endParaRPr lang="bg-BG" sz="2200" dirty="0" smtClean="0">
              <a:solidFill>
                <a:srgbClr val="354F92"/>
              </a:solidFill>
              <a:latin typeface="Calibri" pitchFamily="34" charset="0"/>
              <a:cs typeface="Calibri" pitchFamily="34" charset="0"/>
            </a:endParaRPr>
          </a:p>
          <a:p>
            <a:r>
              <a:rPr lang="bg-BG" sz="2200" dirty="0" smtClean="0">
                <a:solidFill>
                  <a:srgbClr val="354F92"/>
                </a:solidFill>
                <a:latin typeface="Calibri" pitchFamily="34" charset="0"/>
                <a:cs typeface="Calibri" pitchFamily="34" charset="0"/>
              </a:rPr>
              <a:t>Повече може да научите на:</a:t>
            </a:r>
            <a:r>
              <a:rPr lang="ru-RU" sz="2200" dirty="0" smtClean="0">
                <a:solidFill>
                  <a:srgbClr val="354F92"/>
                </a:solidFill>
                <a:latin typeface="Calibri" pitchFamily="34" charset="0"/>
                <a:cs typeface="Calibri" pitchFamily="34" charset="0"/>
              </a:rPr>
              <a:t/>
            </a:r>
            <a:br>
              <a:rPr lang="ru-RU" sz="2200" dirty="0" smtClean="0">
                <a:solidFill>
                  <a:srgbClr val="354F92"/>
                </a:solidFill>
                <a:latin typeface="Calibri" pitchFamily="34" charset="0"/>
                <a:cs typeface="Calibri" pitchFamily="34" charset="0"/>
              </a:rPr>
            </a:br>
            <a:endParaRPr lang="ru-RU" sz="2200" dirty="0">
              <a:solidFill>
                <a:srgbClr val="354F92"/>
              </a:solidFill>
              <a:latin typeface="Calibri" pitchFamily="34" charset="0"/>
              <a:cs typeface="Calibri" pitchFamily="34" charset="0"/>
            </a:endParaRPr>
          </a:p>
        </p:txBody>
      </p:sp>
      <p:sp>
        <p:nvSpPr>
          <p:cNvPr id="5" name="Rectangle 4"/>
          <p:cNvSpPr/>
          <p:nvPr/>
        </p:nvSpPr>
        <p:spPr>
          <a:xfrm>
            <a:off x="721093" y="6229290"/>
            <a:ext cx="7713971" cy="400110"/>
          </a:xfrm>
          <a:prstGeom prst="rect">
            <a:avLst/>
          </a:prstGeom>
        </p:spPr>
        <p:txBody>
          <a:bodyPr wrap="none">
            <a:spAutoFit/>
          </a:bodyPr>
          <a:lstStyle/>
          <a:p>
            <a:r>
              <a:rPr lang="en-US" sz="2000" dirty="0" smtClean="0">
                <a:latin typeface="Calibri" pitchFamily="34" charset="0"/>
                <a:cs typeface="Calibri" pitchFamily="34" charset="0"/>
                <a:hlinkClick r:id="rId3"/>
              </a:rPr>
              <a:t>https://www.climateka.bg/klimatichnite-promeni-zdraveto-na-detsata/</a:t>
            </a:r>
            <a:r>
              <a:rPr lang="bg-BG" sz="2000" dirty="0" smtClean="0">
                <a:latin typeface="Calibri" pitchFamily="34" charset="0"/>
                <a:cs typeface="Calibri" pitchFamily="34" charset="0"/>
              </a:rPr>
              <a:t> </a:t>
            </a:r>
            <a:endParaRPr lang="bg-BG" sz="2000" dirty="0">
              <a:latin typeface="Calibri" pitchFamily="34" charset="0"/>
              <a:cs typeface="Calibri" pitchFamily="34" charset="0"/>
            </a:endParaRPr>
          </a:p>
        </p:txBody>
      </p:sp>
      <p:pic>
        <p:nvPicPr>
          <p:cNvPr id="2052" name="Picture 4" descr="Климатичните промени и вашите права: как ви влияят | UNICEF България"/>
          <p:cNvPicPr>
            <a:picLocks noChangeAspect="1" noChangeArrowheads="1"/>
          </p:cNvPicPr>
          <p:nvPr/>
        </p:nvPicPr>
        <p:blipFill>
          <a:blip r:embed="rId4"/>
          <a:srcRect/>
          <a:stretch>
            <a:fillRect/>
          </a:stretch>
        </p:blipFill>
        <p:spPr bwMode="auto">
          <a:xfrm>
            <a:off x="8252785" y="4509460"/>
            <a:ext cx="3492340" cy="1966740"/>
          </a:xfrm>
          <a:prstGeom prst="rect">
            <a:avLst/>
          </a:prstGeom>
          <a:noFill/>
        </p:spPr>
      </p:pic>
      <p:sp>
        <p:nvSpPr>
          <p:cNvPr id="8" name="Rectangle 7"/>
          <p:cNvSpPr/>
          <p:nvPr/>
        </p:nvSpPr>
        <p:spPr>
          <a:xfrm>
            <a:off x="862626" y="5625171"/>
            <a:ext cx="3762568" cy="400110"/>
          </a:xfrm>
          <a:prstGeom prst="rect">
            <a:avLst/>
          </a:prstGeom>
        </p:spPr>
        <p:txBody>
          <a:bodyPr wrap="none">
            <a:spAutoFit/>
          </a:bodyPr>
          <a:lstStyle/>
          <a:p>
            <a:r>
              <a:rPr lang="en-US" sz="2000" dirty="0" smtClean="0">
                <a:solidFill>
                  <a:srgbClr val="354F92"/>
                </a:solidFill>
                <a:latin typeface="Calibri" pitchFamily="34" charset="0"/>
                <a:cs typeface="Calibri" pitchFamily="34" charset="0"/>
                <a:hlinkClick r:id="rId5"/>
              </a:rPr>
              <a:t>https://www.unicef.org/bulgaria/</a:t>
            </a:r>
            <a:r>
              <a:rPr lang="bg-BG" sz="2000" dirty="0" smtClean="0">
                <a:solidFill>
                  <a:srgbClr val="354F92"/>
                </a:solidFill>
                <a:latin typeface="Calibri" pitchFamily="34" charset="0"/>
                <a:cs typeface="Calibri" pitchFamily="34" charset="0"/>
              </a:rPr>
              <a:t> </a:t>
            </a:r>
            <a:endParaRPr lang="bg-BG" sz="2000" dirty="0"/>
          </a:p>
        </p:txBody>
      </p:sp>
    </p:spTree>
    <p:extLst>
      <p:ext uri="{BB962C8B-B14F-4D97-AF65-F5344CB8AC3E}">
        <p14:creationId xmlns="" xmlns:p14="http://schemas.microsoft.com/office/powerpoint/2010/main" val="1403956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271574" y="1172308"/>
            <a:ext cx="10540730" cy="6494085"/>
          </a:xfrm>
          <a:prstGeom prst="rect">
            <a:avLst/>
          </a:prstGeom>
          <a:noFill/>
        </p:spPr>
        <p:txBody>
          <a:bodyPr wrap="square">
            <a:spAutoFit/>
          </a:bodyPr>
          <a:lstStyle/>
          <a:p>
            <a:pPr marL="342900" indent="-342900">
              <a:buFont typeface="Arial" panose="020B0604020202020204" pitchFamily="34" charset="0"/>
              <a:buChar char="•"/>
            </a:pPr>
            <a:r>
              <a:rPr lang="ru-RU" sz="2200" dirty="0" smtClean="0">
                <a:solidFill>
                  <a:srgbClr val="354F92"/>
                </a:solidFill>
                <a:latin typeface="Calibri" panose="020F0502020204030204" pitchFamily="34" charset="0"/>
                <a:cs typeface="Calibri" panose="020F0502020204030204" pitchFamily="34" charset="0"/>
              </a:rPr>
              <a:t>Хората, чието здраве е най-тежко засегнато от климатичните промени  допринасят най-малко за причините за това. </a:t>
            </a:r>
            <a:r>
              <a:rPr lang="ru-RU" sz="2200" dirty="0" err="1" smtClean="0">
                <a:solidFill>
                  <a:srgbClr val="354F92"/>
                </a:solidFill>
                <a:latin typeface="Calibri" panose="020F0502020204030204" pitchFamily="34" charset="0"/>
                <a:cs typeface="Calibri" panose="020F0502020204030204" pitchFamily="34" charset="0"/>
              </a:rPr>
              <a:t>Това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са</a:t>
            </a:r>
            <a:r>
              <a:rPr lang="ru-RU" sz="2200" dirty="0" smtClean="0">
                <a:solidFill>
                  <a:srgbClr val="354F92"/>
                </a:solidFill>
                <a:latin typeface="Calibri" panose="020F0502020204030204" pitchFamily="34" charset="0"/>
                <a:cs typeface="Calibri" panose="020F0502020204030204" pitchFamily="34" charset="0"/>
              </a:rPr>
              <a:t> хора в </a:t>
            </a:r>
            <a:r>
              <a:rPr lang="ru-RU" sz="2200" dirty="0" err="1" smtClean="0">
                <a:solidFill>
                  <a:srgbClr val="354F92"/>
                </a:solidFill>
                <a:latin typeface="Calibri" panose="020F0502020204030204" pitchFamily="34" charset="0"/>
                <a:cs typeface="Calibri" panose="020F0502020204030204" pitchFamily="34" charset="0"/>
              </a:rPr>
              <a:t>страни</a:t>
            </a:r>
            <a:r>
              <a:rPr lang="ru-RU" sz="2200" dirty="0" smtClean="0">
                <a:solidFill>
                  <a:srgbClr val="354F92"/>
                </a:solidFill>
                <a:latin typeface="Calibri" panose="020F0502020204030204" pitchFamily="34" charset="0"/>
                <a:cs typeface="Calibri" panose="020F0502020204030204" pitchFamily="34" charset="0"/>
              </a:rPr>
              <a:t> и общности с </a:t>
            </a:r>
            <a:r>
              <a:rPr lang="ru-RU" sz="2200" dirty="0" err="1" smtClean="0">
                <a:solidFill>
                  <a:srgbClr val="354F92"/>
                </a:solidFill>
                <a:latin typeface="Calibri" panose="020F0502020204030204" pitchFamily="34" charset="0"/>
                <a:cs typeface="Calibri" panose="020F0502020204030204" pitchFamily="34" charset="0"/>
              </a:rPr>
              <a:t>ниски</a:t>
            </a:r>
            <a:r>
              <a:rPr lang="ru-RU" sz="2200" dirty="0" smtClean="0">
                <a:solidFill>
                  <a:srgbClr val="354F92"/>
                </a:solidFill>
                <a:latin typeface="Calibri" panose="020F0502020204030204" pitchFamily="34" charset="0"/>
                <a:cs typeface="Calibri" panose="020F0502020204030204" pitchFamily="34" charset="0"/>
              </a:rPr>
              <a:t> доходи и в </a:t>
            </a:r>
            <a:r>
              <a:rPr lang="ru-RU" sz="2200" dirty="0" err="1" smtClean="0">
                <a:solidFill>
                  <a:srgbClr val="354F92"/>
                </a:solidFill>
                <a:latin typeface="Calibri" panose="020F0502020204030204" pitchFamily="34" charset="0"/>
                <a:cs typeface="Calibri" panose="020F0502020204030204" pitchFamily="34" charset="0"/>
              </a:rPr>
              <a:t>неравностойно</a:t>
            </a:r>
            <a:r>
              <a:rPr lang="ru-RU" sz="2200" dirty="0" smtClean="0">
                <a:solidFill>
                  <a:srgbClr val="354F92"/>
                </a:solidFill>
                <a:latin typeface="Calibri" panose="020F0502020204030204" pitchFamily="34" charset="0"/>
                <a:cs typeface="Calibri" panose="020F0502020204030204" pitchFamily="34" charset="0"/>
              </a:rPr>
              <a:t> положение и не </a:t>
            </a:r>
            <a:r>
              <a:rPr lang="ru-RU" sz="2200" dirty="0" err="1" smtClean="0">
                <a:solidFill>
                  <a:srgbClr val="354F92"/>
                </a:solidFill>
                <a:latin typeface="Calibri" panose="020F0502020204030204" pitchFamily="34" charset="0"/>
                <a:cs typeface="Calibri" panose="020F0502020204030204" pitchFamily="34" charset="0"/>
              </a:rPr>
              <a:t>са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способни</a:t>
            </a:r>
            <a:r>
              <a:rPr lang="ru-RU" sz="2200" dirty="0" smtClean="0">
                <a:solidFill>
                  <a:srgbClr val="354F92"/>
                </a:solidFill>
                <a:latin typeface="Calibri" panose="020F0502020204030204" pitchFamily="34" charset="0"/>
                <a:cs typeface="Calibri" panose="020F0502020204030204" pitchFamily="34" charset="0"/>
              </a:rPr>
              <a:t> да защитят себе си и </a:t>
            </a:r>
            <a:r>
              <a:rPr lang="ru-RU" sz="2200" dirty="0" err="1" smtClean="0">
                <a:solidFill>
                  <a:srgbClr val="354F92"/>
                </a:solidFill>
                <a:latin typeface="Calibri" panose="020F0502020204030204" pitchFamily="34" charset="0"/>
                <a:cs typeface="Calibri" panose="020F0502020204030204" pitchFamily="34" charset="0"/>
              </a:rPr>
              <a:t>семействата</a:t>
            </a:r>
            <a:r>
              <a:rPr lang="ru-RU" sz="2200" dirty="0" smtClean="0">
                <a:solidFill>
                  <a:srgbClr val="354F92"/>
                </a:solidFill>
                <a:latin typeface="Calibri" panose="020F0502020204030204" pitchFamily="34" charset="0"/>
                <a:cs typeface="Calibri" panose="020F0502020204030204" pitchFamily="34" charset="0"/>
              </a:rPr>
              <a:t> си.</a:t>
            </a:r>
          </a:p>
          <a:p>
            <a:pPr marL="342900" indent="-342900"/>
            <a:endParaRPr lang="ru-RU" sz="2200" dirty="0" smtClean="0">
              <a:solidFill>
                <a:srgbClr val="354F9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u-RU" sz="2200" dirty="0" smtClean="0">
                <a:solidFill>
                  <a:srgbClr val="354F92"/>
                </a:solidFill>
                <a:latin typeface="Calibri" panose="020F0502020204030204" pitchFamily="34" charset="0"/>
                <a:cs typeface="Calibri" panose="020F0502020204030204" pitchFamily="34" charset="0"/>
              </a:rPr>
              <a:t>Между 2030 г. и 2050 г. се </a:t>
            </a:r>
            <a:r>
              <a:rPr lang="ru-RU" sz="2200" dirty="0" err="1" smtClean="0">
                <a:solidFill>
                  <a:srgbClr val="354F92"/>
                </a:solidFill>
                <a:latin typeface="Calibri" panose="020F0502020204030204" pitchFamily="34" charset="0"/>
                <a:cs typeface="Calibri" panose="020F0502020204030204" pitchFamily="34" charset="0"/>
              </a:rPr>
              <a:t>очаква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изменението</a:t>
            </a:r>
            <a:r>
              <a:rPr lang="ru-RU" sz="2200" dirty="0" smtClean="0">
                <a:solidFill>
                  <a:srgbClr val="354F92"/>
                </a:solidFill>
                <a:latin typeface="Calibri" panose="020F0502020204030204" pitchFamily="34" charset="0"/>
                <a:cs typeface="Calibri" panose="020F0502020204030204" pitchFamily="34" charset="0"/>
              </a:rPr>
              <a:t> на климата да причини </a:t>
            </a:r>
            <a:r>
              <a:rPr lang="ru-RU" sz="2200" dirty="0" err="1" smtClean="0">
                <a:solidFill>
                  <a:srgbClr val="354F92"/>
                </a:solidFill>
                <a:latin typeface="Calibri" panose="020F0502020204030204" pitchFamily="34" charset="0"/>
                <a:cs typeface="Calibri" panose="020F0502020204030204" pitchFamily="34" charset="0"/>
              </a:rPr>
              <a:t>приблизително</a:t>
            </a:r>
            <a:r>
              <a:rPr lang="ru-RU" sz="2200" dirty="0" smtClean="0">
                <a:solidFill>
                  <a:srgbClr val="354F92"/>
                </a:solidFill>
                <a:latin typeface="Calibri" panose="020F0502020204030204" pitchFamily="34" charset="0"/>
                <a:cs typeface="Calibri" panose="020F0502020204030204" pitchFamily="34" charset="0"/>
              </a:rPr>
              <a:t> 250 000 </a:t>
            </a:r>
            <a:r>
              <a:rPr lang="ru-RU" sz="2200" dirty="0" err="1" smtClean="0">
                <a:solidFill>
                  <a:srgbClr val="354F92"/>
                </a:solidFill>
                <a:latin typeface="Calibri" panose="020F0502020204030204" pitchFamily="34" charset="0"/>
                <a:cs typeface="Calibri" panose="020F0502020204030204" pitchFamily="34" charset="0"/>
              </a:rPr>
              <a:t>допълнителни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смъртни</a:t>
            </a:r>
            <a:r>
              <a:rPr lang="ru-RU" sz="2200" dirty="0" smtClean="0">
                <a:solidFill>
                  <a:srgbClr val="354F92"/>
                </a:solidFill>
                <a:latin typeface="Calibri" panose="020F0502020204030204" pitchFamily="34" charset="0"/>
                <a:cs typeface="Calibri" panose="020F0502020204030204" pitchFamily="34" charset="0"/>
              </a:rPr>
              <a:t> случая </a:t>
            </a:r>
            <a:r>
              <a:rPr lang="ru-RU" sz="2200" dirty="0" err="1" smtClean="0">
                <a:solidFill>
                  <a:srgbClr val="354F92"/>
                </a:solidFill>
                <a:latin typeface="Calibri" panose="020F0502020204030204" pitchFamily="34" charset="0"/>
                <a:cs typeface="Calibri" panose="020F0502020204030204" pitchFamily="34" charset="0"/>
              </a:rPr>
              <a:t>годишно</a:t>
            </a:r>
            <a:r>
              <a:rPr lang="ru-RU" sz="2200" dirty="0" smtClean="0">
                <a:solidFill>
                  <a:srgbClr val="354F92"/>
                </a:solidFill>
                <a:latin typeface="Calibri" panose="020F0502020204030204" pitchFamily="34" charset="0"/>
                <a:cs typeface="Calibri" panose="020F0502020204030204" pitchFamily="34" charset="0"/>
              </a:rPr>
              <a:t> от </a:t>
            </a:r>
            <a:r>
              <a:rPr lang="ru-RU" sz="2200" dirty="0" err="1" smtClean="0">
                <a:solidFill>
                  <a:srgbClr val="354F92"/>
                </a:solidFill>
                <a:latin typeface="Calibri" panose="020F0502020204030204" pitchFamily="34" charset="0"/>
                <a:cs typeface="Calibri" panose="020F0502020204030204" pitchFamily="34" charset="0"/>
              </a:rPr>
              <a:t>недохранване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малария</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диария</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топлинен</a:t>
            </a:r>
            <a:r>
              <a:rPr lang="ru-RU" sz="2200" dirty="0" smtClean="0">
                <a:solidFill>
                  <a:srgbClr val="354F92"/>
                </a:solidFill>
                <a:latin typeface="Calibri" panose="020F0502020204030204" pitchFamily="34" charset="0"/>
                <a:cs typeface="Calibri" panose="020F0502020204030204" pitchFamily="34" charset="0"/>
              </a:rPr>
              <a:t> удар. </a:t>
            </a:r>
            <a:r>
              <a:rPr lang="ru-RU" sz="2200" dirty="0" err="1" smtClean="0">
                <a:solidFill>
                  <a:srgbClr val="354F92"/>
                </a:solidFill>
                <a:latin typeface="Calibri" panose="020F0502020204030204" pitchFamily="34" charset="0"/>
                <a:cs typeface="Calibri" panose="020F0502020204030204" pitchFamily="34" charset="0"/>
              </a:rPr>
              <a:t>Районите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със</a:t>
            </a:r>
            <a:r>
              <a:rPr lang="ru-RU" sz="2200" dirty="0" smtClean="0">
                <a:solidFill>
                  <a:srgbClr val="354F92"/>
                </a:solidFill>
                <a:latin typeface="Calibri" panose="020F0502020204030204" pitchFamily="34" charset="0"/>
                <a:cs typeface="Calibri" panose="020F0502020204030204" pitchFamily="34" charset="0"/>
              </a:rPr>
              <a:t> слаба </a:t>
            </a:r>
            <a:r>
              <a:rPr lang="ru-RU" sz="2200" dirty="0" err="1" smtClean="0">
                <a:solidFill>
                  <a:srgbClr val="354F92"/>
                </a:solidFill>
                <a:latin typeface="Calibri" panose="020F0502020204030204" pitchFamily="34" charset="0"/>
                <a:cs typeface="Calibri" panose="020F0502020204030204" pitchFamily="34" charset="0"/>
              </a:rPr>
              <a:t>здравна</a:t>
            </a:r>
            <a:r>
              <a:rPr lang="ru-RU" sz="2200" dirty="0" smtClean="0">
                <a:solidFill>
                  <a:srgbClr val="354F92"/>
                </a:solidFill>
                <a:latin typeface="Calibri" panose="020F0502020204030204" pitchFamily="34" charset="0"/>
                <a:cs typeface="Calibri" panose="020F0502020204030204" pitchFamily="34" charset="0"/>
              </a:rPr>
              <a:t> инфраструктура </a:t>
            </a:r>
            <a:r>
              <a:rPr lang="ru-RU" sz="2200" dirty="0" err="1" smtClean="0">
                <a:solidFill>
                  <a:srgbClr val="354F92"/>
                </a:solidFill>
                <a:latin typeface="Calibri" panose="020F0502020204030204" pitchFamily="34" charset="0"/>
                <a:cs typeface="Calibri" panose="020F0502020204030204" pitchFamily="34" charset="0"/>
              </a:rPr>
              <a:t>ще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бъдат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най-малко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способни</a:t>
            </a:r>
            <a:r>
              <a:rPr lang="ru-RU" sz="2200" dirty="0" smtClean="0">
                <a:solidFill>
                  <a:srgbClr val="354F92"/>
                </a:solidFill>
                <a:latin typeface="Calibri" panose="020F0502020204030204" pitchFamily="34" charset="0"/>
                <a:cs typeface="Calibri" panose="020F0502020204030204" pitchFamily="34" charset="0"/>
              </a:rPr>
              <a:t> да се </a:t>
            </a:r>
            <a:r>
              <a:rPr lang="ru-RU" sz="2200" dirty="0" err="1" smtClean="0">
                <a:solidFill>
                  <a:srgbClr val="354F92"/>
                </a:solidFill>
                <a:latin typeface="Calibri" panose="020F0502020204030204" pitchFamily="34" charset="0"/>
                <a:cs typeface="Calibri" panose="020F0502020204030204" pitchFamily="34" charset="0"/>
              </a:rPr>
              <a:t>адаптират</a:t>
            </a:r>
            <a:r>
              <a:rPr lang="ru-RU" sz="2200" dirty="0" smtClean="0">
                <a:solidFill>
                  <a:srgbClr val="354F92"/>
                </a:solidFill>
                <a:latin typeface="Calibri" panose="020F0502020204030204" pitchFamily="34" charset="0"/>
                <a:cs typeface="Calibri" panose="020F0502020204030204" pitchFamily="34" charset="0"/>
              </a:rPr>
              <a:t> и справят без </a:t>
            </a:r>
            <a:r>
              <a:rPr lang="ru-RU" sz="2200" dirty="0" err="1" smtClean="0">
                <a:solidFill>
                  <a:srgbClr val="354F92"/>
                </a:solidFill>
                <a:latin typeface="Calibri" panose="020F0502020204030204" pitchFamily="34" charset="0"/>
                <a:cs typeface="Calibri" panose="020F0502020204030204" pitchFamily="34" charset="0"/>
              </a:rPr>
              <a:t>допълнителна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подкрепа</a:t>
            </a:r>
            <a:r>
              <a:rPr lang="ru-RU" sz="2200" dirty="0" smtClean="0">
                <a:solidFill>
                  <a:srgbClr val="354F92"/>
                </a:solidFill>
                <a:latin typeface="Calibri" panose="020F0502020204030204" pitchFamily="34" charset="0"/>
                <a:cs typeface="Calibri" panose="020F0502020204030204" pitchFamily="34" charset="0"/>
              </a:rPr>
              <a:t>.</a:t>
            </a:r>
          </a:p>
          <a:p>
            <a:pPr marL="342900" indent="-342900"/>
            <a:endParaRPr lang="en-GB" sz="2200" i="0" dirty="0">
              <a:solidFill>
                <a:srgbClr val="354F92"/>
              </a:solidFill>
              <a:effectLs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ru-RU" sz="2200" dirty="0" err="1" smtClean="0">
                <a:solidFill>
                  <a:srgbClr val="354F92"/>
                </a:solidFill>
                <a:latin typeface="Calibri" panose="020F0502020204030204" pitchFamily="34" charset="0"/>
                <a:cs typeface="Calibri" panose="020F0502020204030204" pitchFamily="34" charset="0"/>
              </a:rPr>
              <a:t>Намаляването</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емисиите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парникови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газове</a:t>
            </a:r>
            <a:r>
              <a:rPr lang="ru-RU" sz="2200" dirty="0" smtClean="0">
                <a:solidFill>
                  <a:srgbClr val="354F92"/>
                </a:solidFill>
                <a:latin typeface="Calibri" panose="020F0502020204030204" pitchFamily="34" charset="0"/>
                <a:cs typeface="Calibri" panose="020F0502020204030204" pitchFamily="34" charset="0"/>
              </a:rPr>
              <a:t> чрез </a:t>
            </a:r>
            <a:r>
              <a:rPr lang="ru-RU" sz="2200" dirty="0" err="1" smtClean="0">
                <a:solidFill>
                  <a:srgbClr val="354F92"/>
                </a:solidFill>
                <a:latin typeface="Calibri" panose="020F0502020204030204" pitchFamily="34" charset="0"/>
                <a:cs typeface="Calibri" panose="020F0502020204030204" pitchFamily="34" charset="0"/>
              </a:rPr>
              <a:t>избор</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по-добър</a:t>
            </a:r>
            <a:r>
              <a:rPr lang="ru-RU" sz="2200" dirty="0" smtClean="0">
                <a:solidFill>
                  <a:srgbClr val="354F92"/>
                </a:solidFill>
                <a:latin typeface="Calibri" panose="020F0502020204030204" pitchFamily="34" charset="0"/>
                <a:cs typeface="Calibri" panose="020F0502020204030204" pitchFamily="34" charset="0"/>
              </a:rPr>
              <a:t> транспорт, храни и </a:t>
            </a:r>
            <a:r>
              <a:rPr lang="ru-RU" sz="2200" dirty="0" err="1" smtClean="0">
                <a:solidFill>
                  <a:srgbClr val="354F92"/>
                </a:solidFill>
                <a:latin typeface="Calibri" panose="020F0502020204030204" pitchFamily="34" charset="0"/>
                <a:cs typeface="Calibri" panose="020F0502020204030204" pitchFamily="34" charset="0"/>
              </a:rPr>
              <a:t>енергия</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може</a:t>
            </a:r>
            <a:r>
              <a:rPr lang="ru-RU" sz="2200" dirty="0" smtClean="0">
                <a:solidFill>
                  <a:srgbClr val="354F92"/>
                </a:solidFill>
                <a:latin typeface="Calibri" panose="020F0502020204030204" pitchFamily="34" charset="0"/>
                <a:cs typeface="Calibri" panose="020F0502020204030204" pitchFamily="34" charset="0"/>
              </a:rPr>
              <a:t> да </a:t>
            </a:r>
            <a:r>
              <a:rPr lang="ru-RU" sz="2200" dirty="0" err="1" smtClean="0">
                <a:solidFill>
                  <a:srgbClr val="354F92"/>
                </a:solidFill>
                <a:latin typeface="Calibri" panose="020F0502020204030204" pitchFamily="34" charset="0"/>
                <a:cs typeface="Calibri" panose="020F0502020204030204" pitchFamily="34" charset="0"/>
              </a:rPr>
              <a:t>доведе</a:t>
            </a:r>
            <a:r>
              <a:rPr lang="ru-RU" sz="2200" dirty="0" smtClean="0">
                <a:solidFill>
                  <a:srgbClr val="354F92"/>
                </a:solidFill>
                <a:latin typeface="Calibri" panose="020F0502020204030204" pitchFamily="34" charset="0"/>
                <a:cs typeface="Calibri" panose="020F0502020204030204" pitchFamily="34" charset="0"/>
              </a:rPr>
              <a:t> до </a:t>
            </a:r>
            <a:r>
              <a:rPr lang="ru-RU" sz="2200" dirty="0" err="1" smtClean="0">
                <a:solidFill>
                  <a:srgbClr val="354F92"/>
                </a:solidFill>
                <a:latin typeface="Calibri" panose="020F0502020204030204" pitchFamily="34" charset="0"/>
                <a:cs typeface="Calibri" panose="020F0502020204030204" pitchFamily="34" charset="0"/>
              </a:rPr>
              <a:t>подобряване</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здравето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особено</a:t>
            </a:r>
            <a:r>
              <a:rPr lang="ru-RU" sz="2200" dirty="0" smtClean="0">
                <a:solidFill>
                  <a:srgbClr val="354F92"/>
                </a:solidFill>
                <a:latin typeface="Calibri" panose="020F0502020204030204" pitchFamily="34" charset="0"/>
                <a:cs typeface="Calibri" panose="020F0502020204030204" pitchFamily="34" charset="0"/>
              </a:rPr>
              <a:t> чрез </a:t>
            </a:r>
            <a:r>
              <a:rPr lang="ru-RU" sz="2200" dirty="0" err="1" smtClean="0">
                <a:solidFill>
                  <a:srgbClr val="354F92"/>
                </a:solidFill>
                <a:latin typeface="Calibri" panose="020F0502020204030204" pitchFamily="34" charset="0"/>
                <a:cs typeface="Calibri" panose="020F0502020204030204" pitchFamily="34" charset="0"/>
              </a:rPr>
              <a:t>намалено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замърсяване</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въздуха</a:t>
            </a:r>
            <a:r>
              <a:rPr lang="ru-RU" sz="2200" dirty="0" smtClean="0">
                <a:solidFill>
                  <a:srgbClr val="354F92"/>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GB" sz="2000" dirty="0">
              <a:solidFill>
                <a:srgbClr val="354F92"/>
              </a:solidFill>
              <a:latin typeface="Calibri" panose="020F0502020204030204" pitchFamily="34" charset="0"/>
              <a:cs typeface="Calibri" panose="020F0502020204030204" pitchFamily="34" charset="0"/>
            </a:endParaRPr>
          </a:p>
          <a:p>
            <a:endParaRPr lang="en-GB" sz="400" i="0" dirty="0">
              <a:solidFill>
                <a:srgbClr val="354F92"/>
              </a:solidFill>
              <a:effectLst/>
              <a:latin typeface="Calibri" panose="020F0502020204030204" pitchFamily="34" charset="0"/>
              <a:cs typeface="Calibri" panose="020F0502020204030204" pitchFamily="34" charset="0"/>
            </a:endParaRPr>
          </a:p>
          <a:p>
            <a:r>
              <a:rPr lang="ru-RU" sz="1800" b="1" dirty="0" err="1" smtClean="0">
                <a:solidFill>
                  <a:srgbClr val="EC7A42"/>
                </a:solidFill>
                <a:latin typeface="Arial" panose="020B0604020202020204" pitchFamily="34" charset="0"/>
              </a:rPr>
              <a:t>Климатичните</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промени</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подкопават</a:t>
            </a:r>
            <a:r>
              <a:rPr lang="ru-RU" sz="1800" b="1" dirty="0" smtClean="0">
                <a:solidFill>
                  <a:srgbClr val="EC7A42"/>
                </a:solidFill>
                <a:latin typeface="Arial" panose="020B0604020202020204" pitchFamily="34" charset="0"/>
              </a:rPr>
              <a:t> много от </a:t>
            </a:r>
            <a:r>
              <a:rPr lang="ru-RU" sz="1800" b="1" dirty="0" err="1" smtClean="0">
                <a:solidFill>
                  <a:srgbClr val="EC7A42"/>
                </a:solidFill>
                <a:latin typeface="Arial" panose="020B0604020202020204" pitchFamily="34" charset="0"/>
              </a:rPr>
              <a:t>социалните</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детерминанти</a:t>
            </a:r>
            <a:r>
              <a:rPr lang="ru-RU" sz="1800" b="1" dirty="0" smtClean="0">
                <a:solidFill>
                  <a:srgbClr val="EC7A42"/>
                </a:solidFill>
                <a:latin typeface="Arial" panose="020B0604020202020204" pitchFamily="34" charset="0"/>
              </a:rPr>
              <a:t> за добро </a:t>
            </a:r>
            <a:r>
              <a:rPr lang="ru-RU" sz="1800" b="1" dirty="0" err="1" smtClean="0">
                <a:solidFill>
                  <a:srgbClr val="EC7A42"/>
                </a:solidFill>
                <a:latin typeface="Arial" panose="020B0604020202020204" pitchFamily="34" charset="0"/>
              </a:rPr>
              <a:t>здраве</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като</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поминък</a:t>
            </a:r>
            <a:r>
              <a:rPr lang="ru-RU" sz="1800" b="1" dirty="0" smtClean="0">
                <a:solidFill>
                  <a:srgbClr val="EC7A42"/>
                </a:solidFill>
                <a:latin typeface="Arial" panose="020B0604020202020204" pitchFamily="34" charset="0"/>
              </a:rPr>
              <a:t>, равенство и </a:t>
            </a:r>
            <a:r>
              <a:rPr lang="ru-RU" sz="1800" b="1" dirty="0" err="1" smtClean="0">
                <a:solidFill>
                  <a:srgbClr val="EC7A42"/>
                </a:solidFill>
                <a:latin typeface="Arial" panose="020B0604020202020204" pitchFamily="34" charset="0"/>
              </a:rPr>
              <a:t>достъп</a:t>
            </a:r>
            <a:r>
              <a:rPr lang="ru-RU" sz="1800" b="1" dirty="0" smtClean="0">
                <a:solidFill>
                  <a:srgbClr val="EC7A42"/>
                </a:solidFill>
                <a:latin typeface="Arial" panose="020B0604020202020204" pitchFamily="34" charset="0"/>
              </a:rPr>
              <a:t> до </a:t>
            </a:r>
            <a:r>
              <a:rPr lang="ru-RU" sz="1800" b="1" dirty="0" err="1" smtClean="0">
                <a:solidFill>
                  <a:srgbClr val="EC7A42"/>
                </a:solidFill>
                <a:latin typeface="Arial" panose="020B0604020202020204" pitchFamily="34" charset="0"/>
              </a:rPr>
              <a:t>здравни</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грижи</a:t>
            </a:r>
            <a:r>
              <a:rPr lang="ru-RU" sz="1800" b="1" dirty="0" smtClean="0">
                <a:solidFill>
                  <a:srgbClr val="EC7A42"/>
                </a:solidFill>
                <a:latin typeface="Arial" panose="020B0604020202020204" pitchFamily="34" charset="0"/>
              </a:rPr>
              <a:t> и </a:t>
            </a:r>
            <a:r>
              <a:rPr lang="ru-RU" sz="1800" b="1" dirty="0" err="1" smtClean="0">
                <a:solidFill>
                  <a:srgbClr val="EC7A42"/>
                </a:solidFill>
                <a:latin typeface="Arial" panose="020B0604020202020204" pitchFamily="34" charset="0"/>
              </a:rPr>
              <a:t>структури</a:t>
            </a:r>
            <a:r>
              <a:rPr lang="ru-RU" sz="1800" b="1" dirty="0" smtClean="0">
                <a:solidFill>
                  <a:srgbClr val="EC7A42"/>
                </a:solidFill>
                <a:latin typeface="Arial" panose="020B0604020202020204" pitchFamily="34" charset="0"/>
              </a:rPr>
              <a:t> за </a:t>
            </a:r>
            <a:r>
              <a:rPr lang="ru-RU" sz="1800" b="1" dirty="0" err="1" smtClean="0">
                <a:solidFill>
                  <a:srgbClr val="EC7A42"/>
                </a:solidFill>
                <a:latin typeface="Arial" panose="020B0604020202020204" pitchFamily="34" charset="0"/>
              </a:rPr>
              <a:t>социална</a:t>
            </a:r>
            <a:r>
              <a:rPr lang="ru-RU" sz="1800" b="1" dirty="0" smtClean="0">
                <a:solidFill>
                  <a:srgbClr val="EC7A42"/>
                </a:solidFill>
                <a:latin typeface="Arial" panose="020B0604020202020204" pitchFamily="34" charset="0"/>
              </a:rPr>
              <a:t> </a:t>
            </a:r>
            <a:r>
              <a:rPr lang="ru-RU" sz="1800" b="1" dirty="0" err="1" smtClean="0">
                <a:solidFill>
                  <a:srgbClr val="EC7A42"/>
                </a:solidFill>
                <a:latin typeface="Arial" panose="020B0604020202020204" pitchFamily="34" charset="0"/>
              </a:rPr>
              <a:t>подкрепа</a:t>
            </a:r>
            <a:r>
              <a:rPr lang="ru-RU" sz="1800" b="1" dirty="0" smtClean="0">
                <a:solidFill>
                  <a:srgbClr val="EC7A42"/>
                </a:solidFill>
                <a:latin typeface="Arial" panose="020B0604020202020204" pitchFamily="34" charset="0"/>
              </a:rPr>
              <a:t>.</a:t>
            </a:r>
          </a:p>
          <a:p>
            <a:endParaRPr lang="en-GB" sz="2200" b="0" i="0" dirty="0">
              <a:solidFill>
                <a:srgbClr val="354F92"/>
              </a:solidFill>
              <a:effectLst/>
              <a:latin typeface="Calibri" panose="020F0502020204030204" pitchFamily="34" charset="0"/>
              <a:cs typeface="Calibri" panose="020F0502020204030204" pitchFamily="34" charset="0"/>
            </a:endParaRPr>
          </a:p>
          <a:p>
            <a:endParaRPr lang="en-GB" sz="2800" dirty="0">
              <a:solidFill>
                <a:srgbClr val="354F92"/>
              </a:solidFill>
              <a:latin typeface="Calibri" panose="020F0502020204030204" pitchFamily="34" charset="0"/>
              <a:cs typeface="Calibri" panose="020F0502020204030204" pitchFamily="34" charset="0"/>
            </a:endParaRPr>
          </a:p>
          <a:p>
            <a:endParaRPr lang="en-GB" sz="20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13428" y="0"/>
            <a:ext cx="11047227" cy="1717393"/>
          </a:xfrm>
          <a:prstGeom prst="rect">
            <a:avLst/>
          </a:prstGeom>
          <a:noFill/>
        </p:spPr>
        <p:txBody>
          <a:bodyPr wrap="square">
            <a:spAutoFit/>
          </a:bodyPr>
          <a:lstStyle/>
          <a:p>
            <a:pPr>
              <a:lnSpc>
                <a:spcPct val="120000"/>
              </a:lnSpc>
            </a:pPr>
            <a:r>
              <a:rPr lang="bg-BG" sz="3200" b="1" dirty="0" smtClean="0">
                <a:solidFill>
                  <a:srgbClr val="EC7A42"/>
                </a:solidFill>
                <a:latin typeface="Calibri" pitchFamily="34" charset="0"/>
                <a:cs typeface="Calibri" pitchFamily="34" charset="0"/>
              </a:rPr>
              <a:t>КЛИМАТИЧНИТЕ ПРОМЕНИ И ЧОВЕШКОТО ЗДРАВЕ</a:t>
            </a:r>
            <a:r>
              <a:rPr lang="en-IE" sz="3200" b="1" dirty="0" smtClean="0">
                <a:solidFill>
                  <a:srgbClr val="EC7A42"/>
                </a:solidFill>
                <a:latin typeface="Calibri" pitchFamily="34" charset="0"/>
                <a:cs typeface="Calibri" pitchFamily="34" charset="0"/>
              </a:rPr>
              <a:t> </a:t>
            </a:r>
            <a:endParaRPr lang="bg-BG" sz="3200" b="1" dirty="0" smtClean="0">
              <a:solidFill>
                <a:srgbClr val="EC7A42"/>
              </a:solidFill>
              <a:latin typeface="Calibri" pitchFamily="34" charset="0"/>
              <a:cs typeface="Calibri" pitchFamily="34" charset="0"/>
            </a:endParaRPr>
          </a:p>
          <a:p>
            <a:pPr>
              <a:lnSpc>
                <a:spcPct val="120000"/>
              </a:lnSpc>
            </a:pPr>
            <a:r>
              <a:rPr lang="bg-BG" sz="3200" b="1" dirty="0" smtClean="0">
                <a:solidFill>
                  <a:srgbClr val="EC7A42"/>
                </a:solidFill>
                <a:latin typeface="Calibri" pitchFamily="34" charset="0"/>
                <a:cs typeface="Calibri" pitchFamily="34" charset="0"/>
              </a:rPr>
              <a:t>Ключови моменти според СЗО </a:t>
            </a:r>
            <a:r>
              <a:rPr lang="bg-BG" sz="2000" b="1" i="0" dirty="0" smtClean="0">
                <a:solidFill>
                  <a:srgbClr val="EC7A42"/>
                </a:solidFill>
                <a:effectLst/>
                <a:latin typeface="Calibri" panose="020F0502020204030204" pitchFamily="34" charset="0"/>
                <a:cs typeface="Calibri" panose="020F0502020204030204" pitchFamily="34" charset="0"/>
              </a:rPr>
              <a:t>  </a:t>
            </a:r>
            <a:endParaRPr lang="en-GB" sz="2400" b="1" i="0" dirty="0">
              <a:solidFill>
                <a:srgbClr val="EC7A42"/>
              </a:solidFill>
              <a:effectLst/>
              <a:latin typeface="Calibri" panose="020F0502020204030204" pitchFamily="34" charset="0"/>
              <a:cs typeface="Calibri" panose="020F0502020204030204" pitchFamily="34" charset="0"/>
            </a:endParaRPr>
          </a:p>
          <a:p>
            <a:pPr>
              <a:lnSpc>
                <a:spcPct val="120000"/>
              </a:lnSpc>
            </a:pPr>
            <a:endParaRPr lang="en-IE" sz="2400" b="1" dirty="0">
              <a:solidFill>
                <a:srgbClr val="EC7A42"/>
              </a:solidFill>
            </a:endParaRPr>
          </a:p>
        </p:txBody>
      </p:sp>
    </p:spTree>
    <p:extLst>
      <p:ext uri="{BB962C8B-B14F-4D97-AF65-F5344CB8AC3E}">
        <p14:creationId xmlns="" xmlns:p14="http://schemas.microsoft.com/office/powerpoint/2010/main" val="2398284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678327" y="0"/>
            <a:ext cx="10399396" cy="609398"/>
          </a:xfrm>
          <a:prstGeom prst="rect">
            <a:avLst/>
          </a:prstGeom>
          <a:noFill/>
        </p:spPr>
        <p:txBody>
          <a:bodyPr wrap="square">
            <a:spAutoFit/>
          </a:bodyPr>
          <a:lstStyle/>
          <a:p>
            <a:pPr>
              <a:lnSpc>
                <a:spcPct val="120000"/>
              </a:lnSpc>
            </a:pPr>
            <a:r>
              <a:rPr lang="bg-BG" sz="2800" b="1" dirty="0" smtClean="0">
                <a:solidFill>
                  <a:srgbClr val="EC7A42"/>
                </a:solidFill>
                <a:latin typeface="Calibri" pitchFamily="34" charset="0"/>
                <a:cs typeface="Calibri" pitchFamily="34" charset="0"/>
              </a:rPr>
              <a:t>КЛИМАТИЧНИТЕ ПРОМЕНИ И ЧОВЕШКОТО ЗДРАВЕ</a:t>
            </a:r>
            <a:endParaRPr lang="en-IE" sz="2400" b="1" dirty="0">
              <a:solidFill>
                <a:srgbClr val="EC7A42"/>
              </a:solidFill>
            </a:endParaRPr>
          </a:p>
        </p:txBody>
      </p:sp>
      <p:sp>
        <p:nvSpPr>
          <p:cNvPr id="8" name="TextBox 7">
            <a:extLst>
              <a:ext uri="{FF2B5EF4-FFF2-40B4-BE49-F238E27FC236}">
                <a16:creationId xmlns="" xmlns:a16="http://schemas.microsoft.com/office/drawing/2014/main" id="{10D0E06C-5D8C-9494-BA81-2678EB25818C}"/>
              </a:ext>
            </a:extLst>
          </p:cNvPr>
          <p:cNvSpPr txBox="1"/>
          <p:nvPr/>
        </p:nvSpPr>
        <p:spPr>
          <a:xfrm>
            <a:off x="695325" y="5780317"/>
            <a:ext cx="11496675" cy="830997"/>
          </a:xfrm>
          <a:prstGeom prst="rect">
            <a:avLst/>
          </a:prstGeom>
          <a:noFill/>
        </p:spPr>
        <p:txBody>
          <a:bodyPr wrap="square">
            <a:spAutoFit/>
          </a:bodyPr>
          <a:lstStyle/>
          <a:p>
            <a:pPr algn="ctr"/>
            <a:r>
              <a:rPr lang="ru-RU" sz="2400" b="1" dirty="0" smtClean="0">
                <a:latin typeface="Calibri" pitchFamily="34" charset="0"/>
                <a:cs typeface="Calibri" pitchFamily="34" charset="0"/>
              </a:rPr>
              <a:t>Инфографика - преглед на чувствителните към климата рискове за здравето, фактори на въздействие и уязвимост и капацитет на здравната система.</a:t>
            </a:r>
            <a:endParaRPr lang="ru-RU" sz="2400" b="1" dirty="0">
              <a:latin typeface="Calibri" pitchFamily="34" charset="0"/>
              <a:cs typeface="Calibri" pitchFamily="34" charset="0"/>
            </a:endParaRPr>
          </a:p>
        </p:txBody>
      </p:sp>
      <p:pic>
        <p:nvPicPr>
          <p:cNvPr id="1026" name="Picture 2"/>
          <p:cNvPicPr>
            <a:picLocks noChangeAspect="1" noChangeArrowheads="1"/>
          </p:cNvPicPr>
          <p:nvPr/>
        </p:nvPicPr>
        <p:blipFill>
          <a:blip r:embed="rId3"/>
          <a:srcRect/>
          <a:stretch>
            <a:fillRect/>
          </a:stretch>
        </p:blipFill>
        <p:spPr bwMode="auto">
          <a:xfrm>
            <a:off x="968373" y="532946"/>
            <a:ext cx="10910499" cy="5094968"/>
          </a:xfrm>
          <a:prstGeom prst="rect">
            <a:avLst/>
          </a:prstGeom>
          <a:noFill/>
          <a:ln w="9525">
            <a:noFill/>
            <a:miter lim="800000"/>
            <a:headEnd/>
            <a:tailEnd/>
          </a:ln>
        </p:spPr>
      </p:pic>
    </p:spTree>
    <p:extLst>
      <p:ext uri="{BB962C8B-B14F-4D97-AF65-F5344CB8AC3E}">
        <p14:creationId xmlns="" xmlns:p14="http://schemas.microsoft.com/office/powerpoint/2010/main" val="181638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678327" y="0"/>
            <a:ext cx="10399396" cy="609398"/>
          </a:xfrm>
          <a:prstGeom prst="rect">
            <a:avLst/>
          </a:prstGeom>
          <a:noFill/>
        </p:spPr>
        <p:txBody>
          <a:bodyPr wrap="square">
            <a:spAutoFit/>
          </a:bodyPr>
          <a:lstStyle/>
          <a:p>
            <a:pPr>
              <a:lnSpc>
                <a:spcPct val="120000"/>
              </a:lnSpc>
            </a:pPr>
            <a:r>
              <a:rPr lang="bg-BG" sz="2800" b="1" dirty="0" smtClean="0">
                <a:solidFill>
                  <a:srgbClr val="EC7A42"/>
                </a:solidFill>
                <a:latin typeface="Calibri" pitchFamily="34" charset="0"/>
                <a:cs typeface="Calibri" pitchFamily="34" charset="0"/>
              </a:rPr>
              <a:t>КЛИМАТИЧНИТЕ ПРОМЕНИ И ЧОВЕШКОТО ЗДРАВЕ В БЪЛГАРИЯ</a:t>
            </a:r>
            <a:endParaRPr lang="en-IE" sz="2400" b="1" dirty="0">
              <a:solidFill>
                <a:srgbClr val="EC7A42"/>
              </a:solidFill>
            </a:endParaRPr>
          </a:p>
        </p:txBody>
      </p:sp>
      <p:sp>
        <p:nvSpPr>
          <p:cNvPr id="6" name="Rectangle 5"/>
          <p:cNvSpPr/>
          <p:nvPr/>
        </p:nvSpPr>
        <p:spPr>
          <a:xfrm>
            <a:off x="2791054" y="6427113"/>
            <a:ext cx="8943474" cy="430887"/>
          </a:xfrm>
          <a:prstGeom prst="rect">
            <a:avLst/>
          </a:prstGeom>
        </p:spPr>
        <p:txBody>
          <a:bodyPr wrap="none">
            <a:spAutoFit/>
          </a:bodyPr>
          <a:lstStyle/>
          <a:p>
            <a:r>
              <a:rPr lang="en-US" sz="2200" dirty="0" smtClean="0">
                <a:latin typeface="Calibri" pitchFamily="34" charset="0"/>
                <a:cs typeface="Calibri" pitchFamily="34" charset="0"/>
                <a:hlinkClick r:id="rId3"/>
              </a:rPr>
              <a:t>https://ncpha.government.bg/uploads/pages/3001/2022-climate-policy.pdf</a:t>
            </a:r>
            <a:r>
              <a:rPr lang="bg-BG" sz="2200" dirty="0" smtClean="0">
                <a:latin typeface="Calibri" pitchFamily="34" charset="0"/>
                <a:cs typeface="Calibri" pitchFamily="34" charset="0"/>
              </a:rPr>
              <a:t> </a:t>
            </a:r>
            <a:endParaRPr lang="bg-BG" sz="2200" dirty="0">
              <a:latin typeface="Calibri" pitchFamily="34" charset="0"/>
              <a:cs typeface="Calibri" pitchFamily="34" charset="0"/>
            </a:endParaRPr>
          </a:p>
        </p:txBody>
      </p:sp>
      <p:sp>
        <p:nvSpPr>
          <p:cNvPr id="7" name="Rectangle 6"/>
          <p:cNvSpPr/>
          <p:nvPr/>
        </p:nvSpPr>
        <p:spPr>
          <a:xfrm>
            <a:off x="1722142" y="538477"/>
            <a:ext cx="9348630" cy="6001643"/>
          </a:xfrm>
          <a:prstGeom prst="rect">
            <a:avLst/>
          </a:prstGeom>
        </p:spPr>
        <p:txBody>
          <a:bodyPr wrap="square">
            <a:spAutoFit/>
          </a:bodyPr>
          <a:lstStyle/>
          <a:p>
            <a:r>
              <a:rPr lang="ru-RU" sz="2200" dirty="0" smtClean="0">
                <a:solidFill>
                  <a:srgbClr val="002060"/>
                </a:solidFill>
                <a:latin typeface="Calibri" pitchFamily="34" charset="0"/>
                <a:cs typeface="Calibri" pitchFamily="34" charset="0"/>
              </a:rPr>
              <a:t>Темата за климатичните промени и здравето на хората са много важни и за България. Наблюдава се нарастване на броя екстремни метеорологични явления, като наводнения, суши, горещи вълни и горски пожари, разространение на инфекциозни болести и т.н.</a:t>
            </a:r>
          </a:p>
          <a:p>
            <a:endParaRPr lang="ru-RU" sz="800" dirty="0" smtClean="0">
              <a:solidFill>
                <a:srgbClr val="002060"/>
              </a:solidFill>
              <a:latin typeface="Calibri" pitchFamily="34" charset="0"/>
              <a:cs typeface="Calibri" pitchFamily="34" charset="0"/>
            </a:endParaRPr>
          </a:p>
          <a:p>
            <a:r>
              <a:rPr lang="ru-RU" sz="2200" dirty="0" smtClean="0">
                <a:solidFill>
                  <a:srgbClr val="002060"/>
                </a:solidFill>
                <a:latin typeface="Calibri" pitchFamily="34" charset="0"/>
                <a:cs typeface="Calibri" pitchFamily="34" charset="0"/>
              </a:rPr>
              <a:t>Българското население е сред най-уязвимите в Европа към климатичните промени, поради по-голямата си средна възраст, по-ниския здравен статус и ниски доходи.</a:t>
            </a:r>
          </a:p>
          <a:p>
            <a:endParaRPr lang="ru-RU" sz="800" dirty="0" smtClean="0">
              <a:solidFill>
                <a:srgbClr val="002060"/>
              </a:solidFill>
              <a:latin typeface="Calibri" pitchFamily="34" charset="0"/>
              <a:cs typeface="Calibri" pitchFamily="34" charset="0"/>
            </a:endParaRPr>
          </a:p>
          <a:p>
            <a:r>
              <a:rPr lang="ru-RU" sz="2200" dirty="0" smtClean="0">
                <a:solidFill>
                  <a:srgbClr val="002060"/>
                </a:solidFill>
                <a:latin typeface="Calibri" pitchFamily="34" charset="0"/>
                <a:cs typeface="Calibri" pitchFamily="34" charset="0"/>
              </a:rPr>
              <a:t>Налице е спешна нужда от по-задълбочено ангажиране на здравния сектор в процеса на предприемане на политически мерки за адаптиране към изменението на климата, както на правителствено, така и на местно ниво. </a:t>
            </a:r>
          </a:p>
          <a:p>
            <a:endParaRPr lang="ru-RU" sz="800" dirty="0" smtClean="0">
              <a:solidFill>
                <a:srgbClr val="002060"/>
              </a:solidFill>
              <a:latin typeface="Calibri" pitchFamily="34" charset="0"/>
              <a:cs typeface="Calibri" pitchFamily="34" charset="0"/>
            </a:endParaRPr>
          </a:p>
          <a:p>
            <a:r>
              <a:rPr lang="ru-RU" sz="2200" dirty="0" smtClean="0">
                <a:solidFill>
                  <a:srgbClr val="002060"/>
                </a:solidFill>
                <a:latin typeface="Calibri" pitchFamily="34" charset="0"/>
                <a:cs typeface="Calibri" pitchFamily="34" charset="0"/>
              </a:rPr>
              <a:t>Изменението на климата и отражението му върху човешкото здраве представлява интердисциплинарен проблем.</a:t>
            </a:r>
          </a:p>
          <a:p>
            <a:endParaRPr lang="ru-RU" sz="800" dirty="0" smtClean="0">
              <a:solidFill>
                <a:srgbClr val="002060"/>
              </a:solidFill>
              <a:latin typeface="Calibri" pitchFamily="34" charset="0"/>
              <a:cs typeface="Calibri" pitchFamily="34" charset="0"/>
            </a:endParaRPr>
          </a:p>
          <a:p>
            <a:r>
              <a:rPr lang="ru-RU" sz="2200" dirty="0" smtClean="0">
                <a:solidFill>
                  <a:srgbClr val="002060"/>
                </a:solidFill>
                <a:latin typeface="Calibri" pitchFamily="34" charset="0"/>
                <a:cs typeface="Calibri" pitchFamily="34" charset="0"/>
              </a:rPr>
              <a:t>Решаването му изисква общи усилия от институции и представители от здравния сектор и от сектор околна среда, от публичните власти и научната общност, медиите, образователните институции, неправителствените организации.  Прочетете още по темата, като последвате линка по-долу:</a:t>
            </a:r>
            <a:endParaRPr lang="bg-BG" sz="2200" dirty="0">
              <a:solidFill>
                <a:srgbClr val="002060"/>
              </a:solidFill>
              <a:latin typeface="Calibri" pitchFamily="34" charset="0"/>
              <a:cs typeface="Calibri" pitchFamily="34" charset="0"/>
            </a:endParaRPr>
          </a:p>
        </p:txBody>
      </p:sp>
    </p:spTree>
    <p:extLst>
      <p:ext uri="{BB962C8B-B14F-4D97-AF65-F5344CB8AC3E}">
        <p14:creationId xmlns="" xmlns:p14="http://schemas.microsoft.com/office/powerpoint/2010/main" val="1816384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24696" y="0"/>
            <a:ext cx="10399396" cy="683264"/>
          </a:xfrm>
          <a:prstGeom prst="rect">
            <a:avLst/>
          </a:prstGeom>
          <a:noFill/>
        </p:spPr>
        <p:txBody>
          <a:bodyPr wrap="square">
            <a:spAutoFit/>
          </a:bodyPr>
          <a:lstStyle/>
          <a:p>
            <a:pPr>
              <a:lnSpc>
                <a:spcPct val="120000"/>
              </a:lnSpc>
            </a:pPr>
            <a:r>
              <a:rPr lang="en-IE" sz="2400" b="1" dirty="0">
                <a:solidFill>
                  <a:srgbClr val="EC7A42"/>
                </a:solidFill>
              </a:rPr>
              <a:t> </a:t>
            </a:r>
            <a:r>
              <a:rPr lang="bg-BG" sz="3200" b="1" dirty="0" smtClean="0">
                <a:solidFill>
                  <a:srgbClr val="EC7A42"/>
                </a:solidFill>
                <a:latin typeface="Calibri" pitchFamily="34" charset="0"/>
                <a:cs typeface="Calibri" pitchFamily="34" charset="0"/>
              </a:rPr>
              <a:t>КЛИМАТИЧНИТЕ ПРОМЕНИ И ЧОВЕШКОТО ЗДРАВЕ</a:t>
            </a:r>
            <a:endParaRPr lang="en-IE" sz="3200" b="1" dirty="0">
              <a:solidFill>
                <a:srgbClr val="EC7A42"/>
              </a:solidFill>
            </a:endParaRPr>
          </a:p>
        </p:txBody>
      </p:sp>
      <p:sp>
        <p:nvSpPr>
          <p:cNvPr id="2" name="TextBox 1">
            <a:extLst>
              <a:ext uri="{FF2B5EF4-FFF2-40B4-BE49-F238E27FC236}">
                <a16:creationId xmlns="" xmlns:a16="http://schemas.microsoft.com/office/drawing/2014/main" id="{4BE9ED23-6B8B-AA34-E2AE-64C5561402EE}"/>
              </a:ext>
            </a:extLst>
          </p:cNvPr>
          <p:cNvSpPr txBox="1"/>
          <p:nvPr/>
        </p:nvSpPr>
        <p:spPr>
          <a:xfrm>
            <a:off x="1694873" y="935665"/>
            <a:ext cx="9992302" cy="5170646"/>
          </a:xfrm>
          <a:prstGeom prst="rect">
            <a:avLst/>
          </a:prstGeom>
          <a:noFill/>
        </p:spPr>
        <p:txBody>
          <a:bodyPr wrap="square" rtlCol="0">
            <a:spAutoFit/>
          </a:bodyPr>
          <a:lstStyle/>
          <a:p>
            <a:pPr algn="ctr"/>
            <a:r>
              <a:rPr lang="ru-RU" sz="2400" b="1" dirty="0" smtClean="0">
                <a:solidFill>
                  <a:srgbClr val="354F92"/>
                </a:solidFill>
                <a:latin typeface="Calibri" pitchFamily="34" charset="0"/>
                <a:cs typeface="Calibri" pitchFamily="34" charset="0"/>
              </a:rPr>
              <a:t>До </a:t>
            </a:r>
            <a:r>
              <a:rPr lang="ru-RU" sz="2400" b="1" dirty="0" err="1" smtClean="0">
                <a:solidFill>
                  <a:srgbClr val="354F92"/>
                </a:solidFill>
                <a:latin typeface="Calibri" pitchFamily="34" charset="0"/>
                <a:cs typeface="Calibri" pitchFamily="34" charset="0"/>
              </a:rPr>
              <a:t>какво</a:t>
            </a:r>
            <a:r>
              <a:rPr lang="ru-RU" sz="2400" b="1" dirty="0" smtClean="0">
                <a:solidFill>
                  <a:srgbClr val="354F92"/>
                </a:solidFill>
                <a:latin typeface="Calibri" pitchFamily="34" charset="0"/>
                <a:cs typeface="Calibri" pitchFamily="34" charset="0"/>
              </a:rPr>
              <a:t> </a:t>
            </a:r>
            <a:r>
              <a:rPr lang="ru-RU" sz="2400" b="1" dirty="0" err="1" smtClean="0">
                <a:solidFill>
                  <a:srgbClr val="354F92"/>
                </a:solidFill>
                <a:latin typeface="Calibri" pitchFamily="34" charset="0"/>
                <a:cs typeface="Calibri" pitchFamily="34" charset="0"/>
              </a:rPr>
              <a:t>могат</a:t>
            </a:r>
            <a:r>
              <a:rPr lang="ru-RU" sz="2400" b="1" dirty="0" smtClean="0">
                <a:solidFill>
                  <a:srgbClr val="354F92"/>
                </a:solidFill>
                <a:latin typeface="Calibri" pitchFamily="34" charset="0"/>
                <a:cs typeface="Calibri" pitchFamily="34" charset="0"/>
              </a:rPr>
              <a:t> да </a:t>
            </a:r>
            <a:r>
              <a:rPr lang="ru-RU" sz="2400" b="1" dirty="0" err="1" smtClean="0">
                <a:solidFill>
                  <a:srgbClr val="354F92"/>
                </a:solidFill>
                <a:latin typeface="Calibri" pitchFamily="34" charset="0"/>
                <a:cs typeface="Calibri" pitchFamily="34" charset="0"/>
              </a:rPr>
              <a:t>доведат</a:t>
            </a:r>
            <a:r>
              <a:rPr lang="ru-RU" sz="2400" b="1" dirty="0" smtClean="0">
                <a:solidFill>
                  <a:srgbClr val="354F92"/>
                </a:solidFill>
                <a:latin typeface="Calibri" pitchFamily="34" charset="0"/>
                <a:cs typeface="Calibri" pitchFamily="34" charset="0"/>
              </a:rPr>
              <a:t> </a:t>
            </a:r>
            <a:r>
              <a:rPr lang="ru-RU" sz="2400" b="1" dirty="0" err="1" smtClean="0">
                <a:solidFill>
                  <a:srgbClr val="354F92"/>
                </a:solidFill>
                <a:latin typeface="Calibri" pitchFamily="34" charset="0"/>
                <a:cs typeface="Calibri" pitchFamily="34" charset="0"/>
              </a:rPr>
              <a:t>климатичните</a:t>
            </a:r>
            <a:r>
              <a:rPr lang="ru-RU" sz="2400" b="1" dirty="0" smtClean="0">
                <a:solidFill>
                  <a:srgbClr val="354F92"/>
                </a:solidFill>
                <a:latin typeface="Calibri" pitchFamily="34" charset="0"/>
                <a:cs typeface="Calibri" pitchFamily="34" charset="0"/>
              </a:rPr>
              <a:t> </a:t>
            </a:r>
            <a:r>
              <a:rPr lang="ru-RU" sz="2400" b="1" dirty="0" err="1" smtClean="0">
                <a:solidFill>
                  <a:srgbClr val="354F92"/>
                </a:solidFill>
                <a:latin typeface="Calibri" pitchFamily="34" charset="0"/>
                <a:cs typeface="Calibri" pitchFamily="34" charset="0"/>
              </a:rPr>
              <a:t>промени</a:t>
            </a:r>
            <a:r>
              <a:rPr lang="ru-RU" sz="2400" b="1" dirty="0" smtClean="0">
                <a:solidFill>
                  <a:srgbClr val="354F92"/>
                </a:solidFill>
                <a:latin typeface="Calibri" pitchFamily="34" charset="0"/>
                <a:cs typeface="Calibri" pitchFamily="34" charset="0"/>
              </a:rPr>
              <a:t>?</a:t>
            </a:r>
          </a:p>
          <a:p>
            <a:endParaRPr lang="en-IE" dirty="0"/>
          </a:p>
          <a:p>
            <a:endParaRPr lang="en-IE" sz="2400" dirty="0">
              <a:latin typeface="Calibri" panose="020F0502020204030204" pitchFamily="34" charset="0"/>
              <a:cs typeface="Calibri" panose="020F0502020204030204" pitchFamily="34" charset="0"/>
              <a:hlinkClick r:id="rId3"/>
            </a:endParaRPr>
          </a:p>
          <a:p>
            <a:endParaRPr lang="en-IE" sz="2400" dirty="0">
              <a:latin typeface="Calibri" panose="020F0502020204030204" pitchFamily="34" charset="0"/>
              <a:cs typeface="Calibri" panose="020F0502020204030204" pitchFamily="34" charset="0"/>
              <a:hlinkClick r:id="rId3"/>
            </a:endParaRPr>
          </a:p>
          <a:p>
            <a:endParaRPr lang="en-IE" sz="2400" dirty="0">
              <a:latin typeface="Calibri" panose="020F0502020204030204" pitchFamily="34" charset="0"/>
              <a:cs typeface="Calibri" panose="020F0502020204030204" pitchFamily="34" charset="0"/>
              <a:hlinkClick r:id="rId3"/>
            </a:endParaRPr>
          </a:p>
          <a:p>
            <a:endParaRPr lang="en-IE" sz="2400" dirty="0">
              <a:latin typeface="Calibri" panose="020F0502020204030204" pitchFamily="34" charset="0"/>
              <a:cs typeface="Calibri" panose="020F0502020204030204" pitchFamily="34" charset="0"/>
              <a:hlinkClick r:id="rId3"/>
            </a:endParaRPr>
          </a:p>
          <a:p>
            <a:endParaRPr lang="en-IE" sz="2400" b="1" dirty="0">
              <a:solidFill>
                <a:srgbClr val="354F92"/>
              </a:solidFill>
              <a:latin typeface="Calibri" panose="020F0502020204030204" pitchFamily="34" charset="0"/>
              <a:cs typeface="Calibri" panose="020F0502020204030204" pitchFamily="34" charset="0"/>
            </a:endParaRPr>
          </a:p>
          <a:p>
            <a:endParaRPr lang="bg-BG" sz="2400" b="1" dirty="0" smtClean="0">
              <a:solidFill>
                <a:srgbClr val="354F92"/>
              </a:solidFill>
              <a:latin typeface="Calibri" panose="020F0502020204030204" pitchFamily="34" charset="0"/>
              <a:cs typeface="Calibri" panose="020F0502020204030204" pitchFamily="34" charset="0"/>
            </a:endParaRPr>
          </a:p>
          <a:p>
            <a:endParaRPr lang="bg-BG" sz="2400" b="1" dirty="0" smtClean="0">
              <a:solidFill>
                <a:srgbClr val="354F92"/>
              </a:solidFill>
              <a:latin typeface="Calibri" panose="020F0502020204030204" pitchFamily="34" charset="0"/>
              <a:cs typeface="Calibri" panose="020F0502020204030204" pitchFamily="34" charset="0"/>
            </a:endParaRPr>
          </a:p>
          <a:p>
            <a:r>
              <a:rPr lang="bg-BG" sz="2400" b="1" dirty="0" smtClean="0">
                <a:solidFill>
                  <a:srgbClr val="354F92"/>
                </a:solidFill>
                <a:latin typeface="Calibri" panose="020F0502020204030204" pitchFamily="34" charset="0"/>
                <a:cs typeface="Calibri" panose="020F0502020204030204" pitchFamily="34" charset="0"/>
              </a:rPr>
              <a:t>Прочете още на:</a:t>
            </a:r>
          </a:p>
          <a:p>
            <a:r>
              <a:rPr lang="en-IE" sz="2400" dirty="0" smtClean="0">
                <a:latin typeface="Calibri" panose="020F0502020204030204" pitchFamily="34" charset="0"/>
                <a:cs typeface="Calibri" panose="020F0502020204030204" pitchFamily="34" charset="0"/>
                <a:hlinkClick r:id="rId4"/>
              </a:rPr>
              <a:t>https://www.dw.com/bg/goresini-bolesti-prodovolstvena-kriza-riskovete-ot-klimaticnite-promeni/a-64213393</a:t>
            </a:r>
            <a:endParaRPr lang="bg-BG" sz="2400" dirty="0" smtClean="0">
              <a:latin typeface="Calibri" panose="020F0502020204030204" pitchFamily="34" charset="0"/>
              <a:cs typeface="Calibri" panose="020F0502020204030204" pitchFamily="34" charset="0"/>
            </a:endParaRPr>
          </a:p>
          <a:p>
            <a:endParaRPr lang="en-IE" sz="2400" dirty="0">
              <a:latin typeface="Calibri" panose="020F0502020204030204" pitchFamily="34" charset="0"/>
              <a:cs typeface="Calibri" panose="020F0502020204030204" pitchFamily="34" charset="0"/>
            </a:endParaRPr>
          </a:p>
          <a:p>
            <a:endParaRPr lang="en-IE" dirty="0"/>
          </a:p>
          <a:p>
            <a:endParaRPr lang="en-IE" dirty="0"/>
          </a:p>
        </p:txBody>
      </p:sp>
      <p:pic>
        <p:nvPicPr>
          <p:cNvPr id="5" name="Picture 4" descr="Icon&#10;&#10;Description automatically generated">
            <a:extLst>
              <a:ext uri="{FF2B5EF4-FFF2-40B4-BE49-F238E27FC236}">
                <a16:creationId xmlns="" xmlns:a16="http://schemas.microsoft.com/office/drawing/2014/main" id="{1BC64A7B-9959-B3B6-2DA0-7BFB5235BD5E}"/>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5395557" y="2014891"/>
            <a:ext cx="1539949" cy="1539949"/>
          </a:xfrm>
          <a:prstGeom prst="rect">
            <a:avLst/>
          </a:prstGeom>
        </p:spPr>
      </p:pic>
    </p:spTree>
    <p:extLst>
      <p:ext uri="{BB962C8B-B14F-4D97-AF65-F5344CB8AC3E}">
        <p14:creationId xmlns="" xmlns:p14="http://schemas.microsoft.com/office/powerpoint/2010/main" val="535773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Text Placeholder 1">
            <a:extLst>
              <a:ext uri="{FF2B5EF4-FFF2-40B4-BE49-F238E27FC236}">
                <a16:creationId xmlns="" xmlns:a16="http://schemas.microsoft.com/office/drawing/2014/main" id="{1EDFF063-024F-DD2C-47BF-35C3B027F437}"/>
              </a:ext>
            </a:extLst>
          </p:cNvPr>
          <p:cNvSpPr txBox="1">
            <a:spLocks/>
          </p:cNvSpPr>
          <p:nvPr/>
        </p:nvSpPr>
        <p:spPr>
          <a:xfrm>
            <a:off x="708838" y="0"/>
            <a:ext cx="11083111" cy="685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Здравните общности разчитат на</a:t>
            </a:r>
            <a:r>
              <a:rPr lang="en-US" sz="3200" b="1" dirty="0" smtClean="0">
                <a:solidFill>
                  <a:srgbClr val="EB7339"/>
                </a:solidFill>
                <a:latin typeface="Calibri" panose="020F0502020204030204" pitchFamily="34" charset="0"/>
                <a:cs typeface="Calibri" panose="020F0502020204030204" pitchFamily="34" charset="0"/>
              </a:rPr>
              <a:t> …</a:t>
            </a:r>
            <a:endParaRPr lang="bg-BG" sz="3200" b="1" dirty="0" smtClean="0">
              <a:solidFill>
                <a:srgbClr val="EB7339"/>
              </a:solidFill>
              <a:latin typeface="Calibri" panose="020F0502020204030204" pitchFamily="34" charset="0"/>
              <a:cs typeface="Calibri" panose="020F0502020204030204" pitchFamily="34" charset="0"/>
            </a:endParaRPr>
          </a:p>
          <a:p>
            <a:pPr marL="0" indent="0">
              <a:buNone/>
            </a:pPr>
            <a:endParaRPr lang="en-US" sz="900" b="1" dirty="0">
              <a:solidFill>
                <a:srgbClr val="EB7339"/>
              </a:solidFill>
              <a:latin typeface="Calibri" panose="020F0502020204030204" pitchFamily="34" charset="0"/>
              <a:cs typeface="Calibri" panose="020F0502020204030204" pitchFamily="34" charset="0"/>
            </a:endParaRPr>
          </a:p>
          <a:p>
            <a:pPr marL="0" indent="0">
              <a:buNone/>
            </a:pPr>
            <a:r>
              <a:rPr lang="ru-RU" sz="2400" dirty="0" smtClean="0">
                <a:solidFill>
                  <a:srgbClr val="354F92"/>
                </a:solidFill>
                <a:latin typeface="Calibri" panose="020F0502020204030204" pitchFamily="34" charset="0"/>
                <a:cs typeface="Calibri" panose="020F0502020204030204" pitchFamily="34" charset="0"/>
              </a:rPr>
              <a:t>Здравните общности разчитат на добре функциониращи екосистеми. Те </a:t>
            </a:r>
            <a:r>
              <a:rPr lang="ru-RU" sz="2400" dirty="0" err="1" smtClean="0">
                <a:solidFill>
                  <a:srgbClr val="354F92"/>
                </a:solidFill>
                <a:latin typeface="Calibri" panose="020F0502020204030204" pitchFamily="34" charset="0"/>
                <a:cs typeface="Calibri" panose="020F0502020204030204" pitchFamily="34" charset="0"/>
              </a:rPr>
              <a:t>осигуряват</a:t>
            </a:r>
            <a:r>
              <a:rPr lang="ru-RU" sz="2400" dirty="0" smtClean="0">
                <a:solidFill>
                  <a:srgbClr val="354F92"/>
                </a:solidFill>
                <a:latin typeface="Calibri" panose="020F0502020204030204" pitchFamily="34" charset="0"/>
                <a:cs typeface="Calibri" panose="020F0502020204030204" pitchFamily="34" charset="0"/>
              </a:rPr>
              <a:t> чист </a:t>
            </a:r>
            <a:r>
              <a:rPr lang="ru-RU" sz="2400" dirty="0" err="1" smtClean="0">
                <a:solidFill>
                  <a:srgbClr val="354F92"/>
                </a:solidFill>
                <a:latin typeface="Calibri" panose="020F0502020204030204" pitchFamily="34" charset="0"/>
                <a:cs typeface="Calibri" panose="020F0502020204030204" pitchFamily="34" charset="0"/>
              </a:rPr>
              <a:t>въздух</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прясна</a:t>
            </a:r>
            <a:r>
              <a:rPr lang="ru-RU" sz="2400" dirty="0" smtClean="0">
                <a:solidFill>
                  <a:srgbClr val="354F92"/>
                </a:solidFill>
                <a:latin typeface="Calibri" panose="020F0502020204030204" pitchFamily="34" charset="0"/>
                <a:cs typeface="Calibri" panose="020F0502020204030204" pitchFamily="34" charset="0"/>
              </a:rPr>
              <a:t> вода, лекарства и </a:t>
            </a:r>
            <a:r>
              <a:rPr lang="ru-RU" sz="2400" dirty="0" err="1" smtClean="0">
                <a:solidFill>
                  <a:srgbClr val="354F92"/>
                </a:solidFill>
                <a:latin typeface="Calibri" panose="020F0502020204030204" pitchFamily="34" charset="0"/>
                <a:cs typeface="Calibri" panose="020F0502020204030204" pitchFamily="34" charset="0"/>
              </a:rPr>
              <a:t>хранителна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сигурност</a:t>
            </a:r>
            <a:r>
              <a:rPr lang="ru-RU" sz="2400" dirty="0" smtClean="0">
                <a:solidFill>
                  <a:srgbClr val="354F92"/>
                </a:solidFill>
                <a:latin typeface="Calibri" panose="020F0502020204030204" pitchFamily="34" charset="0"/>
                <a:cs typeface="Calibri" panose="020F0502020204030204" pitchFamily="34" charset="0"/>
              </a:rPr>
              <a:t>. Те </a:t>
            </a:r>
            <a:r>
              <a:rPr lang="ru-RU" sz="2400" dirty="0" err="1" smtClean="0">
                <a:solidFill>
                  <a:srgbClr val="354F92"/>
                </a:solidFill>
                <a:latin typeface="Calibri" panose="020F0502020204030204" pitchFamily="34" charset="0"/>
                <a:cs typeface="Calibri" panose="020F0502020204030204" pitchFamily="34" charset="0"/>
              </a:rPr>
              <a:t>допринасят</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ограничаване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болестите</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стабилизиране</a:t>
            </a:r>
            <a:r>
              <a:rPr lang="ru-RU" sz="2400" dirty="0" smtClean="0">
                <a:solidFill>
                  <a:srgbClr val="354F92"/>
                </a:solidFill>
                <a:latin typeface="Calibri" panose="020F0502020204030204" pitchFamily="34" charset="0"/>
                <a:cs typeface="Calibri" panose="020F0502020204030204" pitchFamily="34" charset="0"/>
              </a:rPr>
              <a:t> на климата.</a:t>
            </a:r>
            <a:r>
              <a:rPr lang="en-GB" sz="2400" b="0" i="0" dirty="0" smtClean="0">
                <a:solidFill>
                  <a:srgbClr val="354F92"/>
                </a:solidFill>
                <a:effectLst/>
                <a:latin typeface="Calibri" panose="020F0502020204030204" pitchFamily="34" charset="0"/>
                <a:cs typeface="Calibri" panose="020F0502020204030204" pitchFamily="34" charset="0"/>
              </a:rPr>
              <a:t> </a:t>
            </a:r>
            <a:endParaRPr lang="bg-BG" sz="2400" b="0" i="0" dirty="0" smtClean="0">
              <a:solidFill>
                <a:srgbClr val="354F92"/>
              </a:solidFill>
              <a:effectLst/>
              <a:latin typeface="Calibri" panose="020F0502020204030204" pitchFamily="34" charset="0"/>
              <a:cs typeface="Calibri" panose="020F0502020204030204" pitchFamily="34" charset="0"/>
            </a:endParaRPr>
          </a:p>
          <a:p>
            <a:pPr marL="0" indent="0">
              <a:buNone/>
            </a:pPr>
            <a:r>
              <a:rPr lang="en-GB" sz="2400" dirty="0" smtClean="0">
                <a:solidFill>
                  <a:srgbClr val="354F92"/>
                </a:solidFill>
                <a:latin typeface="Calibri" panose="020F0502020204030204" pitchFamily="34" charset="0"/>
                <a:cs typeface="Calibri" panose="020F0502020204030204" pitchFamily="34" charset="0"/>
                <a:hlinkClick r:id="rId3"/>
              </a:rPr>
              <a:t>https://www.eea.europa.eu/bg/themes/human/intro</a:t>
            </a:r>
            <a:endParaRPr lang="bg-BG" sz="2400" dirty="0" smtClean="0">
              <a:solidFill>
                <a:srgbClr val="354F92"/>
              </a:solidFill>
              <a:latin typeface="Calibri" panose="020F0502020204030204" pitchFamily="34" charset="0"/>
              <a:cs typeface="Calibri" panose="020F0502020204030204" pitchFamily="34" charset="0"/>
            </a:endParaRPr>
          </a:p>
          <a:p>
            <a:pPr marL="0" indent="0">
              <a:buNone/>
            </a:pPr>
            <a:r>
              <a:rPr lang="en-GB" sz="2400" dirty="0" smtClean="0">
                <a:solidFill>
                  <a:srgbClr val="354F92"/>
                </a:solidFill>
                <a:latin typeface="Calibri" panose="020F0502020204030204" pitchFamily="34" charset="0"/>
                <a:cs typeface="Calibri" panose="020F0502020204030204" pitchFamily="34" charset="0"/>
                <a:hlinkClick r:id="rId4"/>
              </a:rPr>
              <a:t>https://health-inequalities.eu/bg/eu-beyond/global-action/</a:t>
            </a:r>
            <a:r>
              <a:rPr lang="bg-BG" sz="2400" dirty="0" smtClean="0">
                <a:solidFill>
                  <a:srgbClr val="354F92"/>
                </a:solidFill>
                <a:latin typeface="Calibri" panose="020F0502020204030204" pitchFamily="34" charset="0"/>
                <a:cs typeface="Calibri" panose="020F0502020204030204" pitchFamily="34" charset="0"/>
              </a:rPr>
              <a:t> </a:t>
            </a:r>
          </a:p>
          <a:p>
            <a:pPr marL="0" indent="0">
              <a:buNone/>
            </a:pPr>
            <a:endParaRPr lang="en-GB" sz="2400" dirty="0">
              <a:solidFill>
                <a:srgbClr val="354F92"/>
              </a:solidFill>
              <a:latin typeface="Calibri" panose="020F0502020204030204" pitchFamily="34" charset="0"/>
              <a:cs typeface="Calibri" panose="020F0502020204030204" pitchFamily="34" charset="0"/>
            </a:endParaRPr>
          </a:p>
          <a:p>
            <a:pPr marL="0" indent="0">
              <a:buNone/>
            </a:pPr>
            <a:r>
              <a:rPr lang="bg-BG" sz="2400" b="1" dirty="0" smtClean="0">
                <a:solidFill>
                  <a:srgbClr val="EC7A42"/>
                </a:solidFill>
                <a:latin typeface="Calibri" panose="020F0502020204030204" pitchFamily="34" charset="0"/>
                <a:cs typeface="Calibri" panose="020F0502020204030204" pitchFamily="34" charset="0"/>
              </a:rPr>
              <a:t>Какво е значението на биоразнообразието за здравето</a:t>
            </a:r>
            <a:r>
              <a:rPr lang="en-GB" sz="2400" b="1" dirty="0" smtClean="0">
                <a:solidFill>
                  <a:srgbClr val="EC7A42"/>
                </a:solidFill>
                <a:latin typeface="Calibri" panose="020F0502020204030204" pitchFamily="34" charset="0"/>
                <a:cs typeface="Calibri" panose="020F0502020204030204" pitchFamily="34" charset="0"/>
              </a:rPr>
              <a:t>?</a:t>
            </a:r>
            <a:endParaRPr lang="en-GB" sz="2400" b="1" dirty="0">
              <a:solidFill>
                <a:srgbClr val="EC7A42"/>
              </a:solidFill>
              <a:latin typeface="Calibri" panose="020F0502020204030204" pitchFamily="34" charset="0"/>
              <a:cs typeface="Calibri" panose="020F0502020204030204" pitchFamily="34" charset="0"/>
            </a:endParaRPr>
          </a:p>
          <a:p>
            <a:pPr marL="0" indent="0">
              <a:buNone/>
            </a:pPr>
            <a:r>
              <a:rPr lang="ru-RU" sz="2400" dirty="0" err="1" smtClean="0">
                <a:solidFill>
                  <a:srgbClr val="354F92"/>
                </a:solidFill>
                <a:latin typeface="Calibri" panose="020F0502020204030204" pitchFamily="34" charset="0"/>
                <a:cs typeface="Calibri" panose="020F0502020204030204" pitchFamily="34" charset="0"/>
              </a:rPr>
              <a:t>Хората</a:t>
            </a:r>
            <a:r>
              <a:rPr lang="ru-RU" sz="2400" dirty="0" smtClean="0">
                <a:solidFill>
                  <a:srgbClr val="354F92"/>
                </a:solidFill>
                <a:latin typeface="Calibri" panose="020F0502020204030204" pitchFamily="34" charset="0"/>
                <a:cs typeface="Calibri" panose="020F0502020204030204" pitchFamily="34" charset="0"/>
              </a:rPr>
              <a:t> зависят от </a:t>
            </a:r>
            <a:r>
              <a:rPr lang="ru-RU" sz="2400" dirty="0" err="1" smtClean="0">
                <a:solidFill>
                  <a:srgbClr val="354F92"/>
                </a:solidFill>
                <a:latin typeface="Calibri" panose="020F0502020204030204" pitchFamily="34" charset="0"/>
                <a:cs typeface="Calibri" panose="020F0502020204030204" pitchFamily="34" charset="0"/>
              </a:rPr>
              <a:t>биоразнообразието</a:t>
            </a:r>
            <a:r>
              <a:rPr lang="ru-RU" sz="2400" dirty="0" smtClean="0">
                <a:solidFill>
                  <a:srgbClr val="354F92"/>
                </a:solidFill>
                <a:latin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cs typeface="Calibri" panose="020F0502020204030204" pitchFamily="34" charset="0"/>
              </a:rPr>
              <a:t>ежедневието</a:t>
            </a:r>
            <a:r>
              <a:rPr lang="ru-RU" sz="2400" dirty="0" smtClean="0">
                <a:solidFill>
                  <a:srgbClr val="354F92"/>
                </a:solidFill>
                <a:latin typeface="Calibri" panose="020F0502020204030204" pitchFamily="34" charset="0"/>
                <a:cs typeface="Calibri" panose="020F0502020204030204" pitchFamily="34" charset="0"/>
              </a:rPr>
              <a:t> си по начини, </a:t>
            </a:r>
            <a:r>
              <a:rPr lang="ru-RU" sz="2400" dirty="0" err="1" smtClean="0">
                <a:solidFill>
                  <a:srgbClr val="354F92"/>
                </a:solidFill>
                <a:latin typeface="Calibri" panose="020F0502020204030204" pitchFamily="34" charset="0"/>
                <a:cs typeface="Calibri" panose="020F0502020204030204" pitchFamily="34" charset="0"/>
              </a:rPr>
              <a:t>които</a:t>
            </a:r>
            <a:r>
              <a:rPr lang="ru-RU" sz="2400" dirty="0" smtClean="0">
                <a:solidFill>
                  <a:srgbClr val="354F92"/>
                </a:solidFill>
                <a:latin typeface="Calibri" panose="020F0502020204030204" pitchFamily="34" charset="0"/>
                <a:cs typeface="Calibri" panose="020F0502020204030204" pitchFamily="34" charset="0"/>
              </a:rPr>
              <a:t> не </a:t>
            </a:r>
            <a:r>
              <a:rPr lang="ru-RU" sz="2400" dirty="0" err="1" smtClean="0">
                <a:solidFill>
                  <a:srgbClr val="354F92"/>
                </a:solidFill>
                <a:latin typeface="Calibri" panose="020F0502020204030204" pitchFamily="34" charset="0"/>
                <a:cs typeface="Calibri" panose="020F0502020204030204" pitchFamily="34" charset="0"/>
              </a:rPr>
              <a:t>винаги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очевидни</a:t>
            </a:r>
            <a:r>
              <a:rPr lang="ru-RU" sz="2400" dirty="0" smtClean="0">
                <a:solidFill>
                  <a:srgbClr val="354F92"/>
                </a:solidFill>
                <a:latin typeface="Calibri" panose="020F0502020204030204" pitchFamily="34" charset="0"/>
                <a:cs typeface="Calibri" panose="020F0502020204030204" pitchFamily="34" charset="0"/>
              </a:rPr>
              <a:t> или </a:t>
            </a:r>
            <a:r>
              <a:rPr lang="ru-RU" sz="2400" dirty="0" err="1" smtClean="0">
                <a:solidFill>
                  <a:srgbClr val="354F92"/>
                </a:solidFill>
                <a:latin typeface="Calibri" panose="020F0502020204030204" pitchFamily="34" charset="0"/>
                <a:cs typeface="Calibri" panose="020F0502020204030204" pitchFamily="34" charset="0"/>
              </a:rPr>
              <a:t>оценени</a:t>
            </a:r>
            <a:r>
              <a:rPr lang="ru-RU" sz="2400" dirty="0" smtClean="0">
                <a:solidFill>
                  <a:srgbClr val="354F92"/>
                </a:solidFill>
                <a:latin typeface="Calibri" panose="020F0502020204030204" pitchFamily="34" charset="0"/>
                <a:cs typeface="Calibri" panose="020F0502020204030204" pitchFamily="34" charset="0"/>
              </a:rPr>
              <a:t>. Човешкото здраве, в крайна сметка, зависи от продуктите и услугите на екосистемите (като наличието на прясна вода, храна и източници на гориво), които са необходими за доброто здраве на хората и благосъстоянието им.</a:t>
            </a:r>
          </a:p>
          <a:p>
            <a:pPr marL="0" indent="0">
              <a:buNone/>
            </a:pPr>
            <a:endParaRPr lang="en-GB" sz="2400" dirty="0">
              <a:solidFill>
                <a:srgbClr val="354F92"/>
              </a:solidFill>
              <a:latin typeface="Calibri" panose="020F0502020204030204" pitchFamily="34" charset="0"/>
              <a:cs typeface="Calibri" panose="020F0502020204030204" pitchFamily="34" charset="0"/>
            </a:endParaRPr>
          </a:p>
          <a:p>
            <a:pPr marL="0" indent="0">
              <a:buNone/>
            </a:pPr>
            <a:r>
              <a:rPr lang="ru-RU" sz="2400" dirty="0" err="1" smtClean="0">
                <a:solidFill>
                  <a:srgbClr val="354F92"/>
                </a:solidFill>
                <a:latin typeface="Calibri" panose="020F0502020204030204" pitchFamily="34" charset="0"/>
                <a:cs typeface="Calibri" panose="020F0502020204030204" pitchFamily="34" charset="0"/>
              </a:rPr>
              <a:t>Промените</a:t>
            </a:r>
            <a:r>
              <a:rPr lang="ru-RU" sz="2400" dirty="0" smtClean="0">
                <a:solidFill>
                  <a:srgbClr val="354F92"/>
                </a:solidFill>
                <a:latin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cs typeface="Calibri" panose="020F0502020204030204" pitchFamily="34" charset="0"/>
              </a:rPr>
              <a:t>качеството</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екосистемните</a:t>
            </a:r>
            <a:r>
              <a:rPr lang="ru-RU" sz="2400" dirty="0" smtClean="0">
                <a:solidFill>
                  <a:srgbClr val="354F92"/>
                </a:solidFill>
                <a:latin typeface="Calibri" panose="020F0502020204030204" pitchFamily="34" charset="0"/>
                <a:cs typeface="Calibri" panose="020F0502020204030204" pitchFamily="34" charset="0"/>
              </a:rPr>
              <a:t> услуги </a:t>
            </a:r>
            <a:r>
              <a:rPr lang="ru-RU" sz="2400" dirty="0" err="1" smtClean="0">
                <a:solidFill>
                  <a:srgbClr val="354F92"/>
                </a:solidFill>
                <a:latin typeface="Calibri" panose="020F0502020204030204" pitchFamily="34" charset="0"/>
                <a:cs typeface="Calibri" panose="020F0502020204030204" pitchFamily="34" charset="0"/>
              </a:rPr>
              <a:t>засягат</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поминъка</a:t>
            </a:r>
            <a:r>
              <a:rPr lang="ru-RU" sz="2400" dirty="0" smtClean="0">
                <a:solidFill>
                  <a:srgbClr val="354F92"/>
                </a:solidFill>
                <a:latin typeface="Calibri" panose="020F0502020204030204" pitchFamily="34" charset="0"/>
                <a:cs typeface="Calibri" panose="020F0502020204030204" pitchFamily="34" charset="0"/>
              </a:rPr>
              <a:t>, доходите, </a:t>
            </a:r>
            <a:r>
              <a:rPr lang="ru-RU" sz="2400" dirty="0" err="1" smtClean="0">
                <a:solidFill>
                  <a:srgbClr val="354F92"/>
                </a:solidFill>
                <a:latin typeface="Calibri" panose="020F0502020204030204" pitchFamily="34" charset="0"/>
                <a:cs typeface="Calibri" panose="020F0502020204030204" pitchFamily="34" charset="0"/>
              </a:rPr>
              <a:t>местната</a:t>
            </a:r>
            <a:r>
              <a:rPr lang="ru-RU" sz="2400" dirty="0" smtClean="0">
                <a:solidFill>
                  <a:srgbClr val="354F92"/>
                </a:solidFill>
                <a:latin typeface="Calibri" panose="020F0502020204030204" pitchFamily="34" charset="0"/>
                <a:cs typeface="Calibri" panose="020F0502020204030204" pitchFamily="34" charset="0"/>
              </a:rPr>
              <a:t> миграция и </a:t>
            </a:r>
            <a:r>
              <a:rPr lang="ru-RU" sz="2400" dirty="0" err="1" smtClean="0">
                <a:solidFill>
                  <a:srgbClr val="354F92"/>
                </a:solidFill>
                <a:latin typeface="Calibri" panose="020F0502020204030204" pitchFamily="34" charset="0"/>
                <a:cs typeface="Calibri" panose="020F0502020204030204" pitchFamily="34" charset="0"/>
              </a:rPr>
              <a:t>понякога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дори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могат</a:t>
            </a:r>
            <a:r>
              <a:rPr lang="ru-RU" sz="2400" dirty="0" smtClean="0">
                <a:solidFill>
                  <a:srgbClr val="354F92"/>
                </a:solidFill>
                <a:latin typeface="Calibri" panose="020F0502020204030204" pitchFamily="34" charset="0"/>
                <a:cs typeface="Calibri" panose="020F0502020204030204" pitchFamily="34" charset="0"/>
              </a:rPr>
              <a:t> да причинят или изострят политически </a:t>
            </a:r>
            <a:r>
              <a:rPr lang="ru-RU" sz="2400" dirty="0" err="1" smtClean="0">
                <a:solidFill>
                  <a:srgbClr val="354F92"/>
                </a:solidFill>
                <a:latin typeface="Calibri" panose="020F0502020204030204" pitchFamily="34" charset="0"/>
                <a:cs typeface="Calibri" panose="020F0502020204030204" pitchFamily="34" charset="0"/>
              </a:rPr>
              <a:t>конфликти</a:t>
            </a:r>
            <a:r>
              <a:rPr lang="ru-RU" sz="2400" dirty="0" smtClean="0">
                <a:solidFill>
                  <a:srgbClr val="354F92"/>
                </a:solidFill>
                <a:latin typeface="Calibri" panose="020F0502020204030204" pitchFamily="34" charset="0"/>
                <a:cs typeface="Calibri" panose="020F0502020204030204" pitchFamily="34" charset="0"/>
              </a:rPr>
              <a:t>.</a:t>
            </a:r>
            <a:endParaRPr lang="en-GB" sz="2400" dirty="0">
              <a:solidFill>
                <a:srgbClr val="354F92"/>
              </a:solidFill>
              <a:latin typeface="Calibri" panose="020F0502020204030204" pitchFamily="34" charset="0"/>
              <a:cs typeface="Calibri" panose="020F0502020204030204" pitchFamily="34" charset="0"/>
            </a:endParaRPr>
          </a:p>
          <a:p>
            <a:pPr marL="0" indent="0">
              <a:buNone/>
            </a:pPr>
            <a:endParaRPr lang="en-GB" sz="32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349898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9"/>
          <p:cNvSpPr txBox="1">
            <a:spLocks noGrp="1"/>
          </p:cNvSpPr>
          <p:nvPr>
            <p:ph type="body" idx="1"/>
          </p:nvPr>
        </p:nvSpPr>
        <p:spPr>
          <a:xfrm>
            <a:off x="4562948" y="1561035"/>
            <a:ext cx="6533986" cy="4332769"/>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ru-RU" dirty="0" err="1" smtClean="0">
                <a:solidFill>
                  <a:schemeClr val="bg1"/>
                </a:solidFill>
              </a:rPr>
              <a:t>Този</a:t>
            </a:r>
            <a:r>
              <a:rPr lang="ru-RU" dirty="0" smtClean="0">
                <a:solidFill>
                  <a:schemeClr val="bg1"/>
                </a:solidFill>
              </a:rPr>
              <a:t> </a:t>
            </a:r>
            <a:r>
              <a:rPr lang="ru-RU" dirty="0" err="1" smtClean="0">
                <a:solidFill>
                  <a:schemeClr val="bg1"/>
                </a:solidFill>
              </a:rPr>
              <a:t>модул</a:t>
            </a:r>
            <a:r>
              <a:rPr lang="ru-RU" dirty="0" smtClean="0">
                <a:solidFill>
                  <a:schemeClr val="bg1"/>
                </a:solidFill>
              </a:rPr>
              <a:t> е част от курса «</a:t>
            </a:r>
            <a:r>
              <a:rPr lang="ru-RU" dirty="0" err="1" smtClean="0">
                <a:solidFill>
                  <a:schemeClr val="bg1"/>
                </a:solidFill>
              </a:rPr>
              <a:t>Шампиони</a:t>
            </a:r>
            <a:r>
              <a:rPr lang="ru-RU" dirty="0" smtClean="0">
                <a:solidFill>
                  <a:schemeClr val="bg1"/>
                </a:solidFill>
              </a:rPr>
              <a:t> в </a:t>
            </a:r>
            <a:r>
              <a:rPr lang="ru-RU" dirty="0" err="1" smtClean="0">
                <a:solidFill>
                  <a:schemeClr val="bg1"/>
                </a:solidFill>
              </a:rPr>
              <a:t>борбата</a:t>
            </a:r>
            <a:r>
              <a:rPr lang="ru-RU" dirty="0" smtClean="0">
                <a:solidFill>
                  <a:schemeClr val="bg1"/>
                </a:solidFill>
              </a:rPr>
              <a:t> с </a:t>
            </a:r>
            <a:r>
              <a:rPr lang="ru-RU" dirty="0" err="1" smtClean="0">
                <a:solidFill>
                  <a:schemeClr val="bg1"/>
                </a:solidFill>
              </a:rPr>
              <a:t>климатичните</a:t>
            </a:r>
            <a:r>
              <a:rPr lang="ru-RU" dirty="0" smtClean="0">
                <a:solidFill>
                  <a:schemeClr val="bg1"/>
                </a:solidFill>
              </a:rPr>
              <a:t> </a:t>
            </a:r>
            <a:r>
              <a:rPr lang="ru-RU" dirty="0" err="1" smtClean="0">
                <a:solidFill>
                  <a:schemeClr val="bg1"/>
                </a:solidFill>
              </a:rPr>
              <a:t>промени</a:t>
            </a:r>
            <a:r>
              <a:rPr lang="ru-RU" dirty="0" smtClean="0">
                <a:solidFill>
                  <a:schemeClr val="bg1"/>
                </a:solidFill>
              </a:rPr>
              <a:t>» и е </a:t>
            </a:r>
            <a:r>
              <a:rPr lang="ru-RU" dirty="0" err="1" smtClean="0">
                <a:solidFill>
                  <a:schemeClr val="bg1"/>
                </a:solidFill>
              </a:rPr>
              <a:t>посветен</a:t>
            </a:r>
            <a:r>
              <a:rPr lang="ru-RU" dirty="0" smtClean="0">
                <a:solidFill>
                  <a:schemeClr val="bg1"/>
                </a:solidFill>
              </a:rPr>
              <a:t> на ЦУР </a:t>
            </a:r>
            <a:r>
              <a:rPr lang="en-US" dirty="0" smtClean="0">
                <a:solidFill>
                  <a:schemeClr val="bg1"/>
                </a:solidFill>
              </a:rPr>
              <a:t>3</a:t>
            </a:r>
            <a:r>
              <a:rPr lang="ru-RU" dirty="0" smtClean="0">
                <a:solidFill>
                  <a:schemeClr val="bg1"/>
                </a:solidFill>
              </a:rPr>
              <a:t> -</a:t>
            </a:r>
            <a:r>
              <a:rPr lang="en-US" dirty="0" smtClean="0">
                <a:solidFill>
                  <a:schemeClr val="bg1"/>
                </a:solidFill>
              </a:rPr>
              <a:t> </a:t>
            </a:r>
            <a:r>
              <a:rPr lang="bg-BG" dirty="0" smtClean="0">
                <a:solidFill>
                  <a:schemeClr val="bg1"/>
                </a:solidFill>
                <a:latin typeface="Calibri" panose="020F0502020204030204" pitchFamily="34" charset="0"/>
                <a:cs typeface="Calibri" panose="020F0502020204030204" pitchFamily="34" charset="0"/>
              </a:rPr>
              <a:t>Добро здраве и благополучие</a:t>
            </a:r>
            <a:r>
              <a:rPr lang="en-US" dirty="0" smtClean="0">
                <a:solidFill>
                  <a:schemeClr val="bg1"/>
                </a:solidFill>
                <a:latin typeface="Calibri" panose="020F0502020204030204" pitchFamily="34" charset="0"/>
                <a:cs typeface="Calibri" panose="020F0502020204030204" pitchFamily="34" charset="0"/>
              </a:rPr>
              <a:t>.</a:t>
            </a:r>
            <a:r>
              <a:rPr lang="ru-RU" dirty="0" smtClean="0">
                <a:solidFill>
                  <a:schemeClr val="bg1"/>
                </a:solidFill>
              </a:rPr>
              <a:t> </a:t>
            </a:r>
            <a:endParaRPr lang="en-US" dirty="0" smtClean="0"/>
          </a:p>
          <a:p>
            <a:pPr marL="0" indent="0" algn="just">
              <a:lnSpc>
                <a:spcPct val="100000"/>
              </a:lnSpc>
              <a:spcBef>
                <a:spcPts val="600"/>
              </a:spcBef>
            </a:pPr>
            <a:r>
              <a:rPr lang="bg-BG" dirty="0" smtClean="0"/>
              <a:t>Ключовите теми в този модул са:</a:t>
            </a:r>
            <a:endParaRPr lang="en-GB" dirty="0" smtClean="0"/>
          </a:p>
          <a:p>
            <a:pPr marL="342900" indent="-342900" algn="just">
              <a:buSzPts val="2000"/>
              <a:buFont typeface="Arial"/>
              <a:buChar char="•"/>
            </a:pPr>
            <a:r>
              <a:rPr lang="bg-BG" dirty="0" smtClean="0"/>
              <a:t>ЦУР 3</a:t>
            </a:r>
            <a:r>
              <a:rPr lang="en-GB" dirty="0" smtClean="0"/>
              <a:t>: </a:t>
            </a:r>
            <a:r>
              <a:rPr lang="bg-BG" dirty="0" smtClean="0"/>
              <a:t>Добро здраве и благополучие.</a:t>
            </a:r>
          </a:p>
          <a:p>
            <a:pPr marL="342900" indent="-342900" algn="just">
              <a:buSzPts val="2000"/>
              <a:buFont typeface="Arial"/>
              <a:buChar char="•"/>
            </a:pPr>
            <a:r>
              <a:rPr lang="ru-RU" dirty="0" smtClean="0"/>
              <a:t>Осигуряване на здравословен живот и насърчаване благосъстоянието на всички във всяка възраст.</a:t>
            </a:r>
          </a:p>
          <a:p>
            <a:pPr marL="342900" indent="-342900" algn="just">
              <a:buSzPts val="2000"/>
              <a:buChar char="•"/>
            </a:pPr>
            <a:r>
              <a:rPr lang="bg-BG" dirty="0" smtClean="0"/>
              <a:t>Ще се фокусираме върху ЦУР 3 на ниво местни общности.</a:t>
            </a:r>
            <a:endParaRPr dirty="0"/>
          </a:p>
        </p:txBody>
      </p:sp>
      <p:sp>
        <p:nvSpPr>
          <p:cNvPr id="215" name="Google Shape;215;p19"/>
          <p:cNvSpPr/>
          <p:nvPr/>
        </p:nvSpPr>
        <p:spPr>
          <a:xfrm>
            <a:off x="4499572" y="772965"/>
            <a:ext cx="4646844"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
        <p:nvSpPr>
          <p:cNvPr id="216" name="Google Shape;216;p19"/>
          <p:cNvSpPr txBox="1"/>
          <p:nvPr/>
        </p:nvSpPr>
        <p:spPr>
          <a:xfrm>
            <a:off x="4488909" y="754858"/>
            <a:ext cx="4646037" cy="861734"/>
          </a:xfrm>
          <a:prstGeom prst="rect">
            <a:avLst/>
          </a:prstGeom>
          <a:noFill/>
          <a:ln>
            <a:noFill/>
          </a:ln>
        </p:spPr>
        <p:txBody>
          <a:bodyPr spcFirstLastPara="1" wrap="square" lIns="91425" tIns="45700" rIns="91425" bIns="45700" anchor="t" anchorCtr="0">
            <a:spAutoFit/>
          </a:bodyPr>
          <a:lstStyle/>
          <a:p>
            <a:pPr>
              <a:buSzPts val="3600"/>
            </a:pPr>
            <a:r>
              <a:rPr lang="bg-BG" sz="3600" b="1" spc="324" dirty="0" smtClean="0">
                <a:solidFill>
                  <a:srgbClr val="EB7339"/>
                </a:solidFill>
                <a:latin typeface="Calibri"/>
                <a:cs typeface="Calibri"/>
              </a:rPr>
              <a:t>ДОБРЕ ДОШЛИ!</a:t>
            </a:r>
            <a:endParaRPr lang="en-US" sz="3600" b="1" spc="324" dirty="0" smtClean="0">
              <a:solidFill>
                <a:srgbClr val="EB7339"/>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grpSp>
        <p:nvGrpSpPr>
          <p:cNvPr id="217"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pic>
        <p:nvPicPr>
          <p:cNvPr id="9" name="Picture Placeholder 8" descr="Apples in a wooden box">
            <a:extLst>
              <a:ext uri="{FF2B5EF4-FFF2-40B4-BE49-F238E27FC236}">
                <a16:creationId xmlns="" xmlns:a16="http://schemas.microsoft.com/office/drawing/2014/main" id="{3E4A9A23-B214-1704-9E8B-E0570E306CB8}"/>
              </a:ext>
            </a:extLst>
          </p:cNvPr>
          <p:cNvPicPr>
            <a:picLocks noGrp="1" noChangeAspect="1"/>
          </p:cNvPicPr>
          <p:nvPr>
            <p:ph type="pic" idx="2"/>
          </p:nvPr>
        </p:nvPicPr>
        <p:blipFill>
          <a:blip r:embed="rId3"/>
          <a:srcRect l="27483" r="27483"/>
          <a:stretch>
            <a:fillRect/>
          </a:stretch>
        </p:blip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Text Placeholder 1">
            <a:extLst>
              <a:ext uri="{FF2B5EF4-FFF2-40B4-BE49-F238E27FC236}">
                <a16:creationId xmlns="" xmlns:a16="http://schemas.microsoft.com/office/drawing/2014/main" id="{1EDFF063-024F-DD2C-47BF-35C3B027F437}"/>
              </a:ext>
            </a:extLst>
          </p:cNvPr>
          <p:cNvSpPr txBox="1">
            <a:spLocks/>
          </p:cNvSpPr>
          <p:nvPr/>
        </p:nvSpPr>
        <p:spPr>
          <a:xfrm>
            <a:off x="1696906" y="804182"/>
            <a:ext cx="9145265" cy="57054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ru-RU" sz="2400" dirty="0" smtClean="0">
                <a:solidFill>
                  <a:srgbClr val="354F92"/>
                </a:solidFill>
                <a:latin typeface="Calibri" panose="020F0502020204030204" pitchFamily="34" charset="0"/>
                <a:cs typeface="Calibri" panose="020F0502020204030204" pitchFamily="34" charset="0"/>
              </a:rPr>
              <a:t>Биологичното разнообразие от микроорганизми, флора и фауна предоставя огромни ползи за биологичните, здравните и фармакологичните науки. Значителни медицински и фармакологични открития са направени чрез по-добро разбиране на биологичното разнообразие на Земята. </a:t>
            </a:r>
            <a:r>
              <a:rPr lang="ru-RU" sz="2400" dirty="0" err="1" smtClean="0">
                <a:solidFill>
                  <a:srgbClr val="354F92"/>
                </a:solidFill>
                <a:latin typeface="Calibri" panose="020F0502020204030204" pitchFamily="34" charset="0"/>
                <a:cs typeface="Calibri" panose="020F0502020204030204" pitchFamily="34" charset="0"/>
              </a:rPr>
              <a:t>Загубата</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биоразнообразие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може</a:t>
            </a:r>
            <a:r>
              <a:rPr lang="ru-RU" sz="2400" dirty="0" smtClean="0">
                <a:solidFill>
                  <a:srgbClr val="354F92"/>
                </a:solidFill>
                <a:latin typeface="Calibri" panose="020F0502020204030204" pitchFamily="34" charset="0"/>
                <a:cs typeface="Calibri" panose="020F0502020204030204" pitchFamily="34" charset="0"/>
              </a:rPr>
              <a:t> да </a:t>
            </a:r>
            <a:r>
              <a:rPr lang="ru-RU" sz="2400" dirty="0" err="1" smtClean="0">
                <a:solidFill>
                  <a:srgbClr val="354F92"/>
                </a:solidFill>
                <a:latin typeface="Calibri" panose="020F0502020204030204" pitchFamily="34" charset="0"/>
                <a:cs typeface="Calibri" panose="020F0502020204030204" pitchFamily="34" charset="0"/>
              </a:rPr>
              <a:t>ограничи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откриването</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потенциални</a:t>
            </a:r>
            <a:r>
              <a:rPr lang="ru-RU" sz="2400" dirty="0" smtClean="0">
                <a:solidFill>
                  <a:srgbClr val="354F92"/>
                </a:solidFill>
                <a:latin typeface="Calibri" panose="020F0502020204030204" pitchFamily="34" charset="0"/>
                <a:cs typeface="Calibri" panose="020F0502020204030204" pitchFamily="34" charset="0"/>
              </a:rPr>
              <a:t> лечения за много </a:t>
            </a:r>
            <a:r>
              <a:rPr lang="ru-RU" sz="2400" dirty="0" err="1" smtClean="0">
                <a:solidFill>
                  <a:srgbClr val="354F92"/>
                </a:solidFill>
                <a:latin typeface="Calibri" panose="020F0502020204030204" pitchFamily="34" charset="0"/>
                <a:cs typeface="Calibri" panose="020F0502020204030204" pitchFamily="34" charset="0"/>
              </a:rPr>
              <a:t>заболявания</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здравословни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проблеми</a:t>
            </a:r>
            <a:r>
              <a:rPr lang="ru-RU" sz="2400" dirty="0" smtClean="0">
                <a:solidFill>
                  <a:srgbClr val="354F92"/>
                </a:solidFill>
                <a:latin typeface="Calibri" panose="020F0502020204030204" pitchFamily="34" charset="0"/>
                <a:cs typeface="Calibri" panose="020F0502020204030204" pitchFamily="34" charset="0"/>
              </a:rPr>
              <a:t>.</a:t>
            </a:r>
            <a:endParaRPr lang="en-GB" sz="2400" dirty="0">
              <a:solidFill>
                <a:srgbClr val="354F92"/>
              </a:solidFill>
              <a:latin typeface="Calibri" panose="020F0502020204030204" pitchFamily="34" charset="0"/>
              <a:cs typeface="Calibri" panose="020F0502020204030204" pitchFamily="34" charset="0"/>
            </a:endParaRPr>
          </a:p>
          <a:p>
            <a:pPr marL="0" indent="0">
              <a:buNone/>
            </a:pPr>
            <a:endParaRPr lang="en-GB" sz="900" dirty="0">
              <a:solidFill>
                <a:srgbClr val="354F92"/>
              </a:solidFill>
              <a:latin typeface="Calibri" panose="020F0502020204030204" pitchFamily="34" charset="0"/>
              <a:cs typeface="Calibri" panose="020F0502020204030204" pitchFamily="34" charset="0"/>
            </a:endParaRPr>
          </a:p>
          <a:p>
            <a:pPr marL="0" indent="0">
              <a:buNone/>
            </a:pPr>
            <a:r>
              <a:rPr lang="bg-BG" sz="2400" b="1" dirty="0" smtClean="0">
                <a:solidFill>
                  <a:srgbClr val="EC7A42"/>
                </a:solidFill>
                <a:latin typeface="Calibri" panose="020F0502020204030204" pitchFamily="34" charset="0"/>
                <a:cs typeface="Calibri" panose="020F0502020204030204" pitchFamily="34" charset="0"/>
              </a:rPr>
              <a:t>Заплахи за биоразнообразието и здравето</a:t>
            </a:r>
            <a:endParaRPr lang="en-GB" sz="2400" b="1" dirty="0">
              <a:solidFill>
                <a:srgbClr val="EC7A42"/>
              </a:solidFill>
              <a:latin typeface="Calibri" panose="020F0502020204030204" pitchFamily="34" charset="0"/>
              <a:cs typeface="Calibri" panose="020F0502020204030204" pitchFamily="34" charset="0"/>
            </a:endParaRPr>
          </a:p>
          <a:p>
            <a:pPr marL="0" indent="0">
              <a:buNone/>
            </a:pPr>
            <a:r>
              <a:rPr lang="ru-RU" sz="2400" dirty="0" smtClean="0">
                <a:solidFill>
                  <a:srgbClr val="354F92"/>
                </a:solidFill>
                <a:latin typeface="Calibri" panose="020F0502020204030204" pitchFamily="34" charset="0"/>
                <a:cs typeface="Calibri" panose="020F0502020204030204" pitchFamily="34" charset="0"/>
              </a:rPr>
              <a:t>В </a:t>
            </a:r>
            <a:r>
              <a:rPr lang="ru-RU" sz="2400" dirty="0" err="1" smtClean="0">
                <a:solidFill>
                  <a:srgbClr val="354F92"/>
                </a:solidFill>
                <a:latin typeface="Calibri" panose="020F0502020204030204" pitchFamily="34" charset="0"/>
                <a:cs typeface="Calibri" panose="020F0502020204030204" pitchFamily="34" charset="0"/>
              </a:rPr>
              <a:t>Модул</a:t>
            </a:r>
            <a:r>
              <a:rPr lang="ru-RU" sz="2400" dirty="0" smtClean="0">
                <a:solidFill>
                  <a:srgbClr val="354F92"/>
                </a:solidFill>
                <a:latin typeface="Calibri" panose="020F0502020204030204" pitchFamily="34" charset="0"/>
                <a:cs typeface="Calibri" panose="020F0502020204030204" pitchFamily="34" charset="0"/>
              </a:rPr>
              <a:t> 2 </a:t>
            </a:r>
            <a:r>
              <a:rPr lang="ru-RU" sz="2400" dirty="0" err="1" smtClean="0">
                <a:solidFill>
                  <a:srgbClr val="354F92"/>
                </a:solidFill>
                <a:latin typeface="Calibri" panose="020F0502020204030204" pitchFamily="34" charset="0"/>
                <a:cs typeface="Calibri" panose="020F0502020204030204" pitchFamily="34" charset="0"/>
              </a:rPr>
              <a:t>научихме</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биоразнообразието</a:t>
            </a:r>
            <a:r>
              <a:rPr lang="ru-RU" sz="2400" dirty="0" smtClean="0">
                <a:solidFill>
                  <a:srgbClr val="354F92"/>
                </a:solidFill>
                <a:latin typeface="Calibri" panose="020F0502020204030204" pitchFamily="34" charset="0"/>
                <a:cs typeface="Calibri" panose="020F0502020204030204" pitchFamily="34" charset="0"/>
              </a:rPr>
              <a:t>, но от </a:t>
            </a:r>
            <a:r>
              <a:rPr lang="ru-RU" sz="2400" dirty="0" err="1" smtClean="0">
                <a:solidFill>
                  <a:srgbClr val="354F92"/>
                </a:solidFill>
                <a:latin typeface="Calibri" panose="020F0502020204030204" pitchFamily="34" charset="0"/>
                <a:cs typeface="Calibri" panose="020F0502020204030204" pitchFamily="34" charset="0"/>
              </a:rPr>
              <a:t>здравна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гледна</a:t>
            </a:r>
            <a:r>
              <a:rPr lang="ru-RU" sz="2400" dirty="0" smtClean="0">
                <a:solidFill>
                  <a:srgbClr val="354F92"/>
                </a:solidFill>
                <a:latin typeface="Calibri" panose="020F0502020204030204" pitchFamily="34" charset="0"/>
                <a:cs typeface="Calibri" panose="020F0502020204030204" pitchFamily="34" charset="0"/>
              </a:rPr>
              <a:t> точка </a:t>
            </a:r>
            <a:r>
              <a:rPr lang="ru-RU" sz="2400" dirty="0" err="1" smtClean="0">
                <a:solidFill>
                  <a:srgbClr val="354F92"/>
                </a:solidFill>
                <a:latin typeface="Calibri" panose="020F0502020204030204" pitchFamily="34" charset="0"/>
                <a:cs typeface="Calibri" panose="020F0502020204030204" pitchFamily="34" charset="0"/>
              </a:rPr>
              <a:t>нараства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загрижеността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относно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последиците</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здравето</a:t>
            </a:r>
            <a:r>
              <a:rPr lang="ru-RU" sz="2400" dirty="0" smtClean="0">
                <a:solidFill>
                  <a:srgbClr val="354F92"/>
                </a:solidFill>
                <a:latin typeface="Calibri" panose="020F0502020204030204" pitchFamily="34" charset="0"/>
                <a:cs typeface="Calibri" panose="020F0502020204030204" pitchFamily="34" charset="0"/>
              </a:rPr>
              <a:t> от </a:t>
            </a:r>
            <a:r>
              <a:rPr lang="ru-RU" sz="2400" dirty="0" err="1" smtClean="0">
                <a:solidFill>
                  <a:srgbClr val="354F92"/>
                </a:solidFill>
                <a:latin typeface="Calibri" panose="020F0502020204030204" pitchFamily="34" charset="0"/>
                <a:cs typeface="Calibri" panose="020F0502020204030204" pitchFamily="34" charset="0"/>
              </a:rPr>
              <a:t>загубата</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биоразнообразие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Промените</a:t>
            </a:r>
            <a:r>
              <a:rPr lang="ru-RU" sz="2400" dirty="0" smtClean="0">
                <a:solidFill>
                  <a:srgbClr val="354F92"/>
                </a:solidFill>
                <a:latin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cs typeface="Calibri" panose="020F0502020204030204" pitchFamily="34" charset="0"/>
              </a:rPr>
              <a:t>биоразнообразието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засягат</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функционирането</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екосистемите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Смущенията</a:t>
            </a:r>
            <a:r>
              <a:rPr lang="ru-RU" sz="2400" dirty="0" smtClean="0">
                <a:solidFill>
                  <a:srgbClr val="354F92"/>
                </a:solidFill>
                <a:latin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cs typeface="Calibri" panose="020F0502020204030204" pitchFamily="34" charset="0"/>
              </a:rPr>
              <a:t>екосистемите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могат</a:t>
            </a:r>
            <a:r>
              <a:rPr lang="ru-RU" sz="2400" dirty="0" smtClean="0">
                <a:solidFill>
                  <a:srgbClr val="354F92"/>
                </a:solidFill>
                <a:latin typeface="Calibri" panose="020F0502020204030204" pitchFamily="34" charset="0"/>
                <a:cs typeface="Calibri" panose="020F0502020204030204" pitchFamily="34" charset="0"/>
              </a:rPr>
              <a:t> да </a:t>
            </a:r>
            <a:r>
              <a:rPr lang="ru-RU" sz="2400" dirty="0" err="1" smtClean="0">
                <a:solidFill>
                  <a:srgbClr val="354F92"/>
                </a:solidFill>
                <a:latin typeface="Calibri" panose="020F0502020204030204" pitchFamily="34" charset="0"/>
                <a:cs typeface="Calibri" panose="020F0502020204030204" pitchFamily="34" charset="0"/>
              </a:rPr>
              <a:t>доведат</a:t>
            </a:r>
            <a:r>
              <a:rPr lang="ru-RU" sz="2400" dirty="0" smtClean="0">
                <a:solidFill>
                  <a:srgbClr val="354F92"/>
                </a:solidFill>
                <a:latin typeface="Calibri" panose="020F0502020204030204" pitchFamily="34" charset="0"/>
                <a:cs typeface="Calibri" panose="020F0502020204030204" pitchFamily="34" charset="0"/>
              </a:rPr>
              <a:t> до </a:t>
            </a:r>
            <a:r>
              <a:rPr lang="ru-RU" sz="2400" dirty="0" err="1" smtClean="0">
                <a:solidFill>
                  <a:srgbClr val="354F92"/>
                </a:solidFill>
                <a:latin typeface="Calibri" panose="020F0502020204030204" pitchFamily="34" charset="0"/>
                <a:cs typeface="Calibri" panose="020F0502020204030204" pitchFamily="34" charset="0"/>
              </a:rPr>
              <a:t>нарушаване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поддържащи</a:t>
            </a:r>
            <a:r>
              <a:rPr lang="ru-RU" sz="2400" dirty="0" smtClean="0">
                <a:solidFill>
                  <a:srgbClr val="354F92"/>
                </a:solidFill>
                <a:latin typeface="Calibri" panose="020F0502020204030204" pitchFamily="34" charset="0"/>
                <a:cs typeface="Calibri" panose="020F0502020204030204" pitchFamily="34" charset="0"/>
              </a:rPr>
              <a:t> живота </a:t>
            </a:r>
            <a:r>
              <a:rPr lang="ru-RU" sz="2400" dirty="0" err="1" smtClean="0">
                <a:solidFill>
                  <a:srgbClr val="354F92"/>
                </a:solidFill>
                <a:latin typeface="Calibri" panose="020F0502020204030204" pitchFamily="34" charset="0"/>
                <a:cs typeface="Calibri" panose="020F0502020204030204" pitchFamily="34" charset="0"/>
              </a:rPr>
              <a:t>екосистемни</a:t>
            </a:r>
            <a:r>
              <a:rPr lang="ru-RU" sz="2400" dirty="0" smtClean="0">
                <a:solidFill>
                  <a:srgbClr val="354F92"/>
                </a:solidFill>
                <a:latin typeface="Calibri" panose="020F0502020204030204" pitchFamily="34" charset="0"/>
                <a:cs typeface="Calibri" panose="020F0502020204030204" pitchFamily="34" charset="0"/>
              </a:rPr>
              <a:t> стоки и услуги. </a:t>
            </a:r>
          </a:p>
          <a:p>
            <a:pPr marL="0" indent="0">
              <a:buNone/>
            </a:pPr>
            <a:endParaRPr lang="en-GB" sz="2200" dirty="0">
              <a:solidFill>
                <a:srgbClr val="354F92"/>
              </a:solidFill>
              <a:latin typeface="Calibri" panose="020F0502020204030204" pitchFamily="34" charset="0"/>
              <a:cs typeface="Calibri" panose="020F0502020204030204" pitchFamily="34" charset="0"/>
            </a:endParaRPr>
          </a:p>
          <a:p>
            <a:endParaRPr lang="en-IE" sz="2400" dirty="0"/>
          </a:p>
          <a:p>
            <a:endParaRPr lang="en-IE" sz="2000" dirty="0">
              <a:latin typeface="Calibri" panose="020F0502020204030204" pitchFamily="34" charset="0"/>
              <a:cs typeface="Calibri" panose="020F0502020204030204" pitchFamily="34" charset="0"/>
              <a:hlinkClick r:id="rId3"/>
            </a:endParaRPr>
          </a:p>
          <a:p>
            <a:endParaRPr lang="en-IE" sz="2000" dirty="0">
              <a:latin typeface="Calibri" panose="020F0502020204030204" pitchFamily="34" charset="0"/>
              <a:cs typeface="Calibri" panose="020F0502020204030204" pitchFamily="34" charset="0"/>
              <a:hlinkClick r:id="rId3"/>
            </a:endParaRPr>
          </a:p>
          <a:p>
            <a:endParaRPr lang="en-IE" sz="2000" dirty="0">
              <a:latin typeface="Calibri" panose="020F0502020204030204" pitchFamily="34" charset="0"/>
              <a:cs typeface="Calibri" panose="020F0502020204030204" pitchFamily="34" charset="0"/>
              <a:hlinkClick r:id="rId3"/>
            </a:endParaRPr>
          </a:p>
          <a:p>
            <a:endParaRPr lang="en-IE" sz="2000" dirty="0">
              <a:latin typeface="Calibri" panose="020F0502020204030204" pitchFamily="34" charset="0"/>
              <a:cs typeface="Calibri" panose="020F0502020204030204" pitchFamily="34" charset="0"/>
              <a:hlinkClick r:id="rId3"/>
            </a:endParaRPr>
          </a:p>
          <a:p>
            <a:endParaRPr lang="en-IE" sz="2000" b="1" dirty="0">
              <a:solidFill>
                <a:srgbClr val="354F92"/>
              </a:solidFill>
              <a:latin typeface="Calibri" panose="020F0502020204030204" pitchFamily="34" charset="0"/>
              <a:cs typeface="Calibri" panose="020F0502020204030204" pitchFamily="34" charset="0"/>
            </a:endParaRPr>
          </a:p>
          <a:p>
            <a:pPr marL="0" indent="0">
              <a:buNone/>
            </a:pPr>
            <a:endParaRPr lang="en-US" sz="2200" dirty="0">
              <a:solidFill>
                <a:srgbClr val="354F92"/>
              </a:solidFill>
              <a:latin typeface="Calibri" panose="020F0502020204030204" pitchFamily="34" charset="0"/>
              <a:cs typeface="Calibri" panose="020F0502020204030204" pitchFamily="34" charset="0"/>
            </a:endParaRPr>
          </a:p>
        </p:txBody>
      </p:sp>
      <p:sp>
        <p:nvSpPr>
          <p:cNvPr id="6" name="Rectangle 5"/>
          <p:cNvSpPr/>
          <p:nvPr/>
        </p:nvSpPr>
        <p:spPr>
          <a:xfrm>
            <a:off x="716157" y="0"/>
            <a:ext cx="9746579" cy="584775"/>
          </a:xfrm>
          <a:prstGeom prst="rect">
            <a:avLst/>
          </a:prstGeom>
        </p:spPr>
        <p:txBody>
          <a:bodyPr wrap="none">
            <a:spAutoFit/>
          </a:body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Здравните общности разчитат на биоразнообразието</a:t>
            </a:r>
            <a:endParaRPr lang="en-GB" sz="32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506603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10" name="Text Placeholder 1">
            <a:extLst>
              <a:ext uri="{FF2B5EF4-FFF2-40B4-BE49-F238E27FC236}">
                <a16:creationId xmlns="" xmlns:a16="http://schemas.microsoft.com/office/drawing/2014/main" id="{1EDFF063-024F-DD2C-47BF-35C3B027F437}"/>
              </a:ext>
            </a:extLst>
          </p:cNvPr>
          <p:cNvSpPr txBox="1">
            <a:spLocks/>
          </p:cNvSpPr>
          <p:nvPr/>
        </p:nvSpPr>
        <p:spPr>
          <a:xfrm>
            <a:off x="709729" y="0"/>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bg-BG" sz="3200" b="1" dirty="0" smtClean="0">
                <a:solidFill>
                  <a:srgbClr val="EB7339"/>
                </a:solidFill>
                <a:latin typeface="Calibri" panose="020F0502020204030204" pitchFamily="34" charset="0"/>
                <a:cs typeface="Calibri" panose="020F0502020204030204" pitchFamily="34" charset="0"/>
              </a:rPr>
              <a:t>ПРОСЛЕДЕТЕ ВИДЕОТО</a:t>
            </a:r>
            <a:endParaRPr lang="en-US" sz="3200" b="1" dirty="0">
              <a:solidFill>
                <a:srgbClr val="EB7339"/>
              </a:solidFill>
              <a:latin typeface="Calibri" panose="020F0502020204030204" pitchFamily="34" charset="0"/>
              <a:cs typeface="Calibri" panose="020F0502020204030204" pitchFamily="34" charset="0"/>
            </a:endParaRPr>
          </a:p>
          <a:p>
            <a:pPr marL="0" indent="0">
              <a:buNone/>
            </a:pPr>
            <a:endParaRPr lang="en-GB" sz="2200" dirty="0">
              <a:solidFill>
                <a:srgbClr val="354F92"/>
              </a:solidFill>
              <a:latin typeface="Calibri" panose="020F0502020204030204" pitchFamily="34" charset="0"/>
              <a:cs typeface="Calibri" panose="020F0502020204030204" pitchFamily="34" charset="0"/>
            </a:endParaRPr>
          </a:p>
          <a:p>
            <a:endParaRPr lang="en-IE" sz="2000" dirty="0">
              <a:latin typeface="Calibri" panose="020F0502020204030204" pitchFamily="34" charset="0"/>
              <a:cs typeface="Calibri" panose="020F0502020204030204" pitchFamily="34" charset="0"/>
              <a:hlinkClick r:id="rId4"/>
            </a:endParaRPr>
          </a:p>
          <a:p>
            <a:endParaRPr lang="en-IE" sz="2000" dirty="0">
              <a:latin typeface="Calibri" panose="020F0502020204030204" pitchFamily="34" charset="0"/>
              <a:cs typeface="Calibri" panose="020F0502020204030204" pitchFamily="34" charset="0"/>
              <a:hlinkClick r:id="rId4"/>
            </a:endParaRPr>
          </a:p>
          <a:p>
            <a:endParaRPr lang="en-IE" sz="2000" dirty="0">
              <a:latin typeface="Calibri" panose="020F0502020204030204" pitchFamily="34" charset="0"/>
              <a:cs typeface="Calibri" panose="020F0502020204030204" pitchFamily="34" charset="0"/>
              <a:hlinkClick r:id="rId4"/>
            </a:endParaRPr>
          </a:p>
          <a:p>
            <a:endParaRPr lang="en-IE" sz="2000" b="1" dirty="0">
              <a:solidFill>
                <a:srgbClr val="354F92"/>
              </a:solidFill>
              <a:latin typeface="Calibri" panose="020F0502020204030204" pitchFamily="34" charset="0"/>
              <a:cs typeface="Calibri" panose="020F0502020204030204" pitchFamily="34" charset="0"/>
            </a:endParaRPr>
          </a:p>
          <a:p>
            <a:pPr marL="0" indent="0">
              <a:buNone/>
            </a:pPr>
            <a:endParaRPr lang="en-US" sz="2200" dirty="0">
              <a:solidFill>
                <a:srgbClr val="354F92"/>
              </a:solidFill>
              <a:latin typeface="Calibri" panose="020F0502020204030204" pitchFamily="34" charset="0"/>
              <a:cs typeface="Calibri" panose="020F0502020204030204" pitchFamily="34" charset="0"/>
            </a:endParaRPr>
          </a:p>
        </p:txBody>
      </p:sp>
      <p:pic>
        <p:nvPicPr>
          <p:cNvPr id="2" name="Online Media 1">
            <a:hlinkClick r:id="" action="ppaction://media"/>
            <a:extLst>
              <a:ext uri="{FF2B5EF4-FFF2-40B4-BE49-F238E27FC236}">
                <a16:creationId xmlns="" xmlns:a16="http://schemas.microsoft.com/office/drawing/2014/main" id="{B5E07EEB-C614-FCA7-C8CA-5A50E5ADAAAF}"/>
              </a:ext>
            </a:extLst>
          </p:cNvPr>
          <p:cNvPicPr>
            <a:picLocks noRot="1" noChangeAspect="1"/>
          </p:cNvPicPr>
          <p:nvPr>
            <a:videoFile r:link="rId1"/>
          </p:nvPr>
        </p:nvPicPr>
        <p:blipFill>
          <a:blip r:embed="rId5"/>
          <a:stretch>
            <a:fillRect/>
          </a:stretch>
        </p:blipFill>
        <p:spPr>
          <a:xfrm>
            <a:off x="6151180" y="1435605"/>
            <a:ext cx="5331982" cy="3012570"/>
          </a:xfrm>
          <a:prstGeom prst="rect">
            <a:avLst/>
          </a:prstGeom>
        </p:spPr>
      </p:pic>
      <p:sp>
        <p:nvSpPr>
          <p:cNvPr id="7" name="TextBox 6">
            <a:extLst>
              <a:ext uri="{FF2B5EF4-FFF2-40B4-BE49-F238E27FC236}">
                <a16:creationId xmlns="" xmlns:a16="http://schemas.microsoft.com/office/drawing/2014/main" id="{1B152453-EC24-E15A-1E7A-0A9C16E8E3FA}"/>
              </a:ext>
            </a:extLst>
          </p:cNvPr>
          <p:cNvSpPr txBox="1"/>
          <p:nvPr/>
        </p:nvSpPr>
        <p:spPr>
          <a:xfrm>
            <a:off x="1600200" y="968910"/>
            <a:ext cx="4495800" cy="5520037"/>
          </a:xfrm>
          <a:prstGeom prst="rect">
            <a:avLst/>
          </a:prstGeom>
          <a:noFill/>
        </p:spPr>
        <p:txBody>
          <a:bodyPr wrap="square">
            <a:spAutoFit/>
          </a:bodyPr>
          <a:lstStyle/>
          <a:p>
            <a:r>
              <a:rPr lang="ru-RU" sz="2400" dirty="0" smtClean="0">
                <a:solidFill>
                  <a:srgbClr val="354F92"/>
                </a:solidFill>
                <a:latin typeface="Calibri" panose="020F0502020204030204" pitchFamily="34" charset="0"/>
                <a:cs typeface="Calibri" panose="020F0502020204030204" pitchFamily="34" charset="0"/>
              </a:rPr>
              <a:t>Видеото представя реч на президента на Ирландия Майкъл  Хигинс на Конференцията за биоразнообразието в замъка Дъблин през май 2019 г. То ни </a:t>
            </a:r>
            <a:r>
              <a:rPr lang="ru-RU" sz="2400" dirty="0" err="1" smtClean="0">
                <a:solidFill>
                  <a:srgbClr val="354F92"/>
                </a:solidFill>
                <a:latin typeface="Calibri" panose="020F0502020204030204" pitchFamily="34" charset="0"/>
                <a:cs typeface="Calibri" panose="020F0502020204030204" pitchFamily="34" charset="0"/>
              </a:rPr>
              <a:t>помага</a:t>
            </a:r>
            <a:r>
              <a:rPr lang="ru-RU" sz="2400" dirty="0" smtClean="0">
                <a:solidFill>
                  <a:srgbClr val="354F92"/>
                </a:solidFill>
                <a:latin typeface="Calibri" panose="020F0502020204030204" pitchFamily="34" charset="0"/>
                <a:cs typeface="Calibri" panose="020F0502020204030204" pitchFamily="34" charset="0"/>
              </a:rPr>
              <a:t> да разберем  </a:t>
            </a:r>
            <a:r>
              <a:rPr lang="ru-RU" sz="2400" dirty="0" err="1" smtClean="0">
                <a:solidFill>
                  <a:srgbClr val="354F92"/>
                </a:solidFill>
                <a:latin typeface="Calibri" panose="020F0502020204030204" pitchFamily="34" charset="0"/>
                <a:cs typeface="Calibri" panose="020F0502020204030204" pitchFamily="34" charset="0"/>
              </a:rPr>
              <a:t>предизвикателството</a:t>
            </a:r>
            <a:r>
              <a:rPr lang="ru-RU" sz="2400" dirty="0" smtClean="0">
                <a:solidFill>
                  <a:srgbClr val="354F92"/>
                </a:solidFill>
                <a:latin typeface="Calibri" panose="020F0502020204030204" pitchFamily="34" charset="0"/>
                <a:cs typeface="Calibri" panose="020F0502020204030204" pitchFamily="34" charset="0"/>
              </a:rPr>
              <a:t>, пред </a:t>
            </a:r>
            <a:r>
              <a:rPr lang="ru-RU" sz="2400" dirty="0" err="1" smtClean="0">
                <a:solidFill>
                  <a:srgbClr val="354F92"/>
                </a:solidFill>
                <a:latin typeface="Calibri" panose="020F0502020204030204" pitchFamily="34" charset="0"/>
                <a:cs typeface="Calibri" panose="020F0502020204030204" pitchFamily="34" charset="0"/>
              </a:rPr>
              <a:t>което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изправени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нашите</a:t>
            </a:r>
            <a:r>
              <a:rPr lang="ru-RU" sz="2400" dirty="0" smtClean="0">
                <a:solidFill>
                  <a:srgbClr val="354F92"/>
                </a:solidFill>
                <a:latin typeface="Calibri" panose="020F0502020204030204" pitchFamily="34" charset="0"/>
                <a:cs typeface="Calibri" panose="020F0502020204030204" pitchFamily="34" charset="0"/>
              </a:rPr>
              <a:t> общности.</a:t>
            </a:r>
          </a:p>
          <a:p>
            <a:endParaRPr lang="en-IE" sz="2400" dirty="0">
              <a:solidFill>
                <a:srgbClr val="354F92"/>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1350"/>
              </a:spcAft>
            </a:pPr>
            <a:r>
              <a:rPr lang="en-IE" sz="24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https://www.youtube.com/watch?v=3yS1tkxFpNM</a:t>
            </a:r>
            <a:r>
              <a:rPr lang="en-IE" sz="2400" dirty="0">
                <a:effectLst/>
                <a:latin typeface="Calibri" panose="020F0502020204030204" pitchFamily="34" charset="0"/>
                <a:ea typeface="Times New Roman" panose="02020603050405020304" pitchFamily="18" charset="0"/>
                <a:cs typeface="Calibri" panose="020F0502020204030204" pitchFamily="34" charset="0"/>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1350"/>
              </a:spcAft>
            </a:pPr>
            <a:r>
              <a:rPr lang="en-IE" sz="2400" dirty="0">
                <a:effectLst/>
                <a:latin typeface="Calibri" panose="020F0502020204030204" pitchFamily="34" charset="0"/>
                <a:ea typeface="Times New Roman" panose="02020603050405020304" pitchFamily="18" charset="0"/>
                <a:cs typeface="Calibri" panose="020F0502020204030204" pitchFamily="34" charset="0"/>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90F5F4B2-9B4A-1D4B-C5C2-820C012DC11F}"/>
              </a:ext>
            </a:extLst>
          </p:cNvPr>
          <p:cNvSpPr txBox="1"/>
          <p:nvPr/>
        </p:nvSpPr>
        <p:spPr>
          <a:xfrm>
            <a:off x="8697951" y="1435605"/>
            <a:ext cx="4706744" cy="400110"/>
          </a:xfrm>
          <a:prstGeom prst="rect">
            <a:avLst/>
          </a:prstGeom>
          <a:noFill/>
        </p:spPr>
        <p:txBody>
          <a:bodyPr wrap="square" rtlCol="0">
            <a:spAutoFit/>
          </a:bodyPr>
          <a:lstStyle/>
          <a:p>
            <a:r>
              <a:rPr lang="en-IE" sz="2000" b="1" dirty="0">
                <a:solidFill>
                  <a:srgbClr val="EC7A42"/>
                </a:solidFill>
              </a:rPr>
              <a:t>Click arrow to watch</a:t>
            </a:r>
          </a:p>
        </p:txBody>
      </p:sp>
    </p:spTree>
    <p:extLst>
      <p:ext uri="{BB962C8B-B14F-4D97-AF65-F5344CB8AC3E}">
        <p14:creationId xmlns="" xmlns:p14="http://schemas.microsoft.com/office/powerpoint/2010/main" val="43895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3" name="Marcador de Posição do Texto 32">
            <a:extLst>
              <a:ext uri="{FF2B5EF4-FFF2-40B4-BE49-F238E27FC236}">
                <a16:creationId xmlns="" xmlns:a16="http://schemas.microsoft.com/office/drawing/2014/main" id="{F9792ADF-4577-44C4-96BE-6DEC9849E0EA}"/>
              </a:ext>
            </a:extLst>
          </p:cNvPr>
          <p:cNvSpPr>
            <a:spLocks noGrp="1"/>
          </p:cNvSpPr>
          <p:nvPr>
            <p:ph type="body" sz="quarter" idx="46"/>
          </p:nvPr>
        </p:nvSpPr>
        <p:spPr>
          <a:xfrm>
            <a:off x="3767248" y="1030755"/>
            <a:ext cx="7899992" cy="5398619"/>
          </a:xfrm>
        </p:spPr>
        <p:txBody>
          <a:bodyPr/>
          <a:lstStyle/>
          <a:p>
            <a:r>
              <a:rPr lang="ru-RU" sz="2400" b="1" dirty="0" err="1" smtClean="0">
                <a:solidFill>
                  <a:srgbClr val="354F92"/>
                </a:solidFill>
              </a:rPr>
              <a:t>Връзката</a:t>
            </a:r>
            <a:r>
              <a:rPr lang="ru-RU" sz="2400" b="1" dirty="0" smtClean="0">
                <a:solidFill>
                  <a:srgbClr val="354F92"/>
                </a:solidFill>
              </a:rPr>
              <a:t> </a:t>
            </a:r>
            <a:r>
              <a:rPr lang="ru-RU" sz="2400" b="1" dirty="0">
                <a:solidFill>
                  <a:srgbClr val="354F92"/>
                </a:solidFill>
              </a:rPr>
              <a:t>ни с </a:t>
            </a:r>
            <a:r>
              <a:rPr lang="ru-RU" sz="2400" b="1" dirty="0" err="1">
                <a:solidFill>
                  <a:srgbClr val="354F92"/>
                </a:solidFill>
              </a:rPr>
              <a:t>природата</a:t>
            </a:r>
            <a:r>
              <a:rPr lang="ru-RU" sz="2400" b="1" dirty="0">
                <a:solidFill>
                  <a:srgbClr val="354F92"/>
                </a:solidFill>
              </a:rPr>
              <a:t> се </a:t>
            </a:r>
            <a:r>
              <a:rPr lang="ru-RU" sz="2400" b="1" dirty="0" err="1">
                <a:solidFill>
                  <a:srgbClr val="354F92"/>
                </a:solidFill>
              </a:rPr>
              <a:t>превърна</a:t>
            </a:r>
            <a:r>
              <a:rPr lang="ru-RU" sz="2400" b="1" dirty="0">
                <a:solidFill>
                  <a:srgbClr val="354F92"/>
                </a:solidFill>
              </a:rPr>
              <a:t> в един от </a:t>
            </a:r>
            <a:r>
              <a:rPr lang="ru-RU" sz="2400" b="1" dirty="0" err="1">
                <a:solidFill>
                  <a:srgbClr val="354F92"/>
                </a:solidFill>
              </a:rPr>
              <a:t>най-ценните</a:t>
            </a:r>
            <a:r>
              <a:rPr lang="ru-RU" sz="2400" b="1" dirty="0">
                <a:solidFill>
                  <a:srgbClr val="354F92"/>
                </a:solidFill>
              </a:rPr>
              <a:t> </a:t>
            </a:r>
            <a:r>
              <a:rPr lang="ru-RU" sz="2400" b="1" dirty="0" err="1">
                <a:solidFill>
                  <a:srgbClr val="354F92"/>
                </a:solidFill>
              </a:rPr>
              <a:t>източници</a:t>
            </a:r>
            <a:r>
              <a:rPr lang="ru-RU" sz="2400" b="1" dirty="0">
                <a:solidFill>
                  <a:srgbClr val="354F92"/>
                </a:solidFill>
              </a:rPr>
              <a:t> на </a:t>
            </a:r>
            <a:r>
              <a:rPr lang="ru-RU" sz="2400" b="1" dirty="0" err="1">
                <a:solidFill>
                  <a:srgbClr val="354F92"/>
                </a:solidFill>
              </a:rPr>
              <a:t>устойчивост</a:t>
            </a:r>
            <a:r>
              <a:rPr lang="ru-RU" sz="2400" b="1" dirty="0">
                <a:solidFill>
                  <a:srgbClr val="354F92"/>
                </a:solidFill>
              </a:rPr>
              <a:t> и </a:t>
            </a:r>
            <a:r>
              <a:rPr lang="ru-RU" sz="2400" b="1" dirty="0" err="1">
                <a:solidFill>
                  <a:srgbClr val="354F92"/>
                </a:solidFill>
              </a:rPr>
              <a:t>удоволствие</a:t>
            </a:r>
            <a:r>
              <a:rPr lang="ru-RU" sz="2400" b="1" dirty="0">
                <a:solidFill>
                  <a:srgbClr val="354F92"/>
                </a:solidFill>
              </a:rPr>
              <a:t> по </a:t>
            </a:r>
            <a:r>
              <a:rPr lang="ru-RU" sz="2400" b="1" dirty="0" err="1">
                <a:solidFill>
                  <a:srgbClr val="354F92"/>
                </a:solidFill>
              </a:rPr>
              <a:t>време</a:t>
            </a:r>
            <a:r>
              <a:rPr lang="ru-RU" sz="2400" b="1" dirty="0">
                <a:solidFill>
                  <a:srgbClr val="354F92"/>
                </a:solidFill>
              </a:rPr>
              <a:t> на </a:t>
            </a:r>
            <a:r>
              <a:rPr lang="ru-RU" sz="2400" b="1" dirty="0" err="1" smtClean="0">
                <a:solidFill>
                  <a:srgbClr val="354F92"/>
                </a:solidFill>
              </a:rPr>
              <a:t>Ковид</a:t>
            </a:r>
            <a:r>
              <a:rPr lang="ru-RU" sz="2400" b="1" dirty="0" smtClean="0">
                <a:solidFill>
                  <a:srgbClr val="354F92"/>
                </a:solidFill>
              </a:rPr>
              <a:t> </a:t>
            </a:r>
            <a:r>
              <a:rPr lang="ru-RU" sz="2400" b="1" dirty="0" err="1" smtClean="0">
                <a:solidFill>
                  <a:srgbClr val="354F92"/>
                </a:solidFill>
              </a:rPr>
              <a:t>изолацията</a:t>
            </a:r>
            <a:r>
              <a:rPr lang="ru-RU" sz="2400" b="1" dirty="0" smtClean="0">
                <a:solidFill>
                  <a:srgbClr val="354F92"/>
                </a:solidFill>
              </a:rPr>
              <a:t>.</a:t>
            </a:r>
            <a:endParaRPr lang="ru-RU" sz="2400" b="1" dirty="0">
              <a:solidFill>
                <a:srgbClr val="354F92"/>
              </a:solidFill>
            </a:endParaRPr>
          </a:p>
          <a:p>
            <a:endParaRPr lang="ru-RU" sz="2400" dirty="0" smtClean="0">
              <a:solidFill>
                <a:srgbClr val="354F92"/>
              </a:solidFill>
            </a:endParaRPr>
          </a:p>
          <a:p>
            <a:r>
              <a:rPr lang="ru-RU" sz="2400" dirty="0" smtClean="0">
                <a:solidFill>
                  <a:srgbClr val="354F92"/>
                </a:solidFill>
              </a:rPr>
              <a:t>Природата </a:t>
            </a:r>
            <a:r>
              <a:rPr lang="ru-RU" sz="2400" dirty="0">
                <a:solidFill>
                  <a:srgbClr val="354F92"/>
                </a:solidFill>
              </a:rPr>
              <a:t>е буквално спасителен пояс, който ни помага да намерим </a:t>
            </a:r>
            <a:r>
              <a:rPr lang="ru-RU" sz="2400" dirty="0" smtClean="0">
                <a:solidFill>
                  <a:srgbClr val="354F92"/>
                </a:solidFill>
              </a:rPr>
              <a:t>спокойствие. </a:t>
            </a:r>
            <a:endParaRPr lang="en-IE" sz="2400" b="1" dirty="0">
              <a:solidFill>
                <a:srgbClr val="354F92"/>
              </a:solidFill>
              <a:latin typeface="Calibri" panose="020F0502020204030204" pitchFamily="34" charset="0"/>
              <a:cs typeface="Calibri" panose="020F0502020204030204" pitchFamily="34" charset="0"/>
            </a:endParaRPr>
          </a:p>
          <a:p>
            <a:endParaRPr lang="bg-BG" sz="2400" b="0" i="0" dirty="0" smtClean="0">
              <a:solidFill>
                <a:srgbClr val="354F92"/>
              </a:solidFill>
              <a:effectLst/>
              <a:latin typeface="Calibri" panose="020F0502020204030204" pitchFamily="34" charset="0"/>
              <a:cs typeface="Calibri" panose="020F0502020204030204" pitchFamily="34" charset="0"/>
            </a:endParaRPr>
          </a:p>
          <a:p>
            <a:r>
              <a:rPr lang="ru-RU" sz="2400" dirty="0" err="1">
                <a:solidFill>
                  <a:srgbClr val="354F92"/>
                </a:solidFill>
              </a:rPr>
              <a:t>Природата</a:t>
            </a:r>
            <a:r>
              <a:rPr lang="ru-RU" sz="2400" dirty="0">
                <a:solidFill>
                  <a:srgbClr val="354F92"/>
                </a:solidFill>
              </a:rPr>
              <a:t> е </a:t>
            </a:r>
            <a:r>
              <a:rPr lang="ru-RU" sz="2400" dirty="0" err="1">
                <a:solidFill>
                  <a:srgbClr val="354F92"/>
                </a:solidFill>
              </a:rPr>
              <a:t>неразделна</a:t>
            </a:r>
            <a:r>
              <a:rPr lang="ru-RU" sz="2400" dirty="0">
                <a:solidFill>
                  <a:srgbClr val="354F92"/>
                </a:solidFill>
              </a:rPr>
              <a:t> част от </a:t>
            </a:r>
            <a:r>
              <a:rPr lang="ru-RU" sz="2400" dirty="0" smtClean="0">
                <a:solidFill>
                  <a:srgbClr val="354F92"/>
                </a:solidFill>
              </a:rPr>
              <a:t>нас и е </a:t>
            </a:r>
            <a:r>
              <a:rPr lang="ru-RU" sz="2400" dirty="0" err="1" smtClean="0">
                <a:solidFill>
                  <a:srgbClr val="354F92"/>
                </a:solidFill>
              </a:rPr>
              <a:t>основен</a:t>
            </a:r>
            <a:r>
              <a:rPr lang="ru-RU" sz="2400" dirty="0" smtClean="0">
                <a:solidFill>
                  <a:srgbClr val="354F92"/>
                </a:solidFill>
              </a:rPr>
              <a:t> </a:t>
            </a:r>
            <a:r>
              <a:rPr lang="ru-RU" sz="2400" dirty="0" err="1">
                <a:solidFill>
                  <a:srgbClr val="354F92"/>
                </a:solidFill>
              </a:rPr>
              <a:t>източник</a:t>
            </a:r>
            <a:r>
              <a:rPr lang="ru-RU" sz="2400" dirty="0">
                <a:solidFill>
                  <a:srgbClr val="354F92"/>
                </a:solidFill>
              </a:rPr>
              <a:t> за </a:t>
            </a:r>
            <a:r>
              <a:rPr lang="ru-RU" sz="2400" dirty="0" err="1">
                <a:solidFill>
                  <a:srgbClr val="354F92"/>
                </a:solidFill>
              </a:rPr>
              <a:t>задоволяване</a:t>
            </a:r>
            <a:r>
              <a:rPr lang="ru-RU" sz="2400" dirty="0">
                <a:solidFill>
                  <a:srgbClr val="354F92"/>
                </a:solidFill>
              </a:rPr>
              <a:t> на </a:t>
            </a:r>
            <a:r>
              <a:rPr lang="ru-RU" sz="2400" dirty="0" err="1">
                <a:solidFill>
                  <a:srgbClr val="354F92"/>
                </a:solidFill>
              </a:rPr>
              <a:t>нашите</a:t>
            </a:r>
            <a:r>
              <a:rPr lang="ru-RU" sz="2400" dirty="0">
                <a:solidFill>
                  <a:srgbClr val="354F92"/>
                </a:solidFill>
              </a:rPr>
              <a:t> </a:t>
            </a:r>
            <a:r>
              <a:rPr lang="ru-RU" sz="2400" dirty="0" err="1">
                <a:solidFill>
                  <a:srgbClr val="354F92"/>
                </a:solidFill>
              </a:rPr>
              <a:t>нужди</a:t>
            </a:r>
            <a:r>
              <a:rPr lang="ru-RU" sz="2400" dirty="0">
                <a:solidFill>
                  <a:srgbClr val="354F92"/>
                </a:solidFill>
              </a:rPr>
              <a:t>. </a:t>
            </a:r>
            <a:r>
              <a:rPr lang="ru-RU" sz="2400" dirty="0" err="1" smtClean="0">
                <a:solidFill>
                  <a:srgbClr val="354F92"/>
                </a:solidFill>
              </a:rPr>
              <a:t>Опазването</a:t>
            </a:r>
            <a:r>
              <a:rPr lang="ru-RU" sz="2400" dirty="0" smtClean="0">
                <a:solidFill>
                  <a:srgbClr val="354F92"/>
                </a:solidFill>
              </a:rPr>
              <a:t> на </a:t>
            </a:r>
            <a:r>
              <a:rPr lang="ru-RU" sz="2400" dirty="0" err="1" smtClean="0">
                <a:solidFill>
                  <a:srgbClr val="354F92"/>
                </a:solidFill>
              </a:rPr>
              <a:t>природата</a:t>
            </a:r>
            <a:r>
              <a:rPr lang="ru-RU" sz="2400" dirty="0" smtClean="0">
                <a:solidFill>
                  <a:srgbClr val="354F92"/>
                </a:solidFill>
              </a:rPr>
              <a:t> </a:t>
            </a:r>
            <a:r>
              <a:rPr lang="ru-RU" sz="2400" dirty="0" err="1">
                <a:solidFill>
                  <a:srgbClr val="354F92"/>
                </a:solidFill>
              </a:rPr>
              <a:t>трябва</a:t>
            </a:r>
            <a:r>
              <a:rPr lang="ru-RU" sz="2400" dirty="0">
                <a:solidFill>
                  <a:srgbClr val="354F92"/>
                </a:solidFill>
              </a:rPr>
              <a:t> да </a:t>
            </a:r>
            <a:r>
              <a:rPr lang="ru-RU" sz="2400" dirty="0" err="1">
                <a:solidFill>
                  <a:srgbClr val="354F92"/>
                </a:solidFill>
              </a:rPr>
              <a:t>бъде</a:t>
            </a:r>
            <a:r>
              <a:rPr lang="ru-RU" sz="2400" dirty="0">
                <a:solidFill>
                  <a:srgbClr val="354F92"/>
                </a:solidFill>
              </a:rPr>
              <a:t> </a:t>
            </a:r>
            <a:r>
              <a:rPr lang="ru-RU" sz="2400" dirty="0" smtClean="0">
                <a:solidFill>
                  <a:srgbClr val="354F92"/>
                </a:solidFill>
              </a:rPr>
              <a:t>в </a:t>
            </a:r>
            <a:r>
              <a:rPr lang="ru-RU" sz="2400" dirty="0" err="1" smtClean="0">
                <a:solidFill>
                  <a:srgbClr val="354F92"/>
                </a:solidFill>
              </a:rPr>
              <a:t>центъра</a:t>
            </a:r>
            <a:r>
              <a:rPr lang="ru-RU" sz="2400" dirty="0" smtClean="0">
                <a:solidFill>
                  <a:srgbClr val="354F92"/>
                </a:solidFill>
              </a:rPr>
              <a:t> на </a:t>
            </a:r>
            <a:r>
              <a:rPr lang="ru-RU" sz="2400" dirty="0" err="1">
                <a:solidFill>
                  <a:srgbClr val="354F92"/>
                </a:solidFill>
              </a:rPr>
              <a:t>всяка</a:t>
            </a:r>
            <a:r>
              <a:rPr lang="ru-RU" sz="2400" dirty="0">
                <a:solidFill>
                  <a:srgbClr val="354F92"/>
                </a:solidFill>
              </a:rPr>
              <a:t> стратегия, </a:t>
            </a:r>
            <a:r>
              <a:rPr lang="ru-RU" sz="2400" dirty="0" err="1">
                <a:solidFill>
                  <a:srgbClr val="354F92"/>
                </a:solidFill>
              </a:rPr>
              <a:t>свързана</a:t>
            </a:r>
            <a:r>
              <a:rPr lang="ru-RU" sz="2400" dirty="0">
                <a:solidFill>
                  <a:srgbClr val="354F92"/>
                </a:solidFill>
              </a:rPr>
              <a:t> с </a:t>
            </a:r>
            <a:r>
              <a:rPr lang="ru-RU" sz="2400" dirty="0" err="1" smtClean="0">
                <a:solidFill>
                  <a:srgbClr val="354F92"/>
                </a:solidFill>
              </a:rPr>
              <a:t>благосъстоянието</a:t>
            </a:r>
            <a:r>
              <a:rPr lang="ru-RU" sz="2400" dirty="0" smtClean="0">
                <a:solidFill>
                  <a:srgbClr val="354F92"/>
                </a:solidFill>
              </a:rPr>
              <a:t> - </a:t>
            </a:r>
            <a:r>
              <a:rPr lang="ru-RU" sz="2400" dirty="0" err="1">
                <a:solidFill>
                  <a:srgbClr val="354F92"/>
                </a:solidFill>
              </a:rPr>
              <a:t>икономика</a:t>
            </a:r>
            <a:r>
              <a:rPr lang="ru-RU" sz="2400" dirty="0">
                <a:solidFill>
                  <a:srgbClr val="354F92"/>
                </a:solidFill>
              </a:rPr>
              <a:t>, </a:t>
            </a:r>
            <a:r>
              <a:rPr lang="ru-RU" sz="2400" dirty="0" err="1">
                <a:solidFill>
                  <a:srgbClr val="354F92"/>
                </a:solidFill>
              </a:rPr>
              <a:t>здравеопазване</a:t>
            </a:r>
            <a:r>
              <a:rPr lang="ru-RU" sz="2400" dirty="0">
                <a:solidFill>
                  <a:srgbClr val="354F92"/>
                </a:solidFill>
              </a:rPr>
              <a:t>, образование, транспорт</a:t>
            </a:r>
            <a:r>
              <a:rPr lang="ru-RU" sz="2400" dirty="0" smtClean="0">
                <a:solidFill>
                  <a:srgbClr val="354F92"/>
                </a:solidFill>
              </a:rPr>
              <a:t>. </a:t>
            </a:r>
            <a:r>
              <a:rPr lang="ru-RU" sz="2400" dirty="0" err="1" smtClean="0">
                <a:solidFill>
                  <a:srgbClr val="354F92"/>
                </a:solidFill>
              </a:rPr>
              <a:t>Природните</a:t>
            </a:r>
            <a:r>
              <a:rPr lang="ru-RU" sz="2400" dirty="0" smtClean="0">
                <a:solidFill>
                  <a:srgbClr val="354F92"/>
                </a:solidFill>
              </a:rPr>
              <a:t> </a:t>
            </a:r>
            <a:r>
              <a:rPr lang="ru-RU" sz="2400" dirty="0" err="1">
                <a:solidFill>
                  <a:srgbClr val="354F92"/>
                </a:solidFill>
              </a:rPr>
              <a:t>зони</a:t>
            </a:r>
            <a:r>
              <a:rPr lang="ru-RU" sz="2400" dirty="0">
                <a:solidFill>
                  <a:srgbClr val="354F92"/>
                </a:solidFill>
              </a:rPr>
              <a:t> </a:t>
            </a:r>
            <a:r>
              <a:rPr lang="ru-RU" sz="2400" dirty="0" err="1" smtClean="0">
                <a:solidFill>
                  <a:srgbClr val="354F92"/>
                </a:solidFill>
              </a:rPr>
              <a:t>са</a:t>
            </a:r>
            <a:r>
              <a:rPr lang="ru-RU" sz="2400" dirty="0" smtClean="0">
                <a:solidFill>
                  <a:srgbClr val="354F92"/>
                </a:solidFill>
              </a:rPr>
              <a:t> </a:t>
            </a:r>
            <a:r>
              <a:rPr lang="ru-RU" sz="2400" dirty="0" err="1" smtClean="0">
                <a:solidFill>
                  <a:srgbClr val="354F92"/>
                </a:solidFill>
              </a:rPr>
              <a:t>местата</a:t>
            </a:r>
            <a:r>
              <a:rPr lang="ru-RU" sz="2400" dirty="0" smtClean="0">
                <a:solidFill>
                  <a:srgbClr val="354F92"/>
                </a:solidFill>
              </a:rPr>
              <a:t>, </a:t>
            </a:r>
            <a:r>
              <a:rPr lang="ru-RU" sz="2400" dirty="0" err="1">
                <a:solidFill>
                  <a:srgbClr val="354F92"/>
                </a:solidFill>
              </a:rPr>
              <a:t>които</a:t>
            </a:r>
            <a:r>
              <a:rPr lang="ru-RU" sz="2400" dirty="0">
                <a:solidFill>
                  <a:srgbClr val="354F92"/>
                </a:solidFill>
              </a:rPr>
              <a:t> </a:t>
            </a:r>
            <a:r>
              <a:rPr lang="ru-RU" sz="2400" dirty="0" err="1">
                <a:solidFill>
                  <a:srgbClr val="354F92"/>
                </a:solidFill>
              </a:rPr>
              <a:t>помагат</a:t>
            </a:r>
            <a:r>
              <a:rPr lang="ru-RU" sz="2400" dirty="0">
                <a:solidFill>
                  <a:srgbClr val="354F92"/>
                </a:solidFill>
              </a:rPr>
              <a:t> за „</a:t>
            </a:r>
            <a:r>
              <a:rPr lang="ru-RU" sz="2400" dirty="0" err="1">
                <a:solidFill>
                  <a:srgbClr val="354F92"/>
                </a:solidFill>
              </a:rPr>
              <a:t>възстановяване</a:t>
            </a:r>
            <a:r>
              <a:rPr lang="ru-RU" sz="2400" dirty="0">
                <a:solidFill>
                  <a:srgbClr val="354F92"/>
                </a:solidFill>
              </a:rPr>
              <a:t> на </a:t>
            </a:r>
            <a:r>
              <a:rPr lang="ru-RU" sz="2400" dirty="0" err="1">
                <a:solidFill>
                  <a:srgbClr val="354F92"/>
                </a:solidFill>
              </a:rPr>
              <a:t>душата</a:t>
            </a:r>
            <a:r>
              <a:rPr lang="ru-RU" sz="2400" dirty="0">
                <a:solidFill>
                  <a:srgbClr val="354F92"/>
                </a:solidFill>
              </a:rPr>
              <a:t>“ </a:t>
            </a:r>
            <a:r>
              <a:rPr lang="ru-RU" sz="2400" dirty="0" err="1">
                <a:solidFill>
                  <a:srgbClr val="354F92"/>
                </a:solidFill>
              </a:rPr>
              <a:t>на</a:t>
            </a:r>
            <a:r>
              <a:rPr lang="ru-RU" sz="2400" dirty="0">
                <a:solidFill>
                  <a:srgbClr val="354F92"/>
                </a:solidFill>
              </a:rPr>
              <a:t> </a:t>
            </a:r>
            <a:r>
              <a:rPr lang="ru-RU" sz="2400" dirty="0" err="1">
                <a:solidFill>
                  <a:srgbClr val="354F92"/>
                </a:solidFill>
              </a:rPr>
              <a:t>тези</a:t>
            </a:r>
            <a:r>
              <a:rPr lang="ru-RU" sz="2400" dirty="0">
                <a:solidFill>
                  <a:srgbClr val="354F92"/>
                </a:solidFill>
              </a:rPr>
              <a:t>, </a:t>
            </a:r>
            <a:r>
              <a:rPr lang="ru-RU" sz="2400" dirty="0" err="1">
                <a:solidFill>
                  <a:srgbClr val="354F92"/>
                </a:solidFill>
              </a:rPr>
              <a:t>които</a:t>
            </a:r>
            <a:r>
              <a:rPr lang="ru-RU" sz="2400" dirty="0">
                <a:solidFill>
                  <a:srgbClr val="354F92"/>
                </a:solidFill>
              </a:rPr>
              <a:t> </a:t>
            </a:r>
            <a:r>
              <a:rPr lang="ru-RU" sz="2400" dirty="0" err="1">
                <a:solidFill>
                  <a:srgbClr val="354F92"/>
                </a:solidFill>
              </a:rPr>
              <a:t>ги</a:t>
            </a:r>
            <a:r>
              <a:rPr lang="ru-RU" sz="2400" dirty="0">
                <a:solidFill>
                  <a:srgbClr val="354F92"/>
                </a:solidFill>
              </a:rPr>
              <a:t> </a:t>
            </a:r>
            <a:r>
              <a:rPr lang="ru-RU" sz="2400" dirty="0" err="1">
                <a:solidFill>
                  <a:srgbClr val="354F92"/>
                </a:solidFill>
              </a:rPr>
              <a:t>посещават</a:t>
            </a:r>
            <a:r>
              <a:rPr lang="ru-RU" sz="2400" dirty="0" smtClean="0">
                <a:solidFill>
                  <a:srgbClr val="354F92"/>
                </a:solidFill>
              </a:rPr>
              <a:t>.</a:t>
            </a:r>
            <a:r>
              <a:rPr lang="bg-BG" sz="2400" b="0" i="0" dirty="0" smtClean="0">
                <a:solidFill>
                  <a:srgbClr val="354F92"/>
                </a:solidFill>
                <a:effectLst/>
                <a:latin typeface="Calibri" panose="020F0502020204030204" pitchFamily="34" charset="0"/>
                <a:cs typeface="Calibri" panose="020F0502020204030204" pitchFamily="34" charset="0"/>
              </a:rPr>
              <a:t> </a:t>
            </a:r>
            <a:endParaRPr lang="en-GB" sz="2400" b="0" i="0" dirty="0" smtClean="0">
              <a:solidFill>
                <a:srgbClr val="354F92"/>
              </a:solidFill>
              <a:effectLst/>
              <a:latin typeface="Calibri" panose="020F0502020204030204" pitchFamily="34" charset="0"/>
              <a:cs typeface="Calibri" panose="020F0502020204030204" pitchFamily="34" charset="0"/>
            </a:endParaRPr>
          </a:p>
          <a:p>
            <a:r>
              <a:rPr lang="bg-BG" sz="2400" dirty="0" smtClean="0">
                <a:solidFill>
                  <a:srgbClr val="354F92"/>
                </a:solidFill>
              </a:rPr>
              <a:t> </a:t>
            </a:r>
            <a:endParaRPr lang="en-IE" sz="2400" dirty="0">
              <a:solidFill>
                <a:srgbClr val="354F92"/>
              </a:solidFill>
            </a:endParaRPr>
          </a:p>
        </p:txBody>
      </p:sp>
      <p:sp>
        <p:nvSpPr>
          <p:cNvPr id="9" name="Text Placeholder 1"/>
          <p:cNvSpPr>
            <a:spLocks noGrp="1"/>
          </p:cNvSpPr>
          <p:nvPr>
            <p:ph type="body" sz="quarter" idx="4294967295"/>
          </p:nvPr>
        </p:nvSpPr>
        <p:spPr>
          <a:xfrm>
            <a:off x="3529122" y="0"/>
            <a:ext cx="8662878" cy="1075055"/>
          </a:xfrm>
          <a:prstGeom prst="rect">
            <a:avLst/>
          </a:prstGeom>
        </p:spPr>
        <p:txBody>
          <a:bodyPr/>
          <a:lstStyle/>
          <a:p>
            <a:pPr marL="0" indent="0">
              <a:buNone/>
            </a:pPr>
            <a:r>
              <a:rPr lang="ru-RU" sz="3200" b="1" dirty="0" smtClean="0">
                <a:solidFill>
                  <a:srgbClr val="EB7339"/>
                </a:solidFill>
                <a:latin typeface="Calibri" panose="020F0502020204030204" pitchFamily="34" charset="0"/>
                <a:cs typeface="Calibri" panose="020F0502020204030204" pitchFamily="34" charset="0"/>
              </a:rPr>
              <a:t>Природата е нашият най-велик източник на здраве и благополучие.</a:t>
            </a:r>
            <a:endParaRPr lang="en-US" sz="3200" b="1" dirty="0">
              <a:solidFill>
                <a:srgbClr val="EB7339"/>
              </a:solidFill>
              <a:latin typeface="Calibri" panose="020F0502020204030204" pitchFamily="34" charset="0"/>
              <a:cs typeface="Calibri" panose="020F0502020204030204" pitchFamily="34" charset="0"/>
            </a:endParaRPr>
          </a:p>
        </p:txBody>
      </p:sp>
      <p:pic>
        <p:nvPicPr>
          <p:cNvPr id="5" name="Picture Placeholder 4" descr="Yellow flowers in flower field">
            <a:extLst>
              <a:ext uri="{FF2B5EF4-FFF2-40B4-BE49-F238E27FC236}">
                <a16:creationId xmlns="" xmlns:a16="http://schemas.microsoft.com/office/drawing/2014/main" id="{CE548675-E26D-F1E8-26E3-3B30602866DB}"/>
              </a:ext>
            </a:extLst>
          </p:cNvPr>
          <p:cNvPicPr>
            <a:picLocks noGrp="1" noChangeAspect="1"/>
          </p:cNvPicPr>
          <p:nvPr>
            <p:ph type="pic" sz="quarter" idx="19"/>
          </p:nvPr>
        </p:nvPicPr>
        <p:blipFill>
          <a:blip r:embed="rId2"/>
          <a:srcRect l="32714" r="32714"/>
          <a:stretch>
            <a:fillRect/>
          </a:stretch>
        </p:blipFill>
        <p:spPr/>
      </p:pic>
    </p:spTree>
    <p:extLst>
      <p:ext uri="{BB962C8B-B14F-4D97-AF65-F5344CB8AC3E}">
        <p14:creationId xmlns="" xmlns:p14="http://schemas.microsoft.com/office/powerpoint/2010/main" val="22310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1643743" y="1317171"/>
            <a:ext cx="10199914" cy="5540829"/>
          </a:xfrm>
          <a:prstGeom prst="rect">
            <a:avLst/>
          </a:prstGeom>
          <a:ln>
            <a:solidFill>
              <a:srgbClr val="354F92"/>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bg-BG" sz="2200" b="1" i="0" dirty="0" smtClean="0">
                <a:solidFill>
                  <a:srgbClr val="354F92"/>
                </a:solidFill>
                <a:effectLst/>
                <a:latin typeface="Calibri" pitchFamily="34" charset="0"/>
                <a:cs typeface="Calibri" pitchFamily="34" charset="0"/>
              </a:rPr>
              <a:t>ЗАЩО</a:t>
            </a:r>
            <a:r>
              <a:rPr lang="en-GB" sz="2200" b="1" i="0" dirty="0" smtClean="0">
                <a:solidFill>
                  <a:srgbClr val="354F92"/>
                </a:solidFill>
                <a:effectLst/>
                <a:latin typeface="Calibri" pitchFamily="34" charset="0"/>
                <a:cs typeface="Calibri" pitchFamily="34" charset="0"/>
              </a:rPr>
              <a:t>?</a:t>
            </a:r>
            <a:endParaRPr lang="en-GB" sz="2200" b="1" i="0" dirty="0">
              <a:solidFill>
                <a:srgbClr val="354F92"/>
              </a:solidFill>
              <a:effectLst/>
              <a:latin typeface="Calibri" pitchFamily="34" charset="0"/>
              <a:cs typeface="Calibri" pitchFamily="34" charset="0"/>
            </a:endParaRPr>
          </a:p>
          <a:p>
            <a:r>
              <a:rPr lang="ru-RU" sz="2200" dirty="0" err="1" smtClean="0">
                <a:solidFill>
                  <a:srgbClr val="354F92"/>
                </a:solidFill>
                <a:latin typeface="Calibri" pitchFamily="34" charset="0"/>
                <a:cs typeface="Calibri" pitchFamily="34" charset="0"/>
              </a:rPr>
              <a:t>Болестите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причинени</a:t>
            </a:r>
            <a:r>
              <a:rPr lang="ru-RU" sz="2200" dirty="0" smtClean="0">
                <a:solidFill>
                  <a:srgbClr val="354F92"/>
                </a:solidFill>
                <a:latin typeface="Calibri" pitchFamily="34" charset="0"/>
                <a:cs typeface="Calibri" pitchFamily="34" charset="0"/>
              </a:rPr>
              <a:t> или от </a:t>
            </a:r>
            <a:r>
              <a:rPr lang="ru-RU" sz="2200" dirty="0" err="1" smtClean="0">
                <a:solidFill>
                  <a:srgbClr val="354F92"/>
                </a:solidFill>
                <a:latin typeface="Calibri" pitchFamily="34" charset="0"/>
                <a:cs typeface="Calibri" pitchFamily="34" charset="0"/>
              </a:rPr>
              <a:t>липсата</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достъп</a:t>
            </a:r>
            <a:r>
              <a:rPr lang="ru-RU" sz="2200" dirty="0" smtClean="0">
                <a:solidFill>
                  <a:srgbClr val="354F92"/>
                </a:solidFill>
                <a:latin typeface="Calibri" pitchFamily="34" charset="0"/>
                <a:cs typeface="Calibri" pitchFamily="34" charset="0"/>
              </a:rPr>
              <a:t> до </a:t>
            </a:r>
            <a:r>
              <a:rPr lang="ru-RU" sz="2200" dirty="0" err="1" smtClean="0">
                <a:solidFill>
                  <a:srgbClr val="354F92"/>
                </a:solidFill>
                <a:latin typeface="Calibri" pitchFamily="34" charset="0"/>
                <a:cs typeface="Calibri" pitchFamily="34" charset="0"/>
              </a:rPr>
              <a:t>храна</a:t>
            </a:r>
            <a:r>
              <a:rPr lang="ru-RU" sz="2200" dirty="0" smtClean="0">
                <a:solidFill>
                  <a:srgbClr val="354F92"/>
                </a:solidFill>
                <a:latin typeface="Calibri" pitchFamily="34" charset="0"/>
                <a:cs typeface="Calibri" pitchFamily="34" charset="0"/>
              </a:rPr>
              <a:t>, или от </a:t>
            </a:r>
            <a:r>
              <a:rPr lang="ru-RU" sz="2200" dirty="0" err="1" smtClean="0">
                <a:solidFill>
                  <a:srgbClr val="354F92"/>
                </a:solidFill>
                <a:latin typeface="Calibri" pitchFamily="34" charset="0"/>
                <a:cs typeface="Calibri" pitchFamily="34" charset="0"/>
              </a:rPr>
              <a:t>консумацията</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нездравословни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висококалорични</a:t>
            </a:r>
            <a:r>
              <a:rPr lang="ru-RU" sz="2200" dirty="0" smtClean="0">
                <a:solidFill>
                  <a:srgbClr val="354F92"/>
                </a:solidFill>
                <a:latin typeface="Calibri" pitchFamily="34" charset="0"/>
                <a:cs typeface="Calibri" pitchFamily="34" charset="0"/>
              </a:rPr>
              <a:t> храни </a:t>
            </a:r>
            <a:r>
              <a:rPr lang="ru-RU" sz="2200" dirty="0" err="1" smtClean="0">
                <a:solidFill>
                  <a:srgbClr val="354F92"/>
                </a:solidFill>
                <a:latin typeface="Calibri" pitchFamily="34" charset="0"/>
                <a:cs typeface="Calibri" pitchFamily="34" charset="0"/>
              </a:rPr>
              <a:t>са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основна</a:t>
            </a:r>
            <a:r>
              <a:rPr lang="ru-RU" sz="2200" dirty="0" smtClean="0">
                <a:solidFill>
                  <a:srgbClr val="354F92"/>
                </a:solidFill>
                <a:latin typeface="Calibri" pitchFamily="34" charset="0"/>
                <a:cs typeface="Calibri" pitchFamily="34" charset="0"/>
              </a:rPr>
              <a:t> причина за </a:t>
            </a:r>
            <a:r>
              <a:rPr lang="ru-RU" sz="2200" dirty="0" err="1" smtClean="0">
                <a:solidFill>
                  <a:srgbClr val="354F92"/>
                </a:solidFill>
                <a:latin typeface="Calibri" pitchFamily="34" charset="0"/>
                <a:cs typeface="Calibri" pitchFamily="34" charset="0"/>
              </a:rPr>
              <a:t>лошо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здраве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Недохранването</a:t>
            </a:r>
            <a:r>
              <a:rPr lang="ru-RU" sz="2200" dirty="0" smtClean="0">
                <a:solidFill>
                  <a:srgbClr val="354F92"/>
                </a:solidFill>
                <a:latin typeface="Calibri" pitchFamily="34" charset="0"/>
                <a:cs typeface="Calibri" pitchFamily="34" charset="0"/>
              </a:rPr>
              <a:t> или </a:t>
            </a:r>
            <a:r>
              <a:rPr lang="ru-RU" sz="2200" dirty="0" err="1" smtClean="0">
                <a:solidFill>
                  <a:srgbClr val="354F92"/>
                </a:solidFill>
                <a:latin typeface="Calibri" pitchFamily="34" charset="0"/>
                <a:cs typeface="Calibri" pitchFamily="34" charset="0"/>
              </a:rPr>
              <a:t>нездравословното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хранене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увеличават</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уязвимостта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към</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други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рискови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състояния</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като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затлъстяване</a:t>
            </a:r>
            <a:r>
              <a:rPr lang="ru-RU" sz="2200" dirty="0" smtClean="0">
                <a:solidFill>
                  <a:srgbClr val="354F92"/>
                </a:solidFill>
                <a:latin typeface="Calibri" pitchFamily="34" charset="0"/>
                <a:cs typeface="Calibri" pitchFamily="34" charset="0"/>
              </a:rPr>
              <a:t> и диабет. </a:t>
            </a:r>
            <a:r>
              <a:rPr lang="ru-RU" sz="2200" dirty="0" err="1" smtClean="0">
                <a:solidFill>
                  <a:srgbClr val="354F92"/>
                </a:solidFill>
                <a:latin typeface="Calibri" pitchFamily="34" charset="0"/>
                <a:cs typeface="Calibri" pitchFamily="34" charset="0"/>
              </a:rPr>
              <a:t>Селското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стопанство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допринася</a:t>
            </a:r>
            <a:r>
              <a:rPr lang="ru-RU" sz="2200" dirty="0" smtClean="0">
                <a:solidFill>
                  <a:srgbClr val="354F92"/>
                </a:solidFill>
                <a:latin typeface="Calibri" pitchFamily="34" charset="0"/>
                <a:cs typeface="Calibri" pitchFamily="34" charset="0"/>
              </a:rPr>
              <a:t> за около ¼ от </a:t>
            </a:r>
            <a:r>
              <a:rPr lang="ru-RU" sz="2200" dirty="0" err="1" smtClean="0">
                <a:solidFill>
                  <a:srgbClr val="354F92"/>
                </a:solidFill>
                <a:latin typeface="Calibri" pitchFamily="34" charset="0"/>
                <a:cs typeface="Calibri" pitchFamily="34" charset="0"/>
              </a:rPr>
              <a:t>глобалните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емисии</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парникови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газове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Има</a:t>
            </a:r>
            <a:r>
              <a:rPr lang="ru-RU" sz="2200" dirty="0" smtClean="0">
                <a:solidFill>
                  <a:srgbClr val="354F92"/>
                </a:solidFill>
                <a:latin typeface="Calibri" pitchFamily="34" charset="0"/>
                <a:cs typeface="Calibri" pitchFamily="34" charset="0"/>
              </a:rPr>
              <a:t> нужда от </a:t>
            </a:r>
            <a:r>
              <a:rPr lang="ru-RU" sz="2200" dirty="0" err="1" smtClean="0">
                <a:solidFill>
                  <a:srgbClr val="354F92"/>
                </a:solidFill>
                <a:latin typeface="Calibri" pitchFamily="34" charset="0"/>
                <a:cs typeface="Calibri" pitchFamily="34" charset="0"/>
              </a:rPr>
              <a:t>бърз</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преход</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към</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здравословни</a:t>
            </a:r>
            <a:r>
              <a:rPr lang="ru-RU" sz="2200" dirty="0" smtClean="0">
                <a:solidFill>
                  <a:srgbClr val="354F92"/>
                </a:solidFill>
                <a:latin typeface="Calibri" pitchFamily="34" charset="0"/>
                <a:cs typeface="Calibri" pitchFamily="34" charset="0"/>
              </a:rPr>
              <a:t> и </a:t>
            </a:r>
            <a:r>
              <a:rPr lang="ru-RU" sz="2200" dirty="0" err="1" smtClean="0">
                <a:solidFill>
                  <a:srgbClr val="354F92"/>
                </a:solidFill>
                <a:latin typeface="Calibri" pitchFamily="34" charset="0"/>
                <a:cs typeface="Calibri" pitchFamily="34" charset="0"/>
              </a:rPr>
              <a:t>устойчиви</a:t>
            </a:r>
            <a:r>
              <a:rPr lang="ru-RU" sz="2200" dirty="0" smtClean="0">
                <a:solidFill>
                  <a:srgbClr val="354F92"/>
                </a:solidFill>
                <a:latin typeface="Calibri" pitchFamily="34" charset="0"/>
                <a:cs typeface="Calibri" pitchFamily="34" charset="0"/>
              </a:rPr>
              <a:t> храни.</a:t>
            </a:r>
            <a:endParaRPr lang="en-GB" sz="2200" b="0" i="0" dirty="0">
              <a:solidFill>
                <a:srgbClr val="354F92"/>
              </a:solidFill>
              <a:effectLst/>
              <a:latin typeface="Calibri" pitchFamily="34" charset="0"/>
              <a:cs typeface="Calibri" pitchFamily="34" charset="0"/>
            </a:endParaRPr>
          </a:p>
          <a:p>
            <a:pPr algn="l"/>
            <a:r>
              <a:rPr lang="bg-BG" sz="2200" b="1" i="0" dirty="0" smtClean="0">
                <a:solidFill>
                  <a:srgbClr val="EC7A42"/>
                </a:solidFill>
                <a:effectLst/>
                <a:latin typeface="Calibri" pitchFamily="34" charset="0"/>
                <a:cs typeface="Calibri" pitchFamily="34" charset="0"/>
              </a:rPr>
              <a:t>КАК</a:t>
            </a:r>
            <a:r>
              <a:rPr lang="en-GB" sz="2200" b="1" i="0" dirty="0" smtClean="0">
                <a:solidFill>
                  <a:srgbClr val="EC7A42"/>
                </a:solidFill>
                <a:effectLst/>
                <a:latin typeface="Calibri" pitchFamily="34" charset="0"/>
                <a:cs typeface="Calibri" pitchFamily="34" charset="0"/>
              </a:rPr>
              <a:t>?</a:t>
            </a:r>
            <a:endParaRPr lang="en-GB" sz="2200" b="1" i="0" dirty="0">
              <a:solidFill>
                <a:srgbClr val="EC7A42"/>
              </a:solidFill>
              <a:effectLst/>
              <a:latin typeface="Calibri" pitchFamily="34" charset="0"/>
              <a:cs typeface="Calibri" pitchFamily="34" charset="0"/>
            </a:endParaRPr>
          </a:p>
          <a:p>
            <a:r>
              <a:rPr lang="ru-RU" sz="2200" dirty="0" smtClean="0">
                <a:solidFill>
                  <a:srgbClr val="354F92"/>
                </a:solidFill>
                <a:latin typeface="Calibri" pitchFamily="34" charset="0"/>
                <a:cs typeface="Calibri" pitchFamily="34" charset="0"/>
              </a:rPr>
              <a:t>Общностите могат да предприемат различни действия – мислили ли сте да създадете  градска споделена зеленчукова градина? Това е пространство, където на общи или индивидуални парцели се отглеждат плодове, зеленчуци, цветя и свежи подправки за лична консумация. Подобна градина осигурява свежа и здравословна храна, активен отдих, връзка с природата, облагородяване на средата, създаване на жизнена местна общност, придобиване на нови умения, екологично образование и много други ползи за участниците и обществото като цяло. </a:t>
            </a:r>
            <a:endParaRPr lang="en-US" sz="2200" b="1" dirty="0">
              <a:solidFill>
                <a:srgbClr val="354F92"/>
              </a:solidFill>
              <a:latin typeface="Calibri" pitchFamily="34" charset="0"/>
              <a:cs typeface="Calibri" pitchFamily="34" charset="0"/>
            </a:endParaRPr>
          </a:p>
        </p:txBody>
      </p:sp>
      <p:sp>
        <p:nvSpPr>
          <p:cNvPr id="3" name="Rectangle 2"/>
          <p:cNvSpPr/>
          <p:nvPr/>
        </p:nvSpPr>
        <p:spPr>
          <a:xfrm>
            <a:off x="1621971" y="0"/>
            <a:ext cx="10570029" cy="1323439"/>
          </a:xfrm>
          <a:prstGeom prst="rect">
            <a:avLst/>
          </a:prstGeom>
        </p:spPr>
        <p:txBody>
          <a:bodyPr wrap="square">
            <a:spAutoFit/>
          </a:bodyPr>
          <a:lstStyle/>
          <a:p>
            <a:r>
              <a:rPr lang="bg-BG" sz="3200" b="1" dirty="0" smtClean="0">
                <a:solidFill>
                  <a:srgbClr val="EB7339"/>
                </a:solidFill>
                <a:latin typeface="Calibri" panose="020F0502020204030204" pitchFamily="34" charset="0"/>
                <a:cs typeface="Calibri" panose="020F0502020204030204" pitchFamily="34" charset="0"/>
              </a:rPr>
              <a:t>Станете шампиони в борбата с климатичните промени</a:t>
            </a:r>
            <a:r>
              <a:rPr lang="ru-RU" sz="3200" b="1" dirty="0" smtClean="0">
                <a:solidFill>
                  <a:srgbClr val="EB7339"/>
                </a:solidFill>
                <a:latin typeface="Calibri" panose="020F0502020204030204" pitchFamily="34" charset="0"/>
                <a:cs typeface="Calibri" panose="020F0502020204030204" pitchFamily="34" charset="0"/>
              </a:rPr>
              <a:t>! </a:t>
            </a:r>
            <a:r>
              <a:rPr lang="ru-RU" sz="2400" b="1" dirty="0" smtClean="0">
                <a:solidFill>
                  <a:srgbClr val="EB7339"/>
                </a:solidFill>
                <a:latin typeface="Calibri" panose="020F0502020204030204" pitchFamily="34" charset="0"/>
                <a:cs typeface="Calibri" panose="020F0502020204030204" pitchFamily="34" charset="0"/>
              </a:rPr>
              <a:t>Действия, които да предприемем на ниво общност - насърчаване на</a:t>
            </a:r>
          </a:p>
          <a:p>
            <a:r>
              <a:rPr lang="ru-RU" sz="2400" b="1" dirty="0" smtClean="0">
                <a:solidFill>
                  <a:srgbClr val="EB7339"/>
                </a:solidFill>
                <a:latin typeface="Calibri" panose="020F0502020204030204" pitchFamily="34" charset="0"/>
                <a:cs typeface="Calibri" panose="020F0502020204030204" pitchFamily="34" charset="0"/>
              </a:rPr>
              <a:t>здравословни, устойчиви хранителни вериги.</a:t>
            </a:r>
            <a:endParaRPr lang="en-GB" sz="2400" b="1" dirty="0">
              <a:solidFill>
                <a:srgbClr val="354F92"/>
              </a:solidFill>
              <a:latin typeface="Arial" panose="020B0604020202020204" pitchFamily="34" charset="0"/>
            </a:endParaRPr>
          </a:p>
        </p:txBody>
      </p:sp>
    </p:spTree>
    <p:extLst>
      <p:ext uri="{BB962C8B-B14F-4D97-AF65-F5344CB8AC3E}">
        <p14:creationId xmlns="" xmlns:p14="http://schemas.microsoft.com/office/powerpoint/2010/main" val="1735308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3" name="Rectangle 2"/>
          <p:cNvSpPr/>
          <p:nvPr/>
        </p:nvSpPr>
        <p:spPr>
          <a:xfrm>
            <a:off x="1676400" y="1396431"/>
            <a:ext cx="7413172" cy="5262979"/>
          </a:xfrm>
          <a:prstGeom prst="rect">
            <a:avLst/>
          </a:prstGeom>
        </p:spPr>
        <p:txBody>
          <a:bodyPr wrap="square">
            <a:spAutoFit/>
          </a:bodyPr>
          <a:lstStyle/>
          <a:p>
            <a:r>
              <a:rPr lang="ru-RU" sz="2400" dirty="0" smtClean="0">
                <a:solidFill>
                  <a:srgbClr val="354F92"/>
                </a:solidFill>
                <a:latin typeface="Calibri" panose="020F0502020204030204" pitchFamily="34" charset="0"/>
                <a:cs typeface="Calibri" panose="020F0502020204030204" pitchFamily="34" charset="0"/>
              </a:rPr>
              <a:t>Споделените градини предлагат ползи за физическото и психичното здраве, като предоставят възможности за:</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Консумация на здравословни пресни плодове и зеленчуци.</a:t>
            </a:r>
            <a:r>
              <a:rPr lang="bg-BG" sz="2400" dirty="0" smtClean="0">
                <a:solidFill>
                  <a:srgbClr val="354F92"/>
                </a:solidFill>
                <a:latin typeface="Calibri" panose="020F0502020204030204" pitchFamily="34" charset="0"/>
                <a:cs typeface="Calibri" panose="020F0502020204030204" pitchFamily="34" charset="0"/>
              </a:rPr>
              <a:t> </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Участие във физическа активност, изграждане на умения и създаване на зелено пространство.</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Съживяване на общностите в индустриалните зони.</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Облагородяване на обществени площи.</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Създаване на зелени покриви.</a:t>
            </a:r>
          </a:p>
          <a:p>
            <a:pPr>
              <a:buFont typeface="Arial" pitchFamily="34" charset="0"/>
              <a:buChar char="•"/>
            </a:pPr>
            <a:r>
              <a:rPr lang="ru-RU" sz="2400" dirty="0" smtClean="0">
                <a:solidFill>
                  <a:srgbClr val="354F92"/>
                </a:solidFill>
                <a:latin typeface="Calibri" panose="020F0502020204030204" pitchFamily="34" charset="0"/>
                <a:cs typeface="Calibri" panose="020F0502020204030204" pitchFamily="34" charset="0"/>
              </a:rPr>
              <a:t> Намаляване на насилието в някои квартали и подобряване на социалното благосъстояние чрез укрепване на социалните връзки.</a:t>
            </a:r>
          </a:p>
          <a:p>
            <a:r>
              <a:rPr lang="ru-RU" sz="2400" dirty="0" smtClean="0">
                <a:solidFill>
                  <a:srgbClr val="354F92"/>
                </a:solidFill>
                <a:latin typeface="Calibri" panose="020F0502020204030204" pitchFamily="34" charset="0"/>
                <a:cs typeface="Calibri" panose="020F0502020204030204" pitchFamily="34" charset="0"/>
              </a:rPr>
              <a:t>Как се създава такава градина виж на:</a:t>
            </a:r>
            <a:endParaRPr lang="en-GB" sz="2400" dirty="0">
              <a:solidFill>
                <a:srgbClr val="354F92"/>
              </a:solidFill>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 xmlns:a16="http://schemas.microsoft.com/office/drawing/2014/main" id="{C5888678-675D-97FA-ABBC-EB3E24DEE645}"/>
              </a:ext>
            </a:extLst>
          </p:cNvPr>
          <p:cNvSpPr txBox="1">
            <a:spLocks/>
          </p:cNvSpPr>
          <p:nvPr/>
        </p:nvSpPr>
        <p:spPr>
          <a:xfrm>
            <a:off x="1188120" y="195943"/>
            <a:ext cx="10115104"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bg-BG" sz="1800" b="1" i="0" dirty="0" smtClean="0">
              <a:solidFill>
                <a:srgbClr val="354F92"/>
              </a:solidFill>
              <a:effectLst/>
              <a:latin typeface="Literata"/>
            </a:endParaRPr>
          </a:p>
          <a:p>
            <a:pPr marL="342900" indent="-342900" algn="l">
              <a:buFont typeface="Arial" panose="020B0604020202020204" pitchFamily="34" charset="0"/>
              <a:buChar char="•"/>
            </a:pPr>
            <a:endParaRPr lang="en-GB" sz="1800" b="0" i="0" dirty="0">
              <a:solidFill>
                <a:srgbClr val="EC7A42"/>
              </a:solidFill>
              <a:effectLst/>
              <a:latin typeface="Calibri" panose="020F0502020204030204" pitchFamily="34" charset="0"/>
              <a:cs typeface="Calibri" panose="020F0502020204030204" pitchFamily="34" charset="0"/>
            </a:endParaRPr>
          </a:p>
          <a:p>
            <a:pPr algn="l"/>
            <a:endParaRPr lang="en-GB" sz="2200" dirty="0">
              <a:solidFill>
                <a:srgbClr val="354F92"/>
              </a:solidFill>
              <a:latin typeface="Arial" panose="020B0604020202020204" pitchFamily="34" charset="0"/>
            </a:endParaRPr>
          </a:p>
        </p:txBody>
      </p:sp>
      <p:sp>
        <p:nvSpPr>
          <p:cNvPr id="6" name="Rectangle 5"/>
          <p:cNvSpPr/>
          <p:nvPr/>
        </p:nvSpPr>
        <p:spPr>
          <a:xfrm>
            <a:off x="1698171" y="0"/>
            <a:ext cx="9535885" cy="1446550"/>
          </a:xfrm>
          <a:prstGeom prst="rect">
            <a:avLst/>
          </a:prstGeom>
        </p:spPr>
        <p:txBody>
          <a:bodyPr wrap="square">
            <a:spAutoFit/>
          </a:bodyPr>
          <a:lstStyle/>
          <a:p>
            <a:r>
              <a:rPr lang="bg-BG" sz="3200" b="1" dirty="0" smtClean="0">
                <a:solidFill>
                  <a:srgbClr val="EB7339"/>
                </a:solidFill>
                <a:latin typeface="Calibri" panose="020F0502020204030204" pitchFamily="34" charset="0"/>
                <a:cs typeface="Calibri" panose="020F0502020204030204" pitchFamily="34" charset="0"/>
              </a:rPr>
              <a:t>Станете шампиони в борбата с климатичните промени</a:t>
            </a:r>
            <a:r>
              <a:rPr lang="ru-RU" sz="3200" b="1" dirty="0" smtClean="0">
                <a:solidFill>
                  <a:srgbClr val="EB7339"/>
                </a:solidFill>
                <a:latin typeface="Calibri" panose="020F0502020204030204" pitchFamily="34" charset="0"/>
                <a:cs typeface="Calibri" panose="020F0502020204030204" pitchFamily="34" charset="0"/>
              </a:rPr>
              <a:t>! </a:t>
            </a:r>
            <a:r>
              <a:rPr lang="ru-RU" sz="2400" b="1" dirty="0" smtClean="0">
                <a:solidFill>
                  <a:srgbClr val="EB7339"/>
                </a:solidFill>
                <a:latin typeface="Calibri" panose="020F0502020204030204" pitchFamily="34" charset="0"/>
                <a:cs typeface="Calibri" panose="020F0502020204030204" pitchFamily="34" charset="0"/>
              </a:rPr>
              <a:t>Действия, които да предприемем на ниво общност - насърчаване на здравословни, устойчиви хранителни вериги.</a:t>
            </a:r>
            <a:endParaRPr lang="en-GB" sz="2400" b="1" dirty="0">
              <a:solidFill>
                <a:srgbClr val="354F92"/>
              </a:solidFill>
              <a:latin typeface="Arial" panose="020B0604020202020204" pitchFamily="34" charset="0"/>
            </a:endParaRPr>
          </a:p>
        </p:txBody>
      </p:sp>
      <p:sp>
        <p:nvSpPr>
          <p:cNvPr id="7" name="Rectangle 6"/>
          <p:cNvSpPr/>
          <p:nvPr/>
        </p:nvSpPr>
        <p:spPr>
          <a:xfrm>
            <a:off x="6113092" y="6457890"/>
            <a:ext cx="6078908" cy="400110"/>
          </a:xfrm>
          <a:prstGeom prst="rect">
            <a:avLst/>
          </a:prstGeom>
        </p:spPr>
        <p:txBody>
          <a:bodyPr wrap="none">
            <a:spAutoFit/>
          </a:bodyPr>
          <a:lstStyle/>
          <a:p>
            <a:r>
              <a:rPr lang="en-US" sz="2000" dirty="0" smtClean="0">
                <a:hlinkClick r:id="rId3"/>
              </a:rPr>
              <a:t>https://gorichka.bg/resources/GardeningManual.pdf</a:t>
            </a:r>
            <a:r>
              <a:rPr lang="bg-BG" sz="2000" dirty="0" smtClean="0"/>
              <a:t> </a:t>
            </a:r>
            <a:endParaRPr lang="bg-BG" sz="2000" dirty="0"/>
          </a:p>
        </p:txBody>
      </p:sp>
      <p:pic>
        <p:nvPicPr>
          <p:cNvPr id="69634" name="Picture 2" descr="Как да си направим зеленчукова Горичка | Горичка"/>
          <p:cNvPicPr>
            <a:picLocks noChangeAspect="1" noChangeArrowheads="1"/>
          </p:cNvPicPr>
          <p:nvPr/>
        </p:nvPicPr>
        <p:blipFill>
          <a:blip r:embed="rId4"/>
          <a:srcRect/>
          <a:stretch>
            <a:fillRect/>
          </a:stretch>
        </p:blipFill>
        <p:spPr bwMode="auto">
          <a:xfrm>
            <a:off x="8559348" y="4547279"/>
            <a:ext cx="2628900" cy="1733551"/>
          </a:xfrm>
          <a:prstGeom prst="rect">
            <a:avLst/>
          </a:prstGeom>
          <a:noFill/>
        </p:spPr>
      </p:pic>
      <p:sp>
        <p:nvSpPr>
          <p:cNvPr id="69636" name="AutoShape 4" descr="споделена зеленчукова гради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69638" name="AutoShape 6" descr="споделена зеленчукова градин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69639" name="Picture 7"/>
          <p:cNvPicPr>
            <a:picLocks noChangeAspect="1" noChangeArrowheads="1"/>
          </p:cNvPicPr>
          <p:nvPr/>
        </p:nvPicPr>
        <p:blipFill>
          <a:blip r:embed="rId5"/>
          <a:srcRect/>
          <a:stretch>
            <a:fillRect/>
          </a:stretch>
        </p:blipFill>
        <p:spPr bwMode="auto">
          <a:xfrm>
            <a:off x="8967287" y="1652589"/>
            <a:ext cx="3072312" cy="2364240"/>
          </a:xfrm>
          <a:prstGeom prst="rect">
            <a:avLst/>
          </a:prstGeom>
          <a:noFill/>
          <a:ln w="9525">
            <a:noFill/>
            <a:miter lim="800000"/>
            <a:headEnd/>
            <a:tailEnd/>
          </a:ln>
        </p:spPr>
      </p:pic>
    </p:spTree>
    <p:extLst>
      <p:ext uri="{BB962C8B-B14F-4D97-AF65-F5344CB8AC3E}">
        <p14:creationId xmlns="" xmlns:p14="http://schemas.microsoft.com/office/powerpoint/2010/main" val="4138568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516592" y="420550"/>
            <a:ext cx="10511585"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cap="all" dirty="0" smtClean="0">
                <a:solidFill>
                  <a:srgbClr val="EB7339"/>
                </a:solidFill>
                <a:latin typeface="Calibri" panose="020F0502020204030204" pitchFamily="34" charset="0"/>
                <a:cs typeface="Calibri" panose="020F0502020204030204" pitchFamily="34" charset="0"/>
              </a:rPr>
              <a:t>Обществени градини в </a:t>
            </a:r>
            <a:r>
              <a:rPr lang="bg-BG" sz="3200" b="1" dirty="0" smtClean="0">
                <a:solidFill>
                  <a:srgbClr val="EB7339"/>
                </a:solidFill>
                <a:latin typeface="Calibri" panose="020F0502020204030204" pitchFamily="34" charset="0"/>
                <a:cs typeface="Calibri" panose="020F0502020204030204" pitchFamily="34" charset="0"/>
              </a:rPr>
              <a:t>ИРЛАНДИЯ</a:t>
            </a:r>
            <a:endParaRPr lang="en-GB" sz="3200" dirty="0"/>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1100" dirty="0">
              <a:solidFill>
                <a:srgbClr val="354F9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 xmlns:a16="http://schemas.microsoft.com/office/drawing/2014/main" id="{7888DC54-36E9-F0F0-6857-52CE993314E0}"/>
              </a:ext>
            </a:extLst>
          </p:cNvPr>
          <p:cNvPicPr>
            <a:picLocks noChangeAspect="1"/>
          </p:cNvPicPr>
          <p:nvPr/>
        </p:nvPicPr>
        <p:blipFill>
          <a:blip r:embed="rId3"/>
          <a:stretch>
            <a:fillRect/>
          </a:stretch>
        </p:blipFill>
        <p:spPr>
          <a:xfrm>
            <a:off x="5941384" y="1842015"/>
            <a:ext cx="5607953" cy="2794082"/>
          </a:xfrm>
          <a:prstGeom prst="rect">
            <a:avLst/>
          </a:prstGeom>
        </p:spPr>
      </p:pic>
      <p:sp>
        <p:nvSpPr>
          <p:cNvPr id="4" name="Rectangle 3"/>
          <p:cNvSpPr/>
          <p:nvPr/>
        </p:nvSpPr>
        <p:spPr>
          <a:xfrm>
            <a:off x="1674691" y="5732562"/>
            <a:ext cx="8900193" cy="461665"/>
          </a:xfrm>
          <a:prstGeom prst="rect">
            <a:avLst/>
          </a:prstGeom>
        </p:spPr>
        <p:txBody>
          <a:bodyPr wrap="none">
            <a:spAutoFit/>
          </a:bodyPr>
          <a:lstStyle/>
          <a:p>
            <a:r>
              <a:rPr lang="en-GB" sz="2400" dirty="0" smtClean="0">
                <a:latin typeface="Calibri" pitchFamily="34" charset="0"/>
                <a:cs typeface="Calibri" pitchFamily="34" charset="0"/>
                <a:hlinkClick r:id="rId4"/>
              </a:rPr>
              <a:t>Community Gardens in Ireland - We're Looking for You (cgireland.org)</a:t>
            </a:r>
            <a:endParaRPr lang="en-GB" sz="2400" dirty="0">
              <a:latin typeface="Calibri" pitchFamily="34" charset="0"/>
              <a:cs typeface="Calibri" pitchFamily="34" charset="0"/>
            </a:endParaRPr>
          </a:p>
        </p:txBody>
      </p:sp>
      <p:sp>
        <p:nvSpPr>
          <p:cNvPr id="5" name="Rectangle 4"/>
          <p:cNvSpPr/>
          <p:nvPr/>
        </p:nvSpPr>
        <p:spPr>
          <a:xfrm>
            <a:off x="800100" y="1780372"/>
            <a:ext cx="5114925" cy="3046988"/>
          </a:xfrm>
          <a:prstGeom prst="rect">
            <a:avLst/>
          </a:prstGeom>
        </p:spPr>
        <p:txBody>
          <a:bodyPr wrap="square">
            <a:spAutoFit/>
          </a:bodyPr>
          <a:lstStyle/>
          <a:p>
            <a:r>
              <a:rPr lang="ru-RU" sz="2400" dirty="0" smtClean="0">
                <a:solidFill>
                  <a:srgbClr val="354F92"/>
                </a:solidFill>
                <a:latin typeface="Calibri" panose="020F0502020204030204" pitchFamily="34" charset="0"/>
                <a:cs typeface="Calibri" panose="020F0502020204030204" pitchFamily="34" charset="0"/>
              </a:rPr>
              <a:t>Тяхната цел е </a:t>
            </a:r>
            <a:r>
              <a:rPr lang="ru-RU" sz="2400" b="1" dirty="0" smtClean="0">
                <a:solidFill>
                  <a:srgbClr val="354F92"/>
                </a:solidFill>
                <a:latin typeface="Calibri" panose="020F0502020204030204" pitchFamily="34" charset="0"/>
                <a:cs typeface="Calibri" panose="020F0502020204030204" pitchFamily="34" charset="0"/>
              </a:rPr>
              <a:t>да подкрепят и популяризират градини на общности в Ирландия и Северна Ирландия</a:t>
            </a:r>
            <a:r>
              <a:rPr lang="ru-RU" sz="2400" dirty="0" smtClean="0">
                <a:solidFill>
                  <a:srgbClr val="354F92"/>
                </a:solidFill>
                <a:latin typeface="Calibri" panose="020F0502020204030204" pitchFamily="34" charset="0"/>
                <a:cs typeface="Calibri" panose="020F0502020204030204" pitchFamily="34" charset="0"/>
              </a:rPr>
              <a:t> и те се разрастват все повече. Те искат всяка общност да има достъп до район, където да отглеждат собствена храна на местно ниво. #LetsGetGrowing</a:t>
            </a:r>
            <a:endParaRPr lang="en-US" sz="24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32199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4" name="Picture 3">
            <a:extLst>
              <a:ext uri="{FF2B5EF4-FFF2-40B4-BE49-F238E27FC236}">
                <a16:creationId xmlns="" xmlns:a16="http://schemas.microsoft.com/office/drawing/2014/main" id="{B31FF733-EDA5-8A98-9E9B-7F81CD7F96A4}"/>
              </a:ext>
            </a:extLst>
          </p:cNvPr>
          <p:cNvPicPr>
            <a:picLocks noChangeAspect="1"/>
          </p:cNvPicPr>
          <p:nvPr/>
        </p:nvPicPr>
        <p:blipFill>
          <a:blip r:embed="rId3"/>
          <a:stretch>
            <a:fillRect/>
          </a:stretch>
        </p:blipFill>
        <p:spPr>
          <a:xfrm>
            <a:off x="6580889" y="2500326"/>
            <a:ext cx="4533449" cy="3845420"/>
          </a:xfrm>
          <a:prstGeom prst="rect">
            <a:avLst/>
          </a:prstGeom>
        </p:spPr>
      </p:pic>
      <p:sp>
        <p:nvSpPr>
          <p:cNvPr id="9" name="TextBox 8">
            <a:extLst>
              <a:ext uri="{FF2B5EF4-FFF2-40B4-BE49-F238E27FC236}">
                <a16:creationId xmlns="" xmlns:a16="http://schemas.microsoft.com/office/drawing/2014/main" id="{0C1370C8-61EF-1376-7D93-537639D8906E}"/>
              </a:ext>
            </a:extLst>
          </p:cNvPr>
          <p:cNvSpPr txBox="1"/>
          <p:nvPr/>
        </p:nvSpPr>
        <p:spPr>
          <a:xfrm>
            <a:off x="1120434" y="1602312"/>
            <a:ext cx="4684944" cy="4154984"/>
          </a:xfrm>
          <a:prstGeom prst="rect">
            <a:avLst/>
          </a:prstGeom>
          <a:noFill/>
        </p:spPr>
        <p:txBody>
          <a:bodyPr wrap="square">
            <a:spAutoFit/>
          </a:bodyPr>
          <a:lstStyle/>
          <a:p>
            <a:r>
              <a:rPr lang="bg-BG" sz="2200" dirty="0" smtClean="0">
                <a:solidFill>
                  <a:srgbClr val="354F92"/>
                </a:solidFill>
                <a:latin typeface="Calibri" panose="020F0502020204030204" pitchFamily="34" charset="0"/>
                <a:cs typeface="Calibri" panose="020F0502020204030204" pitchFamily="34" charset="0"/>
              </a:rPr>
              <a:t>Градини на общности в Ирландия </a:t>
            </a:r>
            <a:r>
              <a:rPr lang="en-GB" sz="2200" b="0" i="0" dirty="0">
                <a:solidFill>
                  <a:srgbClr val="354F92"/>
                </a:solidFill>
                <a:effectLst/>
                <a:latin typeface="Calibri" panose="020F0502020204030204" pitchFamily="34" charset="0"/>
                <a:cs typeface="Calibri" panose="020F0502020204030204" pitchFamily="34" charset="0"/>
              </a:rPr>
              <a:t> </a:t>
            </a:r>
            <a:r>
              <a:rPr lang="bg-BG" sz="2200" b="0" i="0" dirty="0" smtClean="0">
                <a:solidFill>
                  <a:srgbClr val="354F92"/>
                </a:solidFill>
                <a:effectLst/>
                <a:latin typeface="Calibri" panose="020F0502020204030204" pitchFamily="34" charset="0"/>
                <a:cs typeface="Calibri" panose="020F0502020204030204" pitchFamily="34" charset="0"/>
              </a:rPr>
              <a:t>могат да бъдат проследени в социалните мрежи </a:t>
            </a:r>
            <a:r>
              <a:rPr lang="en-GB" sz="2200" b="0" i="0" u="none" strike="noStrike" dirty="0" err="1" smtClean="0">
                <a:solidFill>
                  <a:srgbClr val="354F92"/>
                </a:solidFill>
                <a:effectLst/>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Facebook</a:t>
            </a:r>
            <a:r>
              <a:rPr lang="en-GB" sz="2200" b="0" i="0" u="none" strike="noStrike" dirty="0" smtClean="0">
                <a:solidFill>
                  <a:srgbClr val="354F92"/>
                </a:solidFill>
                <a:effectLst/>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 </a:t>
            </a:r>
            <a:r>
              <a:rPr lang="en-GB" sz="2200" b="0" i="0" u="none" strike="noStrike" dirty="0">
                <a:solidFill>
                  <a:srgbClr val="354F92"/>
                </a:solidFill>
                <a:effectLst/>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Group</a:t>
            </a:r>
            <a:r>
              <a:rPr lang="en-GB" sz="2200" b="0" i="0" dirty="0">
                <a:solidFill>
                  <a:srgbClr val="354F92"/>
                </a:solidFill>
                <a:effectLst/>
                <a:latin typeface="Calibri" panose="020F0502020204030204" pitchFamily="34" charset="0"/>
                <a:cs typeface="Calibri" panose="020F0502020204030204" pitchFamily="34" charset="0"/>
              </a:rPr>
              <a:t>, </a:t>
            </a:r>
            <a:r>
              <a:rPr lang="en-GB" sz="2200" b="0" i="0" u="none" strike="noStrike" dirty="0">
                <a:solidFill>
                  <a:srgbClr val="354F92"/>
                </a:solidFill>
                <a:effectLst/>
                <a:latin typeface="Calibri" panose="020F0502020204030204" pitchFamily="34" charset="0"/>
                <a:cs typeface="Calibri" panose="020F0502020204030204" pitchFamily="34" charset="0"/>
                <a:hlinkClick r:id="rId5">
                  <a:extLst>
                    <a:ext uri="{A12FA001-AC4F-418D-AE19-62706E023703}">
                      <ahyp:hlinkClr xmlns="" xmlns:ahyp="http://schemas.microsoft.com/office/drawing/2018/hyperlinkcolor" val="tx"/>
                    </a:ext>
                  </a:extLst>
                </a:hlinkClick>
              </a:rPr>
              <a:t>Facebook page</a:t>
            </a:r>
            <a:r>
              <a:rPr lang="en-GB" sz="2200" b="0" i="0" dirty="0">
                <a:solidFill>
                  <a:srgbClr val="354F92"/>
                </a:solidFill>
                <a:effectLst/>
                <a:latin typeface="Calibri" panose="020F0502020204030204" pitchFamily="34" charset="0"/>
                <a:cs typeface="Calibri" panose="020F0502020204030204" pitchFamily="34" charset="0"/>
              </a:rPr>
              <a:t> </a:t>
            </a:r>
            <a:r>
              <a:rPr lang="bg-BG" sz="2200" b="0" i="0" dirty="0" smtClean="0">
                <a:solidFill>
                  <a:srgbClr val="354F92"/>
                </a:solidFill>
                <a:effectLst/>
                <a:latin typeface="Calibri" panose="020F0502020204030204" pitchFamily="34" charset="0"/>
                <a:cs typeface="Calibri" panose="020F0502020204030204" pitchFamily="34" charset="0"/>
              </a:rPr>
              <a:t>и</a:t>
            </a:r>
            <a:r>
              <a:rPr lang="en-GB" sz="2200" b="0" i="0" dirty="0">
                <a:solidFill>
                  <a:srgbClr val="354F92"/>
                </a:solidFill>
                <a:effectLst/>
                <a:latin typeface="Calibri" panose="020F0502020204030204" pitchFamily="34" charset="0"/>
                <a:cs typeface="Calibri" panose="020F0502020204030204" pitchFamily="34" charset="0"/>
              </a:rPr>
              <a:t> </a:t>
            </a:r>
            <a:r>
              <a:rPr lang="en-GB" sz="2200" b="0" i="0" u="none" strike="noStrike" dirty="0" smtClean="0">
                <a:solidFill>
                  <a:srgbClr val="354F92"/>
                </a:solidFill>
                <a:effectLst/>
                <a:latin typeface="Calibri" panose="020F0502020204030204" pitchFamily="34" charset="0"/>
                <a:cs typeface="Calibri" panose="020F0502020204030204" pitchFamily="34" charset="0"/>
                <a:hlinkClick r:id="rId6">
                  <a:extLst>
                    <a:ext uri="{A12FA001-AC4F-418D-AE19-62706E023703}">
                      <ahyp:hlinkClr xmlns="" xmlns:ahyp="http://schemas.microsoft.com/office/drawing/2018/hyperlinkcolor" val="tx"/>
                    </a:ext>
                  </a:extLst>
                </a:hlinkClick>
              </a:rPr>
              <a:t>twitter</a:t>
            </a:r>
            <a:r>
              <a:rPr lang="bg-BG" sz="2200" b="0" i="0" u="none" strike="noStrike" dirty="0" smtClean="0">
                <a:solidFill>
                  <a:srgbClr val="354F92"/>
                </a:solidFill>
                <a:effectLst/>
                <a:latin typeface="Calibri" panose="020F0502020204030204" pitchFamily="34" charset="0"/>
                <a:cs typeface="Calibri" panose="020F0502020204030204" pitchFamily="34" charset="0"/>
              </a:rPr>
              <a:t>. </a:t>
            </a:r>
            <a:r>
              <a:rPr lang="en-GB" sz="2200" b="0" i="0" dirty="0">
                <a:solidFill>
                  <a:srgbClr val="354F92"/>
                </a:solidFill>
                <a:effectLst/>
                <a:latin typeface="Calibri" panose="020F0502020204030204" pitchFamily="34" charset="0"/>
                <a:cs typeface="Calibri" panose="020F0502020204030204" pitchFamily="34" charset="0"/>
              </a:rPr>
              <a:t> </a:t>
            </a:r>
            <a:r>
              <a:rPr lang="bg-BG" sz="2200" b="0" i="0" dirty="0" smtClean="0">
                <a:solidFill>
                  <a:srgbClr val="354F92"/>
                </a:solidFill>
                <a:effectLst/>
                <a:latin typeface="Calibri" panose="020F0502020204030204" pitchFamily="34" charset="0"/>
                <a:cs typeface="Calibri" panose="020F0502020204030204" pitchFamily="34" charset="0"/>
              </a:rPr>
              <a:t>Споделят истории на своите членове в блога</a:t>
            </a:r>
            <a:r>
              <a:rPr lang="en-GB" sz="2200" b="0" i="0" dirty="0" smtClean="0">
                <a:solidFill>
                  <a:srgbClr val="354F92"/>
                </a:solidFill>
                <a:effectLst/>
                <a:latin typeface="Calibri" panose="020F0502020204030204" pitchFamily="34" charset="0"/>
                <a:cs typeface="Calibri" panose="020F0502020204030204" pitchFamily="34" charset="0"/>
              </a:rPr>
              <a:t> </a:t>
            </a:r>
            <a:r>
              <a:rPr lang="en-GB" sz="2200" b="0" i="0" u="none" strike="noStrike" dirty="0">
                <a:solidFill>
                  <a:srgbClr val="354F92"/>
                </a:solidFill>
                <a:effectLst/>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rPr>
              <a:t>share member stories on </a:t>
            </a:r>
            <a:r>
              <a:rPr lang="en-GB" sz="2200" dirty="0">
                <a:solidFill>
                  <a:srgbClr val="354F92"/>
                </a:solidFill>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rPr>
              <a:t>their</a:t>
            </a:r>
            <a:r>
              <a:rPr lang="en-GB" sz="2200" b="0" i="0" u="none" strike="noStrike" dirty="0">
                <a:solidFill>
                  <a:srgbClr val="354F92"/>
                </a:solidFill>
                <a:effectLst/>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rPr>
              <a:t> blog</a:t>
            </a:r>
            <a:r>
              <a:rPr lang="en-GB" sz="2200" b="0" i="0" dirty="0">
                <a:solidFill>
                  <a:srgbClr val="354F92"/>
                </a:solidFill>
                <a:effectLst/>
                <a:latin typeface="Calibri" panose="020F0502020204030204" pitchFamily="34" charset="0"/>
                <a:cs typeface="Calibri" panose="020F0502020204030204" pitchFamily="34" charset="0"/>
              </a:rPr>
              <a:t>.</a:t>
            </a:r>
          </a:p>
          <a:p>
            <a:endParaRPr lang="en-GB" sz="2200" dirty="0">
              <a:solidFill>
                <a:srgbClr val="354F92"/>
              </a:solidFill>
              <a:latin typeface="Calibri" panose="020F0502020204030204" pitchFamily="34" charset="0"/>
              <a:cs typeface="Calibri" panose="020F0502020204030204" pitchFamily="34" charset="0"/>
            </a:endParaRPr>
          </a:p>
          <a:p>
            <a:r>
              <a:rPr lang="bg-BG" sz="2200" b="0" i="0" dirty="0" smtClean="0">
                <a:solidFill>
                  <a:srgbClr val="354F92"/>
                </a:solidFill>
                <a:effectLst/>
                <a:latin typeface="Calibri" panose="020F0502020204030204" pitchFamily="34" charset="0"/>
                <a:cs typeface="Calibri" panose="020F0502020204030204" pitchFamily="34" charset="0"/>
              </a:rPr>
              <a:t>Инициативата се управлява на доброволчески принцип и е отворена за достъп за нови желаещи да стартират. </a:t>
            </a:r>
            <a:endParaRPr lang="en-IE" sz="2200" dirty="0">
              <a:solidFill>
                <a:srgbClr val="354F9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62AD247B-823C-1885-82C6-08FBDBB77E56}"/>
              </a:ext>
            </a:extLst>
          </p:cNvPr>
          <p:cNvSpPr txBox="1"/>
          <p:nvPr/>
        </p:nvSpPr>
        <p:spPr>
          <a:xfrm>
            <a:off x="6115050" y="903240"/>
            <a:ext cx="4975566" cy="1569660"/>
          </a:xfrm>
          <a:prstGeom prst="rect">
            <a:avLst/>
          </a:prstGeom>
          <a:noFill/>
        </p:spPr>
        <p:txBody>
          <a:bodyPr wrap="square">
            <a:spAutoFit/>
          </a:bodyPr>
          <a:lstStyle/>
          <a:p>
            <a:r>
              <a:rPr lang="ru-RU" sz="2400" b="1" dirty="0" err="1" smtClean="0">
                <a:solidFill>
                  <a:srgbClr val="EC7A42"/>
                </a:solidFill>
                <a:latin typeface="Calibri" panose="020F0502020204030204" pitchFamily="34" charset="0"/>
                <a:cs typeface="Calibri" panose="020F0502020204030204" pitchFamily="34" charset="0"/>
              </a:rPr>
              <a:t>Разгледайте</a:t>
            </a:r>
            <a:r>
              <a:rPr lang="ru-RU" sz="2400" b="1" dirty="0" smtClean="0">
                <a:solidFill>
                  <a:srgbClr val="EC7A42"/>
                </a:solidFill>
                <a:latin typeface="Calibri" panose="020F0502020204030204" pitchFamily="34" charset="0"/>
                <a:cs typeface="Calibri" panose="020F0502020204030204" pitchFamily="34" charset="0"/>
              </a:rPr>
              <a:t> </a:t>
            </a:r>
            <a:r>
              <a:rPr lang="ru-RU" sz="2400" b="1" dirty="0" err="1" smtClean="0">
                <a:solidFill>
                  <a:srgbClr val="EC7A42"/>
                </a:solidFill>
                <a:latin typeface="Calibri" panose="020F0502020204030204" pitchFamily="34" charset="0"/>
                <a:cs typeface="Calibri" panose="020F0502020204030204" pitchFamily="34" charset="0"/>
              </a:rPr>
              <a:t>картата</a:t>
            </a:r>
            <a:r>
              <a:rPr lang="ru-RU" sz="2400" b="1" dirty="0" smtClean="0">
                <a:solidFill>
                  <a:srgbClr val="EC7A42"/>
                </a:solidFill>
                <a:latin typeface="Calibri" panose="020F0502020204030204" pitchFamily="34" charset="0"/>
                <a:cs typeface="Calibri" panose="020F0502020204030204" pitchFamily="34" charset="0"/>
              </a:rPr>
              <a:t> на </a:t>
            </a:r>
            <a:r>
              <a:rPr lang="ru-RU" sz="2400" b="1" dirty="0" err="1" smtClean="0">
                <a:solidFill>
                  <a:srgbClr val="EC7A42"/>
                </a:solidFill>
                <a:latin typeface="Calibri" panose="020F0502020204030204" pitchFamily="34" charset="0"/>
                <a:cs typeface="Calibri" panose="020F0502020204030204" pitchFamily="34" charset="0"/>
              </a:rPr>
              <a:t>проекти</a:t>
            </a:r>
            <a:r>
              <a:rPr lang="ru-RU" sz="2400" b="1" dirty="0" smtClean="0">
                <a:solidFill>
                  <a:srgbClr val="EC7A42"/>
                </a:solidFill>
                <a:latin typeface="Calibri" panose="020F0502020204030204" pitchFamily="34" charset="0"/>
                <a:cs typeface="Calibri" panose="020F0502020204030204" pitchFamily="34" charset="0"/>
              </a:rPr>
              <a:t> с </a:t>
            </a:r>
            <a:r>
              <a:rPr lang="ru-RU" sz="2400" b="1" dirty="0" err="1" smtClean="0">
                <a:solidFill>
                  <a:srgbClr val="EC7A42"/>
                </a:solidFill>
                <a:latin typeface="Calibri" panose="020F0502020204030204" pitchFamily="34" charset="0"/>
                <a:cs typeface="Calibri" panose="020F0502020204030204" pitchFamily="34" charset="0"/>
              </a:rPr>
              <a:t>градини</a:t>
            </a:r>
            <a:r>
              <a:rPr lang="ru-RU" sz="2400" b="1" dirty="0" smtClean="0">
                <a:solidFill>
                  <a:srgbClr val="EC7A42"/>
                </a:solidFill>
                <a:latin typeface="Calibri" panose="020F0502020204030204" pitchFamily="34" charset="0"/>
                <a:cs typeface="Calibri" panose="020F0502020204030204" pitchFamily="34" charset="0"/>
              </a:rPr>
              <a:t> на общности </a:t>
            </a:r>
            <a:r>
              <a:rPr lang="en-GB" sz="2400" dirty="0" smtClean="0">
                <a:latin typeface="Calibri" panose="020F0502020204030204" pitchFamily="34" charset="0"/>
                <a:cs typeface="Calibri" panose="020F0502020204030204" pitchFamily="34" charset="0"/>
                <a:hlinkClick r:id="rId8"/>
              </a:rPr>
              <a:t>Community </a:t>
            </a:r>
            <a:r>
              <a:rPr lang="en-GB" sz="2400" dirty="0">
                <a:latin typeface="Calibri" panose="020F0502020204030204" pitchFamily="34" charset="0"/>
                <a:cs typeface="Calibri" panose="020F0502020204030204" pitchFamily="34" charset="0"/>
                <a:hlinkClick r:id="rId8"/>
              </a:rPr>
              <a:t>Gardens in Ireland - We're Looking for You (cgireland.org)</a:t>
            </a:r>
            <a:r>
              <a:rPr lang="en-IE" sz="2400" b="1" i="0" dirty="0">
                <a:solidFill>
                  <a:srgbClr val="EC7A42"/>
                </a:solidFill>
                <a:effectLst/>
                <a:latin typeface="Calibri" panose="020F0502020204030204" pitchFamily="34" charset="0"/>
                <a:cs typeface="Calibri" panose="020F0502020204030204" pitchFamily="34" charset="0"/>
              </a:rPr>
              <a:t> </a:t>
            </a:r>
            <a:endParaRPr lang="en-IE" sz="2400" b="1" dirty="0">
              <a:solidFill>
                <a:srgbClr val="EC7A42"/>
              </a:solidFill>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 xmlns:a16="http://schemas.microsoft.com/office/drawing/2014/main" id="{1857E9D4-B85E-AEDC-1827-0BB025B2B2A8}"/>
              </a:ext>
            </a:extLst>
          </p:cNvPr>
          <p:cNvSpPr txBox="1">
            <a:spLocks/>
          </p:cNvSpPr>
          <p:nvPr/>
        </p:nvSpPr>
        <p:spPr>
          <a:xfrm>
            <a:off x="516592" y="420550"/>
            <a:ext cx="10511585"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cap="all" dirty="0" smtClean="0">
                <a:solidFill>
                  <a:srgbClr val="EB7339"/>
                </a:solidFill>
                <a:latin typeface="Calibri" panose="020F0502020204030204" pitchFamily="34" charset="0"/>
                <a:cs typeface="Calibri" panose="020F0502020204030204" pitchFamily="34" charset="0"/>
              </a:rPr>
              <a:t>Обществени градини в </a:t>
            </a:r>
            <a:r>
              <a:rPr lang="bg-BG" sz="3200" b="1" dirty="0" smtClean="0">
                <a:solidFill>
                  <a:srgbClr val="EB7339"/>
                </a:solidFill>
                <a:latin typeface="Calibri" panose="020F0502020204030204" pitchFamily="34" charset="0"/>
                <a:cs typeface="Calibri" panose="020F0502020204030204" pitchFamily="34" charset="0"/>
              </a:rPr>
              <a:t>ИРЛАНДИЯ</a:t>
            </a:r>
            <a:endParaRPr lang="en-GB" sz="3200" dirty="0"/>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11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014104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472484" y="372925"/>
            <a:ext cx="10898373"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ГРАДИНА НА ОБЩНОСТТА </a:t>
            </a:r>
            <a:r>
              <a:rPr lang="en-US" sz="3200" b="1" dirty="0" smtClean="0">
                <a:solidFill>
                  <a:srgbClr val="EB7339"/>
                </a:solidFill>
                <a:latin typeface="Calibri" panose="020F0502020204030204" pitchFamily="34" charset="0"/>
                <a:cs typeface="Calibri" panose="020F0502020204030204" pitchFamily="34" charset="0"/>
              </a:rPr>
              <a:t>MUD ISLAND</a:t>
            </a:r>
            <a:r>
              <a:rPr lang="bg-BG" sz="3200" b="1" dirty="0" smtClean="0">
                <a:solidFill>
                  <a:srgbClr val="EB7339"/>
                </a:solidFill>
                <a:latin typeface="Calibri" panose="020F0502020204030204" pitchFamily="34" charset="0"/>
                <a:cs typeface="Calibri" panose="020F0502020204030204" pitchFamily="34" charset="0"/>
              </a:rPr>
              <a:t>, ИРЛАНДИЯ</a:t>
            </a:r>
            <a:r>
              <a:rPr lang="bg-BG" sz="1600" dirty="0" smtClean="0">
                <a:solidFill>
                  <a:srgbClr val="EC7A42"/>
                </a:solidFill>
                <a:latin typeface="Calibri" panose="020F0502020204030204" pitchFamily="34" charset="0"/>
                <a:cs typeface="Calibri" panose="020F0502020204030204" pitchFamily="34" charset="0"/>
              </a:rPr>
              <a:t> </a:t>
            </a:r>
            <a:endParaRPr lang="en-GB" sz="1600" dirty="0">
              <a:solidFill>
                <a:srgbClr val="EC7A42"/>
              </a:solidFill>
              <a:latin typeface="Calibri" panose="020F0502020204030204" pitchFamily="34" charset="0"/>
              <a:cs typeface="Calibri" panose="020F0502020204030204" pitchFamily="34" charset="0"/>
            </a:endParaRPr>
          </a:p>
          <a:p>
            <a:endParaRPr lang="en-GB" sz="3200" dirty="0">
              <a:latin typeface="Calibri" panose="020F0502020204030204" pitchFamily="34" charset="0"/>
              <a:cs typeface="Calibri" panose="020F0502020204030204" pitchFamily="34" charset="0"/>
            </a:endParaRPr>
          </a:p>
          <a:p>
            <a:endParaRPr lang="en-GB" sz="3200" dirty="0" smtClean="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r>
              <a:rPr lang="en-GB" sz="3200" dirty="0" smtClean="0">
                <a:latin typeface="Calibri" panose="020F0502020204030204" pitchFamily="34" charset="0"/>
                <a:cs typeface="Calibri" panose="020F0502020204030204" pitchFamily="34" charset="0"/>
              </a:rPr>
              <a:t>				 		</a:t>
            </a:r>
            <a:r>
              <a:rPr lang="en-GB" sz="2400" dirty="0" smtClean="0">
                <a:latin typeface="Calibri" panose="020F0502020204030204" pitchFamily="34" charset="0"/>
                <a:cs typeface="Calibri" panose="020F0502020204030204" pitchFamily="34" charset="0"/>
              </a:rPr>
              <a:t>	</a:t>
            </a:r>
          </a:p>
          <a:p>
            <a:endParaRPr lang="en-GB" sz="3200" dirty="0">
              <a:latin typeface="Calibri" panose="020F0502020204030204" pitchFamily="34" charset="0"/>
              <a:cs typeface="Calibri" panose="020F0502020204030204" pitchFamily="34" charset="0"/>
            </a:endParaRPr>
          </a:p>
          <a:p>
            <a:endParaRPr lang="bg-BG" sz="2000" b="0" i="0" dirty="0" smtClean="0">
              <a:solidFill>
                <a:srgbClr val="354F92"/>
              </a:solidFill>
              <a:effectLst/>
              <a:latin typeface="Calibri" panose="020F0502020204030204" pitchFamily="34" charset="0"/>
              <a:cs typeface="Calibri" panose="020F0502020204030204" pitchFamily="34" charset="0"/>
            </a:endParaRPr>
          </a:p>
          <a:p>
            <a:endParaRPr lang="en-US" sz="3200" b="1" dirty="0">
              <a:solidFill>
                <a:srgbClr val="EB7339"/>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 xmlns:a16="http://schemas.microsoft.com/office/drawing/2014/main" id="{0F8DC63E-5412-C01F-5889-61F994FE0A41}"/>
              </a:ext>
            </a:extLst>
          </p:cNvPr>
          <p:cNvPicPr>
            <a:picLocks noChangeAspect="1"/>
          </p:cNvPicPr>
          <p:nvPr/>
        </p:nvPicPr>
        <p:blipFill>
          <a:blip r:embed="rId3"/>
          <a:stretch>
            <a:fillRect/>
          </a:stretch>
        </p:blipFill>
        <p:spPr>
          <a:xfrm rot="16200000">
            <a:off x="7576846" y="2471858"/>
            <a:ext cx="4975083" cy="1911249"/>
          </a:xfrm>
          <a:prstGeom prst="rect">
            <a:avLst/>
          </a:prstGeom>
        </p:spPr>
      </p:pic>
      <p:sp>
        <p:nvSpPr>
          <p:cNvPr id="5" name="Rectangle 4"/>
          <p:cNvSpPr/>
          <p:nvPr/>
        </p:nvSpPr>
        <p:spPr>
          <a:xfrm>
            <a:off x="8643617" y="5923062"/>
            <a:ext cx="3012363" cy="461665"/>
          </a:xfrm>
          <a:prstGeom prst="rect">
            <a:avLst/>
          </a:prstGeom>
        </p:spPr>
        <p:txBody>
          <a:bodyPr wrap="none">
            <a:spAutoFit/>
          </a:bodyPr>
          <a:lstStyle/>
          <a:p>
            <a:r>
              <a:rPr lang="en-GB" sz="2400" dirty="0" smtClean="0">
                <a:latin typeface="Calibri" panose="020F0502020204030204" pitchFamily="34" charset="0"/>
                <a:cs typeface="Calibri" panose="020F0502020204030204" pitchFamily="34" charset="0"/>
                <a:hlinkClick r:id="rId4"/>
              </a:rPr>
              <a:t> https://mudisland.ie/ </a:t>
            </a:r>
            <a:endParaRPr lang="bg-BG" sz="2400" dirty="0"/>
          </a:p>
        </p:txBody>
      </p:sp>
      <p:sp>
        <p:nvSpPr>
          <p:cNvPr id="6" name="Rectangle 5"/>
          <p:cNvSpPr/>
          <p:nvPr/>
        </p:nvSpPr>
        <p:spPr>
          <a:xfrm>
            <a:off x="619124" y="1035844"/>
            <a:ext cx="7877176" cy="5262979"/>
          </a:xfrm>
          <a:prstGeom prst="rect">
            <a:avLst/>
          </a:prstGeom>
        </p:spPr>
        <p:txBody>
          <a:bodyPr wrap="square">
            <a:spAutoFit/>
          </a:bodyPr>
          <a:lstStyle/>
          <a:p>
            <a:r>
              <a:rPr lang="ru-RU" sz="2400" dirty="0" smtClean="0">
                <a:solidFill>
                  <a:srgbClr val="354F92"/>
                </a:solidFill>
                <a:latin typeface="Calibri" panose="020F0502020204030204" pitchFamily="34" charset="0"/>
                <a:cs typeface="Calibri" panose="020F0502020204030204" pitchFamily="34" charset="0"/>
              </a:rPr>
              <a:t>Mud Island е градина на общността в Дъблин. Разработена е на изоставено място, собственост на градския съвет на Дъблин. Мястото беше обрасло, използвано като незаконно сметище и струваше на съвета хиляди евро всяка година, за да го разчисти. След двугодишна кампания на местните жители, Съветът даде лиценз на Mud Island през октомври 2011 г., който се подновява всяка година. Всички участват в планирането, засаждането и събирането на продуктите. Ако никога преди не сте се занимавали с градинарство, член на комисията е дежурен, за да ви предложи и насочи към работа, която ви харесва. Обособен е кът с маси, който е идеалното място за подготовка на разсад, пресаждане, подготовка на етикети и споделяне на новости в градината.</a:t>
            </a:r>
            <a:endParaRPr lang="en-GB" sz="24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035732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758926" y="424094"/>
            <a:ext cx="10823474" cy="605290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ГРАДИНА НА ОБЩНОСТТА </a:t>
            </a:r>
            <a:r>
              <a:rPr lang="en-US" sz="3200" b="1" dirty="0" smtClean="0">
                <a:solidFill>
                  <a:srgbClr val="EB7339"/>
                </a:solidFill>
                <a:latin typeface="Calibri" panose="020F0502020204030204" pitchFamily="34" charset="0"/>
                <a:cs typeface="Calibri" panose="020F0502020204030204" pitchFamily="34" charset="0"/>
              </a:rPr>
              <a:t>MUD ISLAND</a:t>
            </a:r>
            <a:r>
              <a:rPr lang="bg-BG" sz="3200" b="1" dirty="0" smtClean="0">
                <a:solidFill>
                  <a:srgbClr val="EB7339"/>
                </a:solidFill>
                <a:latin typeface="Calibri" panose="020F0502020204030204" pitchFamily="34" charset="0"/>
                <a:cs typeface="Calibri" panose="020F0502020204030204" pitchFamily="34" charset="0"/>
              </a:rPr>
              <a:t>, ИРЛАНДИЯ</a:t>
            </a:r>
            <a:r>
              <a:rPr lang="bg-BG" sz="1600" dirty="0" smtClean="0">
                <a:solidFill>
                  <a:srgbClr val="EC7A42"/>
                </a:solidFill>
                <a:latin typeface="Calibri" panose="020F0502020204030204" pitchFamily="34" charset="0"/>
                <a:cs typeface="Calibri" panose="020F0502020204030204" pitchFamily="34" charset="0"/>
              </a:rPr>
              <a:t> </a:t>
            </a:r>
            <a:endParaRPr lang="en-GB" sz="1600" dirty="0" smtClean="0">
              <a:solidFill>
                <a:srgbClr val="EC7A42"/>
              </a:solidFill>
              <a:latin typeface="Calibri" panose="020F0502020204030204" pitchFamily="34" charset="0"/>
              <a:cs typeface="Calibri" panose="020F0502020204030204" pitchFamily="34" charset="0"/>
            </a:endParaRPr>
          </a:p>
          <a:p>
            <a:pPr fontAlgn="base"/>
            <a:r>
              <a:rPr lang="bg-BG" sz="2400" dirty="0" smtClean="0">
                <a:solidFill>
                  <a:srgbClr val="354F92"/>
                </a:solidFill>
                <a:latin typeface="Calibri" panose="020F0502020204030204" pitchFamily="34" charset="0"/>
                <a:cs typeface="Calibri" panose="020F0502020204030204" pitchFamily="34" charset="0"/>
              </a:rPr>
              <a:t>П</a:t>
            </a:r>
            <a:r>
              <a:rPr lang="ru-RU" sz="2400" dirty="0" err="1" smtClean="0">
                <a:solidFill>
                  <a:srgbClr val="354F92"/>
                </a:solidFill>
                <a:latin typeface="Calibri" panose="020F0502020204030204" pitchFamily="34" charset="0"/>
                <a:cs typeface="Calibri" panose="020F0502020204030204" pitchFamily="34" charset="0"/>
              </a:rPr>
              <a:t>родукцията</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Mud</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Island</a:t>
            </a:r>
            <a:r>
              <a:rPr lang="ru-RU" sz="2400" dirty="0" smtClean="0">
                <a:solidFill>
                  <a:srgbClr val="354F92"/>
                </a:solidFill>
                <a:latin typeface="Calibri" panose="020F0502020204030204" pitchFamily="34" charset="0"/>
                <a:cs typeface="Calibri" panose="020F0502020204030204" pitchFamily="34" charset="0"/>
              </a:rPr>
              <a:t> се </a:t>
            </a:r>
            <a:r>
              <a:rPr lang="ru-RU" sz="2400" dirty="0" err="1" smtClean="0">
                <a:solidFill>
                  <a:srgbClr val="354F92"/>
                </a:solidFill>
                <a:latin typeface="Calibri" panose="020F0502020204030204" pitchFamily="34" charset="0"/>
                <a:cs typeface="Calibri" panose="020F0502020204030204" pitchFamily="34" charset="0"/>
              </a:rPr>
              <a:t>отглежда</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споделя</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колективно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Градината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има</a:t>
            </a:r>
            <a:r>
              <a:rPr lang="ru-RU" sz="2400" dirty="0" smtClean="0">
                <a:solidFill>
                  <a:srgbClr val="354F92"/>
                </a:solidFill>
                <a:latin typeface="Calibri" panose="020F0502020204030204" pitchFamily="34" charset="0"/>
                <a:cs typeface="Calibri" panose="020F0502020204030204" pitchFamily="34" charset="0"/>
              </a:rPr>
              <a:t> ясна политика за </a:t>
            </a:r>
            <a:r>
              <a:rPr lang="ru-RU" sz="2400" dirty="0" err="1" smtClean="0">
                <a:solidFill>
                  <a:srgbClr val="354F92"/>
                </a:solidFill>
                <a:latin typeface="Calibri" panose="020F0502020204030204" pitchFamily="34" charset="0"/>
                <a:cs typeface="Calibri" panose="020F0502020204030204" pitchFamily="34" charset="0"/>
              </a:rPr>
              <a:t>социално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включване</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членството</a:t>
            </a:r>
            <a:r>
              <a:rPr lang="ru-RU" sz="2400" dirty="0" smtClean="0">
                <a:solidFill>
                  <a:srgbClr val="354F92"/>
                </a:solidFill>
                <a:latin typeface="Calibri" panose="020F0502020204030204" pitchFamily="34" charset="0"/>
                <a:cs typeface="Calibri" panose="020F0502020204030204" pitchFamily="34" charset="0"/>
              </a:rPr>
              <a:t> е отворено за </a:t>
            </a:r>
            <a:r>
              <a:rPr lang="ru-RU" sz="2400" dirty="0" err="1" smtClean="0">
                <a:solidFill>
                  <a:srgbClr val="354F92"/>
                </a:solidFill>
                <a:latin typeface="Calibri" panose="020F0502020204030204" pitchFamily="34" charset="0"/>
                <a:cs typeface="Calibri" panose="020F0502020204030204" pitchFamily="34" charset="0"/>
              </a:rPr>
              <a:t>всеки</a:t>
            </a:r>
            <a:r>
              <a:rPr lang="ru-RU" sz="2400" dirty="0" smtClean="0">
                <a:solidFill>
                  <a:srgbClr val="354F92"/>
                </a:solidFill>
                <a:latin typeface="Calibri" panose="020F0502020204030204" pitchFamily="34" charset="0"/>
                <a:cs typeface="Calibri" panose="020F0502020204030204" pitchFamily="34" charset="0"/>
              </a:rPr>
              <a:t> в района. </a:t>
            </a:r>
            <a:r>
              <a:rPr lang="ru-RU" sz="2400" dirty="0" err="1" smtClean="0">
                <a:solidFill>
                  <a:srgbClr val="354F92"/>
                </a:solidFill>
                <a:latin typeface="Calibri" panose="020F0502020204030204" pitchFamily="34" charset="0"/>
                <a:cs typeface="Calibri" panose="020F0502020204030204" pitchFamily="34" charset="0"/>
              </a:rPr>
              <a:t>Членовете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плащат</a:t>
            </a:r>
            <a:r>
              <a:rPr lang="ru-RU" sz="2400" dirty="0" smtClean="0">
                <a:solidFill>
                  <a:srgbClr val="354F92"/>
                </a:solidFill>
                <a:latin typeface="Calibri" panose="020F0502020204030204" pitchFamily="34" charset="0"/>
                <a:cs typeface="Calibri" panose="020F0502020204030204" pitchFamily="34" charset="0"/>
              </a:rPr>
              <a:t> малка </a:t>
            </a:r>
            <a:r>
              <a:rPr lang="ru-RU" sz="2400" dirty="0" err="1" smtClean="0">
                <a:solidFill>
                  <a:srgbClr val="354F92"/>
                </a:solidFill>
                <a:latin typeface="Calibri" panose="020F0502020204030204" pitchFamily="34" charset="0"/>
                <a:cs typeface="Calibri" panose="020F0502020204030204" pitchFamily="34" charset="0"/>
              </a:rPr>
              <a:t>годишна</a:t>
            </a:r>
            <a:r>
              <a:rPr lang="ru-RU" sz="2400" dirty="0" smtClean="0">
                <a:solidFill>
                  <a:srgbClr val="354F92"/>
                </a:solidFill>
                <a:latin typeface="Calibri" panose="020F0502020204030204" pitchFamily="34" charset="0"/>
                <a:cs typeface="Calibri" panose="020F0502020204030204" pitchFamily="34" charset="0"/>
              </a:rPr>
              <a:t> такса (5 евро на </a:t>
            </a:r>
            <a:r>
              <a:rPr lang="ru-RU" sz="2400" dirty="0" err="1" smtClean="0">
                <a:solidFill>
                  <a:srgbClr val="354F92"/>
                </a:solidFill>
                <a:latin typeface="Calibri" panose="020F0502020204030204" pitchFamily="34" charset="0"/>
                <a:cs typeface="Calibri" panose="020F0502020204030204" pitchFamily="34" charset="0"/>
              </a:rPr>
              <a:t>домакинство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ако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безработни</a:t>
            </a:r>
            <a:r>
              <a:rPr lang="ru-RU" sz="2400" dirty="0" smtClean="0">
                <a:solidFill>
                  <a:srgbClr val="354F92"/>
                </a:solidFill>
                <a:latin typeface="Calibri" panose="020F0502020204030204" pitchFamily="34" charset="0"/>
                <a:cs typeface="Calibri" panose="020F0502020204030204" pitchFamily="34" charset="0"/>
              </a:rPr>
              <a:t>, 10 евро, </a:t>
            </a:r>
            <a:r>
              <a:rPr lang="ru-RU" sz="2400" dirty="0" err="1" smtClean="0">
                <a:solidFill>
                  <a:srgbClr val="354F92"/>
                </a:solidFill>
                <a:latin typeface="Calibri" panose="020F0502020204030204" pitchFamily="34" charset="0"/>
                <a:cs typeface="Calibri" panose="020F0502020204030204" pitchFamily="34" charset="0"/>
              </a:rPr>
              <a:t>ако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работят</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Градината</a:t>
            </a:r>
            <a:r>
              <a:rPr lang="ru-RU" sz="2400" dirty="0" smtClean="0">
                <a:solidFill>
                  <a:srgbClr val="354F92"/>
                </a:solidFill>
                <a:latin typeface="Calibri" panose="020F0502020204030204" pitchFamily="34" charset="0"/>
                <a:cs typeface="Calibri" panose="020F0502020204030204" pitchFamily="34" charset="0"/>
              </a:rPr>
              <a:t> се </a:t>
            </a:r>
            <a:r>
              <a:rPr lang="ru-RU" sz="2400" dirty="0" err="1" smtClean="0">
                <a:solidFill>
                  <a:srgbClr val="354F92"/>
                </a:solidFill>
                <a:latin typeface="Calibri" panose="020F0502020204030204" pitchFamily="34" charset="0"/>
                <a:cs typeface="Calibri" panose="020F0502020204030204" pitchFamily="34" charset="0"/>
              </a:rPr>
              <a:t>управлява</a:t>
            </a:r>
            <a:r>
              <a:rPr lang="ru-RU" sz="2400" dirty="0" smtClean="0">
                <a:solidFill>
                  <a:srgbClr val="354F92"/>
                </a:solidFill>
                <a:latin typeface="Calibri" panose="020F0502020204030204" pitchFamily="34" charset="0"/>
                <a:cs typeface="Calibri" panose="020F0502020204030204" pitchFamily="34" charset="0"/>
              </a:rPr>
              <a:t> от </a:t>
            </a:r>
            <a:r>
              <a:rPr lang="ru-RU" sz="2400" dirty="0" err="1" smtClean="0">
                <a:solidFill>
                  <a:srgbClr val="354F92"/>
                </a:solidFill>
                <a:latin typeface="Calibri" panose="020F0502020204030204" pitchFamily="34" charset="0"/>
                <a:cs typeface="Calibri" panose="020F0502020204030204" pitchFamily="34" charset="0"/>
              </a:rPr>
              <a:t>комисия</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избирана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всяка</a:t>
            </a:r>
            <a:r>
              <a:rPr lang="ru-RU" sz="2400" dirty="0" smtClean="0">
                <a:solidFill>
                  <a:srgbClr val="354F92"/>
                </a:solidFill>
                <a:latin typeface="Calibri" panose="020F0502020204030204" pitchFamily="34" charset="0"/>
                <a:cs typeface="Calibri" panose="020F0502020204030204" pitchFamily="34" charset="0"/>
              </a:rPr>
              <a:t> година на общо </a:t>
            </a:r>
            <a:r>
              <a:rPr lang="ru-RU" sz="2400" dirty="0" err="1" smtClean="0">
                <a:solidFill>
                  <a:srgbClr val="354F92"/>
                </a:solidFill>
                <a:latin typeface="Calibri" panose="020F0502020204030204" pitchFamily="34" charset="0"/>
                <a:cs typeface="Calibri" panose="020F0502020204030204" pitchFamily="34" charset="0"/>
              </a:rPr>
              <a:t>събрание</a:t>
            </a:r>
            <a:r>
              <a:rPr lang="ru-RU" sz="2400" dirty="0" smtClean="0">
                <a:solidFill>
                  <a:srgbClr val="354F92"/>
                </a:solidFill>
                <a:latin typeface="Calibri" panose="020F0502020204030204" pitchFamily="34" charset="0"/>
                <a:cs typeface="Calibri" panose="020F0502020204030204" pitchFamily="34" charset="0"/>
              </a:rPr>
              <a:t>. Членовете на комисията съхраняват ключовете за градината. </a:t>
            </a:r>
            <a:r>
              <a:rPr lang="ru-RU" sz="2400" dirty="0" err="1" smtClean="0">
                <a:solidFill>
                  <a:srgbClr val="354F92"/>
                </a:solidFill>
                <a:latin typeface="Calibri" panose="020F0502020204030204" pitchFamily="34" charset="0"/>
                <a:cs typeface="Calibri" panose="020F0502020204030204" pitchFamily="34" charset="0"/>
              </a:rPr>
              <a:t>Първоначално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градината</a:t>
            </a:r>
            <a:r>
              <a:rPr lang="ru-RU" sz="2400" dirty="0" smtClean="0">
                <a:solidFill>
                  <a:srgbClr val="354F92"/>
                </a:solidFill>
                <a:latin typeface="Calibri" panose="020F0502020204030204" pitchFamily="34" charset="0"/>
                <a:cs typeface="Calibri" panose="020F0502020204030204" pitchFamily="34" charset="0"/>
              </a:rPr>
              <a:t> е с </a:t>
            </a:r>
            <a:r>
              <a:rPr lang="ru-RU" sz="2400" dirty="0" err="1" smtClean="0">
                <a:solidFill>
                  <a:srgbClr val="354F92"/>
                </a:solidFill>
                <a:latin typeface="Calibri" panose="020F0502020204030204" pitchFamily="34" charset="0"/>
                <a:cs typeface="Calibri" panose="020F0502020204030204" pitchFamily="34" charset="0"/>
              </a:rPr>
              <a:t>площ</a:t>
            </a:r>
            <a:r>
              <a:rPr lang="ru-RU" sz="2400" dirty="0" smtClean="0">
                <a:solidFill>
                  <a:srgbClr val="354F92"/>
                </a:solidFill>
                <a:latin typeface="Calibri" panose="020F0502020204030204" pitchFamily="34" charset="0"/>
                <a:cs typeface="Calibri" panose="020F0502020204030204" pitchFamily="34" charset="0"/>
              </a:rPr>
              <a:t> от 330 </a:t>
            </a:r>
            <a:r>
              <a:rPr lang="ru-RU" sz="2400" dirty="0" err="1" smtClean="0">
                <a:solidFill>
                  <a:srgbClr val="354F92"/>
                </a:solidFill>
                <a:latin typeface="Calibri" panose="020F0502020204030204" pitchFamily="34" charset="0"/>
                <a:cs typeface="Calibri" panose="020F0502020204030204" pitchFamily="34" charset="0"/>
              </a:rPr>
              <a:t>квадратни</a:t>
            </a:r>
            <a:r>
              <a:rPr lang="ru-RU" sz="2400" dirty="0" smtClean="0">
                <a:solidFill>
                  <a:srgbClr val="354F92"/>
                </a:solidFill>
                <a:latin typeface="Calibri" panose="020F0502020204030204" pitchFamily="34" charset="0"/>
                <a:cs typeface="Calibri" panose="020F0502020204030204" pitchFamily="34" charset="0"/>
              </a:rPr>
              <a:t> метра, но </a:t>
            </a:r>
            <a:r>
              <a:rPr lang="ru-RU" sz="2400" dirty="0" err="1" smtClean="0">
                <a:solidFill>
                  <a:srgbClr val="354F92"/>
                </a:solidFill>
                <a:latin typeface="Calibri" panose="020F0502020204030204" pitchFamily="34" charset="0"/>
                <a:cs typeface="Calibri" panose="020F0502020204030204" pitchFamily="34" charset="0"/>
              </a:rPr>
              <a:t>през</a:t>
            </a:r>
            <a:r>
              <a:rPr lang="ru-RU" sz="2400" dirty="0" smtClean="0">
                <a:solidFill>
                  <a:srgbClr val="354F92"/>
                </a:solidFill>
                <a:latin typeface="Calibri" panose="020F0502020204030204" pitchFamily="34" charset="0"/>
                <a:cs typeface="Calibri" panose="020F0502020204030204" pitchFamily="34" charset="0"/>
              </a:rPr>
              <a:t> 2014 г. </a:t>
            </a:r>
            <a:r>
              <a:rPr lang="ru-RU" sz="2400" dirty="0" err="1" smtClean="0">
                <a:solidFill>
                  <a:srgbClr val="354F92"/>
                </a:solidFill>
                <a:latin typeface="Calibri" panose="020F0502020204030204" pitchFamily="34" charset="0"/>
                <a:cs typeface="Calibri" panose="020F0502020204030204" pitchFamily="34" charset="0"/>
              </a:rPr>
              <a:t>съветът</a:t>
            </a:r>
            <a:r>
              <a:rPr lang="ru-RU" sz="2400" dirty="0" smtClean="0">
                <a:solidFill>
                  <a:srgbClr val="354F92"/>
                </a:solidFill>
                <a:latin typeface="Calibri" panose="020F0502020204030204" pitchFamily="34" charset="0"/>
                <a:cs typeface="Calibri" panose="020F0502020204030204" pitchFamily="34" charset="0"/>
              </a:rPr>
              <a:t> разреши </a:t>
            </a:r>
            <a:r>
              <a:rPr lang="ru-RU" sz="2400" dirty="0" err="1" smtClean="0">
                <a:solidFill>
                  <a:srgbClr val="354F92"/>
                </a:solidFill>
                <a:latin typeface="Calibri" panose="020F0502020204030204" pitchFamily="34" charset="0"/>
                <a:cs typeface="Calibri" panose="020F0502020204030204" pitchFamily="34" charset="0"/>
              </a:rPr>
              <a:t>разширение</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площта</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градината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сега</a:t>
            </a:r>
            <a:r>
              <a:rPr lang="ru-RU" sz="2400" dirty="0" smtClean="0">
                <a:solidFill>
                  <a:srgbClr val="354F92"/>
                </a:solidFill>
                <a:latin typeface="Calibri" panose="020F0502020204030204" pitchFamily="34" charset="0"/>
                <a:cs typeface="Calibri" panose="020F0502020204030204" pitchFamily="34" charset="0"/>
              </a:rPr>
              <a:t> е 612 </a:t>
            </a:r>
            <a:r>
              <a:rPr lang="ru-RU" sz="2400" dirty="0" err="1" smtClean="0">
                <a:solidFill>
                  <a:srgbClr val="354F92"/>
                </a:solidFill>
                <a:latin typeface="Calibri" panose="020F0502020204030204" pitchFamily="34" charset="0"/>
                <a:cs typeface="Calibri" panose="020F0502020204030204" pitchFamily="34" charset="0"/>
              </a:rPr>
              <a:t>квадратни</a:t>
            </a:r>
            <a:r>
              <a:rPr lang="ru-RU" sz="2400" dirty="0" smtClean="0">
                <a:solidFill>
                  <a:srgbClr val="354F92"/>
                </a:solidFill>
                <a:latin typeface="Calibri" panose="020F0502020204030204" pitchFamily="34" charset="0"/>
                <a:cs typeface="Calibri" panose="020F0502020204030204" pitchFamily="34" charset="0"/>
              </a:rPr>
              <a:t> метра.</a:t>
            </a:r>
          </a:p>
          <a:p>
            <a:pPr algn="l" fontAlgn="base"/>
            <a:endParaRPr lang="en-GB" sz="900" b="0" i="0" dirty="0">
              <a:solidFill>
                <a:srgbClr val="354F92"/>
              </a:solidFill>
              <a:effectLst/>
              <a:latin typeface="Calibri" panose="020F0502020204030204" pitchFamily="34" charset="0"/>
              <a:cs typeface="Calibri" panose="020F0502020204030204" pitchFamily="34" charset="0"/>
            </a:endParaRPr>
          </a:p>
          <a:p>
            <a:pPr fontAlgn="base"/>
            <a:r>
              <a:rPr lang="en-GB" sz="2400" dirty="0" smtClean="0">
                <a:solidFill>
                  <a:srgbClr val="354F92"/>
                </a:solidFill>
                <a:latin typeface="Calibri" panose="020F0502020204030204" pitchFamily="34" charset="0"/>
                <a:cs typeface="Calibri" panose="020F0502020204030204" pitchFamily="34" charset="0"/>
              </a:rPr>
              <a:t>Mud Island </a:t>
            </a:r>
            <a:r>
              <a:rPr lang="bg-BG" sz="2400" dirty="0" smtClean="0">
                <a:solidFill>
                  <a:srgbClr val="354F92"/>
                </a:solidFill>
                <a:latin typeface="Calibri" panose="020F0502020204030204" pitchFamily="34" charset="0"/>
                <a:cs typeface="Calibri" panose="020F0502020204030204" pitchFamily="34" charset="0"/>
              </a:rPr>
              <a:t>е получил безвъзмездни средства от няколко източника, за да подпомогне развитието си, включително </a:t>
            </a:r>
            <a:r>
              <a:rPr lang="en-GB" sz="2400" dirty="0" smtClean="0">
                <a:solidFill>
                  <a:srgbClr val="354F92"/>
                </a:solidFill>
                <a:latin typeface="Calibri" panose="020F0502020204030204" pitchFamily="34" charset="0"/>
                <a:cs typeface="Calibri" panose="020F0502020204030204" pitchFamily="34" charset="0"/>
              </a:rPr>
              <a:t>Community Growers Fund, </a:t>
            </a:r>
            <a:r>
              <a:rPr lang="en-GB" sz="2400" dirty="0" err="1" smtClean="0">
                <a:solidFill>
                  <a:srgbClr val="354F92"/>
                </a:solidFill>
                <a:latin typeface="Calibri" panose="020F0502020204030204" pitchFamily="34" charset="0"/>
                <a:cs typeface="Calibri" panose="020F0502020204030204" pitchFamily="34" charset="0"/>
              </a:rPr>
              <a:t>Croke</a:t>
            </a:r>
            <a:r>
              <a:rPr lang="en-GB" sz="2400" dirty="0" smtClean="0">
                <a:solidFill>
                  <a:srgbClr val="354F92"/>
                </a:solidFill>
                <a:latin typeface="Calibri" panose="020F0502020204030204" pitchFamily="34" charset="0"/>
                <a:cs typeface="Calibri" panose="020F0502020204030204" pitchFamily="34" charset="0"/>
              </a:rPr>
              <a:t> Park Community Fund, Dublin City Council, IFSC Inner City Trust </a:t>
            </a:r>
            <a:r>
              <a:rPr lang="bg-BG" sz="2400" dirty="0" smtClean="0">
                <a:solidFill>
                  <a:srgbClr val="354F92"/>
                </a:solidFill>
                <a:latin typeface="Calibri" panose="020F0502020204030204" pitchFamily="34" charset="0"/>
                <a:cs typeface="Calibri" panose="020F0502020204030204" pitchFamily="34" charset="0"/>
              </a:rPr>
              <a:t>и </a:t>
            </a:r>
            <a:r>
              <a:rPr lang="en-GB" sz="2400" dirty="0" smtClean="0">
                <a:solidFill>
                  <a:srgbClr val="354F92"/>
                </a:solidFill>
                <a:latin typeface="Calibri" panose="020F0502020204030204" pitchFamily="34" charset="0"/>
                <a:cs typeface="Calibri" panose="020F0502020204030204" pitchFamily="34" charset="0"/>
              </a:rPr>
              <a:t>Local Agenda 21 Environmental Partnership </a:t>
            </a:r>
            <a:r>
              <a:rPr lang="bg-BG" sz="2400" dirty="0" smtClean="0">
                <a:solidFill>
                  <a:srgbClr val="354F92"/>
                </a:solidFill>
                <a:latin typeface="Calibri" panose="020F0502020204030204" pitchFamily="34" charset="0"/>
                <a:cs typeface="Calibri" panose="020F0502020204030204" pitchFamily="34" charset="0"/>
              </a:rPr>
              <a:t>грант, а също така организира и събития за набиране на средства. Градината на общността е носител на награди за най-добра градина и екологична инициатива.</a:t>
            </a:r>
          </a:p>
          <a:p>
            <a:pPr fontAlgn="base"/>
            <a:endParaRPr lang="en-GB" sz="20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717802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758926" y="424093"/>
            <a:ext cx="10823474" cy="57957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ГРАДИНА НА ОБЩНОСТТА </a:t>
            </a:r>
            <a:r>
              <a:rPr lang="en-US" sz="3200" b="1" dirty="0" smtClean="0">
                <a:solidFill>
                  <a:srgbClr val="EB7339"/>
                </a:solidFill>
                <a:latin typeface="Calibri" panose="020F0502020204030204" pitchFamily="34" charset="0"/>
                <a:cs typeface="Calibri" panose="020F0502020204030204" pitchFamily="34" charset="0"/>
              </a:rPr>
              <a:t>MUD ISLAND</a:t>
            </a:r>
            <a:r>
              <a:rPr lang="bg-BG" sz="3200" b="1" dirty="0" smtClean="0">
                <a:solidFill>
                  <a:srgbClr val="EB7339"/>
                </a:solidFill>
                <a:latin typeface="Calibri" panose="020F0502020204030204" pitchFamily="34" charset="0"/>
                <a:cs typeface="Calibri" panose="020F0502020204030204" pitchFamily="34" charset="0"/>
              </a:rPr>
              <a:t>, ИРЛАНДИЯ</a:t>
            </a:r>
            <a:r>
              <a:rPr lang="bg-BG" sz="1600" dirty="0" smtClean="0">
                <a:solidFill>
                  <a:srgbClr val="EC7A42"/>
                </a:solidFill>
                <a:latin typeface="Calibri" panose="020F0502020204030204" pitchFamily="34" charset="0"/>
                <a:cs typeface="Calibri" panose="020F0502020204030204" pitchFamily="34" charset="0"/>
              </a:rPr>
              <a:t> </a:t>
            </a:r>
            <a:endParaRPr lang="en-GB" sz="1600" dirty="0" smtClean="0">
              <a:solidFill>
                <a:srgbClr val="EC7A42"/>
              </a:solidFill>
              <a:latin typeface="Calibri" panose="020F0502020204030204" pitchFamily="34" charset="0"/>
              <a:cs typeface="Calibri" panose="020F0502020204030204" pitchFamily="34" charset="0"/>
            </a:endParaRPr>
          </a:p>
          <a:p>
            <a:pPr fontAlgn="base"/>
            <a:endParaRPr lang="en-US" sz="2000" dirty="0" smtClean="0">
              <a:solidFill>
                <a:srgbClr val="354F92"/>
              </a:solidFill>
              <a:latin typeface="Calibri" panose="020F0502020204030204" pitchFamily="34" charset="0"/>
              <a:cs typeface="Calibri" panose="020F0502020204030204" pitchFamily="34" charset="0"/>
            </a:endParaRPr>
          </a:p>
          <a:p>
            <a:pPr fontAlgn="base"/>
            <a:endParaRPr lang="en-GB" sz="2000" dirty="0">
              <a:solidFill>
                <a:srgbClr val="354F92"/>
              </a:solidFill>
              <a:latin typeface="Calibri" panose="020F0502020204030204" pitchFamily="34" charset="0"/>
              <a:cs typeface="Calibri" panose="020F0502020204030204" pitchFamily="34" charset="0"/>
            </a:endParaRPr>
          </a:p>
          <a:p>
            <a:pPr fontAlgn="base"/>
            <a:r>
              <a:rPr lang="ru-RU" sz="2400" dirty="0" err="1" smtClean="0">
                <a:solidFill>
                  <a:srgbClr val="354F92"/>
                </a:solidFill>
                <a:latin typeface="Calibri" panose="020F0502020204030204" pitchFamily="34" charset="0"/>
                <a:cs typeface="Calibri" panose="020F0502020204030204" pitchFamily="34" charset="0"/>
              </a:rPr>
              <a:t>Обществената</a:t>
            </a:r>
            <a:r>
              <a:rPr lang="ru-RU" sz="2400" dirty="0" smtClean="0">
                <a:solidFill>
                  <a:srgbClr val="354F92"/>
                </a:solidFill>
                <a:latin typeface="Calibri" panose="020F0502020204030204" pitchFamily="34" charset="0"/>
                <a:cs typeface="Calibri" panose="020F0502020204030204" pitchFamily="34" charset="0"/>
              </a:rPr>
              <a:t> градина на </a:t>
            </a:r>
            <a:r>
              <a:rPr lang="ru-RU" sz="2400" dirty="0" err="1" smtClean="0">
                <a:solidFill>
                  <a:srgbClr val="354F92"/>
                </a:solidFill>
                <a:latin typeface="Calibri" panose="020F0502020204030204" pitchFamily="34" charset="0"/>
                <a:cs typeface="Calibri" panose="020F0502020204030204" pitchFamily="34" charset="0"/>
              </a:rPr>
              <a:t>Mud</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Island</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също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играе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развлекателна</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образователна</a:t>
            </a:r>
            <a:r>
              <a:rPr lang="ru-RU" sz="2400" dirty="0" smtClean="0">
                <a:solidFill>
                  <a:srgbClr val="354F92"/>
                </a:solidFill>
                <a:latin typeface="Calibri" panose="020F0502020204030204" pitchFamily="34" charset="0"/>
                <a:cs typeface="Calibri" panose="020F0502020204030204" pitchFamily="34" charset="0"/>
              </a:rPr>
              <a:t> роля в </a:t>
            </a:r>
            <a:r>
              <a:rPr lang="ru-RU" sz="2400" dirty="0" err="1" smtClean="0">
                <a:solidFill>
                  <a:srgbClr val="354F92"/>
                </a:solidFill>
                <a:latin typeface="Calibri" panose="020F0502020204030204" pitchFamily="34" charset="0"/>
                <a:cs typeface="Calibri" panose="020F0502020204030204" pitchFamily="34" charset="0"/>
              </a:rPr>
              <a:t>местната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общност</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допринася</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подобряване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околната</a:t>
            </a:r>
            <a:r>
              <a:rPr lang="ru-RU" sz="2400" dirty="0" smtClean="0">
                <a:solidFill>
                  <a:srgbClr val="354F92"/>
                </a:solidFill>
                <a:latin typeface="Calibri" panose="020F0502020204030204" pitchFamily="34" charset="0"/>
                <a:cs typeface="Calibri" panose="020F0502020204030204" pitchFamily="34" charset="0"/>
              </a:rPr>
              <a:t> среда. Осигурява пространство за хората да се отпуснат, да се насладят на обкръжението и да се срещнат със съседи и редовно провежда курсове, например по градинарство и компостиране.</a:t>
            </a:r>
          </a:p>
          <a:p>
            <a:pPr fontAlgn="base"/>
            <a:endParaRPr lang="ru-RU" sz="2400" dirty="0" smtClean="0">
              <a:solidFill>
                <a:srgbClr val="354F92"/>
              </a:solidFill>
              <a:latin typeface="Calibri" panose="020F0502020204030204" pitchFamily="34" charset="0"/>
              <a:cs typeface="Calibri" panose="020F0502020204030204" pitchFamily="34" charset="0"/>
            </a:endParaRPr>
          </a:p>
          <a:p>
            <a:pPr fontAlgn="base"/>
            <a:r>
              <a:rPr lang="ru-RU" sz="2400" dirty="0" err="1" smtClean="0">
                <a:solidFill>
                  <a:srgbClr val="354F92"/>
                </a:solidFill>
                <a:latin typeface="Calibri" panose="020F0502020204030204" pitchFamily="34" charset="0"/>
                <a:cs typeface="Calibri" panose="020F0502020204030204" pitchFamily="34" charset="0"/>
              </a:rPr>
              <a:t>Градината</a:t>
            </a:r>
            <a:r>
              <a:rPr lang="ru-RU" sz="2400" dirty="0" smtClean="0">
                <a:solidFill>
                  <a:srgbClr val="354F92"/>
                </a:solidFill>
                <a:latin typeface="Calibri" panose="020F0502020204030204" pitchFamily="34" charset="0"/>
                <a:cs typeface="Calibri" panose="020F0502020204030204" pitchFamily="34" charset="0"/>
              </a:rPr>
              <a:t> се </a:t>
            </a:r>
            <a:r>
              <a:rPr lang="ru-RU" sz="2400" dirty="0" err="1" smtClean="0">
                <a:solidFill>
                  <a:srgbClr val="354F92"/>
                </a:solidFill>
                <a:latin typeface="Calibri" panose="020F0502020204030204" pitchFamily="34" charset="0"/>
                <a:cs typeface="Calibri" panose="020F0502020204030204" pitchFamily="34" charset="0"/>
              </a:rPr>
              <a:t>използва</a:t>
            </a:r>
            <a:r>
              <a:rPr lang="ru-RU" sz="2400" dirty="0" smtClean="0">
                <a:solidFill>
                  <a:srgbClr val="354F92"/>
                </a:solidFill>
                <a:latin typeface="Calibri" panose="020F0502020204030204" pitchFamily="34" charset="0"/>
                <a:cs typeface="Calibri" panose="020F0502020204030204" pitchFamily="34" charset="0"/>
              </a:rPr>
              <a:t> от </a:t>
            </a:r>
            <a:r>
              <a:rPr lang="ru-RU" sz="2400" dirty="0" err="1" smtClean="0">
                <a:solidFill>
                  <a:srgbClr val="354F92"/>
                </a:solidFill>
                <a:latin typeface="Calibri" panose="020F0502020204030204" pitchFamily="34" charset="0"/>
                <a:cs typeface="Calibri" panose="020F0502020204030204" pitchFamily="34" charset="0"/>
              </a:rPr>
              <a:t>местни</a:t>
            </a:r>
            <a:r>
              <a:rPr lang="ru-RU" sz="2400" dirty="0" smtClean="0">
                <a:solidFill>
                  <a:srgbClr val="354F92"/>
                </a:solidFill>
                <a:latin typeface="Calibri" panose="020F0502020204030204" pitchFamily="34" charset="0"/>
                <a:cs typeface="Calibri" panose="020F0502020204030204" pitchFamily="34" charset="0"/>
              </a:rPr>
              <a:t> училища и </a:t>
            </a:r>
            <a:r>
              <a:rPr lang="ru-RU" sz="2400" dirty="0" err="1" smtClean="0">
                <a:solidFill>
                  <a:srgbClr val="354F92"/>
                </a:solidFill>
                <a:latin typeface="Calibri" panose="020F0502020204030204" pitchFamily="34" charset="0"/>
                <a:cs typeface="Calibri" panose="020F0502020204030204" pitchFamily="34" charset="0"/>
              </a:rPr>
              <a:t>младежки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групи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разполага</a:t>
            </a:r>
            <a:r>
              <a:rPr lang="ru-RU" sz="2400" dirty="0" smtClean="0">
                <a:solidFill>
                  <a:srgbClr val="354F92"/>
                </a:solidFill>
                <a:latin typeface="Calibri" panose="020F0502020204030204" pitchFamily="34" charset="0"/>
                <a:cs typeface="Calibri" panose="020F0502020204030204" pitchFamily="34" charset="0"/>
              </a:rPr>
              <a:t> с </a:t>
            </a:r>
            <a:r>
              <a:rPr lang="ru-RU" sz="2400" dirty="0" err="1" smtClean="0">
                <a:solidFill>
                  <a:srgbClr val="354F92"/>
                </a:solidFill>
                <a:latin typeface="Calibri" panose="020F0502020204030204" pitchFamily="34" charset="0"/>
                <a:cs typeface="Calibri" panose="020F0502020204030204" pitchFamily="34" charset="0"/>
              </a:rPr>
              <a:t>пещ</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пица</a:t>
            </a:r>
            <a:r>
              <a:rPr lang="ru-RU" sz="2400" dirty="0" smtClean="0">
                <a:solidFill>
                  <a:srgbClr val="354F92"/>
                </a:solidFill>
                <a:latin typeface="Calibri" panose="020F0502020204030204" pitchFamily="34" charset="0"/>
                <a:cs typeface="Calibri" panose="020F0502020204030204" pitchFamily="34" charset="0"/>
              </a:rPr>
              <a:t>, барбекю и две </a:t>
            </a:r>
            <a:r>
              <a:rPr lang="ru-RU" sz="2400" dirty="0" err="1" smtClean="0">
                <a:solidFill>
                  <a:srgbClr val="354F92"/>
                </a:solidFill>
                <a:latin typeface="Calibri" panose="020F0502020204030204" pitchFamily="34" charset="0"/>
                <a:cs typeface="Calibri" panose="020F0502020204030204" pitchFamily="34" charset="0"/>
              </a:rPr>
              <a:t>сцени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Провеждат</a:t>
            </a:r>
            <a:r>
              <a:rPr lang="ru-RU" sz="2400" dirty="0" smtClean="0">
                <a:solidFill>
                  <a:srgbClr val="354F92"/>
                </a:solidFill>
                <a:latin typeface="Calibri" panose="020F0502020204030204" pitchFamily="34" charset="0"/>
                <a:cs typeface="Calibri" panose="020F0502020204030204" pitchFamily="34" charset="0"/>
              </a:rPr>
              <a:t> се </a:t>
            </a:r>
            <a:r>
              <a:rPr lang="ru-RU" sz="2400" dirty="0" err="1" smtClean="0">
                <a:solidFill>
                  <a:srgbClr val="354F92"/>
                </a:solidFill>
                <a:latin typeface="Calibri" panose="020F0502020204030204" pitchFamily="34" charset="0"/>
                <a:cs typeface="Calibri" panose="020F0502020204030204" pitchFamily="34" charset="0"/>
              </a:rPr>
              <a:t>събития</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през</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цялата</a:t>
            </a:r>
            <a:r>
              <a:rPr lang="ru-RU" sz="2400" dirty="0" smtClean="0">
                <a:solidFill>
                  <a:srgbClr val="354F92"/>
                </a:solidFill>
                <a:latin typeface="Calibri" panose="020F0502020204030204" pitchFamily="34" charset="0"/>
                <a:cs typeface="Calibri" panose="020F0502020204030204" pitchFamily="34" charset="0"/>
              </a:rPr>
              <a:t> година, </a:t>
            </a:r>
            <a:r>
              <a:rPr lang="ru-RU" sz="2400" dirty="0" err="1" smtClean="0">
                <a:solidFill>
                  <a:srgbClr val="354F92"/>
                </a:solidFill>
                <a:latin typeface="Calibri" panose="020F0502020204030204" pitchFamily="34" charset="0"/>
                <a:cs typeface="Calibri" panose="020F0502020204030204" pitchFamily="34" charset="0"/>
              </a:rPr>
              <a:t>които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са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отворени</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всички</a:t>
            </a:r>
            <a:r>
              <a:rPr lang="ru-RU" sz="2400" dirty="0" smtClean="0">
                <a:solidFill>
                  <a:srgbClr val="354F92"/>
                </a:solidFill>
                <a:latin typeface="Calibri" panose="020F0502020204030204" pitchFamily="34" charset="0"/>
                <a:cs typeface="Calibri" panose="020F0502020204030204" pitchFamily="34" charset="0"/>
              </a:rPr>
              <a:t>.</a:t>
            </a:r>
            <a:endParaRPr lang="en-US" sz="24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71780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01</a:t>
            </a:r>
            <a:endParaRPr/>
          </a:p>
        </p:txBody>
      </p:sp>
      <p:sp>
        <p:nvSpPr>
          <p:cNvPr id="227" name="Google Shape;227;p20"/>
          <p:cNvSpPr txBox="1">
            <a:spLocks noGrp="1"/>
          </p:cNvSpPr>
          <p:nvPr>
            <p:ph type="body" idx="2"/>
          </p:nvPr>
        </p:nvSpPr>
        <p:spPr>
          <a:xfrm>
            <a:off x="5335297" y="804645"/>
            <a:ext cx="6367176" cy="689519"/>
          </a:xfrm>
          <a:prstGeom prst="rect">
            <a:avLst/>
          </a:prstGeom>
          <a:noFill/>
          <a:ln>
            <a:noFill/>
          </a:ln>
        </p:spPr>
        <p:txBody>
          <a:bodyPr spcFirstLastPara="1" wrap="square" lIns="91425" tIns="45700" rIns="91425" bIns="45700" anchor="ctr" anchorCtr="0">
            <a:noAutofit/>
          </a:bodyPr>
          <a:lstStyle/>
          <a:p>
            <a:pPr marL="0" indent="0"/>
            <a:r>
              <a:rPr lang="ru-RU" sz="2400" dirty="0" smtClean="0"/>
              <a:t>Да поговорим за </a:t>
            </a:r>
            <a:r>
              <a:rPr lang="ru-RU" sz="2400" dirty="0" err="1" smtClean="0"/>
              <a:t>нашето</a:t>
            </a:r>
            <a:r>
              <a:rPr lang="ru-RU" sz="2400" dirty="0" smtClean="0"/>
              <a:t> </a:t>
            </a:r>
            <a:r>
              <a:rPr lang="ru-RU" sz="2400" dirty="0" err="1" smtClean="0"/>
              <a:t>здраве</a:t>
            </a:r>
            <a:r>
              <a:rPr lang="ru-RU" sz="2400" dirty="0" smtClean="0"/>
              <a:t> и благополучие  </a:t>
            </a:r>
            <a:endParaRPr lang="en-US" sz="2400" dirty="0"/>
          </a:p>
        </p:txBody>
      </p:sp>
      <p:sp>
        <p:nvSpPr>
          <p:cNvPr id="228" name="Google Shape;228;p2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02</a:t>
            </a:r>
            <a:endParaRPr/>
          </a:p>
        </p:txBody>
      </p:sp>
      <p:sp>
        <p:nvSpPr>
          <p:cNvPr id="229" name="Google Shape;229;p2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bg-BG" sz="2400" dirty="0" smtClean="0"/>
              <a:t>Климатичните промени и здравето</a:t>
            </a:r>
            <a:endParaRPr lang="en-US" sz="2400" dirty="0"/>
          </a:p>
        </p:txBody>
      </p:sp>
      <p:sp>
        <p:nvSpPr>
          <p:cNvPr id="230" name="Google Shape;230;p2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03</a:t>
            </a:r>
            <a:endParaRPr/>
          </a:p>
        </p:txBody>
      </p:sp>
      <p:sp>
        <p:nvSpPr>
          <p:cNvPr id="231" name="Google Shape;231;p2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bg-BG" sz="2400" dirty="0" smtClean="0"/>
              <a:t>Климатичните промени и </a:t>
            </a:r>
            <a:r>
              <a:rPr lang="ru-RU" sz="2400" dirty="0" err="1" smtClean="0"/>
              <a:t>благополучието</a:t>
            </a:r>
            <a:endParaRPr lang="en-US" sz="2400" dirty="0" smtClean="0"/>
          </a:p>
          <a:p>
            <a:pPr marL="0" indent="0">
              <a:spcBef>
                <a:spcPts val="0"/>
              </a:spcBef>
            </a:pPr>
            <a:endParaRPr lang="pt-BR" sz="2400" dirty="0"/>
          </a:p>
        </p:txBody>
      </p:sp>
      <p:sp>
        <p:nvSpPr>
          <p:cNvPr id="232" name="Google Shape;232;p2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04</a:t>
            </a:r>
            <a:endParaRPr/>
          </a:p>
        </p:txBody>
      </p:sp>
      <p:sp>
        <p:nvSpPr>
          <p:cNvPr id="233" name="Google Shape;233;p2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bg-BG" sz="2400" dirty="0" smtClean="0"/>
              <a:t>Мобилизирайте вашата общност за постигане целите на ЦУР 3</a:t>
            </a:r>
            <a:endParaRPr lang="pt-BR" sz="2400" dirty="0"/>
          </a:p>
        </p:txBody>
      </p:sp>
      <p:sp>
        <p:nvSpPr>
          <p:cNvPr id="235" name="Google Shape;235;p2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bg-BG" sz="2400" dirty="0" smtClean="0"/>
              <a:t>Обобщение</a:t>
            </a:r>
            <a:endParaRPr lang="en-US" sz="2400" b="1" dirty="0">
              <a:solidFill>
                <a:srgbClr val="EB7339"/>
              </a:solidFill>
            </a:endParaRPr>
          </a:p>
        </p:txBody>
      </p:sp>
      <p:sp>
        <p:nvSpPr>
          <p:cNvPr id="236" name="Google Shape;236;p20"/>
          <p:cNvSpPr txBox="1">
            <a:spLocks noGrp="1"/>
          </p:cNvSpPr>
          <p:nvPr>
            <p:ph type="body" idx="14"/>
          </p:nvPr>
        </p:nvSpPr>
        <p:spPr>
          <a:xfrm>
            <a:off x="1278899" y="790937"/>
            <a:ext cx="3052955"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dirty="0" smtClean="0"/>
              <a:t>СЪДЪРЖАНИЕ</a:t>
            </a:r>
            <a:endParaRPr dirty="0"/>
          </a:p>
        </p:txBody>
      </p:sp>
      <p:sp>
        <p:nvSpPr>
          <p:cNvPr id="3" name="Google Shape;232;p20">
            <a:extLst>
              <a:ext uri="{FF2B5EF4-FFF2-40B4-BE49-F238E27FC236}">
                <a16:creationId xmlns="" xmlns:a16="http://schemas.microsoft.com/office/drawing/2014/main" id="{04D61C71-5512-BFF3-CAE8-892C1129CFBF}"/>
              </a:ext>
            </a:extLst>
          </p:cNvPr>
          <p:cNvSpPr txBox="1">
            <a:spLocks/>
          </p:cNvSpPr>
          <p:nvPr/>
        </p:nvSpPr>
        <p:spPr>
          <a:xfrm>
            <a:off x="4553943" y="3918267"/>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05</a:t>
            </a:r>
          </a:p>
        </p:txBody>
      </p:sp>
    </p:spTree>
    <p:extLst>
      <p:ext uri="{BB962C8B-B14F-4D97-AF65-F5344CB8AC3E}">
        <p14:creationId xmlns="" xmlns:p14="http://schemas.microsoft.com/office/powerpoint/2010/main" val="3952342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1494320" y="1009650"/>
            <a:ext cx="10332266" cy="55435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2400" dirty="0" smtClean="0">
                <a:solidFill>
                  <a:srgbClr val="354F92"/>
                </a:solidFill>
                <a:latin typeface="Calibri" pitchFamily="34" charset="0"/>
                <a:cs typeface="Calibri" pitchFamily="34" charset="0"/>
              </a:rPr>
              <a:t>Повече от 50% от населението в света </a:t>
            </a:r>
            <a:r>
              <a:rPr lang="ru-RU" sz="2400" dirty="0" smtClean="0">
                <a:solidFill>
                  <a:srgbClr val="354F92"/>
                </a:solidFill>
                <a:latin typeface="Calibri" pitchFamily="34" charset="0"/>
                <a:cs typeface="Calibri" pitchFamily="34" charset="0"/>
              </a:rPr>
              <a:t>живее в градовете и генерира над 60% от емисиите на парникови газове.</a:t>
            </a:r>
            <a:endParaRPr lang="en-GB" sz="2400" b="0" i="0" dirty="0">
              <a:solidFill>
                <a:srgbClr val="FF0000"/>
              </a:solidFill>
              <a:effectLst/>
              <a:latin typeface="Calibri" pitchFamily="34" charset="0"/>
              <a:cs typeface="Calibri" pitchFamily="34" charset="0"/>
            </a:endParaRPr>
          </a:p>
          <a:p>
            <a:pPr algn="l"/>
            <a:endParaRPr lang="en-GB" sz="900" dirty="0">
              <a:solidFill>
                <a:srgbClr val="354F92"/>
              </a:solidFill>
              <a:latin typeface="Calibri" pitchFamily="34" charset="0"/>
              <a:cs typeface="Calibri" pitchFamily="34" charset="0"/>
            </a:endParaRPr>
          </a:p>
          <a:p>
            <a:r>
              <a:rPr lang="ru-RU" sz="2400" dirty="0" err="1" smtClean="0">
                <a:solidFill>
                  <a:srgbClr val="354F92"/>
                </a:solidFill>
                <a:latin typeface="Calibri" pitchFamily="34" charset="0"/>
                <a:cs typeface="Calibri" pitchFamily="34" charset="0"/>
              </a:rPr>
              <a:t>Градовете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днес</a:t>
            </a:r>
            <a:r>
              <a:rPr lang="ru-RU" sz="2400" dirty="0" smtClean="0">
                <a:solidFill>
                  <a:srgbClr val="354F92"/>
                </a:solidFill>
                <a:latin typeface="Calibri" pitchFamily="34" charset="0"/>
                <a:cs typeface="Calibri" pitchFamily="34" charset="0"/>
              </a:rPr>
              <a:t> се </a:t>
            </a:r>
            <a:r>
              <a:rPr lang="ru-RU" sz="2400" dirty="0" err="1" smtClean="0">
                <a:solidFill>
                  <a:srgbClr val="354F92"/>
                </a:solidFill>
                <a:latin typeface="Calibri" pitchFamily="34" charset="0"/>
                <a:cs typeface="Calibri" pitchFamily="34" charset="0"/>
              </a:rPr>
              <a:t>характеризират</a:t>
            </a:r>
            <a:r>
              <a:rPr lang="ru-RU" sz="2400" dirty="0" smtClean="0">
                <a:solidFill>
                  <a:srgbClr val="354F92"/>
                </a:solidFill>
                <a:latin typeface="Calibri" pitchFamily="34" charset="0"/>
                <a:cs typeface="Calibri" pitchFamily="34" charset="0"/>
              </a:rPr>
              <a:t> с </a:t>
            </a:r>
            <a:r>
              <a:rPr lang="ru-RU" sz="2400" dirty="0" err="1" smtClean="0">
                <a:solidFill>
                  <a:srgbClr val="354F92"/>
                </a:solidFill>
                <a:latin typeface="Calibri" pitchFamily="34" charset="0"/>
                <a:cs typeface="Calibri" pitchFamily="34" charset="0"/>
              </a:rPr>
              <a:t>висока</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гъстота</a:t>
            </a:r>
            <a:r>
              <a:rPr lang="ru-RU" sz="2400" dirty="0" smtClean="0">
                <a:solidFill>
                  <a:srgbClr val="354F92"/>
                </a:solidFill>
                <a:latin typeface="Calibri" pitchFamily="34" charset="0"/>
                <a:cs typeface="Calibri" pitchFamily="34" charset="0"/>
              </a:rPr>
              <a:t> на </a:t>
            </a:r>
            <a:r>
              <a:rPr lang="ru-RU" sz="2400" dirty="0" err="1" smtClean="0">
                <a:solidFill>
                  <a:srgbClr val="354F92"/>
                </a:solidFill>
                <a:latin typeface="Calibri" pitchFamily="34" charset="0"/>
                <a:cs typeface="Calibri" pitchFamily="34" charset="0"/>
              </a:rPr>
              <a:t>населението</a:t>
            </a:r>
            <a:r>
              <a:rPr lang="ru-RU" sz="2400" dirty="0" smtClean="0">
                <a:solidFill>
                  <a:srgbClr val="354F92"/>
                </a:solidFill>
                <a:latin typeface="Calibri" pitchFamily="34" charset="0"/>
                <a:cs typeface="Calibri" pitchFamily="34" charset="0"/>
              </a:rPr>
              <a:t> и </a:t>
            </a:r>
            <a:r>
              <a:rPr lang="ru-RU" sz="2400" dirty="0" err="1" smtClean="0">
                <a:solidFill>
                  <a:srgbClr val="354F92"/>
                </a:solidFill>
                <a:latin typeface="Calibri" pitchFamily="34" charset="0"/>
                <a:cs typeface="Calibri" pitchFamily="34" charset="0"/>
              </a:rPr>
              <a:t>натоварен</a:t>
            </a:r>
            <a:r>
              <a:rPr lang="ru-RU" sz="2400" dirty="0" smtClean="0">
                <a:solidFill>
                  <a:srgbClr val="354F92"/>
                </a:solidFill>
                <a:latin typeface="Calibri" pitchFamily="34" charset="0"/>
                <a:cs typeface="Calibri" pitchFamily="34" charset="0"/>
              </a:rPr>
              <a:t> трафик. За опазване на въздуха и чистотата на градовете може да променим навиците си, да пътуваме с обществен транспорт, да ходим пеша или да използваме велосипеди вместо личните автомобили</a:t>
            </a:r>
            <a:r>
              <a:rPr lang="bg-BG" sz="2400" dirty="0" smtClean="0">
                <a:solidFill>
                  <a:srgbClr val="354F92"/>
                </a:solidFill>
                <a:latin typeface="Calibri" pitchFamily="34" charset="0"/>
                <a:cs typeface="Calibri" pitchFamily="34" charset="0"/>
              </a:rPr>
              <a:t>.</a:t>
            </a:r>
            <a:endParaRPr lang="en-GB" sz="2400" b="0" i="0" dirty="0">
              <a:solidFill>
                <a:srgbClr val="354F92"/>
              </a:solidFill>
              <a:effectLst/>
              <a:latin typeface="Calibri" pitchFamily="34" charset="0"/>
              <a:cs typeface="Calibri" pitchFamily="34" charset="0"/>
            </a:endParaRPr>
          </a:p>
          <a:p>
            <a:pPr algn="l"/>
            <a:endParaRPr lang="en-GB" sz="900" b="0" i="0" dirty="0">
              <a:solidFill>
                <a:srgbClr val="354F92"/>
              </a:solidFill>
              <a:effectLst/>
              <a:latin typeface="Calibri" pitchFamily="34" charset="0"/>
              <a:cs typeface="Calibri" pitchFamily="34" charset="0"/>
            </a:endParaRPr>
          </a:p>
          <a:p>
            <a:r>
              <a:rPr lang="ru-RU" sz="2400" dirty="0" smtClean="0">
                <a:solidFill>
                  <a:srgbClr val="354F92"/>
                </a:solidFill>
                <a:latin typeface="Calibri" pitchFamily="34" charset="0"/>
                <a:cs typeface="Calibri" pitchFamily="34" charset="0"/>
              </a:rPr>
              <a:t>Много от големите градове в Европа, като Милано, Париж и Лондон, реагираха на кризата, породена от КОВИД-19, като разшириха пешеходните зони и велосипедните алеи и предоставиха възможност за транспорт с гарантирана дистанция.</a:t>
            </a:r>
          </a:p>
          <a:p>
            <a:endParaRPr lang="ru-RU" sz="900" dirty="0" smtClean="0">
              <a:solidFill>
                <a:srgbClr val="354F92"/>
              </a:solidFill>
              <a:latin typeface="Calibri" pitchFamily="34" charset="0"/>
              <a:cs typeface="Calibri" pitchFamily="34" charset="0"/>
            </a:endParaRPr>
          </a:p>
          <a:p>
            <a:r>
              <a:rPr lang="ru-RU" sz="2400" dirty="0" smtClean="0">
                <a:solidFill>
                  <a:srgbClr val="354F92"/>
                </a:solidFill>
                <a:latin typeface="Calibri" pitchFamily="34" charset="0"/>
                <a:cs typeface="Calibri" pitchFamily="34" charset="0"/>
              </a:rPr>
              <a:t>Модул 5 от този курс е посветен на ЦУР 11 – устойчиви градове и общности, където ще научите устойчивите градове и общности, значението на биоразнообразието и действията във връзка с климатичните промени.</a:t>
            </a:r>
            <a:r>
              <a:rPr lang="bg-BG" sz="2400" dirty="0" smtClean="0">
                <a:solidFill>
                  <a:srgbClr val="354F92"/>
                </a:solidFill>
                <a:latin typeface="Calibri" pitchFamily="34" charset="0"/>
                <a:cs typeface="Calibri" pitchFamily="34" charset="0"/>
              </a:rPr>
              <a:t> </a:t>
            </a:r>
            <a:endParaRPr lang="en-GB" sz="2400" b="0" i="0" dirty="0">
              <a:solidFill>
                <a:srgbClr val="354F92"/>
              </a:solidFill>
              <a:effectLst/>
              <a:latin typeface="Calibri" pitchFamily="34" charset="0"/>
              <a:cs typeface="Calibri" pitchFamily="34" charset="0"/>
            </a:endParaRPr>
          </a:p>
          <a:p>
            <a:pPr algn="l"/>
            <a:endParaRPr lang="en-US" sz="2400" b="1" dirty="0">
              <a:solidFill>
                <a:srgbClr val="EB7339"/>
              </a:solidFill>
              <a:latin typeface="Calibri" pitchFamily="34" charset="0"/>
              <a:cs typeface="Calibri" pitchFamily="34" charset="0"/>
            </a:endParaRPr>
          </a:p>
        </p:txBody>
      </p:sp>
      <p:sp>
        <p:nvSpPr>
          <p:cNvPr id="3" name="Rectangle 2"/>
          <p:cNvSpPr/>
          <p:nvPr/>
        </p:nvSpPr>
        <p:spPr>
          <a:xfrm>
            <a:off x="733424" y="0"/>
            <a:ext cx="11458575" cy="1077218"/>
          </a:xfrm>
          <a:prstGeom prst="rect">
            <a:avLst/>
          </a:prstGeom>
        </p:spPr>
        <p:txBody>
          <a:bodyPr wrap="square">
            <a:spAutoFit/>
          </a:bodyPr>
          <a:lstStyle/>
          <a:p>
            <a:r>
              <a:rPr lang="bg-BG" sz="3200" b="1" dirty="0" smtClean="0">
                <a:solidFill>
                  <a:srgbClr val="EB7339"/>
                </a:solidFill>
                <a:latin typeface="Calibri" panose="020F0502020204030204" pitchFamily="34" charset="0"/>
                <a:cs typeface="Calibri" panose="020F0502020204030204" pitchFamily="34" charset="0"/>
              </a:rPr>
              <a:t>Станете шампиони в борбата с климатичните промени</a:t>
            </a:r>
            <a:r>
              <a:rPr lang="en-US" sz="3200" b="1" dirty="0" smtClean="0">
                <a:solidFill>
                  <a:srgbClr val="EB7339"/>
                </a:solidFill>
                <a:latin typeface="Calibri" panose="020F0502020204030204" pitchFamily="34" charset="0"/>
                <a:cs typeface="Calibri" panose="020F0502020204030204" pitchFamily="34" charset="0"/>
              </a:rPr>
              <a:t>!</a:t>
            </a:r>
          </a:p>
          <a:p>
            <a:r>
              <a:rPr lang="en-GB" sz="3200" b="1" dirty="0" smtClean="0">
                <a:solidFill>
                  <a:srgbClr val="3C4245"/>
                </a:solidFill>
                <a:latin typeface="Calibri" panose="020F0502020204030204" pitchFamily="34" charset="0"/>
                <a:cs typeface="Calibri" panose="020F0502020204030204" pitchFamily="34" charset="0"/>
              </a:rPr>
              <a:t> </a:t>
            </a:r>
            <a:r>
              <a:rPr lang="bg-BG" sz="3200" b="1" dirty="0" smtClean="0">
                <a:solidFill>
                  <a:srgbClr val="EC7A42"/>
                </a:solidFill>
                <a:latin typeface="Calibri" panose="020F0502020204030204" pitchFamily="34" charset="0"/>
                <a:cs typeface="Calibri" panose="020F0502020204030204" pitchFamily="34" charset="0"/>
              </a:rPr>
              <a:t>Изградете жизнени и устойчиви градове!</a:t>
            </a:r>
            <a:endParaRPr lang="en-GB" sz="3200" b="1" dirty="0">
              <a:solidFill>
                <a:srgbClr val="EC7A4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02274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476942" y="394335"/>
            <a:ext cx="10362729"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b="1" dirty="0">
              <a:solidFill>
                <a:srgbClr val="EB7339"/>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 xmlns:a16="http://schemas.microsoft.com/office/drawing/2014/main" id="{EC7AB531-D16F-C15C-0738-E2AB15F730C5}"/>
              </a:ext>
            </a:extLst>
          </p:cNvPr>
          <p:cNvSpPr>
            <a:spLocks noGrp="1"/>
          </p:cNvSpPr>
          <p:nvPr>
            <p:ph type="body" idx="1"/>
          </p:nvPr>
        </p:nvSpPr>
        <p:spPr>
          <a:xfrm>
            <a:off x="632841" y="1059020"/>
            <a:ext cx="6144529" cy="5174411"/>
          </a:xfrm>
        </p:spPr>
        <p:txBody>
          <a:bodyPr/>
          <a:lstStyle/>
          <a:p>
            <a:pPr marL="180975" indent="47625"/>
            <a:r>
              <a:rPr lang="ru-RU" sz="2200" b="1" dirty="0" err="1" smtClean="0">
                <a:solidFill>
                  <a:srgbClr val="354F92"/>
                </a:solidFill>
                <a:latin typeface="Calibri" panose="020F0502020204030204" pitchFamily="34" charset="0"/>
                <a:cs typeface="Calibri" panose="020F0502020204030204" pitchFamily="34" charset="0"/>
              </a:rPr>
              <a:t>Биоразнообразието</a:t>
            </a:r>
            <a:r>
              <a:rPr lang="ru-RU" sz="2200" b="1" dirty="0" smtClean="0">
                <a:solidFill>
                  <a:srgbClr val="354F92"/>
                </a:solidFill>
                <a:latin typeface="Calibri" panose="020F0502020204030204" pitchFamily="34" charset="0"/>
                <a:cs typeface="Calibri" panose="020F0502020204030204" pitchFamily="34" charset="0"/>
              </a:rPr>
              <a:t> </a:t>
            </a:r>
            <a:r>
              <a:rPr lang="ru-RU" sz="2200" b="1" dirty="0" err="1" smtClean="0">
                <a:solidFill>
                  <a:srgbClr val="354F92"/>
                </a:solidFill>
                <a:latin typeface="Calibri" panose="020F0502020204030204" pitchFamily="34" charset="0"/>
                <a:cs typeface="Calibri" panose="020F0502020204030204" pitchFamily="34" charset="0"/>
              </a:rPr>
              <a:t>осигурява</a:t>
            </a:r>
            <a:r>
              <a:rPr lang="ru-RU" sz="2200" b="1" dirty="0" smtClean="0">
                <a:solidFill>
                  <a:srgbClr val="354F92"/>
                </a:solidFill>
                <a:latin typeface="Calibri" panose="020F0502020204030204" pitchFamily="34" charset="0"/>
                <a:cs typeface="Calibri" panose="020F0502020204030204" pitchFamily="34" charset="0"/>
              </a:rPr>
              <a:t> </a:t>
            </a:r>
            <a:r>
              <a:rPr lang="ru-RU" sz="2200" b="1" dirty="0" err="1" smtClean="0">
                <a:solidFill>
                  <a:srgbClr val="354F92"/>
                </a:solidFill>
                <a:latin typeface="Calibri" panose="020F0502020204030204" pitchFamily="34" charset="0"/>
                <a:cs typeface="Calibri" panose="020F0502020204030204" pitchFamily="34" charset="0"/>
              </a:rPr>
              <a:t>редица</a:t>
            </a:r>
            <a:r>
              <a:rPr lang="ru-RU" sz="2200" b="1" dirty="0" smtClean="0">
                <a:solidFill>
                  <a:srgbClr val="354F92"/>
                </a:solidFill>
                <a:latin typeface="Calibri" panose="020F0502020204030204" pitchFamily="34" charset="0"/>
                <a:cs typeface="Calibri" panose="020F0502020204030204" pitchFamily="34" charset="0"/>
              </a:rPr>
              <a:t> ползи за </a:t>
            </a:r>
            <a:r>
              <a:rPr lang="ru-RU" sz="2200" b="1" dirty="0" err="1" smtClean="0">
                <a:solidFill>
                  <a:srgbClr val="354F92"/>
                </a:solidFill>
                <a:latin typeface="Calibri" panose="020F0502020204030204" pitchFamily="34" charset="0"/>
                <a:cs typeface="Calibri" panose="020F0502020204030204" pitchFamily="34" charset="0"/>
              </a:rPr>
              <a:t>градовете</a:t>
            </a:r>
            <a:r>
              <a:rPr lang="ru-RU" sz="2200" b="1"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Преките</a:t>
            </a:r>
            <a:r>
              <a:rPr lang="ru-RU" sz="2200" dirty="0" smtClean="0">
                <a:solidFill>
                  <a:srgbClr val="354F92"/>
                </a:solidFill>
                <a:latin typeface="Calibri" panose="020F0502020204030204" pitchFamily="34" charset="0"/>
                <a:cs typeface="Calibri" panose="020F0502020204030204" pitchFamily="34" charset="0"/>
              </a:rPr>
              <a:t> ползи </a:t>
            </a:r>
            <a:r>
              <a:rPr lang="ru-RU" sz="2200" dirty="0" err="1" smtClean="0">
                <a:solidFill>
                  <a:srgbClr val="354F92"/>
                </a:solidFill>
                <a:latin typeface="Calibri" panose="020F0502020204030204" pitchFamily="34" charset="0"/>
                <a:cs typeface="Calibri" panose="020F0502020204030204" pitchFamily="34" charset="0"/>
              </a:rPr>
              <a:t>са</a:t>
            </a:r>
            <a:r>
              <a:rPr lang="ru-RU" sz="2200" dirty="0" smtClean="0">
                <a:solidFill>
                  <a:srgbClr val="354F92"/>
                </a:solidFill>
                <a:latin typeface="Calibri" panose="020F0502020204030204" pitchFamily="34" charset="0"/>
                <a:cs typeface="Calibri" panose="020F0502020204030204" pitchFamily="34" charset="0"/>
              </a:rPr>
              <a:t> качество на водите и места за </a:t>
            </a:r>
            <a:r>
              <a:rPr lang="ru-RU" sz="2200" dirty="0" err="1" smtClean="0">
                <a:solidFill>
                  <a:srgbClr val="354F92"/>
                </a:solidFill>
                <a:latin typeface="Calibri" panose="020F0502020204030204" pitchFamily="34" charset="0"/>
                <a:cs typeface="Calibri" panose="020F0502020204030204" pitchFamily="34" charset="0"/>
              </a:rPr>
              <a:t>отдих</a:t>
            </a:r>
            <a:r>
              <a:rPr lang="ru-RU" sz="2200" dirty="0" smtClean="0">
                <a:solidFill>
                  <a:srgbClr val="354F92"/>
                </a:solidFill>
                <a:latin typeface="Calibri" panose="020F0502020204030204" pitchFamily="34" charset="0"/>
                <a:cs typeface="Calibri" panose="020F0502020204030204" pitchFamily="34" charset="0"/>
              </a:rPr>
              <a:t>, а </a:t>
            </a:r>
            <a:r>
              <a:rPr lang="ru-RU" sz="2200" dirty="0" err="1" smtClean="0">
                <a:solidFill>
                  <a:srgbClr val="354F92"/>
                </a:solidFill>
                <a:latin typeface="Calibri" panose="020F0502020204030204" pitchFamily="34" charset="0"/>
                <a:cs typeface="Calibri" panose="020F0502020204030204" pitchFamily="34" charset="0"/>
              </a:rPr>
              <a:t>индиректните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включват</a:t>
            </a:r>
            <a:r>
              <a:rPr lang="ru-RU" sz="2200" dirty="0" smtClean="0">
                <a:solidFill>
                  <a:srgbClr val="354F92"/>
                </a:solidFill>
                <a:latin typeface="Calibri" panose="020F0502020204030204" pitchFamily="34" charset="0"/>
                <a:cs typeface="Calibri" panose="020F0502020204030204" pitchFamily="34" charset="0"/>
              </a:rPr>
              <a:t> наличие на растения и </a:t>
            </a:r>
            <a:r>
              <a:rPr lang="ru-RU" sz="2200" dirty="0" err="1" smtClean="0">
                <a:solidFill>
                  <a:srgbClr val="354F92"/>
                </a:solidFill>
                <a:latin typeface="Calibri" panose="020F0502020204030204" pitchFamily="34" charset="0"/>
                <a:cs typeface="Calibri" panose="020F0502020204030204" pitchFamily="34" charset="0"/>
              </a:rPr>
              <a:t>опрашители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които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гарантират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устойчивост</a:t>
            </a:r>
            <a:r>
              <a:rPr lang="ru-RU" sz="2200" dirty="0" smtClean="0">
                <a:solidFill>
                  <a:srgbClr val="354F92"/>
                </a:solidFill>
                <a:latin typeface="Calibri" panose="020F0502020204030204" pitchFamily="34" charset="0"/>
                <a:cs typeface="Calibri" panose="020F0502020204030204" pitchFamily="34" charset="0"/>
              </a:rPr>
              <a:t> на климата.</a:t>
            </a:r>
          </a:p>
          <a:p>
            <a:pPr marL="180975" indent="47625"/>
            <a:r>
              <a:rPr lang="bg-BG" sz="2200" b="1" i="0" dirty="0" smtClean="0">
                <a:solidFill>
                  <a:srgbClr val="EC7A42"/>
                </a:solidFill>
                <a:effectLst/>
                <a:latin typeface="Calibri" panose="020F0502020204030204" pitchFamily="34" charset="0"/>
                <a:cs typeface="Calibri" panose="020F0502020204030204" pitchFamily="34" charset="0"/>
              </a:rPr>
              <a:t>Биоразнообразие в Дъблин</a:t>
            </a:r>
            <a:endParaRPr lang="bg-BG" sz="2200" b="1" dirty="0">
              <a:solidFill>
                <a:srgbClr val="EC7A42"/>
              </a:solidFill>
              <a:latin typeface="Calibri" panose="020F0502020204030204" pitchFamily="34" charset="0"/>
              <a:cs typeface="Calibri" panose="020F0502020204030204" pitchFamily="34" charset="0"/>
            </a:endParaRPr>
          </a:p>
          <a:p>
            <a:pPr marL="180975" indent="47625"/>
            <a:r>
              <a:rPr lang="ru-RU" sz="2200" dirty="0" smtClean="0">
                <a:solidFill>
                  <a:srgbClr val="354F92"/>
                </a:solidFill>
                <a:latin typeface="Calibri" panose="020F0502020204030204" pitchFamily="34" charset="0"/>
                <a:cs typeface="Calibri" panose="020F0502020204030204" pitchFamily="34" charset="0"/>
              </a:rPr>
              <a:t>Градският съвет на Дъблин призова своите граждани да запазят биоразнообразието на града</a:t>
            </a:r>
            <a:r>
              <a:rPr lang="en-GB" sz="2200" b="0" i="0" dirty="0" smtClean="0">
                <a:solidFill>
                  <a:srgbClr val="000000"/>
                </a:solidFill>
                <a:effectLst/>
                <a:latin typeface="Open Sans" panose="020B0606030504020204" pitchFamily="34" charset="0"/>
              </a:rPr>
              <a:t>. </a:t>
            </a:r>
            <a:r>
              <a:rPr lang="en-GB" sz="2200" dirty="0">
                <a:hlinkClick r:id="rId3"/>
              </a:rPr>
              <a:t>Nature and Biodiversity in Dublin City | Dublin City Council</a:t>
            </a:r>
            <a:endParaRPr lang="en-GB" sz="2200" b="0" i="0" dirty="0">
              <a:solidFill>
                <a:srgbClr val="000000"/>
              </a:solidFill>
              <a:effectLst/>
              <a:latin typeface="Open Sans" panose="020B0606030504020204" pitchFamily="34" charset="0"/>
            </a:endParaRPr>
          </a:p>
          <a:p>
            <a:pPr marL="180975" indent="47625" algn="l"/>
            <a:r>
              <a:rPr lang="bg-BG" sz="2200" b="0" i="0" dirty="0" smtClean="0">
                <a:solidFill>
                  <a:srgbClr val="354F92"/>
                </a:solidFill>
                <a:effectLst/>
                <a:latin typeface="Calibri" panose="020F0502020204030204" pitchFamily="34" charset="0"/>
                <a:cs typeface="Calibri" panose="020F0502020204030204" pitchFamily="34" charset="0"/>
              </a:rPr>
              <a:t>За запазването на биоразнообразието на Дъблин е разработен план за действие</a:t>
            </a:r>
            <a:r>
              <a:rPr lang="en-GB" sz="2200" b="0" i="0" dirty="0">
                <a:solidFill>
                  <a:srgbClr val="354F92"/>
                </a:solidFill>
                <a:effectLst/>
                <a:latin typeface="Calibri" panose="020F0502020204030204" pitchFamily="34" charset="0"/>
                <a:cs typeface="Calibri" panose="020F0502020204030204" pitchFamily="34" charset="0"/>
              </a:rPr>
              <a:t> </a:t>
            </a:r>
            <a:r>
              <a:rPr lang="en-GB" sz="2200" b="0" i="0" u="sng" dirty="0">
                <a:solidFill>
                  <a:srgbClr val="00749E"/>
                </a:solidFill>
                <a:effectLst/>
                <a:latin typeface="Calibri" panose="020F0502020204030204" pitchFamily="34" charset="0"/>
                <a:cs typeface="Calibri" panose="020F0502020204030204" pitchFamily="34" charset="0"/>
                <a:hlinkClick r:id="rId4"/>
              </a:rPr>
              <a:t>Dublin City Biodiversity Action Plan 2021-2025</a:t>
            </a:r>
            <a:r>
              <a:rPr lang="en-GB" sz="2200" b="0" i="0" u="sng" dirty="0" smtClean="0">
                <a:solidFill>
                  <a:srgbClr val="00749E"/>
                </a:solidFill>
                <a:effectLst/>
                <a:latin typeface="Calibri" panose="020F0502020204030204" pitchFamily="34" charset="0"/>
                <a:cs typeface="Calibri" panose="020F0502020204030204" pitchFamily="34" charset="0"/>
                <a:hlinkClick r:id="rId4"/>
              </a:rPr>
              <a:t>.</a:t>
            </a:r>
            <a:r>
              <a:rPr lang="bg-BG" sz="2200" b="0" i="0" u="sng" dirty="0" smtClean="0">
                <a:solidFill>
                  <a:srgbClr val="00749E"/>
                </a:solidFill>
                <a:effectLst/>
                <a:latin typeface="Calibri" panose="020F0502020204030204" pitchFamily="34" charset="0"/>
                <a:cs typeface="Calibri" panose="020F0502020204030204" pitchFamily="34" charset="0"/>
              </a:rPr>
              <a:t> </a:t>
            </a:r>
          </a:p>
          <a:p>
            <a:pPr marL="180975" indent="47625"/>
            <a:endParaRPr lang="en-IE" dirty="0"/>
          </a:p>
        </p:txBody>
      </p:sp>
      <p:pic>
        <p:nvPicPr>
          <p:cNvPr id="5" name="Picture 4" descr="A body of water with buildings along it&#10;&#10;Description automatically generated with medium confidence">
            <a:extLst>
              <a:ext uri="{FF2B5EF4-FFF2-40B4-BE49-F238E27FC236}">
                <a16:creationId xmlns="" xmlns:a16="http://schemas.microsoft.com/office/drawing/2014/main" id="{162F616A-6489-AFF7-2FA0-DA165B9764DD}"/>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6815470" y="1262940"/>
            <a:ext cx="4497572" cy="4497572"/>
          </a:xfrm>
          <a:prstGeom prst="rect">
            <a:avLst/>
          </a:prstGeom>
        </p:spPr>
      </p:pic>
      <p:sp>
        <p:nvSpPr>
          <p:cNvPr id="6" name="Rectangle 5"/>
          <p:cNvSpPr/>
          <p:nvPr/>
        </p:nvSpPr>
        <p:spPr>
          <a:xfrm>
            <a:off x="484866" y="389037"/>
            <a:ext cx="7992894" cy="584775"/>
          </a:xfrm>
          <a:prstGeom prst="rect">
            <a:avLst/>
          </a:prstGeom>
        </p:spPr>
        <p:txBody>
          <a:bodyPr wrap="none">
            <a:spAutoFit/>
          </a:bodyPr>
          <a:lstStyle/>
          <a:p>
            <a:r>
              <a:rPr lang="bg-BG" sz="3200" b="1" dirty="0" smtClean="0">
                <a:solidFill>
                  <a:srgbClr val="EB7339"/>
                </a:solidFill>
                <a:latin typeface="Calibri" panose="020F0502020204030204" pitchFamily="34" charset="0"/>
                <a:cs typeface="Calibri" panose="020F0502020204030204" pitchFamily="34" charset="0"/>
              </a:rPr>
              <a:t>БИОРАЗНООБРАЗИЕ В ДЪБЛИН, ИРЛАНДИЯ</a:t>
            </a:r>
            <a:endParaRPr lang="en-US" sz="3200" b="1"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831414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15" name="Picture Placeholder 14">
            <a:extLst>
              <a:ext uri="{FF2B5EF4-FFF2-40B4-BE49-F238E27FC236}">
                <a16:creationId xmlns="" xmlns:a16="http://schemas.microsoft.com/office/drawing/2014/main" id="{EE3B8DDA-25D1-350F-6B41-7A9EB514EB7D}"/>
              </a:ext>
            </a:extLst>
          </p:cNvPr>
          <p:cNvPicPr>
            <a:picLocks noGrp="1" noChangeAspect="1"/>
          </p:cNvPicPr>
          <p:nvPr>
            <p:ph type="pic" idx="2"/>
          </p:nvPr>
        </p:nvPicPr>
        <p:blipFill>
          <a:blip r:embed="rId3">
            <a:extLst>
              <a:ext uri="{837473B0-CC2E-450A-ABE3-18F120FF3D39}">
                <a1611:picAttrSrcUrl xmlns="" xmlns:a1611="http://schemas.microsoft.com/office/drawing/2016/11/main" r:id="rId4"/>
              </a:ext>
            </a:extLst>
          </a:blip>
          <a:srcRect t="10846" b="10846"/>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03</a:t>
            </a:r>
            <a:endParaRPr dirty="0"/>
          </a:p>
        </p:txBody>
      </p:sp>
      <p:sp>
        <p:nvSpPr>
          <p:cNvPr id="244" name="Google Shape;244;p21"/>
          <p:cNvSpPr/>
          <p:nvPr/>
        </p:nvSpPr>
        <p:spPr>
          <a:xfrm>
            <a:off x="6381932" y="2342812"/>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5" name="Google Shape;245;p21"/>
          <p:cNvSpPr txBox="1"/>
          <p:nvPr/>
        </p:nvSpPr>
        <p:spPr>
          <a:xfrm>
            <a:off x="6477341" y="2524442"/>
            <a:ext cx="54009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bg-BG" sz="2400" b="1" dirty="0" smtClean="0">
                <a:solidFill>
                  <a:srgbClr val="EC7A42"/>
                </a:solidFill>
              </a:rPr>
              <a:t>КЛИМАТИЧНИТЕ ПРОМЕНИ И БЛАГОПОЛУЧИЕТО</a:t>
            </a:r>
            <a:endParaRPr sz="1050" b="1" i="0" u="none" strike="noStrike" cap="none" dirty="0">
              <a:solidFill>
                <a:srgbClr val="000000"/>
              </a:solidFill>
              <a:latin typeface="Arial"/>
              <a:ea typeface="Arial"/>
              <a:cs typeface="Arial"/>
              <a:sym typeface="Arial"/>
            </a:endParaRPr>
          </a:p>
        </p:txBody>
      </p:sp>
    </p:spTree>
    <p:extLst>
      <p:ext uri="{BB962C8B-B14F-4D97-AF65-F5344CB8AC3E}">
        <p14:creationId xmlns="" xmlns:p14="http://schemas.microsoft.com/office/powerpoint/2010/main" val="851196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43"/>
          <p:cNvSpPr txBox="1">
            <a:spLocks noGrp="1"/>
          </p:cNvSpPr>
          <p:nvPr>
            <p:ph type="body" idx="2"/>
          </p:nvPr>
        </p:nvSpPr>
        <p:spPr>
          <a:xfrm>
            <a:off x="647973" y="0"/>
            <a:ext cx="5238949" cy="6858000"/>
          </a:xfrm>
          <a:prstGeom prst="rect">
            <a:avLst/>
          </a:prstGeom>
          <a:noFill/>
          <a:ln>
            <a:noFill/>
          </a:ln>
        </p:spPr>
        <p:txBody>
          <a:bodyPr spcFirstLastPara="1" wrap="square" lIns="91425" tIns="45700" rIns="91425" bIns="45700" anchor="t" anchorCtr="0">
            <a:noAutofit/>
          </a:bodyPr>
          <a:lstStyle/>
          <a:p>
            <a:pPr marL="0" lvl="0" indent="0">
              <a:spcBef>
                <a:spcPts val="0"/>
              </a:spcBef>
            </a:pPr>
            <a:r>
              <a:rPr lang="ru-RU" sz="2400" b="0" dirty="0" err="1" smtClean="0">
                <a:latin typeface="Calibri" panose="020F0502020204030204" pitchFamily="34" charset="0"/>
                <a:cs typeface="Calibri" panose="020F0502020204030204" pitchFamily="34" charset="0"/>
              </a:rPr>
              <a:t>Благосъстоянието</a:t>
            </a:r>
            <a:r>
              <a:rPr lang="ru-RU" sz="2400" b="0" dirty="0" smtClean="0">
                <a:latin typeface="Calibri" panose="020F0502020204030204" pitchFamily="34" charset="0"/>
                <a:cs typeface="Calibri" panose="020F0502020204030204" pitchFamily="34" charset="0"/>
              </a:rPr>
              <a:t> е един от </a:t>
            </a:r>
            <a:r>
              <a:rPr lang="ru-RU" sz="2400" b="0" dirty="0" err="1" smtClean="0">
                <a:latin typeface="Calibri" panose="020F0502020204030204" pitchFamily="34" charset="0"/>
                <a:cs typeface="Calibri" panose="020F0502020204030204" pitchFamily="34" charset="0"/>
              </a:rPr>
              <a:t>крайъгълните</a:t>
            </a:r>
            <a:r>
              <a:rPr lang="ru-RU" sz="2400" b="0" dirty="0" smtClean="0">
                <a:latin typeface="Calibri" panose="020F0502020204030204" pitchFamily="34" charset="0"/>
                <a:cs typeface="Calibri" panose="020F0502020204030204" pitchFamily="34" charset="0"/>
              </a:rPr>
              <a:t> </a:t>
            </a:r>
            <a:r>
              <a:rPr lang="ru-RU" sz="2400" b="0" dirty="0" err="1" smtClean="0">
                <a:latin typeface="Calibri" panose="020F0502020204030204" pitchFamily="34" charset="0"/>
                <a:cs typeface="Calibri" panose="020F0502020204030204" pitchFamily="34" charset="0"/>
              </a:rPr>
              <a:t>камъни</a:t>
            </a:r>
            <a:r>
              <a:rPr lang="ru-RU" sz="2400" b="0" dirty="0" smtClean="0">
                <a:latin typeface="Calibri" panose="020F0502020204030204" pitchFamily="34" charset="0"/>
                <a:cs typeface="Calibri" panose="020F0502020204030204" pitchFamily="34" charset="0"/>
              </a:rPr>
              <a:t> на ЕС и обща </a:t>
            </a:r>
            <a:r>
              <a:rPr lang="ru-RU" sz="2400" b="0" dirty="0" err="1" smtClean="0">
                <a:latin typeface="Calibri" panose="020F0502020204030204" pitchFamily="34" charset="0"/>
                <a:cs typeface="Calibri" panose="020F0502020204030204" pitchFamily="34" charset="0"/>
              </a:rPr>
              <a:t>европейска</a:t>
            </a:r>
            <a:r>
              <a:rPr lang="ru-RU" sz="2400" b="0" dirty="0" smtClean="0">
                <a:latin typeface="Calibri" panose="020F0502020204030204" pitchFamily="34" charset="0"/>
                <a:cs typeface="Calibri" panose="020F0502020204030204" pitchFamily="34" charset="0"/>
              </a:rPr>
              <a:t> </a:t>
            </a:r>
            <a:r>
              <a:rPr lang="ru-RU" sz="2400" b="0" dirty="0" err="1" smtClean="0">
                <a:latin typeface="Calibri" panose="020F0502020204030204" pitchFamily="34" charset="0"/>
                <a:cs typeface="Calibri" panose="020F0502020204030204" pitchFamily="34" charset="0"/>
              </a:rPr>
              <a:t>ценност</a:t>
            </a:r>
            <a:r>
              <a:rPr lang="ru-RU" sz="2400" b="0" dirty="0" smtClean="0">
                <a:latin typeface="Calibri" panose="020F0502020204030204" pitchFamily="34" charset="0"/>
                <a:cs typeface="Calibri" panose="020F0502020204030204" pitchFamily="34" charset="0"/>
              </a:rPr>
              <a:t>.</a:t>
            </a:r>
            <a:endParaRPr lang="en-GB" sz="2400" b="0" dirty="0">
              <a:solidFill>
                <a:srgbClr val="FFFFFF"/>
              </a:solidFill>
              <a:latin typeface="Calibri" panose="020F0502020204030204" pitchFamily="34" charset="0"/>
              <a:cs typeface="Calibri" panose="020F0502020204030204" pitchFamily="34" charset="0"/>
            </a:endParaRPr>
          </a:p>
          <a:p>
            <a:pPr marL="0" indent="0">
              <a:spcBef>
                <a:spcPts val="0"/>
              </a:spcBef>
            </a:pPr>
            <a:endParaRPr lang="en-GB" sz="2400" b="0" i="0" dirty="0" smtClean="0">
              <a:solidFill>
                <a:srgbClr val="FFFFFF"/>
              </a:solidFill>
              <a:effectLst/>
              <a:latin typeface="Calibri" panose="020F0502020204030204" pitchFamily="34" charset="0"/>
              <a:cs typeface="Calibri" panose="020F0502020204030204" pitchFamily="34" charset="0"/>
            </a:endParaRPr>
          </a:p>
          <a:p>
            <a:pPr marL="0" indent="0">
              <a:spcBef>
                <a:spcPts val="0"/>
              </a:spcBef>
            </a:pPr>
            <a:r>
              <a:rPr lang="bg-BG" sz="2400" b="0" dirty="0" smtClean="0">
                <a:solidFill>
                  <a:srgbClr val="FFFFFF"/>
                </a:solidFill>
                <a:latin typeface="Calibri" panose="020F0502020204030204" pitchFamily="34" charset="0"/>
                <a:cs typeface="Calibri" panose="020F0502020204030204" pitchFamily="34" charset="0"/>
              </a:rPr>
              <a:t>Климатичните промени са заплаха </a:t>
            </a:r>
            <a:r>
              <a:rPr lang="ru-RU" sz="2400" b="0" dirty="0" smtClean="0">
                <a:solidFill>
                  <a:srgbClr val="FFFFFF"/>
                </a:solidFill>
                <a:latin typeface="Calibri" panose="020F0502020204030204" pitchFamily="34" charset="0"/>
                <a:cs typeface="Calibri" panose="020F0502020204030204" pitchFamily="34" charset="0"/>
              </a:rPr>
              <a:t>за </a:t>
            </a:r>
            <a:r>
              <a:rPr lang="ru-RU" sz="2400" b="0" dirty="0" err="1" smtClean="0">
                <a:solidFill>
                  <a:srgbClr val="FFFFFF"/>
                </a:solidFill>
                <a:latin typeface="Calibri" panose="020F0502020204030204" pitchFamily="34" charset="0"/>
                <a:cs typeface="Calibri" panose="020F0502020204030204" pitchFamily="34" charset="0"/>
              </a:rPr>
              <a:t>нашето</a:t>
            </a:r>
            <a:r>
              <a:rPr lang="ru-RU" sz="2400" b="0" dirty="0" smtClean="0">
                <a:solidFill>
                  <a:srgbClr val="FFFFFF"/>
                </a:solidFill>
                <a:latin typeface="Calibri" panose="020F0502020204030204" pitchFamily="34" charset="0"/>
                <a:cs typeface="Calibri" panose="020F0502020204030204" pitchFamily="34" charset="0"/>
              </a:rPr>
              <a:t> благополучие, тревожим се за </a:t>
            </a:r>
            <a:r>
              <a:rPr lang="ru-RU" sz="2400" b="0" dirty="0" err="1" smtClean="0">
                <a:solidFill>
                  <a:srgbClr val="FFFFFF"/>
                </a:solidFill>
                <a:latin typeface="Calibri" panose="020F0502020204030204" pitchFamily="34" charset="0"/>
                <a:cs typeface="Calibri" panose="020F0502020204030204" pitchFamily="34" charset="0"/>
              </a:rPr>
              <a:t>въздействието</a:t>
            </a:r>
            <a:r>
              <a:rPr lang="ru-RU" sz="2400" b="0" dirty="0" smtClean="0">
                <a:solidFill>
                  <a:srgbClr val="FFFFFF"/>
                </a:solidFill>
                <a:latin typeface="Calibri" panose="020F0502020204030204" pitchFamily="34" charset="0"/>
                <a:cs typeface="Calibri" panose="020F0502020204030204" pitchFamily="34" charset="0"/>
              </a:rPr>
              <a:t> и последствията от </a:t>
            </a:r>
            <a:r>
              <a:rPr lang="ru-RU" sz="2400" b="0" dirty="0" err="1" smtClean="0">
                <a:solidFill>
                  <a:srgbClr val="FFFFFF"/>
                </a:solidFill>
                <a:latin typeface="Calibri" panose="020F0502020204030204" pitchFamily="34" charset="0"/>
                <a:cs typeface="Calibri" panose="020F0502020204030204" pitchFamily="34" charset="0"/>
              </a:rPr>
              <a:t>тях</a:t>
            </a:r>
            <a:r>
              <a:rPr lang="ru-RU" sz="2400" b="0" dirty="0" smtClean="0">
                <a:solidFill>
                  <a:srgbClr val="FFFFFF"/>
                </a:solidFill>
                <a:latin typeface="Calibri" panose="020F0502020204030204" pitchFamily="34" charset="0"/>
                <a:cs typeface="Calibri" panose="020F0502020204030204" pitchFamily="34" charset="0"/>
              </a:rPr>
              <a:t> за </a:t>
            </a:r>
            <a:r>
              <a:rPr lang="ru-RU" sz="2400" b="0" dirty="0" err="1" smtClean="0">
                <a:solidFill>
                  <a:srgbClr val="FFFFFF"/>
                </a:solidFill>
                <a:latin typeface="Calibri" panose="020F0502020204030204" pitchFamily="34" charset="0"/>
                <a:cs typeface="Calibri" panose="020F0502020204030204" pitchFamily="34" charset="0"/>
              </a:rPr>
              <a:t>нашите</a:t>
            </a:r>
            <a:r>
              <a:rPr lang="ru-RU" sz="2400" b="0" dirty="0" smtClean="0">
                <a:solidFill>
                  <a:srgbClr val="FFFFFF"/>
                </a:solidFill>
                <a:latin typeface="Calibri" panose="020F0502020204030204" pitchFamily="34" charset="0"/>
                <a:cs typeface="Calibri" panose="020F0502020204030204" pitchFamily="34" charset="0"/>
              </a:rPr>
              <a:t> семейства,  </a:t>
            </a:r>
            <a:r>
              <a:rPr lang="ru-RU" sz="2400" b="0" dirty="0" err="1" smtClean="0">
                <a:solidFill>
                  <a:srgbClr val="FFFFFF"/>
                </a:solidFill>
                <a:latin typeface="Calibri" panose="020F0502020204030204" pitchFamily="34" charset="0"/>
                <a:cs typeface="Calibri" panose="020F0502020204030204" pitchFamily="34" charset="0"/>
              </a:rPr>
              <a:t>човечеството</a:t>
            </a:r>
            <a:r>
              <a:rPr lang="ru-RU" sz="2400" b="0" dirty="0" smtClean="0">
                <a:solidFill>
                  <a:srgbClr val="FFFFFF"/>
                </a:solidFill>
                <a:latin typeface="Calibri" panose="020F0502020204030204" pitchFamily="34" charset="0"/>
                <a:cs typeface="Calibri" panose="020F0502020204030204" pitchFamily="34" charset="0"/>
              </a:rPr>
              <a:t> </a:t>
            </a:r>
            <a:r>
              <a:rPr lang="ru-RU" sz="2400" b="0" dirty="0" err="1" smtClean="0">
                <a:solidFill>
                  <a:srgbClr val="FFFFFF"/>
                </a:solidFill>
                <a:latin typeface="Calibri" panose="020F0502020204030204" pitchFamily="34" charset="0"/>
                <a:cs typeface="Calibri" panose="020F0502020204030204" pitchFamily="34" charset="0"/>
              </a:rPr>
              <a:t>като</a:t>
            </a:r>
            <a:r>
              <a:rPr lang="ru-RU" sz="2400" b="0" dirty="0" smtClean="0">
                <a:solidFill>
                  <a:srgbClr val="FFFFFF"/>
                </a:solidFill>
                <a:latin typeface="Calibri" panose="020F0502020204030204" pitchFamily="34" charset="0"/>
                <a:cs typeface="Calibri" panose="020F0502020204030204" pitchFamily="34" charset="0"/>
              </a:rPr>
              <a:t> </a:t>
            </a:r>
            <a:r>
              <a:rPr lang="ru-RU" sz="2400" b="0" dirty="0" err="1" smtClean="0">
                <a:solidFill>
                  <a:srgbClr val="FFFFFF"/>
                </a:solidFill>
                <a:latin typeface="Calibri" panose="020F0502020204030204" pitchFamily="34" charset="0"/>
                <a:cs typeface="Calibri" panose="020F0502020204030204" pitchFamily="34" charset="0"/>
              </a:rPr>
              <a:t>цяло</a:t>
            </a:r>
            <a:r>
              <a:rPr lang="ru-RU" sz="2400" b="0" dirty="0" smtClean="0">
                <a:solidFill>
                  <a:srgbClr val="FFFFFF"/>
                </a:solidFill>
                <a:latin typeface="Calibri" panose="020F0502020204030204" pitchFamily="34" charset="0"/>
                <a:cs typeface="Calibri" panose="020F0502020204030204" pitchFamily="34" charset="0"/>
              </a:rPr>
              <a:t> и </a:t>
            </a:r>
            <a:r>
              <a:rPr lang="ru-RU" sz="2400" b="0" dirty="0" err="1" smtClean="0">
                <a:solidFill>
                  <a:srgbClr val="FFFFFF"/>
                </a:solidFill>
                <a:latin typeface="Calibri" panose="020F0502020204030204" pitchFamily="34" charset="0"/>
                <a:cs typeface="Calibri" panose="020F0502020204030204" pitchFamily="34" charset="0"/>
              </a:rPr>
              <a:t>бъдещите</a:t>
            </a:r>
            <a:r>
              <a:rPr lang="ru-RU" sz="2400" b="0" dirty="0" smtClean="0">
                <a:solidFill>
                  <a:srgbClr val="FFFFFF"/>
                </a:solidFill>
                <a:latin typeface="Calibri" panose="020F0502020204030204" pitchFamily="34" charset="0"/>
                <a:cs typeface="Calibri" panose="020F0502020204030204" pitchFamily="34" charset="0"/>
              </a:rPr>
              <a:t> поколения.</a:t>
            </a:r>
            <a:r>
              <a:rPr lang="en-GB" sz="2400" b="0" i="0" dirty="0" smtClean="0">
                <a:solidFill>
                  <a:srgbClr val="354F92"/>
                </a:solidFill>
                <a:effectLst/>
                <a:latin typeface="Calibri" panose="020F0502020204030204" pitchFamily="34" charset="0"/>
                <a:cs typeface="Calibri" panose="020F0502020204030204" pitchFamily="34" charset="0"/>
              </a:rPr>
              <a:t>.</a:t>
            </a:r>
            <a:endParaRPr lang="bg-BG" sz="2400" b="0" i="0" dirty="0" smtClean="0">
              <a:solidFill>
                <a:srgbClr val="354F92"/>
              </a:solidFill>
              <a:effectLst/>
              <a:latin typeface="Calibri" panose="020F0502020204030204" pitchFamily="34" charset="0"/>
              <a:cs typeface="Calibri" panose="020F0502020204030204" pitchFamily="34" charset="0"/>
            </a:endParaRPr>
          </a:p>
          <a:p>
            <a:pPr marL="0" indent="0">
              <a:spcBef>
                <a:spcPts val="0"/>
              </a:spcBef>
            </a:pPr>
            <a:endParaRPr lang="bg-BG" sz="2400" b="0" i="0" dirty="0" smtClean="0">
              <a:solidFill>
                <a:srgbClr val="FFFFFF"/>
              </a:solidFill>
              <a:effectLst/>
              <a:latin typeface="Calibri" panose="020F0502020204030204" pitchFamily="34" charset="0"/>
              <a:cs typeface="Calibri" panose="020F0502020204030204" pitchFamily="34" charset="0"/>
            </a:endParaRPr>
          </a:p>
          <a:p>
            <a:pPr marL="0" indent="0">
              <a:spcBef>
                <a:spcPts val="0"/>
              </a:spcBef>
            </a:pPr>
            <a:r>
              <a:rPr lang="bg-BG" sz="2400" b="0" dirty="0" smtClean="0">
                <a:solidFill>
                  <a:srgbClr val="FFFFFF"/>
                </a:solidFill>
                <a:latin typeface="Calibri" panose="020F0502020204030204" pitchFamily="34" charset="0"/>
                <a:cs typeface="Calibri" panose="020F0502020204030204" pitchFamily="34" charset="0"/>
              </a:rPr>
              <a:t>Независимо, че на моменти се чувстваме безпомощни да променим нещата, трябва да вярваме, че има още неща, които може да направим за намаляване на негативните ефекти от климатичните промени върху нашето благополучие.  </a:t>
            </a:r>
            <a:r>
              <a:rPr lang="bg-BG" sz="2400" b="0" i="0" dirty="0" smtClean="0">
                <a:solidFill>
                  <a:srgbClr val="FFFFFF"/>
                </a:solidFill>
                <a:effectLst/>
                <a:latin typeface="Calibri" panose="020F0502020204030204" pitchFamily="34" charset="0"/>
                <a:cs typeface="Calibri" panose="020F0502020204030204" pitchFamily="34" charset="0"/>
              </a:rPr>
              <a:t> </a:t>
            </a:r>
          </a:p>
          <a:p>
            <a:pPr marL="0" indent="0">
              <a:spcBef>
                <a:spcPts val="0"/>
              </a:spcBef>
            </a:pPr>
            <a:endParaRPr lang="bg-BG" sz="2400" b="0" i="0" dirty="0" smtClean="0">
              <a:solidFill>
                <a:srgbClr val="FFFFFF"/>
              </a:solidFill>
              <a:effectLst/>
              <a:latin typeface="Calibri" panose="020F0502020204030204" pitchFamily="34" charset="0"/>
              <a:cs typeface="Calibri" panose="020F0502020204030204" pitchFamily="34" charset="0"/>
            </a:endParaRPr>
          </a:p>
          <a:p>
            <a:pPr marL="0" indent="0">
              <a:spcBef>
                <a:spcPts val="0"/>
              </a:spcBef>
            </a:pPr>
            <a:r>
              <a:rPr lang="bg-BG" sz="2400" b="1" i="0" dirty="0" smtClean="0">
                <a:solidFill>
                  <a:srgbClr val="EC7A42"/>
                </a:solidFill>
                <a:effectLst/>
                <a:latin typeface="Calibri" panose="020F0502020204030204" pitchFamily="34" charset="0"/>
                <a:cs typeface="Calibri" panose="020F0502020204030204" pitchFamily="34" charset="0"/>
              </a:rPr>
              <a:t>Следват 6 съвета за климатичните промени и благосъстоянието...</a:t>
            </a:r>
            <a:endParaRPr lang="en-GB" sz="2400" b="1" i="0" dirty="0">
              <a:solidFill>
                <a:srgbClr val="FF0000"/>
              </a:solidFill>
              <a:effectLst/>
              <a:latin typeface="Calibri" panose="020F0502020204030204" pitchFamily="34" charset="0"/>
              <a:cs typeface="Calibri" panose="020F0502020204030204" pitchFamily="34" charset="0"/>
            </a:endParaRPr>
          </a:p>
          <a:p>
            <a:pPr marL="0" lvl="0" indent="0" rtl="0">
              <a:lnSpc>
                <a:spcPct val="90000"/>
              </a:lnSpc>
              <a:spcBef>
                <a:spcPts val="0"/>
              </a:spcBef>
              <a:spcAft>
                <a:spcPts val="0"/>
              </a:spcAft>
              <a:buClr>
                <a:schemeClr val="lt1"/>
              </a:buClr>
              <a:buSzPts val="3600"/>
              <a:buNone/>
            </a:pPr>
            <a:endParaRPr lang="en-GB" sz="2400" b="0" dirty="0">
              <a:latin typeface="Calibri" panose="020F0502020204030204" pitchFamily="34" charset="0"/>
              <a:cs typeface="Calibri" panose="020F0502020204030204" pitchFamily="34" charset="0"/>
            </a:endParaRPr>
          </a:p>
          <a:p>
            <a:pPr marL="0" lvl="0" indent="0" rtl="0">
              <a:lnSpc>
                <a:spcPct val="90000"/>
              </a:lnSpc>
              <a:spcBef>
                <a:spcPts val="0"/>
              </a:spcBef>
              <a:spcAft>
                <a:spcPts val="0"/>
              </a:spcAft>
              <a:buClr>
                <a:schemeClr val="lt1"/>
              </a:buClr>
              <a:buSzPts val="3600"/>
              <a:buNone/>
            </a:pPr>
            <a:endParaRPr lang="en-GB" sz="2400" b="0" dirty="0">
              <a:latin typeface="Calibri" panose="020F0502020204030204" pitchFamily="34" charset="0"/>
              <a:cs typeface="Calibri" panose="020F0502020204030204" pitchFamily="34" charset="0"/>
            </a:endParaRPr>
          </a:p>
        </p:txBody>
      </p:sp>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pic>
        <p:nvPicPr>
          <p:cNvPr id="8" name="Picture Placeholder 7" descr="A picture containing diagram&#10;&#10;Description automatically generated">
            <a:extLst>
              <a:ext uri="{FF2B5EF4-FFF2-40B4-BE49-F238E27FC236}">
                <a16:creationId xmlns="" xmlns:a16="http://schemas.microsoft.com/office/drawing/2014/main" id="{B216FF5C-0AC4-AB92-B982-7EB88F6D0995}"/>
              </a:ext>
            </a:extLst>
          </p:cNvPr>
          <p:cNvPicPr>
            <a:picLocks noGrp="1" noChangeAspect="1"/>
          </p:cNvPicPr>
          <p:nvPr>
            <p:ph type="pic" idx="3"/>
          </p:nvPr>
        </p:nvPicPr>
        <p:blipFill>
          <a:blip r:embed="rId3">
            <a:extLst>
              <a:ext uri="{837473B0-CC2E-450A-ABE3-18F120FF3D39}">
                <a1611:picAttrSrcUrl xmlns="" xmlns:a1611="http://schemas.microsoft.com/office/drawing/2016/11/main" r:id="rId5"/>
              </a:ext>
            </a:extLst>
          </a:blip>
          <a:srcRect l="23892" r="23892"/>
          <a:stretch>
            <a:fillRect/>
          </a:stretch>
        </p:blipFill>
        <p:spPr/>
      </p:pic>
    </p:spTree>
    <p:extLst>
      <p:ext uri="{BB962C8B-B14F-4D97-AF65-F5344CB8AC3E}">
        <p14:creationId xmlns="" xmlns:p14="http://schemas.microsoft.com/office/powerpoint/2010/main" val="2384601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25802" y="0"/>
            <a:ext cx="11161397" cy="609398"/>
          </a:xfrm>
          <a:prstGeom prst="rect">
            <a:avLst/>
          </a:prstGeom>
          <a:noFill/>
        </p:spPr>
        <p:txBody>
          <a:bodyPr wrap="square">
            <a:spAutoFit/>
          </a:bodyPr>
          <a:lstStyle/>
          <a:p>
            <a:pPr>
              <a:lnSpc>
                <a:spcPct val="120000"/>
              </a:lnSpc>
            </a:pPr>
            <a:r>
              <a:rPr lang="en-IE" sz="2400" b="1" dirty="0">
                <a:solidFill>
                  <a:srgbClr val="EC7A42"/>
                </a:solidFill>
              </a:rPr>
              <a:t> </a:t>
            </a:r>
            <a:r>
              <a:rPr lang="ru-RU" sz="2800" b="1" dirty="0" smtClean="0">
                <a:solidFill>
                  <a:srgbClr val="EC7A42"/>
                </a:solidFill>
                <a:latin typeface="Calibri" pitchFamily="34" charset="0"/>
                <a:cs typeface="Calibri" pitchFamily="34" charset="0"/>
              </a:rPr>
              <a:t>6 СЪВЕТА ЗА КЛИМАТИЧНИТЕ ПРОМЕНИ И БЛАГОСЪСТОЯНИЕТО</a:t>
            </a:r>
            <a:endParaRPr lang="en-IE" sz="2800" b="1" dirty="0">
              <a:solidFill>
                <a:srgbClr val="EC7A42"/>
              </a:solidFill>
              <a:latin typeface="Calibri" pitchFamily="34" charset="0"/>
              <a:cs typeface="Calibri" pitchFamily="34" charset="0"/>
            </a:endParaRPr>
          </a:p>
        </p:txBody>
      </p:sp>
      <p:sp>
        <p:nvSpPr>
          <p:cNvPr id="7" name="TextBox 6">
            <a:extLst>
              <a:ext uri="{FF2B5EF4-FFF2-40B4-BE49-F238E27FC236}">
                <a16:creationId xmlns="" xmlns:a16="http://schemas.microsoft.com/office/drawing/2014/main" id="{93B167BE-9A05-5B32-8F88-B7ED2736FA57}"/>
              </a:ext>
            </a:extLst>
          </p:cNvPr>
          <p:cNvSpPr txBox="1"/>
          <p:nvPr/>
        </p:nvSpPr>
        <p:spPr>
          <a:xfrm>
            <a:off x="631899" y="572445"/>
            <a:ext cx="11560101" cy="3708708"/>
          </a:xfrm>
          <a:prstGeom prst="rect">
            <a:avLst/>
          </a:prstGeom>
          <a:noFill/>
        </p:spPr>
        <p:txBody>
          <a:bodyPr wrap="square">
            <a:spAutoFit/>
          </a:bodyPr>
          <a:lstStyle/>
          <a:p>
            <a:pPr marL="457200" indent="-457200"/>
            <a:r>
              <a:rPr lang="bg-BG" sz="2400" b="1" dirty="0" smtClean="0">
                <a:solidFill>
                  <a:srgbClr val="EB7339"/>
                </a:solidFill>
                <a:latin typeface="Calibri" pitchFamily="34" charset="0"/>
                <a:cs typeface="Calibri" pitchFamily="34" charset="0"/>
              </a:rPr>
              <a:t>       1. Вярвайте, че може да направите промяната!</a:t>
            </a:r>
            <a:endParaRPr lang="en-GB" sz="2400" b="1" dirty="0">
              <a:solidFill>
                <a:srgbClr val="EB7339"/>
              </a:solidFill>
              <a:latin typeface="Calibri" pitchFamily="34" charset="0"/>
              <a:cs typeface="Calibri" pitchFamily="34" charset="0"/>
            </a:endParaRPr>
          </a:p>
          <a:p>
            <a:pPr marL="457200" indent="-457200"/>
            <a:r>
              <a:rPr lang="ru-RU" sz="2400" dirty="0" smtClean="0">
                <a:solidFill>
                  <a:srgbClr val="354F92"/>
                </a:solidFill>
                <a:latin typeface="Calibri" pitchFamily="34" charset="0"/>
                <a:cs typeface="Calibri" pitchFamily="34" charset="0"/>
              </a:rPr>
              <a:t>       Начинът ни на живот оказва голямо влияние върху нашата планета. </a:t>
            </a:r>
            <a:r>
              <a:rPr lang="ru-RU" sz="2400" dirty="0" err="1" smtClean="0">
                <a:solidFill>
                  <a:srgbClr val="354F92"/>
                </a:solidFill>
                <a:latin typeface="Calibri" pitchFamily="34" charset="0"/>
                <a:cs typeface="Calibri" pitchFamily="34" charset="0"/>
              </a:rPr>
              <a:t>Нашите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избори</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имат</a:t>
            </a:r>
            <a:r>
              <a:rPr lang="ru-RU" sz="2400" dirty="0" smtClean="0">
                <a:solidFill>
                  <a:srgbClr val="354F92"/>
                </a:solidFill>
                <a:latin typeface="Calibri" pitchFamily="34" charset="0"/>
                <a:cs typeface="Calibri" pitchFamily="34" charset="0"/>
              </a:rPr>
              <a:t> значение. Около две трети от </a:t>
            </a:r>
            <a:r>
              <a:rPr lang="ru-RU" sz="2400" dirty="0" err="1" smtClean="0">
                <a:solidFill>
                  <a:srgbClr val="354F92"/>
                </a:solidFill>
                <a:latin typeface="Calibri" pitchFamily="34" charset="0"/>
                <a:cs typeface="Calibri" pitchFamily="34" charset="0"/>
              </a:rPr>
              <a:t>глобалните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емисии</a:t>
            </a:r>
            <a:r>
              <a:rPr lang="ru-RU" sz="2400" dirty="0" smtClean="0">
                <a:solidFill>
                  <a:srgbClr val="354F92"/>
                </a:solidFill>
                <a:latin typeface="Calibri" pitchFamily="34" charset="0"/>
                <a:cs typeface="Calibri" pitchFamily="34" charset="0"/>
              </a:rPr>
              <a:t> на </a:t>
            </a:r>
            <a:r>
              <a:rPr lang="ru-RU" sz="2400" dirty="0" err="1" smtClean="0">
                <a:solidFill>
                  <a:srgbClr val="354F92"/>
                </a:solidFill>
                <a:latin typeface="Calibri" pitchFamily="34" charset="0"/>
                <a:cs typeface="Calibri" pitchFamily="34" charset="0"/>
              </a:rPr>
              <a:t>парникови</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газове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са</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свързани</a:t>
            </a:r>
            <a:r>
              <a:rPr lang="ru-RU" sz="2400" dirty="0" smtClean="0">
                <a:solidFill>
                  <a:srgbClr val="354F92"/>
                </a:solidFill>
                <a:latin typeface="Calibri" pitchFamily="34" charset="0"/>
                <a:cs typeface="Calibri" pitchFamily="34" charset="0"/>
              </a:rPr>
              <a:t> с </a:t>
            </a:r>
            <a:r>
              <a:rPr lang="ru-RU" sz="2400" dirty="0" err="1" smtClean="0">
                <a:solidFill>
                  <a:srgbClr val="354F92"/>
                </a:solidFill>
                <a:latin typeface="Calibri" pitchFamily="34" charset="0"/>
                <a:cs typeface="Calibri" pitchFamily="34" charset="0"/>
              </a:rPr>
              <a:t>домакинствата</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Всеки</a:t>
            </a:r>
            <a:r>
              <a:rPr lang="ru-RU" sz="2400" dirty="0" smtClean="0">
                <a:solidFill>
                  <a:srgbClr val="354F92"/>
                </a:solidFill>
                <a:latin typeface="Calibri" pitchFamily="34" charset="0"/>
                <a:cs typeface="Calibri" pitchFamily="34" charset="0"/>
              </a:rPr>
              <a:t> от </a:t>
            </a:r>
            <a:r>
              <a:rPr lang="ru-RU" sz="2400" dirty="0" err="1" smtClean="0">
                <a:solidFill>
                  <a:srgbClr val="354F92"/>
                </a:solidFill>
                <a:latin typeface="Calibri" pitchFamily="34" charset="0"/>
                <a:cs typeface="Calibri" pitchFamily="34" charset="0"/>
              </a:rPr>
              <a:t>секторите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енергетика</a:t>
            </a:r>
            <a:r>
              <a:rPr lang="ru-RU" sz="2400" dirty="0" smtClean="0">
                <a:solidFill>
                  <a:srgbClr val="354F92"/>
                </a:solidFill>
                <a:latin typeface="Calibri" pitchFamily="34" charset="0"/>
                <a:cs typeface="Calibri" pitchFamily="34" charset="0"/>
              </a:rPr>
              <a:t>, храни и транспорт </a:t>
            </a:r>
            <a:r>
              <a:rPr lang="ru-RU" sz="2400" dirty="0" err="1" smtClean="0">
                <a:solidFill>
                  <a:srgbClr val="354F92"/>
                </a:solidFill>
                <a:latin typeface="Calibri" pitchFamily="34" charset="0"/>
                <a:cs typeface="Calibri" pitchFamily="34" charset="0"/>
              </a:rPr>
              <a:t>допринасят</a:t>
            </a:r>
            <a:r>
              <a:rPr lang="ru-RU" sz="2400" dirty="0" smtClean="0">
                <a:solidFill>
                  <a:srgbClr val="354F92"/>
                </a:solidFill>
                <a:latin typeface="Calibri" pitchFamily="34" charset="0"/>
                <a:cs typeface="Calibri" pitchFamily="34" charset="0"/>
              </a:rPr>
              <a:t> за около 20%  от </a:t>
            </a:r>
            <a:r>
              <a:rPr lang="ru-RU" sz="2400" dirty="0" err="1" smtClean="0">
                <a:solidFill>
                  <a:srgbClr val="354F92"/>
                </a:solidFill>
                <a:latin typeface="Calibri" pitchFamily="34" charset="0"/>
                <a:cs typeface="Calibri" pitchFamily="34" charset="0"/>
              </a:rPr>
              <a:t>вредните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емисии</a:t>
            </a:r>
            <a:r>
              <a:rPr lang="ru-RU" sz="2400" dirty="0" smtClean="0">
                <a:solidFill>
                  <a:srgbClr val="354F92"/>
                </a:solidFill>
                <a:latin typeface="Calibri" pitchFamily="34" charset="0"/>
                <a:cs typeface="Calibri" pitchFamily="34" charset="0"/>
              </a:rPr>
              <a:t>. От електричеството, което използваме, до храната, която консумираме и начина, по който пътуваме, има значение и може да помогне за промяната.  Малките промени започват от нас, вижте повече информация на: </a:t>
            </a:r>
            <a:r>
              <a:rPr lang="en-GB" sz="2400" b="1" u="sng" dirty="0" smtClean="0">
                <a:solidFill>
                  <a:srgbClr val="44787D"/>
                </a:solidFill>
                <a:latin typeface="Calibri" pitchFamily="34" charset="0"/>
                <a:cs typeface="Calibri" pitchFamily="34" charset="0"/>
                <a:hlinkClick r:id="rId3"/>
              </a:rPr>
              <a:t>Act Now</a:t>
            </a:r>
            <a:r>
              <a:rPr lang="en-GB" sz="2400" dirty="0">
                <a:solidFill>
                  <a:srgbClr val="373737"/>
                </a:solidFill>
                <a:latin typeface="Calibri" pitchFamily="34" charset="0"/>
                <a:cs typeface="Calibri" pitchFamily="34" charset="0"/>
              </a:rPr>
              <a:t> </a:t>
            </a:r>
            <a:r>
              <a:rPr lang="bg-BG" sz="2400" dirty="0" smtClean="0">
                <a:solidFill>
                  <a:srgbClr val="354F92"/>
                </a:solidFill>
                <a:latin typeface="Calibri" pitchFamily="34" charset="0"/>
                <a:cs typeface="Calibri" pitchFamily="34" charset="0"/>
              </a:rPr>
              <a:t>– приложение, публикувано на сайта на ООН.</a:t>
            </a:r>
            <a:endParaRPr lang="en-GB" sz="2400" dirty="0">
              <a:solidFill>
                <a:srgbClr val="354F92"/>
              </a:solidFill>
              <a:latin typeface="Calibri" pitchFamily="34" charset="0"/>
              <a:cs typeface="Calibri" pitchFamily="34" charset="0"/>
            </a:endParaRPr>
          </a:p>
          <a:p>
            <a:endParaRPr lang="en-GB" sz="1900" b="1" dirty="0">
              <a:solidFill>
                <a:srgbClr val="354F92"/>
              </a:solidFill>
              <a:latin typeface="Calibri" pitchFamily="34" charset="0"/>
              <a:cs typeface="Calibri" pitchFamily="34" charset="0"/>
            </a:endParaRPr>
          </a:p>
        </p:txBody>
      </p:sp>
      <p:pic>
        <p:nvPicPr>
          <p:cNvPr id="49154" name="Picture 2"/>
          <p:cNvPicPr>
            <a:picLocks noChangeAspect="1" noChangeArrowheads="1"/>
          </p:cNvPicPr>
          <p:nvPr/>
        </p:nvPicPr>
        <p:blipFill>
          <a:blip r:embed="rId4"/>
          <a:srcRect/>
          <a:stretch>
            <a:fillRect/>
          </a:stretch>
        </p:blipFill>
        <p:spPr bwMode="auto">
          <a:xfrm>
            <a:off x="3039832" y="3630802"/>
            <a:ext cx="5636097" cy="3172768"/>
          </a:xfrm>
          <a:prstGeom prst="rect">
            <a:avLst/>
          </a:prstGeom>
          <a:noFill/>
          <a:ln w="9525">
            <a:noFill/>
            <a:miter lim="800000"/>
            <a:headEnd/>
            <a:tailEnd/>
          </a:ln>
        </p:spPr>
      </p:pic>
    </p:spTree>
    <p:extLst>
      <p:ext uri="{BB962C8B-B14F-4D97-AF65-F5344CB8AC3E}">
        <p14:creationId xmlns="" xmlns:p14="http://schemas.microsoft.com/office/powerpoint/2010/main" val="2541399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72321" y="0"/>
            <a:ext cx="10399396" cy="535531"/>
          </a:xfrm>
          <a:prstGeom prst="rect">
            <a:avLst/>
          </a:prstGeom>
          <a:noFill/>
        </p:spPr>
        <p:txBody>
          <a:bodyPr wrap="square">
            <a:spAutoFit/>
          </a:bodyPr>
          <a:lstStyle/>
          <a:p>
            <a:pPr>
              <a:lnSpc>
                <a:spcPct val="120000"/>
              </a:lnSpc>
            </a:pPr>
            <a:r>
              <a:rPr lang="en-IE" sz="2400" b="1" dirty="0">
                <a:solidFill>
                  <a:srgbClr val="EC7A42"/>
                </a:solidFill>
              </a:rPr>
              <a:t> </a:t>
            </a:r>
            <a:r>
              <a:rPr lang="ru-RU" sz="2400" b="1" dirty="0" smtClean="0">
                <a:solidFill>
                  <a:srgbClr val="EC7A42"/>
                </a:solidFill>
                <a:latin typeface="Calibri" pitchFamily="34" charset="0"/>
                <a:cs typeface="Calibri" pitchFamily="34" charset="0"/>
              </a:rPr>
              <a:t>КЛИМАТИЧНИТЕ ПРОМЕНИ И БЛАГОСЪСТОЯНИЕТО</a:t>
            </a:r>
            <a:endParaRPr lang="en-IE" sz="2400" b="1" dirty="0">
              <a:solidFill>
                <a:srgbClr val="EC7A42"/>
              </a:solidFill>
            </a:endParaRPr>
          </a:p>
        </p:txBody>
      </p:sp>
      <p:sp>
        <p:nvSpPr>
          <p:cNvPr id="7" name="TextBox 6">
            <a:extLst>
              <a:ext uri="{FF2B5EF4-FFF2-40B4-BE49-F238E27FC236}">
                <a16:creationId xmlns="" xmlns:a16="http://schemas.microsoft.com/office/drawing/2014/main" id="{93B167BE-9A05-5B32-8F88-B7ED2736FA57}"/>
              </a:ext>
            </a:extLst>
          </p:cNvPr>
          <p:cNvSpPr txBox="1"/>
          <p:nvPr/>
        </p:nvSpPr>
        <p:spPr>
          <a:xfrm>
            <a:off x="1201567" y="423194"/>
            <a:ext cx="10548447" cy="6232475"/>
          </a:xfrm>
          <a:prstGeom prst="rect">
            <a:avLst/>
          </a:prstGeom>
          <a:noFill/>
        </p:spPr>
        <p:txBody>
          <a:bodyPr wrap="square">
            <a:spAutoFit/>
          </a:bodyPr>
          <a:lstStyle/>
          <a:p>
            <a:r>
              <a:rPr lang="en-GB" sz="1900" b="1" dirty="0">
                <a:solidFill>
                  <a:srgbClr val="EC7A42"/>
                </a:solidFill>
                <a:latin typeface="Calibri" pitchFamily="34" charset="0"/>
                <a:cs typeface="Calibri" pitchFamily="34" charset="0"/>
              </a:rPr>
              <a:t>2</a:t>
            </a:r>
            <a:r>
              <a:rPr lang="en-GB" sz="1900" b="1" i="0" dirty="0">
                <a:solidFill>
                  <a:srgbClr val="EC7A42"/>
                </a:solidFill>
                <a:effectLst/>
                <a:latin typeface="Calibri" pitchFamily="34" charset="0"/>
                <a:cs typeface="Calibri" pitchFamily="34" charset="0"/>
              </a:rPr>
              <a:t>. </a:t>
            </a:r>
            <a:r>
              <a:rPr lang="ru-RU" sz="1900" b="1" dirty="0" smtClean="0">
                <a:solidFill>
                  <a:srgbClr val="EC7A42"/>
                </a:solidFill>
                <a:latin typeface="Calibri" pitchFamily="34" charset="0"/>
                <a:cs typeface="Calibri" pitchFamily="34" charset="0"/>
              </a:rPr>
              <a:t>Включете се във вашата общност по смислен начин!</a:t>
            </a:r>
            <a:endParaRPr lang="en-GB" sz="1900" b="1" i="0" dirty="0">
              <a:solidFill>
                <a:srgbClr val="EC7A42"/>
              </a:solidFill>
              <a:effectLst/>
              <a:latin typeface="Calibri" pitchFamily="34" charset="0"/>
              <a:cs typeface="Calibri" pitchFamily="34" charset="0"/>
            </a:endParaRPr>
          </a:p>
          <a:p>
            <a:r>
              <a:rPr lang="ru-RU" sz="1900" dirty="0" err="1" smtClean="0">
                <a:solidFill>
                  <a:srgbClr val="354F92"/>
                </a:solidFill>
                <a:latin typeface="Calibri" pitchFamily="34" charset="0"/>
                <a:cs typeface="Calibri" pitchFamily="34" charset="0"/>
              </a:rPr>
              <a:t>Ако</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мислите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че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изменението</a:t>
            </a:r>
            <a:r>
              <a:rPr lang="ru-RU" sz="1900" dirty="0" smtClean="0">
                <a:solidFill>
                  <a:srgbClr val="354F92"/>
                </a:solidFill>
                <a:latin typeface="Calibri" pitchFamily="34" charset="0"/>
                <a:cs typeface="Calibri" pitchFamily="34" charset="0"/>
              </a:rPr>
              <a:t> на климата </a:t>
            </a:r>
            <a:r>
              <a:rPr lang="ru-RU" sz="1900" dirty="0" err="1" smtClean="0">
                <a:solidFill>
                  <a:srgbClr val="354F92"/>
                </a:solidFill>
                <a:latin typeface="Calibri" pitchFamily="34" charset="0"/>
                <a:cs typeface="Calibri" pitchFamily="34" charset="0"/>
              </a:rPr>
              <a:t>засяга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вашата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общност</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вижте</a:t>
            </a:r>
            <a:r>
              <a:rPr lang="ru-RU" sz="1900" dirty="0" smtClean="0">
                <a:solidFill>
                  <a:srgbClr val="354F92"/>
                </a:solidFill>
                <a:latin typeface="Calibri" pitchFamily="34" charset="0"/>
                <a:cs typeface="Calibri" pitchFamily="34" charset="0"/>
              </a:rPr>
              <a:t> дали можете да се включите в </a:t>
            </a:r>
            <a:r>
              <a:rPr lang="ru-RU" sz="1900" dirty="0" err="1" smtClean="0">
                <a:solidFill>
                  <a:srgbClr val="354F92"/>
                </a:solidFill>
                <a:latin typeface="Calibri" pitchFamily="34" charset="0"/>
                <a:cs typeface="Calibri" pitchFamily="34" charset="0"/>
              </a:rPr>
              <a:t>местни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групи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които</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работят</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областта</a:t>
            </a:r>
            <a:r>
              <a:rPr lang="ru-RU" sz="1900" dirty="0" smtClean="0">
                <a:solidFill>
                  <a:srgbClr val="354F92"/>
                </a:solidFill>
                <a:latin typeface="Calibri" pitchFamily="34" charset="0"/>
                <a:cs typeface="Calibri" pitchFamily="34" charset="0"/>
              </a:rPr>
              <a:t> на </a:t>
            </a:r>
            <a:r>
              <a:rPr lang="ru-RU" sz="1900" dirty="0" err="1" smtClean="0">
                <a:solidFill>
                  <a:srgbClr val="354F92"/>
                </a:solidFill>
                <a:latin typeface="Calibri" pitchFamily="34" charset="0"/>
                <a:cs typeface="Calibri" pitchFamily="34" charset="0"/>
              </a:rPr>
              <a:t>борба</a:t>
            </a:r>
            <a:r>
              <a:rPr lang="ru-RU" sz="1900" dirty="0" smtClean="0">
                <a:solidFill>
                  <a:srgbClr val="354F92"/>
                </a:solidFill>
                <a:latin typeface="Calibri" pitchFamily="34" charset="0"/>
                <a:cs typeface="Calibri" pitchFamily="34" charset="0"/>
              </a:rPr>
              <a:t> с </a:t>
            </a:r>
            <a:r>
              <a:rPr lang="ru-RU" sz="1900" dirty="0" err="1" smtClean="0">
                <a:solidFill>
                  <a:srgbClr val="354F92"/>
                </a:solidFill>
                <a:latin typeface="Calibri" pitchFamily="34" charset="0"/>
                <a:cs typeface="Calibri" pitchFamily="34" charset="0"/>
              </a:rPr>
              <a:t>климатичните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промени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опазване</a:t>
            </a:r>
            <a:r>
              <a:rPr lang="ru-RU" sz="1900" dirty="0" smtClean="0">
                <a:solidFill>
                  <a:srgbClr val="354F92"/>
                </a:solidFill>
                <a:latin typeface="Calibri" pitchFamily="34" charset="0"/>
                <a:cs typeface="Calibri" pitchFamily="34" charset="0"/>
              </a:rPr>
              <a:t> на </a:t>
            </a:r>
            <a:r>
              <a:rPr lang="ru-RU" sz="1900" dirty="0" err="1" smtClean="0">
                <a:solidFill>
                  <a:srgbClr val="354F92"/>
                </a:solidFill>
                <a:latin typeface="Calibri" pitchFamily="34" charset="0"/>
                <a:cs typeface="Calibri" pitchFamily="34" charset="0"/>
              </a:rPr>
              <a:t>природата</a:t>
            </a:r>
            <a:r>
              <a:rPr lang="ru-RU" sz="1900" dirty="0" smtClean="0">
                <a:solidFill>
                  <a:srgbClr val="354F92"/>
                </a:solidFill>
                <a:latin typeface="Calibri" pitchFamily="34" charset="0"/>
                <a:cs typeface="Calibri" pitchFamily="34" charset="0"/>
              </a:rPr>
              <a:t> и </a:t>
            </a:r>
            <a:r>
              <a:rPr lang="ru-RU" sz="1900" dirty="0" err="1" smtClean="0">
                <a:solidFill>
                  <a:srgbClr val="354F92"/>
                </a:solidFill>
                <a:latin typeface="Calibri" pitchFamily="34" charset="0"/>
                <a:cs typeface="Calibri" pitchFamily="34" charset="0"/>
              </a:rPr>
              <a:t>околната</a:t>
            </a:r>
            <a:r>
              <a:rPr lang="ru-RU" sz="1900" dirty="0" smtClean="0">
                <a:solidFill>
                  <a:srgbClr val="354F92"/>
                </a:solidFill>
                <a:latin typeface="Calibri" pitchFamily="34" charset="0"/>
                <a:cs typeface="Calibri" pitchFamily="34" charset="0"/>
              </a:rPr>
              <a:t> среда.</a:t>
            </a:r>
          </a:p>
          <a:p>
            <a:pPr algn="l"/>
            <a:endParaRPr lang="bg-BG" sz="1900" b="1" i="0" dirty="0" smtClean="0">
              <a:solidFill>
                <a:srgbClr val="EC7A42"/>
              </a:solidFill>
              <a:effectLst/>
              <a:latin typeface="Calibri" pitchFamily="34" charset="0"/>
              <a:cs typeface="Calibri" pitchFamily="34" charset="0"/>
            </a:endParaRPr>
          </a:p>
          <a:p>
            <a:pPr algn="l"/>
            <a:r>
              <a:rPr lang="en-GB" sz="1900" b="1" i="0" dirty="0" smtClean="0">
                <a:solidFill>
                  <a:srgbClr val="EC7A42"/>
                </a:solidFill>
                <a:effectLst/>
                <a:latin typeface="Calibri" pitchFamily="34" charset="0"/>
                <a:cs typeface="Calibri" pitchFamily="34" charset="0"/>
              </a:rPr>
              <a:t>3</a:t>
            </a:r>
            <a:r>
              <a:rPr lang="en-GB" sz="1900" b="1" i="0" dirty="0">
                <a:solidFill>
                  <a:srgbClr val="EC7A42"/>
                </a:solidFill>
                <a:effectLst/>
                <a:latin typeface="Calibri" pitchFamily="34" charset="0"/>
                <a:cs typeface="Calibri" pitchFamily="34" charset="0"/>
              </a:rPr>
              <a:t>. </a:t>
            </a:r>
            <a:r>
              <a:rPr lang="bg-BG" sz="1900" b="1" i="0" dirty="0" smtClean="0">
                <a:solidFill>
                  <a:srgbClr val="EC7A42"/>
                </a:solidFill>
                <a:effectLst/>
                <a:latin typeface="Calibri" pitchFamily="34" charset="0"/>
                <a:cs typeface="Calibri" pitchFamily="34" charset="0"/>
              </a:rPr>
              <a:t>Използвайте вашия глас!</a:t>
            </a:r>
            <a:endParaRPr lang="en-GB" sz="1900" b="1" i="0" dirty="0">
              <a:solidFill>
                <a:srgbClr val="EC7A42"/>
              </a:solidFill>
              <a:effectLst/>
              <a:latin typeface="Calibri" pitchFamily="34" charset="0"/>
              <a:cs typeface="Calibri" pitchFamily="34" charset="0"/>
            </a:endParaRPr>
          </a:p>
          <a:p>
            <a:r>
              <a:rPr lang="ru-RU" sz="1900" dirty="0" err="1" smtClean="0">
                <a:solidFill>
                  <a:srgbClr val="354F92"/>
                </a:solidFill>
                <a:latin typeface="Calibri" pitchFamily="34" charset="0"/>
                <a:cs typeface="Calibri" pitchFamily="34" charset="0"/>
              </a:rPr>
              <a:t>Ако</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имате</a:t>
            </a:r>
            <a:r>
              <a:rPr lang="ru-RU" sz="1900" dirty="0" smtClean="0">
                <a:solidFill>
                  <a:srgbClr val="354F92"/>
                </a:solidFill>
                <a:latin typeface="Calibri" pitchFamily="34" charset="0"/>
                <a:cs typeface="Calibri" pitchFamily="34" charset="0"/>
              </a:rPr>
              <a:t> мнение по </a:t>
            </a:r>
            <a:r>
              <a:rPr lang="ru-RU" sz="1900" dirty="0" err="1" smtClean="0">
                <a:solidFill>
                  <a:srgbClr val="354F92"/>
                </a:solidFill>
                <a:latin typeface="Calibri" pitchFamily="34" charset="0"/>
                <a:cs typeface="Calibri" pitchFamily="34" charset="0"/>
              </a:rPr>
              <a:t>темата</a:t>
            </a:r>
            <a:r>
              <a:rPr lang="ru-RU" sz="1900" dirty="0" smtClean="0">
                <a:solidFill>
                  <a:srgbClr val="354F92"/>
                </a:solidFill>
                <a:latin typeface="Calibri" pitchFamily="34" charset="0"/>
                <a:cs typeface="Calibri" pitchFamily="34" charset="0"/>
              </a:rPr>
              <a:t> изменение на климата, но </a:t>
            </a:r>
            <a:r>
              <a:rPr lang="ru-RU" sz="1900" dirty="0" err="1" smtClean="0">
                <a:solidFill>
                  <a:srgbClr val="354F92"/>
                </a:solidFill>
                <a:latin typeface="Calibri" pitchFamily="34" charset="0"/>
                <a:cs typeface="Calibri" pitchFamily="34" charset="0"/>
              </a:rPr>
              <a:t>мълчите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това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може</a:t>
            </a:r>
            <a:r>
              <a:rPr lang="ru-RU" sz="1900" dirty="0" smtClean="0">
                <a:solidFill>
                  <a:srgbClr val="354F92"/>
                </a:solidFill>
                <a:latin typeface="Calibri" pitchFamily="34" charset="0"/>
                <a:cs typeface="Calibri" pitchFamily="34" charset="0"/>
              </a:rPr>
              <a:t> да </a:t>
            </a:r>
            <a:r>
              <a:rPr lang="ru-RU" sz="1900" dirty="0" err="1" smtClean="0">
                <a:solidFill>
                  <a:srgbClr val="354F92"/>
                </a:solidFill>
                <a:latin typeface="Calibri" pitchFamily="34" charset="0"/>
                <a:cs typeface="Calibri" pitchFamily="34" charset="0"/>
              </a:rPr>
              <a:t>ви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накара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да</a:t>
            </a:r>
            <a:r>
              <a:rPr lang="ru-RU" sz="1900" dirty="0" smtClean="0">
                <a:solidFill>
                  <a:srgbClr val="354F92"/>
                </a:solidFill>
                <a:latin typeface="Calibri" pitchFamily="34" charset="0"/>
                <a:cs typeface="Calibri" pitchFamily="34" charset="0"/>
              </a:rPr>
              <a:t> се  </a:t>
            </a:r>
            <a:r>
              <a:rPr lang="ru-RU" sz="1900" dirty="0" err="1" smtClean="0">
                <a:solidFill>
                  <a:srgbClr val="354F92"/>
                </a:solidFill>
                <a:latin typeface="Calibri" pitchFamily="34" charset="0"/>
                <a:cs typeface="Calibri" pitchFamily="34" charset="0"/>
              </a:rPr>
              <a:t>чувствате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безсилни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Опитайте</a:t>
            </a:r>
            <a:r>
              <a:rPr lang="ru-RU" sz="1900" dirty="0" smtClean="0">
                <a:solidFill>
                  <a:srgbClr val="354F92"/>
                </a:solidFill>
                <a:latin typeface="Calibri" pitchFamily="34" charset="0"/>
                <a:cs typeface="Calibri" pitchFamily="34" charset="0"/>
              </a:rPr>
              <a:t> се да се включите в общности за кампании, </a:t>
            </a:r>
            <a:r>
              <a:rPr lang="ru-RU" sz="1900" dirty="0" err="1" smtClean="0">
                <a:solidFill>
                  <a:srgbClr val="354F92"/>
                </a:solidFill>
                <a:latin typeface="Calibri" pitchFamily="34" charset="0"/>
                <a:cs typeface="Calibri" pitchFamily="34" charset="0"/>
              </a:rPr>
              <a:t>които</a:t>
            </a:r>
            <a:r>
              <a:rPr lang="ru-RU" sz="1900" dirty="0" smtClean="0">
                <a:solidFill>
                  <a:srgbClr val="354F92"/>
                </a:solidFill>
                <a:latin typeface="Calibri" pitchFamily="34" charset="0"/>
                <a:cs typeface="Calibri" pitchFamily="34" charset="0"/>
              </a:rPr>
              <a:t> се </a:t>
            </a:r>
            <a:r>
              <a:rPr lang="ru-RU" sz="1900" dirty="0" err="1" smtClean="0">
                <a:solidFill>
                  <a:srgbClr val="354F92"/>
                </a:solidFill>
                <a:latin typeface="Calibri" pitchFamily="34" charset="0"/>
                <a:cs typeface="Calibri" pitchFamily="34" charset="0"/>
              </a:rPr>
              <a:t>фокусират</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върху</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борбата</a:t>
            </a:r>
            <a:r>
              <a:rPr lang="ru-RU" sz="1900" dirty="0" smtClean="0">
                <a:solidFill>
                  <a:srgbClr val="354F92"/>
                </a:solidFill>
                <a:latin typeface="Calibri" pitchFamily="34" charset="0"/>
                <a:cs typeface="Calibri" pitchFamily="34" charset="0"/>
              </a:rPr>
              <a:t> с </a:t>
            </a:r>
            <a:r>
              <a:rPr lang="ru-RU" sz="1900" dirty="0" err="1" smtClean="0">
                <a:solidFill>
                  <a:srgbClr val="354F92"/>
                </a:solidFill>
                <a:latin typeface="Calibri" pitchFamily="34" charset="0"/>
                <a:cs typeface="Calibri" pitchFamily="34" charset="0"/>
              </a:rPr>
              <a:t>изменението</a:t>
            </a:r>
            <a:r>
              <a:rPr lang="ru-RU" sz="1900" dirty="0" smtClean="0">
                <a:solidFill>
                  <a:srgbClr val="354F92"/>
                </a:solidFill>
                <a:latin typeface="Calibri" pitchFamily="34" charset="0"/>
                <a:cs typeface="Calibri" pitchFamily="34" charset="0"/>
              </a:rPr>
              <a:t> на климата. Например, можете да </a:t>
            </a:r>
            <a:r>
              <a:rPr lang="ru-RU" sz="1900" dirty="0" err="1" smtClean="0">
                <a:solidFill>
                  <a:srgbClr val="354F92"/>
                </a:solidFill>
                <a:latin typeface="Calibri" pitchFamily="34" charset="0"/>
                <a:cs typeface="Calibri" pitchFamily="34" charset="0"/>
              </a:rPr>
              <a:t>участвате</a:t>
            </a:r>
            <a:r>
              <a:rPr lang="ru-RU" sz="1900" dirty="0" smtClean="0">
                <a:solidFill>
                  <a:srgbClr val="354F92"/>
                </a:solidFill>
                <a:latin typeface="Calibri" pitchFamily="34" charset="0"/>
                <a:cs typeface="Calibri" pitchFamily="34" charset="0"/>
              </a:rPr>
              <a:t> в </a:t>
            </a:r>
            <a:r>
              <a:rPr lang="ru-RU" sz="1900" dirty="0" err="1" smtClean="0">
                <a:solidFill>
                  <a:srgbClr val="354F92"/>
                </a:solidFill>
                <a:latin typeface="Calibri" pitchFamily="34" charset="0"/>
                <a:cs typeface="Calibri" pitchFamily="34" charset="0"/>
              </a:rPr>
              <a:t>организиран</a:t>
            </a:r>
            <a:r>
              <a:rPr lang="ru-RU" sz="1900" dirty="0" smtClean="0">
                <a:solidFill>
                  <a:srgbClr val="354F92"/>
                </a:solidFill>
                <a:latin typeface="Calibri" pitchFamily="34" charset="0"/>
                <a:cs typeface="Calibri" pitchFamily="34" charset="0"/>
              </a:rPr>
              <a:t> мирен митинг или да се </a:t>
            </a:r>
            <a:r>
              <a:rPr lang="ru-RU" sz="1900" dirty="0" err="1" smtClean="0">
                <a:solidFill>
                  <a:srgbClr val="354F92"/>
                </a:solidFill>
                <a:latin typeface="Calibri" pitchFamily="34" charset="0"/>
                <a:cs typeface="Calibri" pitchFamily="34" charset="0"/>
              </a:rPr>
              <a:t>присъедините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към</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подходящи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събития</a:t>
            </a:r>
            <a:r>
              <a:rPr lang="ru-RU" sz="1900" dirty="0" smtClean="0">
                <a:solidFill>
                  <a:srgbClr val="354F92"/>
                </a:solidFill>
                <a:latin typeface="Calibri" pitchFamily="34" charset="0"/>
                <a:cs typeface="Calibri" pitchFamily="34" charset="0"/>
              </a:rPr>
              <a:t> или </a:t>
            </a:r>
            <a:r>
              <a:rPr lang="ru-RU" sz="1900" dirty="0" err="1" smtClean="0">
                <a:solidFill>
                  <a:srgbClr val="354F92"/>
                </a:solidFill>
                <a:latin typeface="Calibri" pitchFamily="34" charset="0"/>
                <a:cs typeface="Calibri" pitchFamily="34" charset="0"/>
              </a:rPr>
              <a:t>дебати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Гражданската</a:t>
            </a:r>
            <a:r>
              <a:rPr lang="ru-RU" sz="1900" dirty="0" smtClean="0">
                <a:solidFill>
                  <a:srgbClr val="354F92"/>
                </a:solidFill>
                <a:latin typeface="Calibri" pitchFamily="34" charset="0"/>
                <a:cs typeface="Calibri" pitchFamily="34" charset="0"/>
              </a:rPr>
              <a:t> и </a:t>
            </a:r>
            <a:r>
              <a:rPr lang="ru-RU" sz="1900" dirty="0" err="1" smtClean="0">
                <a:solidFill>
                  <a:srgbClr val="354F92"/>
                </a:solidFill>
                <a:latin typeface="Calibri" pitchFamily="34" charset="0"/>
                <a:cs typeface="Calibri" pitchFamily="34" charset="0"/>
              </a:rPr>
              <a:t>политическата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активност</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може</a:t>
            </a:r>
            <a:r>
              <a:rPr lang="ru-RU" sz="1900" dirty="0" smtClean="0">
                <a:solidFill>
                  <a:srgbClr val="354F92"/>
                </a:solidFill>
                <a:latin typeface="Calibri" pitchFamily="34" charset="0"/>
                <a:cs typeface="Calibri" pitchFamily="34" charset="0"/>
              </a:rPr>
              <a:t> да </a:t>
            </a:r>
            <a:r>
              <a:rPr lang="ru-RU" sz="1900" dirty="0" err="1" smtClean="0">
                <a:solidFill>
                  <a:srgbClr val="354F92"/>
                </a:solidFill>
                <a:latin typeface="Calibri" pitchFamily="34" charset="0"/>
                <a:cs typeface="Calibri" pitchFamily="34" charset="0"/>
              </a:rPr>
              <a:t>ви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помогне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да</a:t>
            </a:r>
            <a:r>
              <a:rPr lang="ru-RU" sz="1900" dirty="0" smtClean="0">
                <a:solidFill>
                  <a:srgbClr val="354F92"/>
                </a:solidFill>
                <a:latin typeface="Calibri" pitchFamily="34" charset="0"/>
                <a:cs typeface="Calibri" pitchFamily="34" charset="0"/>
              </a:rPr>
              <a:t> се </a:t>
            </a:r>
            <a:r>
              <a:rPr lang="ru-RU" sz="1900" dirty="0" err="1" smtClean="0">
                <a:solidFill>
                  <a:srgbClr val="354F92"/>
                </a:solidFill>
                <a:latin typeface="Calibri" pitchFamily="34" charset="0"/>
                <a:cs typeface="Calibri" pitchFamily="34" charset="0"/>
              </a:rPr>
              <a:t>почувствате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по-овластени</a:t>
            </a:r>
            <a:r>
              <a:rPr lang="ru-RU" sz="1900" dirty="0" smtClean="0">
                <a:solidFill>
                  <a:srgbClr val="354F92"/>
                </a:solidFill>
                <a:latin typeface="Calibri" pitchFamily="34" charset="0"/>
                <a:cs typeface="Calibri" pitchFamily="34" charset="0"/>
              </a:rPr>
              <a:t> и да </a:t>
            </a:r>
            <a:r>
              <a:rPr lang="ru-RU" sz="1900" dirty="0" err="1" smtClean="0">
                <a:solidFill>
                  <a:srgbClr val="354F92"/>
                </a:solidFill>
                <a:latin typeface="Calibri" pitchFamily="34" charset="0"/>
                <a:cs typeface="Calibri" pitchFamily="34" charset="0"/>
              </a:rPr>
              <a:t>ви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даде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възможност</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да</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изразите</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позицията</a:t>
            </a:r>
            <a:r>
              <a:rPr lang="ru-RU" sz="1900" dirty="0" smtClean="0">
                <a:solidFill>
                  <a:srgbClr val="354F92"/>
                </a:solidFill>
                <a:latin typeface="Calibri" pitchFamily="34" charset="0"/>
                <a:cs typeface="Calibri" pitchFamily="34" charset="0"/>
              </a:rPr>
              <a:t> и </a:t>
            </a:r>
            <a:r>
              <a:rPr lang="ru-RU" sz="1900" dirty="0" err="1" smtClean="0">
                <a:solidFill>
                  <a:srgbClr val="354F92"/>
                </a:solidFill>
                <a:latin typeface="Calibri" pitchFamily="34" charset="0"/>
                <a:cs typeface="Calibri" pitchFamily="34" charset="0"/>
              </a:rPr>
              <a:t>мнението</a:t>
            </a:r>
            <a:r>
              <a:rPr lang="ru-RU" sz="1900" dirty="0" smtClean="0">
                <a:solidFill>
                  <a:srgbClr val="354F92"/>
                </a:solidFill>
                <a:latin typeface="Calibri" pitchFamily="34" charset="0"/>
                <a:cs typeface="Calibri" pitchFamily="34" charset="0"/>
              </a:rPr>
              <a:t> си по конструктивен начин.</a:t>
            </a:r>
          </a:p>
          <a:p>
            <a:endParaRPr lang="bg-BG" sz="1900" b="1" dirty="0" smtClean="0">
              <a:solidFill>
                <a:srgbClr val="EC7A42"/>
              </a:solidFill>
              <a:latin typeface="Calibri" pitchFamily="34" charset="0"/>
              <a:cs typeface="Calibri" pitchFamily="34" charset="0"/>
            </a:endParaRPr>
          </a:p>
          <a:p>
            <a:r>
              <a:rPr lang="en-GB" sz="1900" b="1" dirty="0" smtClean="0">
                <a:solidFill>
                  <a:srgbClr val="EC7A42"/>
                </a:solidFill>
                <a:latin typeface="Calibri" pitchFamily="34" charset="0"/>
                <a:cs typeface="Calibri" pitchFamily="34" charset="0"/>
              </a:rPr>
              <a:t>4</a:t>
            </a:r>
            <a:r>
              <a:rPr lang="en-GB" sz="1900" b="1" i="0" dirty="0">
                <a:solidFill>
                  <a:srgbClr val="EC7A42"/>
                </a:solidFill>
                <a:effectLst/>
                <a:latin typeface="Calibri" pitchFamily="34" charset="0"/>
                <a:cs typeface="Calibri" pitchFamily="34" charset="0"/>
              </a:rPr>
              <a:t>. </a:t>
            </a:r>
            <a:r>
              <a:rPr lang="ru-RU" sz="1900" b="1" dirty="0" smtClean="0">
                <a:solidFill>
                  <a:srgbClr val="EC7A42"/>
                </a:solidFill>
                <a:latin typeface="Calibri" pitchFamily="34" charset="0"/>
                <a:cs typeface="Calibri" pitchFamily="34" charset="0"/>
              </a:rPr>
              <a:t>Спрете и помислете как новините ви карат да се чувствате!</a:t>
            </a:r>
            <a:endParaRPr lang="en-GB" sz="1900" b="1" i="0" dirty="0">
              <a:solidFill>
                <a:srgbClr val="EC7A42"/>
              </a:solidFill>
              <a:effectLst/>
              <a:latin typeface="Calibri" pitchFamily="34" charset="0"/>
              <a:cs typeface="Calibri" pitchFamily="34" charset="0"/>
            </a:endParaRPr>
          </a:p>
          <a:p>
            <a:r>
              <a:rPr lang="ru-RU" sz="1900" dirty="0" smtClean="0">
                <a:solidFill>
                  <a:srgbClr val="354F92"/>
                </a:solidFill>
                <a:latin typeface="Calibri" pitchFamily="34" charset="0"/>
                <a:cs typeface="Calibri" pitchFamily="34" charset="0"/>
              </a:rPr>
              <a:t>Помислете колко информация и новини ви заливат и как ви кара това да се чувствате. </a:t>
            </a:r>
            <a:r>
              <a:rPr lang="ru-RU" sz="1900" dirty="0" err="1" smtClean="0">
                <a:solidFill>
                  <a:srgbClr val="354F92"/>
                </a:solidFill>
                <a:latin typeface="Calibri" pitchFamily="34" charset="0"/>
                <a:cs typeface="Calibri" pitchFamily="34" charset="0"/>
              </a:rPr>
              <a:t>Ако</a:t>
            </a:r>
            <a:r>
              <a:rPr lang="ru-RU" sz="1900" dirty="0" smtClean="0">
                <a:solidFill>
                  <a:srgbClr val="354F92"/>
                </a:solidFill>
                <a:latin typeface="Calibri" pitchFamily="34" charset="0"/>
                <a:cs typeface="Calibri" pitchFamily="34" charset="0"/>
              </a:rPr>
              <a:t> те </a:t>
            </a:r>
            <a:r>
              <a:rPr lang="ru-RU" sz="1900" dirty="0" err="1" smtClean="0">
                <a:solidFill>
                  <a:srgbClr val="354F92"/>
                </a:solidFill>
                <a:latin typeface="Calibri" pitchFamily="34" charset="0"/>
                <a:cs typeface="Calibri" pitchFamily="34" charset="0"/>
              </a:rPr>
              <a:t>ви</a:t>
            </a:r>
            <a:r>
              <a:rPr lang="ru-RU" sz="1900" dirty="0" smtClean="0">
                <a:solidFill>
                  <a:srgbClr val="354F92"/>
                </a:solidFill>
                <a:latin typeface="Calibri" pitchFamily="34" charset="0"/>
                <a:cs typeface="Calibri" pitchFamily="34" charset="0"/>
              </a:rPr>
              <a:t> </a:t>
            </a:r>
            <a:r>
              <a:rPr lang="ru-RU" sz="1900" dirty="0" err="1" smtClean="0">
                <a:solidFill>
                  <a:srgbClr val="354F92"/>
                </a:solidFill>
                <a:latin typeface="Calibri" pitchFamily="34" charset="0"/>
                <a:cs typeface="Calibri" pitchFamily="34" charset="0"/>
              </a:rPr>
              <a:t>влияят</a:t>
            </a:r>
            <a:r>
              <a:rPr lang="ru-RU" sz="1900" dirty="0" smtClean="0">
                <a:solidFill>
                  <a:srgbClr val="354F92"/>
                </a:solidFill>
                <a:latin typeface="Calibri" pitchFamily="34" charset="0"/>
                <a:cs typeface="Calibri" pitchFamily="34" charset="0"/>
              </a:rPr>
              <a:t> негативно, </a:t>
            </a:r>
            <a:r>
              <a:rPr lang="ru-RU" sz="1900" dirty="0" err="1" smtClean="0">
                <a:solidFill>
                  <a:srgbClr val="354F92"/>
                </a:solidFill>
                <a:latin typeface="Calibri" pitchFamily="34" charset="0"/>
                <a:cs typeface="Calibri" pitchFamily="34" charset="0"/>
              </a:rPr>
              <a:t>опитайте</a:t>
            </a:r>
            <a:r>
              <a:rPr lang="ru-RU" sz="1900" dirty="0" smtClean="0">
                <a:solidFill>
                  <a:srgbClr val="354F92"/>
                </a:solidFill>
                <a:latin typeface="Calibri" pitchFamily="34" charset="0"/>
                <a:cs typeface="Calibri" pitchFamily="34" charset="0"/>
              </a:rPr>
              <a:t> се да:</a:t>
            </a:r>
          </a:p>
          <a:p>
            <a:pPr lvl="1">
              <a:buFont typeface="Wingdings" pitchFamily="2" charset="2"/>
              <a:buChar char="Ø"/>
            </a:pPr>
            <a:r>
              <a:rPr lang="ru-RU" sz="1900" dirty="0" smtClean="0">
                <a:solidFill>
                  <a:srgbClr val="354F92"/>
                </a:solidFill>
                <a:latin typeface="Calibri" pitchFamily="34" charset="0"/>
                <a:cs typeface="Calibri" pitchFamily="34" charset="0"/>
              </a:rPr>
              <a:t> Елиминирате получаването на новини на телефона си;</a:t>
            </a:r>
          </a:p>
          <a:p>
            <a:pPr lvl="1">
              <a:buFont typeface="Wingdings" pitchFamily="2" charset="2"/>
              <a:buChar char="Ø"/>
            </a:pPr>
            <a:r>
              <a:rPr lang="ru-RU" sz="1900" dirty="0" smtClean="0">
                <a:solidFill>
                  <a:srgbClr val="354F92"/>
                </a:solidFill>
                <a:latin typeface="Calibri" pitchFamily="34" charset="0"/>
                <a:cs typeface="Calibri" pitchFamily="34" charset="0"/>
              </a:rPr>
              <a:t> Ограничите се до четене на сутрешен вестник или гледане на вечерните новини;</a:t>
            </a:r>
          </a:p>
          <a:p>
            <a:pPr lvl="1">
              <a:buFont typeface="Wingdings" pitchFamily="2" charset="2"/>
              <a:buChar char="Ø"/>
            </a:pPr>
            <a:r>
              <a:rPr lang="ru-RU" sz="1900" dirty="0" smtClean="0">
                <a:solidFill>
                  <a:srgbClr val="354F92"/>
                </a:solidFill>
                <a:latin typeface="Calibri" pitchFamily="34" charset="0"/>
                <a:cs typeface="Calibri" pitchFamily="34" charset="0"/>
              </a:rPr>
              <a:t> Не следите акаунти или хаштагове за изменението на климата, което ви влияе </a:t>
            </a:r>
          </a:p>
          <a:p>
            <a:pPr lvl="1"/>
            <a:r>
              <a:rPr lang="ru-RU" sz="1900" dirty="0" smtClean="0">
                <a:solidFill>
                  <a:srgbClr val="354F92"/>
                </a:solidFill>
                <a:latin typeface="Calibri" pitchFamily="34" charset="0"/>
                <a:cs typeface="Calibri" pitchFamily="34" charset="0"/>
              </a:rPr>
              <a:t>   негативно; </a:t>
            </a:r>
          </a:p>
          <a:p>
            <a:pPr lvl="1">
              <a:buFont typeface="Wingdings" pitchFamily="2" charset="2"/>
              <a:buChar char="Ø"/>
            </a:pPr>
            <a:r>
              <a:rPr lang="ru-RU" sz="1900" dirty="0" smtClean="0">
                <a:solidFill>
                  <a:srgbClr val="354F92"/>
                </a:solidFill>
                <a:latin typeface="Calibri" pitchFamily="34" charset="0"/>
                <a:cs typeface="Calibri" pitchFamily="34" charset="0"/>
              </a:rPr>
              <a:t> Не използвате мобилния си телефон поне един час преди лягане.</a:t>
            </a:r>
            <a:endParaRPr lang="en-GB" b="1" i="0" dirty="0">
              <a:solidFill>
                <a:srgbClr val="333333"/>
              </a:solidFill>
              <a:effectLst/>
              <a:latin typeface="Calibri" pitchFamily="34" charset="0"/>
              <a:cs typeface="Calibri" pitchFamily="34" charset="0"/>
            </a:endParaRPr>
          </a:p>
        </p:txBody>
      </p:sp>
    </p:spTree>
    <p:extLst>
      <p:ext uri="{BB962C8B-B14F-4D97-AF65-F5344CB8AC3E}">
        <p14:creationId xmlns="" xmlns:p14="http://schemas.microsoft.com/office/powerpoint/2010/main" val="34626779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686596" y="0"/>
            <a:ext cx="10399396" cy="535531"/>
          </a:xfrm>
          <a:prstGeom prst="rect">
            <a:avLst/>
          </a:prstGeom>
          <a:noFill/>
        </p:spPr>
        <p:txBody>
          <a:bodyPr wrap="square">
            <a:spAutoFit/>
          </a:bodyPr>
          <a:lstStyle/>
          <a:p>
            <a:pPr>
              <a:lnSpc>
                <a:spcPct val="120000"/>
              </a:lnSpc>
            </a:pPr>
            <a:r>
              <a:rPr lang="en-IE" sz="2400" b="1" dirty="0">
                <a:solidFill>
                  <a:srgbClr val="EC7A42"/>
                </a:solidFill>
              </a:rPr>
              <a:t> </a:t>
            </a:r>
            <a:r>
              <a:rPr lang="ru-RU" sz="2400" b="1" dirty="0" smtClean="0">
                <a:solidFill>
                  <a:srgbClr val="EC7A42"/>
                </a:solidFill>
                <a:latin typeface="Calibri" pitchFamily="34" charset="0"/>
                <a:cs typeface="Calibri" pitchFamily="34" charset="0"/>
              </a:rPr>
              <a:t>КЛИМАТИЧНИТЕ ПРОМЕНИ И БЛАГОСЪСТОЯНИЕТО</a:t>
            </a:r>
            <a:endParaRPr lang="en-IE" sz="2400" b="1" dirty="0">
              <a:solidFill>
                <a:srgbClr val="EC7A42"/>
              </a:solidFill>
            </a:endParaRPr>
          </a:p>
        </p:txBody>
      </p:sp>
      <p:sp>
        <p:nvSpPr>
          <p:cNvPr id="7" name="TextBox 6">
            <a:extLst>
              <a:ext uri="{FF2B5EF4-FFF2-40B4-BE49-F238E27FC236}">
                <a16:creationId xmlns="" xmlns:a16="http://schemas.microsoft.com/office/drawing/2014/main" id="{93B167BE-9A05-5B32-8F88-B7ED2736FA57}"/>
              </a:ext>
            </a:extLst>
          </p:cNvPr>
          <p:cNvSpPr txBox="1"/>
          <p:nvPr/>
        </p:nvSpPr>
        <p:spPr>
          <a:xfrm>
            <a:off x="1523764" y="483559"/>
            <a:ext cx="6101332" cy="6971139"/>
          </a:xfrm>
          <a:prstGeom prst="rect">
            <a:avLst/>
          </a:prstGeom>
          <a:noFill/>
        </p:spPr>
        <p:txBody>
          <a:bodyPr wrap="square">
            <a:spAutoFit/>
          </a:bodyPr>
          <a:lstStyle/>
          <a:p>
            <a:pPr algn="l"/>
            <a:r>
              <a:rPr lang="en-GB" sz="2000" b="1" i="0" dirty="0">
                <a:solidFill>
                  <a:srgbClr val="EC7A42"/>
                </a:solidFill>
                <a:effectLst/>
                <a:latin typeface="Calibri" panose="020F0502020204030204" pitchFamily="34" charset="0"/>
                <a:cs typeface="Calibri" panose="020F0502020204030204" pitchFamily="34" charset="0"/>
              </a:rPr>
              <a:t>5. </a:t>
            </a:r>
            <a:r>
              <a:rPr lang="bg-BG" sz="2000" b="1" i="0" dirty="0" smtClean="0">
                <a:solidFill>
                  <a:srgbClr val="EC7A42"/>
                </a:solidFill>
                <a:effectLst/>
                <a:latin typeface="Calibri" panose="020F0502020204030204" pitchFamily="34" charset="0"/>
                <a:cs typeface="Calibri" panose="020F0502020204030204" pitchFamily="34" charset="0"/>
              </a:rPr>
              <a:t>Споделете вашите чувства!</a:t>
            </a:r>
            <a:endParaRPr lang="en-GB" sz="2000" b="1" i="0" dirty="0">
              <a:solidFill>
                <a:srgbClr val="EC7A42"/>
              </a:solidFill>
              <a:effectLst/>
              <a:latin typeface="Calibri" panose="020F0502020204030204" pitchFamily="34" charset="0"/>
              <a:cs typeface="Calibri" panose="020F0502020204030204" pitchFamily="34" charset="0"/>
            </a:endParaRPr>
          </a:p>
          <a:p>
            <a:r>
              <a:rPr lang="ru-RU" sz="2000" dirty="0" err="1" smtClean="0">
                <a:solidFill>
                  <a:srgbClr val="354F92"/>
                </a:solidFill>
                <a:latin typeface="Calibri" panose="020F0502020204030204" pitchFamily="34" charset="0"/>
                <a:cs typeface="Calibri" panose="020F0502020204030204" pitchFamily="34" charset="0"/>
              </a:rPr>
              <a:t>Ако</a:t>
            </a:r>
            <a:r>
              <a:rPr lang="ru-RU" sz="2000" dirty="0" smtClean="0">
                <a:solidFill>
                  <a:srgbClr val="354F92"/>
                </a:solidFill>
                <a:latin typeface="Calibri" panose="020F0502020204030204" pitchFamily="34" charset="0"/>
                <a:cs typeface="Calibri" panose="020F0502020204030204" pitchFamily="34" charset="0"/>
              </a:rPr>
              <a:t> се </a:t>
            </a:r>
            <a:r>
              <a:rPr lang="ru-RU" sz="2000" dirty="0" err="1" smtClean="0">
                <a:solidFill>
                  <a:srgbClr val="354F92"/>
                </a:solidFill>
                <a:latin typeface="Calibri" panose="020F0502020204030204" pitchFamily="34" charset="0"/>
                <a:cs typeface="Calibri" panose="020F0502020204030204" pitchFamily="34" charset="0"/>
              </a:rPr>
              <a:t>чувствате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претоварени</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опитайте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се</a:t>
            </a:r>
            <a:r>
              <a:rPr lang="ru-RU" sz="2000" dirty="0" smtClean="0">
                <a:solidFill>
                  <a:srgbClr val="354F92"/>
                </a:solidFill>
                <a:latin typeface="Calibri" panose="020F0502020204030204" pitchFamily="34" charset="0"/>
                <a:cs typeface="Calibri" panose="020F0502020204030204" pitchFamily="34" charset="0"/>
              </a:rPr>
              <a:t> да говорите за </a:t>
            </a:r>
            <a:r>
              <a:rPr lang="ru-RU" sz="2000" dirty="0" err="1" smtClean="0">
                <a:solidFill>
                  <a:srgbClr val="354F92"/>
                </a:solidFill>
                <a:latin typeface="Calibri" panose="020F0502020204030204" pitchFamily="34" charset="0"/>
                <a:cs typeface="Calibri" panose="020F0502020204030204" pitchFamily="34" charset="0"/>
              </a:rPr>
              <a:t>това</a:t>
            </a:r>
            <a:r>
              <a:rPr lang="ru-RU" sz="2000" dirty="0" smtClean="0">
                <a:solidFill>
                  <a:srgbClr val="354F92"/>
                </a:solidFill>
                <a:latin typeface="Calibri" panose="020F0502020204030204" pitchFamily="34" charset="0"/>
                <a:cs typeface="Calibri" panose="020F0502020204030204" pitchFamily="34" charset="0"/>
              </a:rPr>
              <a:t> с </a:t>
            </a:r>
            <a:r>
              <a:rPr lang="ru-RU" sz="2000" dirty="0" err="1" smtClean="0">
                <a:solidFill>
                  <a:srgbClr val="354F92"/>
                </a:solidFill>
                <a:latin typeface="Calibri" panose="020F0502020204030204" pitchFamily="34" charset="0"/>
                <a:cs typeface="Calibri" panose="020F0502020204030204" pitchFamily="34" charset="0"/>
              </a:rPr>
              <a:t>някой</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близък</a:t>
            </a:r>
            <a:r>
              <a:rPr lang="ru-RU" sz="2000" dirty="0" smtClean="0">
                <a:solidFill>
                  <a:srgbClr val="354F92"/>
                </a:solidFill>
                <a:latin typeface="Calibri" panose="020F0502020204030204" pitchFamily="34" charset="0"/>
                <a:cs typeface="Calibri" panose="020F0502020204030204" pitchFamily="34" charset="0"/>
              </a:rPr>
              <a:t>, приятели или </a:t>
            </a:r>
            <a:r>
              <a:rPr lang="ru-RU" sz="2000" dirty="0" err="1" smtClean="0">
                <a:solidFill>
                  <a:srgbClr val="354F92"/>
                </a:solidFill>
                <a:latin typeface="Calibri" panose="020F0502020204030204" pitchFamily="34" charset="0"/>
                <a:cs typeface="Calibri" panose="020F0502020204030204" pitchFamily="34" charset="0"/>
              </a:rPr>
              <a:t>колеги</a:t>
            </a:r>
            <a:r>
              <a:rPr lang="ru-RU" sz="2000" dirty="0" smtClean="0">
                <a:solidFill>
                  <a:srgbClr val="354F92"/>
                </a:solidFill>
                <a:latin typeface="Calibri" panose="020F0502020204030204" pitchFamily="34" charset="0"/>
                <a:cs typeface="Calibri" panose="020F0502020204030204" pitchFamily="34" charset="0"/>
              </a:rPr>
              <a:t>. Знаем, </a:t>
            </a:r>
            <a:r>
              <a:rPr lang="ru-RU" sz="2000" dirty="0" err="1" smtClean="0">
                <a:solidFill>
                  <a:srgbClr val="354F92"/>
                </a:solidFill>
                <a:latin typeface="Calibri" panose="020F0502020204030204" pitchFamily="34" charset="0"/>
                <a:cs typeface="Calibri" panose="020F0502020204030204" pitchFamily="34" charset="0"/>
              </a:rPr>
              <a:t>че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понякога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това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може</a:t>
            </a:r>
            <a:r>
              <a:rPr lang="ru-RU" sz="2000" dirty="0" smtClean="0">
                <a:solidFill>
                  <a:srgbClr val="354F92"/>
                </a:solidFill>
                <a:latin typeface="Calibri" panose="020F0502020204030204" pitchFamily="34" charset="0"/>
                <a:cs typeface="Calibri" panose="020F0502020204030204" pitchFamily="34" charset="0"/>
              </a:rPr>
              <a:t> да </a:t>
            </a:r>
            <a:r>
              <a:rPr lang="ru-RU" sz="2000" dirty="0" err="1" smtClean="0">
                <a:solidFill>
                  <a:srgbClr val="354F92"/>
                </a:solidFill>
                <a:latin typeface="Calibri" panose="020F0502020204030204" pitchFamily="34" charset="0"/>
                <a:cs typeface="Calibri" panose="020F0502020204030204" pitchFamily="34" charset="0"/>
              </a:rPr>
              <a:t>изглежда</a:t>
            </a:r>
            <a:r>
              <a:rPr lang="ru-RU" sz="2000" dirty="0" smtClean="0">
                <a:solidFill>
                  <a:srgbClr val="354F92"/>
                </a:solidFill>
                <a:latin typeface="Calibri" panose="020F0502020204030204" pitchFamily="34" charset="0"/>
                <a:cs typeface="Calibri" panose="020F0502020204030204" pitchFamily="34" charset="0"/>
              </a:rPr>
              <a:t> страшно и трудно за </a:t>
            </a:r>
            <a:r>
              <a:rPr lang="ru-RU" sz="2000" dirty="0" err="1" smtClean="0">
                <a:solidFill>
                  <a:srgbClr val="354F92"/>
                </a:solidFill>
                <a:latin typeface="Calibri" panose="020F0502020204030204" pitchFamily="34" charset="0"/>
                <a:cs typeface="Calibri" panose="020F0502020204030204" pitchFamily="34" charset="0"/>
              </a:rPr>
              <a:t>изпълнение</a:t>
            </a:r>
            <a:r>
              <a:rPr lang="ru-RU" sz="2000" dirty="0" smtClean="0">
                <a:solidFill>
                  <a:srgbClr val="354F92"/>
                </a:solidFill>
                <a:latin typeface="Calibri" panose="020F0502020204030204" pitchFamily="34" charset="0"/>
                <a:cs typeface="Calibri" panose="020F0502020204030204" pitchFamily="34" charset="0"/>
              </a:rPr>
              <a:t>. Но като направите тази първа смела стъпка да споделите чувствата си или да поискате помощ, вие тръгвате по пътя към това да се почувствате по-добре. Можете да </a:t>
            </a:r>
            <a:r>
              <a:rPr lang="ru-RU" sz="2000" dirty="0" err="1" smtClean="0">
                <a:solidFill>
                  <a:srgbClr val="354F92"/>
                </a:solidFill>
                <a:latin typeface="Calibri" panose="020F0502020204030204" pitchFamily="34" charset="0"/>
                <a:cs typeface="Calibri" panose="020F0502020204030204" pitchFamily="34" charset="0"/>
              </a:rPr>
              <a:t>започнете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като</a:t>
            </a:r>
            <a:r>
              <a:rPr lang="ru-RU" sz="2000" dirty="0" smtClean="0">
                <a:solidFill>
                  <a:srgbClr val="354F92"/>
                </a:solidFill>
                <a:latin typeface="Calibri" panose="020F0502020204030204" pitchFamily="34" charset="0"/>
                <a:cs typeface="Calibri" panose="020F0502020204030204" pitchFamily="34" charset="0"/>
              </a:rPr>
              <a:t> говорите с </a:t>
            </a:r>
            <a:r>
              <a:rPr lang="ru-RU" sz="2000" dirty="0" err="1" smtClean="0">
                <a:solidFill>
                  <a:srgbClr val="354F92"/>
                </a:solidFill>
                <a:latin typeface="Calibri" panose="020F0502020204030204" pitchFamily="34" charset="0"/>
                <a:cs typeface="Calibri" panose="020F0502020204030204" pitchFamily="34" charset="0"/>
              </a:rPr>
              <a:t>някого</a:t>
            </a:r>
            <a:r>
              <a:rPr lang="ru-RU" sz="2000" dirty="0" smtClean="0">
                <a:solidFill>
                  <a:srgbClr val="354F92"/>
                </a:solidFill>
                <a:latin typeface="Calibri" panose="020F0502020204030204" pitchFamily="34" charset="0"/>
                <a:cs typeface="Calibri" panose="020F0502020204030204" pitchFamily="34" charset="0"/>
              </a:rPr>
              <a:t>, на </a:t>
            </a:r>
            <a:r>
              <a:rPr lang="ru-RU" sz="2000" dirty="0" err="1" smtClean="0">
                <a:solidFill>
                  <a:srgbClr val="354F92"/>
                </a:solidFill>
                <a:latin typeface="Calibri" panose="020F0502020204030204" pitchFamily="34" charset="0"/>
                <a:cs typeface="Calibri" panose="020F0502020204030204" pitchFamily="34" charset="0"/>
              </a:rPr>
              <a:t>когото</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имате</a:t>
            </a:r>
            <a:r>
              <a:rPr lang="ru-RU" sz="2000" dirty="0" smtClean="0">
                <a:solidFill>
                  <a:srgbClr val="354F92"/>
                </a:solidFill>
                <a:latin typeface="Calibri" panose="020F0502020204030204" pitchFamily="34" charset="0"/>
                <a:cs typeface="Calibri" panose="020F0502020204030204" pitchFamily="34" charset="0"/>
              </a:rPr>
              <a:t> доверие, </a:t>
            </a:r>
            <a:r>
              <a:rPr lang="ru-RU" sz="2000" dirty="0" err="1" smtClean="0">
                <a:solidFill>
                  <a:srgbClr val="354F92"/>
                </a:solidFill>
                <a:latin typeface="Calibri" panose="020F0502020204030204" pitchFamily="34" charset="0"/>
                <a:cs typeface="Calibri" panose="020F0502020204030204" pitchFamily="34" charset="0"/>
              </a:rPr>
              <a:t>това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може</a:t>
            </a:r>
            <a:r>
              <a:rPr lang="ru-RU" sz="2000" dirty="0" smtClean="0">
                <a:solidFill>
                  <a:srgbClr val="354F92"/>
                </a:solidFill>
                <a:latin typeface="Calibri" panose="020F0502020204030204" pitchFamily="34" charset="0"/>
                <a:cs typeface="Calibri" panose="020F0502020204030204" pitchFamily="34" charset="0"/>
              </a:rPr>
              <a:t> да е </a:t>
            </a:r>
            <a:r>
              <a:rPr lang="ru-RU" sz="2000" dirty="0" err="1" smtClean="0">
                <a:solidFill>
                  <a:srgbClr val="354F92"/>
                </a:solidFill>
                <a:latin typeface="Calibri" panose="020F0502020204030204" pitchFamily="34" charset="0"/>
                <a:cs typeface="Calibri" panose="020F0502020204030204" pitchFamily="34" charset="0"/>
              </a:rPr>
              <a:t>приятел</a:t>
            </a:r>
            <a:r>
              <a:rPr lang="ru-RU" sz="2000" dirty="0" smtClean="0">
                <a:solidFill>
                  <a:srgbClr val="354F92"/>
                </a:solidFill>
                <a:latin typeface="Calibri" panose="020F0502020204030204" pitchFamily="34" charset="0"/>
                <a:cs typeface="Calibri" panose="020F0502020204030204" pitchFamily="34" charset="0"/>
              </a:rPr>
              <a:t>, член на </a:t>
            </a:r>
            <a:r>
              <a:rPr lang="ru-RU" sz="2000" dirty="0" err="1" smtClean="0">
                <a:solidFill>
                  <a:srgbClr val="354F92"/>
                </a:solidFill>
                <a:latin typeface="Calibri" panose="020F0502020204030204" pitchFamily="34" charset="0"/>
                <a:cs typeface="Calibri" panose="020F0502020204030204" pitchFamily="34" charset="0"/>
              </a:rPr>
              <a:t>семейството</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здравен</a:t>
            </a:r>
            <a:r>
              <a:rPr lang="ru-RU" sz="2000" dirty="0" smtClean="0">
                <a:solidFill>
                  <a:srgbClr val="354F92"/>
                </a:solidFill>
                <a:latin typeface="Calibri" panose="020F0502020204030204" pitchFamily="34" charset="0"/>
                <a:cs typeface="Calibri" panose="020F0502020204030204" pitchFamily="34" charset="0"/>
              </a:rPr>
              <a:t> специалист или линия за </a:t>
            </a:r>
            <a:r>
              <a:rPr lang="ru-RU" sz="2000" dirty="0" err="1" smtClean="0">
                <a:solidFill>
                  <a:srgbClr val="354F92"/>
                </a:solidFill>
                <a:latin typeface="Calibri" panose="020F0502020204030204" pitchFamily="34" charset="0"/>
                <a:cs typeface="Calibri" panose="020F0502020204030204" pitchFamily="34" charset="0"/>
              </a:rPr>
              <a:t>помощ</a:t>
            </a:r>
            <a:r>
              <a:rPr lang="ru-RU" sz="2000" dirty="0" smtClean="0">
                <a:solidFill>
                  <a:srgbClr val="354F92"/>
                </a:solidFill>
                <a:latin typeface="Calibri" panose="020F0502020204030204" pitchFamily="34" charset="0"/>
                <a:cs typeface="Calibri" panose="020F0502020204030204" pitchFamily="34" charset="0"/>
              </a:rPr>
              <a:t>.</a:t>
            </a:r>
            <a:endParaRPr lang="en-GB" sz="2000" b="1" i="0" dirty="0">
              <a:solidFill>
                <a:srgbClr val="354F92"/>
              </a:solidFill>
              <a:effectLst/>
              <a:latin typeface="Calibri" panose="020F0502020204030204" pitchFamily="34" charset="0"/>
              <a:cs typeface="Calibri" panose="020F0502020204030204" pitchFamily="34" charset="0"/>
            </a:endParaRPr>
          </a:p>
          <a:p>
            <a:r>
              <a:rPr lang="en-GB" sz="2000" b="1" i="0" dirty="0">
                <a:solidFill>
                  <a:srgbClr val="EC7A42"/>
                </a:solidFill>
                <a:effectLst/>
                <a:latin typeface="Calibri" panose="020F0502020204030204" pitchFamily="34" charset="0"/>
                <a:cs typeface="Calibri" panose="020F0502020204030204" pitchFamily="34" charset="0"/>
              </a:rPr>
              <a:t>6. </a:t>
            </a:r>
            <a:r>
              <a:rPr lang="ru-RU" sz="2000" b="1" dirty="0" smtClean="0">
                <a:solidFill>
                  <a:srgbClr val="EC7A42"/>
                </a:solidFill>
                <a:latin typeface="Calibri" panose="020F0502020204030204" pitchFamily="34" charset="0"/>
                <a:cs typeface="Calibri" panose="020F0502020204030204" pitchFamily="34" charset="0"/>
              </a:rPr>
              <a:t>Отделете време за грижа за себе си!</a:t>
            </a:r>
            <a:endParaRPr lang="en-GB" sz="2000" b="1" i="0" dirty="0">
              <a:solidFill>
                <a:srgbClr val="EC7A42"/>
              </a:solidFill>
              <a:effectLst/>
              <a:latin typeface="Calibri" panose="020F0502020204030204" pitchFamily="34" charset="0"/>
              <a:cs typeface="Calibri" panose="020F0502020204030204" pitchFamily="34" charset="0"/>
            </a:endParaRPr>
          </a:p>
          <a:p>
            <a:r>
              <a:rPr lang="ru-RU" sz="2000" dirty="0" err="1" smtClean="0">
                <a:solidFill>
                  <a:srgbClr val="354F92"/>
                </a:solidFill>
                <a:latin typeface="Calibri" panose="020F0502020204030204" pitchFamily="34" charset="0"/>
                <a:cs typeface="Calibri" panose="020F0502020204030204" pitchFamily="34" charset="0"/>
              </a:rPr>
              <a:t>Също</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така</a:t>
            </a:r>
            <a:r>
              <a:rPr lang="ru-RU" sz="2000" dirty="0" smtClean="0">
                <a:solidFill>
                  <a:srgbClr val="354F92"/>
                </a:solidFill>
                <a:latin typeface="Calibri" panose="020F0502020204030204" pitchFamily="34" charset="0"/>
                <a:cs typeface="Calibri" panose="020F0502020204030204" pitchFamily="34" charset="0"/>
              </a:rPr>
              <a:t> си </a:t>
            </a:r>
            <a:r>
              <a:rPr lang="ru-RU" sz="2000" dirty="0" err="1" smtClean="0">
                <a:solidFill>
                  <a:srgbClr val="354F92"/>
                </a:solidFill>
                <a:latin typeface="Calibri" panose="020F0502020204030204" pitchFamily="34" charset="0"/>
                <a:cs typeface="Calibri" panose="020F0502020204030204" pitchFamily="34" charset="0"/>
              </a:rPr>
              <a:t>струва</a:t>
            </a:r>
            <a:r>
              <a:rPr lang="ru-RU" sz="2000" dirty="0" smtClean="0">
                <a:solidFill>
                  <a:srgbClr val="354F92"/>
                </a:solidFill>
                <a:latin typeface="Calibri" panose="020F0502020204030204" pitchFamily="34" charset="0"/>
                <a:cs typeface="Calibri" panose="020F0502020204030204" pitchFamily="34" charset="0"/>
              </a:rPr>
              <a:t> да запомните, </a:t>
            </a:r>
            <a:r>
              <a:rPr lang="ru-RU" sz="2000" dirty="0" err="1" smtClean="0">
                <a:solidFill>
                  <a:srgbClr val="354F92"/>
                </a:solidFill>
                <a:latin typeface="Calibri" panose="020F0502020204030204" pitchFamily="34" charset="0"/>
                <a:cs typeface="Calibri" panose="020F0502020204030204" pitchFamily="34" charset="0"/>
              </a:rPr>
              <a:t>че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понякога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малките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неща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могат</a:t>
            </a:r>
            <a:r>
              <a:rPr lang="ru-RU" sz="2000" dirty="0" smtClean="0">
                <a:solidFill>
                  <a:srgbClr val="354F92"/>
                </a:solidFill>
                <a:latin typeface="Calibri" panose="020F0502020204030204" pitchFamily="34" charset="0"/>
                <a:cs typeface="Calibri" panose="020F0502020204030204" pitchFamily="34" charset="0"/>
              </a:rPr>
              <a:t> да направят </a:t>
            </a:r>
            <a:r>
              <a:rPr lang="ru-RU" sz="2000" dirty="0" err="1" smtClean="0">
                <a:solidFill>
                  <a:srgbClr val="354F92"/>
                </a:solidFill>
                <a:latin typeface="Calibri" panose="020F0502020204030204" pitchFamily="34" charset="0"/>
                <a:cs typeface="Calibri" panose="020F0502020204030204" pitchFamily="34" charset="0"/>
              </a:rPr>
              <a:t>голяма</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разлика</a:t>
            </a:r>
            <a:r>
              <a:rPr lang="ru-RU" sz="2000" dirty="0" smtClean="0">
                <a:solidFill>
                  <a:srgbClr val="354F92"/>
                </a:solidFill>
                <a:latin typeface="Calibri" panose="020F0502020204030204" pitchFamily="34" charset="0"/>
                <a:cs typeface="Calibri" panose="020F0502020204030204" pitchFamily="34" charset="0"/>
              </a:rPr>
              <a:t> в </a:t>
            </a:r>
            <a:r>
              <a:rPr lang="ru-RU" sz="2000" dirty="0" err="1" smtClean="0">
                <a:solidFill>
                  <a:srgbClr val="354F92"/>
                </a:solidFill>
                <a:latin typeface="Calibri" panose="020F0502020204030204" pitchFamily="34" charset="0"/>
                <a:cs typeface="Calibri" panose="020F0502020204030204" pitchFamily="34" charset="0"/>
              </a:rPr>
              <a:t>това</a:t>
            </a:r>
            <a:r>
              <a:rPr lang="ru-RU" sz="2000" dirty="0" smtClean="0">
                <a:solidFill>
                  <a:srgbClr val="354F92"/>
                </a:solidFill>
                <a:latin typeface="Calibri" panose="020F0502020204030204" pitchFamily="34" charset="0"/>
                <a:cs typeface="Calibri" panose="020F0502020204030204" pitchFamily="34" charset="0"/>
              </a:rPr>
              <a:t> как се </a:t>
            </a:r>
            <a:r>
              <a:rPr lang="ru-RU" sz="2000" dirty="0" err="1" smtClean="0">
                <a:solidFill>
                  <a:srgbClr val="354F92"/>
                </a:solidFill>
                <a:latin typeface="Calibri" panose="020F0502020204030204" pitchFamily="34" charset="0"/>
                <a:cs typeface="Calibri" panose="020F0502020204030204" pitchFamily="34" charset="0"/>
              </a:rPr>
              <a:t>чувствате</a:t>
            </a:r>
            <a:r>
              <a:rPr lang="ru-RU" sz="2000" dirty="0" smtClean="0">
                <a:solidFill>
                  <a:srgbClr val="354F92"/>
                </a:solidFill>
                <a:latin typeface="Calibri" panose="020F0502020204030204" pitchFamily="34" charset="0"/>
                <a:cs typeface="Calibri" panose="020F0502020204030204" pitchFamily="34" charset="0"/>
              </a:rPr>
              <a:t>. Така че, опитайте се да отделите време и място за нещата и дейностите, които са полезни за вашето психично здраве. </a:t>
            </a:r>
            <a:r>
              <a:rPr lang="en-GB" sz="2000" dirty="0" smtClean="0">
                <a:solidFill>
                  <a:srgbClr val="FF0000"/>
                </a:solidFill>
                <a:latin typeface="Calibri" panose="020F0502020204030204" pitchFamily="34" charset="0"/>
                <a:cs typeface="Calibri" panose="020F0502020204030204" pitchFamily="34" charset="0"/>
                <a:hlinkClick r:id="rId3"/>
              </a:rPr>
              <a:t>https://mindfit.bg/spenging-time-nature-mental-health/</a:t>
            </a:r>
            <a:r>
              <a:rPr lang="bg-BG" sz="2000" dirty="0" smtClean="0">
                <a:solidFill>
                  <a:srgbClr val="FF0000"/>
                </a:solidFill>
                <a:latin typeface="Calibri" panose="020F0502020204030204" pitchFamily="34" charset="0"/>
                <a:cs typeface="Calibri" panose="020F0502020204030204" pitchFamily="34" charset="0"/>
              </a:rPr>
              <a:t> </a:t>
            </a:r>
          </a:p>
          <a:p>
            <a:endParaRPr lang="en-GB" sz="2000" b="0" i="0" dirty="0">
              <a:solidFill>
                <a:srgbClr val="FF0000"/>
              </a:solidFill>
              <a:effectLst/>
              <a:latin typeface="Calibri" panose="020F0502020204030204" pitchFamily="34" charset="0"/>
              <a:cs typeface="Calibri" panose="020F0502020204030204" pitchFamily="34" charset="0"/>
            </a:endParaRPr>
          </a:p>
          <a:p>
            <a:pPr algn="l"/>
            <a:endParaRPr lang="en-GB" sz="1900" b="0" i="0" dirty="0">
              <a:solidFill>
                <a:srgbClr val="354F92"/>
              </a:solidFill>
              <a:effectLst/>
              <a:latin typeface="Calibri" panose="020F0502020204030204" pitchFamily="34" charset="0"/>
              <a:cs typeface="Calibri" panose="020F0502020204030204" pitchFamily="34" charset="0"/>
            </a:endParaRPr>
          </a:p>
          <a:p>
            <a:pPr algn="l"/>
            <a:r>
              <a:rPr lang="en-GB" b="1" i="0" dirty="0">
                <a:solidFill>
                  <a:srgbClr val="373737"/>
                </a:solidFill>
                <a:effectLst/>
                <a:latin typeface="Galano"/>
              </a:rPr>
              <a:t> </a:t>
            </a:r>
          </a:p>
          <a:p>
            <a:pPr algn="l"/>
            <a:endParaRPr lang="en-GB" b="1" i="0" dirty="0">
              <a:solidFill>
                <a:srgbClr val="333333"/>
              </a:solidFill>
              <a:effectLst/>
              <a:latin typeface="Merriweather" panose="00000500000000000000" pitchFamily="2" charset="0"/>
            </a:endParaRPr>
          </a:p>
        </p:txBody>
      </p:sp>
      <p:sp>
        <p:nvSpPr>
          <p:cNvPr id="6" name="Rectangle 5"/>
          <p:cNvSpPr/>
          <p:nvPr/>
        </p:nvSpPr>
        <p:spPr>
          <a:xfrm>
            <a:off x="1539937" y="6388426"/>
            <a:ext cx="6878806" cy="369332"/>
          </a:xfrm>
          <a:prstGeom prst="rect">
            <a:avLst/>
          </a:prstGeom>
        </p:spPr>
        <p:txBody>
          <a:bodyPr wrap="none">
            <a:spAutoFit/>
          </a:bodyPr>
          <a:lstStyle/>
          <a:p>
            <a:r>
              <a:rPr lang="en-US" sz="1800" dirty="0" smtClean="0">
                <a:hlinkClick r:id="rId4"/>
              </a:rPr>
              <a:t>https://vitarama.bg/bg/po-zdravi-sme-blizo-do-prirodata/477/item/</a:t>
            </a:r>
            <a:r>
              <a:rPr lang="bg-BG" sz="1800" dirty="0" smtClean="0"/>
              <a:t> </a:t>
            </a:r>
            <a:endParaRPr lang="bg-BG" sz="1800" dirty="0"/>
          </a:p>
        </p:txBody>
      </p:sp>
      <p:pic>
        <p:nvPicPr>
          <p:cNvPr id="45058" name="Picture 2" descr="Детоксикация на градския мозък чрез природата Завръщане към природата"/>
          <p:cNvPicPr>
            <a:picLocks noChangeAspect="1" noChangeArrowheads="1"/>
          </p:cNvPicPr>
          <p:nvPr/>
        </p:nvPicPr>
        <p:blipFill>
          <a:blip r:embed="rId5"/>
          <a:srcRect/>
          <a:stretch>
            <a:fillRect/>
          </a:stretch>
        </p:blipFill>
        <p:spPr bwMode="auto">
          <a:xfrm>
            <a:off x="7198177" y="2318660"/>
            <a:ext cx="4939393" cy="2634343"/>
          </a:xfrm>
          <a:prstGeom prst="rect">
            <a:avLst/>
          </a:prstGeom>
          <a:noFill/>
        </p:spPr>
      </p:pic>
    </p:spTree>
    <p:extLst>
      <p:ext uri="{BB962C8B-B14F-4D97-AF65-F5344CB8AC3E}">
        <p14:creationId xmlns="" xmlns:p14="http://schemas.microsoft.com/office/powerpoint/2010/main" val="2965761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581475" y="617675"/>
            <a:ext cx="9621426" cy="2462213"/>
          </a:xfrm>
          <a:prstGeom prst="rect">
            <a:avLst/>
          </a:prstGeom>
          <a:noFill/>
        </p:spPr>
        <p:txBody>
          <a:bodyPr wrap="square">
            <a:spAutoFit/>
          </a:bodyPr>
          <a:lstStyle/>
          <a:p>
            <a:r>
              <a:rPr lang="en-GB" sz="2200" dirty="0" smtClean="0">
                <a:solidFill>
                  <a:srgbClr val="354F92"/>
                </a:solidFill>
                <a:latin typeface="Calibri" panose="020F0502020204030204" pitchFamily="34" charset="0"/>
                <a:cs typeface="Calibri" panose="020F0502020204030204" pitchFamily="34" charset="0"/>
              </a:rPr>
              <a:t> </a:t>
            </a:r>
            <a:r>
              <a:rPr lang="en-GB" sz="2200" b="1" i="0" u="none" strike="noStrike" dirty="0">
                <a:solidFill>
                  <a:srgbClr val="EC7A42"/>
                </a:solidFill>
                <a:effectLst/>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e-wellbeing for </a:t>
            </a:r>
            <a:r>
              <a:rPr lang="en-GB" sz="2200" b="1" i="0" u="none" strike="noStrike" dirty="0" smtClean="0">
                <a:solidFill>
                  <a:srgbClr val="EC7A42"/>
                </a:solidFill>
                <a:effectLst/>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adults</a:t>
            </a:r>
            <a:r>
              <a:rPr lang="bg-BG" sz="2200" dirty="0" smtClean="0">
                <a:solidFill>
                  <a:srgbClr val="354F92"/>
                </a:solidFill>
                <a:latin typeface="Calibri" panose="020F0502020204030204" pitchFamily="34" charset="0"/>
                <a:cs typeface="Calibri" panose="020F0502020204030204" pitchFamily="34" charset="0"/>
              </a:rPr>
              <a:t> е дигитална услуга за подобряване на благополучието в</a:t>
            </a:r>
            <a:r>
              <a:rPr lang="en-GB" sz="2200" b="0" i="0" dirty="0" smtClean="0">
                <a:solidFill>
                  <a:srgbClr val="354F92"/>
                </a:solidFill>
                <a:effectLst/>
                <a:latin typeface="Calibri" panose="020F0502020204030204" pitchFamily="34" charset="0"/>
                <a:cs typeface="Calibri" panose="020F0502020204030204" pitchFamily="34" charset="0"/>
              </a:rPr>
              <a:t> </a:t>
            </a:r>
            <a:r>
              <a:rPr lang="bg-BG" sz="2200" b="0" i="0" dirty="0" smtClean="0">
                <a:solidFill>
                  <a:srgbClr val="354F92"/>
                </a:solidFill>
                <a:effectLst/>
                <a:latin typeface="Calibri" panose="020F0502020204030204" pitchFamily="34" charset="0"/>
                <a:cs typeface="Calibri" panose="020F0502020204030204" pitchFamily="34" charset="0"/>
              </a:rPr>
              <a:t>Съсекс, Великобритания</a:t>
            </a:r>
            <a:r>
              <a:rPr lang="en-GB" sz="2200" b="0" i="0" dirty="0" smtClean="0">
                <a:solidFill>
                  <a:srgbClr val="354F92"/>
                </a:solidFill>
                <a:effectLst/>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Тяхната</a:t>
            </a:r>
            <a:r>
              <a:rPr lang="ru-RU" sz="2200" dirty="0" smtClean="0">
                <a:solidFill>
                  <a:srgbClr val="354F92"/>
                </a:solidFill>
                <a:latin typeface="Calibri" panose="020F0502020204030204" pitchFamily="34" charset="0"/>
                <a:cs typeface="Calibri" panose="020F0502020204030204" pitchFamily="34" charset="0"/>
              </a:rPr>
              <a:t> цел е да </a:t>
            </a:r>
            <a:r>
              <a:rPr lang="ru-RU" sz="2200" dirty="0" err="1" smtClean="0">
                <a:solidFill>
                  <a:srgbClr val="354F92"/>
                </a:solidFill>
                <a:latin typeface="Calibri" panose="020F0502020204030204" pitchFamily="34" charset="0"/>
                <a:cs typeface="Calibri" panose="020F0502020204030204" pitchFamily="34" charset="0"/>
              </a:rPr>
              <a:t>осигурят</a:t>
            </a:r>
            <a:r>
              <a:rPr lang="ru-RU" sz="2200" dirty="0" smtClean="0">
                <a:solidFill>
                  <a:srgbClr val="354F92"/>
                </a:solidFill>
                <a:latin typeface="Calibri" panose="020F0502020204030204" pitchFamily="34" charset="0"/>
                <a:cs typeface="Calibri" panose="020F0502020204030204" pitchFamily="34" charset="0"/>
              </a:rPr>
              <a:t> пространство за </a:t>
            </a:r>
            <a:r>
              <a:rPr lang="ru-RU" sz="2200" dirty="0" err="1" smtClean="0">
                <a:solidFill>
                  <a:srgbClr val="354F92"/>
                </a:solidFill>
                <a:latin typeface="Calibri" panose="020F0502020204030204" pitchFamily="34" charset="0"/>
                <a:cs typeface="Calibri" panose="020F0502020204030204" pitchFamily="34" charset="0"/>
              </a:rPr>
              <a:t>възрастни</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възраст</a:t>
            </a:r>
            <a:r>
              <a:rPr lang="ru-RU" sz="2200" dirty="0" smtClean="0">
                <a:solidFill>
                  <a:srgbClr val="354F92"/>
                </a:solidFill>
                <a:latin typeface="Calibri" panose="020F0502020204030204" pitchFamily="34" charset="0"/>
                <a:cs typeface="Calibri" panose="020F0502020204030204" pitchFamily="34" charset="0"/>
              </a:rPr>
              <a:t> над 25 </a:t>
            </a:r>
            <a:r>
              <a:rPr lang="ru-RU" sz="2200" dirty="0" err="1" smtClean="0">
                <a:solidFill>
                  <a:srgbClr val="354F92"/>
                </a:solidFill>
                <a:latin typeface="Calibri" panose="020F0502020204030204" pitchFamily="34" charset="0"/>
                <a:cs typeface="Calibri" panose="020F0502020204030204" pitchFamily="34" charset="0"/>
              </a:rPr>
              <a:t>години</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достъп</a:t>
            </a:r>
            <a:r>
              <a:rPr lang="ru-RU" sz="2200" dirty="0" smtClean="0">
                <a:solidFill>
                  <a:srgbClr val="354F92"/>
                </a:solidFill>
                <a:latin typeface="Calibri" panose="020F0502020204030204" pitchFamily="34" charset="0"/>
                <a:cs typeface="Calibri" panose="020F0502020204030204" pitchFamily="34" charset="0"/>
              </a:rPr>
              <a:t> до </a:t>
            </a:r>
            <a:r>
              <a:rPr lang="ru-RU" sz="2200" dirty="0" err="1" smtClean="0">
                <a:solidFill>
                  <a:srgbClr val="354F92"/>
                </a:solidFill>
                <a:latin typeface="Calibri" panose="020F0502020204030204" pitchFamily="34" charset="0"/>
                <a:cs typeface="Calibri" panose="020F0502020204030204" pitchFamily="34" charset="0"/>
              </a:rPr>
              <a:t>подходяща</a:t>
            </a:r>
            <a:r>
              <a:rPr lang="ru-RU" sz="2200" dirty="0" smtClean="0">
                <a:solidFill>
                  <a:srgbClr val="354F92"/>
                </a:solidFill>
                <a:latin typeface="Calibri" panose="020F0502020204030204" pitchFamily="34" charset="0"/>
                <a:cs typeface="Calibri" panose="020F0502020204030204" pitchFamily="34" charset="0"/>
              </a:rPr>
              <a:t> информация за </a:t>
            </a:r>
            <a:r>
              <a:rPr lang="ru-RU" sz="2200" dirty="0" err="1" smtClean="0">
                <a:solidFill>
                  <a:srgbClr val="354F92"/>
                </a:solidFill>
                <a:latin typeface="Calibri" panose="020F0502020204030204" pitchFamily="34" charset="0"/>
                <a:cs typeface="Calibri" panose="020F0502020204030204" pitchFamily="34" charset="0"/>
              </a:rPr>
              <a:t>емоционалното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a:t>
            </a:r>
            <a:r>
              <a:rPr lang="ru-RU" sz="2200" dirty="0" smtClean="0">
                <a:solidFill>
                  <a:srgbClr val="354F92"/>
                </a:solidFill>
                <a:latin typeface="Calibri" panose="020F0502020204030204" pitchFamily="34" charset="0"/>
                <a:cs typeface="Calibri" panose="020F0502020204030204" pitchFamily="34" charset="0"/>
              </a:rPr>
              <a:t> и благополучие и да намерят </a:t>
            </a:r>
            <a:r>
              <a:rPr lang="ru-RU" sz="2200" dirty="0" err="1" smtClean="0">
                <a:solidFill>
                  <a:srgbClr val="354F92"/>
                </a:solidFill>
                <a:latin typeface="Calibri" panose="020F0502020204030204" pitchFamily="34" charset="0"/>
                <a:cs typeface="Calibri" panose="020F0502020204030204" pitchFamily="34" charset="0"/>
              </a:rPr>
              <a:t>подкрепата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която</a:t>
            </a:r>
            <a:r>
              <a:rPr lang="ru-RU" sz="2200" dirty="0" smtClean="0">
                <a:solidFill>
                  <a:srgbClr val="354F92"/>
                </a:solidFill>
                <a:latin typeface="Calibri" panose="020F0502020204030204" pitchFamily="34" charset="0"/>
                <a:cs typeface="Calibri" panose="020F0502020204030204" pitchFamily="34" charset="0"/>
              </a:rPr>
              <a:t> е </a:t>
            </a:r>
            <a:r>
              <a:rPr lang="ru-RU" sz="2200" dirty="0" err="1" smtClean="0">
                <a:solidFill>
                  <a:srgbClr val="354F92"/>
                </a:solidFill>
                <a:latin typeface="Calibri" panose="020F0502020204030204" pitchFamily="34" charset="0"/>
                <a:cs typeface="Calibri" panose="020F0502020204030204" pitchFamily="34" charset="0"/>
              </a:rPr>
              <a:t>подходяща</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тях</a:t>
            </a:r>
            <a:r>
              <a:rPr lang="ru-RU" sz="2200" dirty="0" smtClean="0">
                <a:solidFill>
                  <a:srgbClr val="354F92"/>
                </a:solidFill>
                <a:latin typeface="Calibri" panose="020F0502020204030204" pitchFamily="34" charset="0"/>
                <a:cs typeface="Calibri" panose="020F0502020204030204" pitchFamily="34" charset="0"/>
              </a:rPr>
              <a:t>.</a:t>
            </a:r>
            <a:endParaRPr lang="en-GB" sz="2200" b="0" i="0" dirty="0">
              <a:solidFill>
                <a:srgbClr val="354F92"/>
              </a:solidFill>
              <a:effectLst/>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26057" y="0"/>
            <a:ext cx="10399396" cy="643894"/>
          </a:xfrm>
          <a:prstGeom prst="rect">
            <a:avLst/>
          </a:prstGeom>
          <a:noFill/>
        </p:spPr>
        <p:txBody>
          <a:bodyPr wrap="square">
            <a:spAutoFit/>
          </a:bodyPr>
          <a:lstStyle/>
          <a:p>
            <a:pPr>
              <a:lnSpc>
                <a:spcPct val="120000"/>
              </a:lnSpc>
            </a:pPr>
            <a:r>
              <a:rPr lang="en-IE" sz="2400" b="1" dirty="0">
                <a:solidFill>
                  <a:srgbClr val="EC7A42"/>
                </a:solidFill>
              </a:rPr>
              <a:t> </a:t>
            </a:r>
            <a:r>
              <a:rPr lang="bg-BG" sz="3200" b="1" dirty="0" smtClean="0">
                <a:solidFill>
                  <a:srgbClr val="EC7A42"/>
                </a:solidFill>
                <a:latin typeface="Calibri" pitchFamily="34" charset="0"/>
                <a:cs typeface="Calibri" pitchFamily="34" charset="0"/>
              </a:rPr>
              <a:t>ОБЩНОСТИТЕ В ДЕЙСТВИЕ</a:t>
            </a:r>
            <a:endParaRPr lang="en-IE" sz="3200" b="1" dirty="0">
              <a:solidFill>
                <a:srgbClr val="EC7A42"/>
              </a:solidFill>
              <a:latin typeface="Calibri" pitchFamily="34" charset="0"/>
              <a:cs typeface="Calibri" pitchFamily="34" charset="0"/>
            </a:endParaRPr>
          </a:p>
        </p:txBody>
      </p:sp>
      <p:pic>
        <p:nvPicPr>
          <p:cNvPr id="3" name="Picture 2">
            <a:extLst>
              <a:ext uri="{FF2B5EF4-FFF2-40B4-BE49-F238E27FC236}">
                <a16:creationId xmlns="" xmlns:a16="http://schemas.microsoft.com/office/drawing/2014/main" id="{000512A6-9291-1D0E-EFF2-E8A089C0C5FB}"/>
              </a:ext>
            </a:extLst>
          </p:cNvPr>
          <p:cNvPicPr>
            <a:picLocks noChangeAspect="1"/>
          </p:cNvPicPr>
          <p:nvPr/>
        </p:nvPicPr>
        <p:blipFill>
          <a:blip r:embed="rId4"/>
          <a:stretch>
            <a:fillRect/>
          </a:stretch>
        </p:blipFill>
        <p:spPr>
          <a:xfrm>
            <a:off x="2136572" y="2607174"/>
            <a:ext cx="8117254" cy="3993888"/>
          </a:xfrm>
          <a:prstGeom prst="rect">
            <a:avLst/>
          </a:prstGeom>
        </p:spPr>
      </p:pic>
    </p:spTree>
    <p:extLst>
      <p:ext uri="{BB962C8B-B14F-4D97-AF65-F5344CB8AC3E}">
        <p14:creationId xmlns="" xmlns:p14="http://schemas.microsoft.com/office/powerpoint/2010/main" val="30961720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6" name="Picture Placeholder 5" descr="A field of white and yellow flowers&#10;&#10;Description automatically generated">
            <a:extLst>
              <a:ext uri="{FF2B5EF4-FFF2-40B4-BE49-F238E27FC236}">
                <a16:creationId xmlns="" xmlns:a16="http://schemas.microsoft.com/office/drawing/2014/main" id="{20EBCC8E-3F97-AC2F-0B93-8256DB0BAF59}"/>
              </a:ext>
            </a:extLst>
          </p:cNvPr>
          <p:cNvPicPr>
            <a:picLocks noGrp="1" noChangeAspect="1"/>
          </p:cNvPicPr>
          <p:nvPr>
            <p:ph type="pic" idx="2"/>
          </p:nvPr>
        </p:nvPicPr>
        <p:blipFill>
          <a:blip r:embed="rId3">
            <a:extLst>
              <a:ext uri="{837473B0-CC2E-450A-ABE3-18F120FF3D39}">
                <a1611:picAttrSrcUrl xmlns="" xmlns:a1611="http://schemas.microsoft.com/office/drawing/2016/11/main" r:id="rId4"/>
              </a:ext>
            </a:extLst>
          </a:blip>
          <a:srcRect t="20634" b="20634"/>
          <a:stretch>
            <a:fillRect/>
          </a:stretch>
        </p:blipFill>
        <p:spPr/>
      </p:pic>
      <p:sp>
        <p:nvSpPr>
          <p:cNvPr id="319" name="Google Shape;319;p27"/>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04</a:t>
            </a:r>
            <a:endParaRPr dirty="0"/>
          </a:p>
        </p:txBody>
      </p:sp>
      <p:sp>
        <p:nvSpPr>
          <p:cNvPr id="321" name="Google Shape;321;p27"/>
          <p:cNvSpPr/>
          <p:nvPr/>
        </p:nvSpPr>
        <p:spPr>
          <a:xfrm>
            <a:off x="5675326" y="3385547"/>
            <a:ext cx="5631894" cy="20177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sp>
        <p:nvSpPr>
          <p:cNvPr id="322" name="Google Shape;322;p27"/>
          <p:cNvSpPr txBox="1"/>
          <p:nvPr/>
        </p:nvSpPr>
        <p:spPr>
          <a:xfrm>
            <a:off x="5715000" y="3481298"/>
            <a:ext cx="5592220" cy="1765616"/>
          </a:xfrm>
          <a:prstGeom prst="rect">
            <a:avLst/>
          </a:prstGeom>
          <a:noFill/>
          <a:ln>
            <a:noFill/>
          </a:ln>
        </p:spPr>
        <p:txBody>
          <a:bodyPr spcFirstLastPara="1" wrap="square" lIns="91425" tIns="45700" rIns="91425" bIns="45700" anchor="t" anchorCtr="0">
            <a:spAutoFit/>
          </a:bodyPr>
          <a:lstStyle/>
          <a:p>
            <a:pPr lvl="0">
              <a:buSzPts val="3600"/>
            </a:pPr>
            <a:r>
              <a:rPr lang="ru-RU" sz="3600" b="1" dirty="0" err="1" smtClean="0">
                <a:solidFill>
                  <a:srgbClr val="EB7339"/>
                </a:solidFill>
                <a:latin typeface="Calibri"/>
                <a:cs typeface="Calibri"/>
                <a:sym typeface="Calibri"/>
              </a:rPr>
              <a:t>Мобилизирайте</a:t>
            </a:r>
            <a:r>
              <a:rPr lang="ru-RU" sz="3600" b="1" dirty="0" smtClean="0">
                <a:solidFill>
                  <a:srgbClr val="EB7339"/>
                </a:solidFill>
                <a:latin typeface="Calibri"/>
                <a:cs typeface="Calibri"/>
                <a:sym typeface="Calibri"/>
              </a:rPr>
              <a:t> </a:t>
            </a:r>
            <a:r>
              <a:rPr lang="ru-RU" sz="3600" b="1" dirty="0" err="1" smtClean="0">
                <a:solidFill>
                  <a:srgbClr val="EB7339"/>
                </a:solidFill>
                <a:latin typeface="Calibri"/>
                <a:cs typeface="Calibri"/>
                <a:sym typeface="Calibri"/>
              </a:rPr>
              <a:t>вашата</a:t>
            </a:r>
            <a:r>
              <a:rPr lang="ru-RU" sz="3600" b="1" dirty="0" smtClean="0">
                <a:solidFill>
                  <a:srgbClr val="EB7339"/>
                </a:solidFill>
                <a:latin typeface="Calibri"/>
                <a:cs typeface="Calibri"/>
                <a:sym typeface="Calibri"/>
              </a:rPr>
              <a:t> </a:t>
            </a:r>
            <a:r>
              <a:rPr lang="ru-RU" sz="3600" b="1" dirty="0" err="1" smtClean="0">
                <a:solidFill>
                  <a:srgbClr val="EB7339"/>
                </a:solidFill>
                <a:latin typeface="Calibri"/>
                <a:cs typeface="Calibri"/>
                <a:sym typeface="Calibri"/>
              </a:rPr>
              <a:t>общност</a:t>
            </a:r>
            <a:r>
              <a:rPr lang="ru-RU" sz="3600" b="1" dirty="0" smtClean="0">
                <a:solidFill>
                  <a:srgbClr val="EB7339"/>
                </a:solidFill>
                <a:latin typeface="Calibri"/>
                <a:cs typeface="Calibri"/>
                <a:sym typeface="Calibri"/>
              </a:rPr>
              <a:t> за </a:t>
            </a:r>
            <a:r>
              <a:rPr lang="ru-RU" sz="3600" b="1" dirty="0" err="1" smtClean="0">
                <a:solidFill>
                  <a:srgbClr val="EB7339"/>
                </a:solidFill>
                <a:latin typeface="Calibri"/>
                <a:cs typeface="Calibri"/>
                <a:sym typeface="Calibri"/>
              </a:rPr>
              <a:t>постигане</a:t>
            </a:r>
            <a:r>
              <a:rPr lang="ru-RU" sz="3600" b="1" dirty="0" smtClean="0">
                <a:solidFill>
                  <a:srgbClr val="EB7339"/>
                </a:solidFill>
                <a:latin typeface="Calibri"/>
                <a:cs typeface="Calibri"/>
                <a:sym typeface="Calibri"/>
              </a:rPr>
              <a:t> целите на ЦУР 3</a:t>
            </a:r>
          </a:p>
        </p:txBody>
      </p:sp>
      <p:grpSp>
        <p:nvGrpSpPr>
          <p:cNvPr id="323" name="Google Shape;323;p27"/>
          <p:cNvGrpSpPr/>
          <p:nvPr/>
        </p:nvGrpSpPr>
        <p:grpSpPr>
          <a:xfrm rot="-5400000">
            <a:off x="-1080031" y="1373787"/>
            <a:ext cx="3833884" cy="1673858"/>
            <a:chOff x="3357879" y="5072538"/>
            <a:chExt cx="593407" cy="259079"/>
          </a:xfrm>
        </p:grpSpPr>
        <p:sp>
          <p:nvSpPr>
            <p:cNvPr id="324" name="Google Shape;324;p27"/>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25" name="Google Shape;325;p27"/>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26" name="Google Shape;326;p27"/>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1123567" y="16729"/>
            <a:ext cx="10730975" cy="683264"/>
          </a:xfrm>
          <a:prstGeom prst="rect">
            <a:avLst/>
          </a:prstGeom>
          <a:noFill/>
        </p:spPr>
        <p:txBody>
          <a:bodyPr wrap="square">
            <a:spAutoFit/>
          </a:bodyPr>
          <a:lstStyle/>
          <a:p>
            <a:pPr>
              <a:lnSpc>
                <a:spcPct val="120000"/>
              </a:lnSpc>
            </a:pPr>
            <a:r>
              <a:rPr lang="en-IE" sz="2400" b="1" dirty="0">
                <a:solidFill>
                  <a:srgbClr val="EC7A42"/>
                </a:solidFill>
              </a:rPr>
              <a:t> </a:t>
            </a:r>
            <a:r>
              <a:rPr lang="bg-BG" sz="3200" b="1" dirty="0" smtClean="0">
                <a:solidFill>
                  <a:srgbClr val="EC7A42"/>
                </a:solidFill>
                <a:latin typeface="Calibri" pitchFamily="34" charset="0"/>
                <a:cs typeface="Calibri" pitchFamily="34" charset="0"/>
              </a:rPr>
              <a:t>ОБЩНОСТИТЕ В ДЕЙСТВИЕ – “ГОРСКА ВАНА”</a:t>
            </a:r>
            <a:endParaRPr lang="en-IE" sz="3200" b="1" dirty="0">
              <a:solidFill>
                <a:srgbClr val="EC7A42"/>
              </a:solidFill>
              <a:latin typeface="Calibri" pitchFamily="34" charset="0"/>
              <a:cs typeface="Calibri" pitchFamily="34" charset="0"/>
            </a:endParaRPr>
          </a:p>
        </p:txBody>
      </p:sp>
      <p:sp>
        <p:nvSpPr>
          <p:cNvPr id="7" name="TextBox 6">
            <a:extLst>
              <a:ext uri="{FF2B5EF4-FFF2-40B4-BE49-F238E27FC236}">
                <a16:creationId xmlns="" xmlns:a16="http://schemas.microsoft.com/office/drawing/2014/main" id="{D6E7E07D-0869-1421-3A4F-CA7B2CAB3F85}"/>
              </a:ext>
            </a:extLst>
          </p:cNvPr>
          <p:cNvSpPr txBox="1"/>
          <p:nvPr/>
        </p:nvSpPr>
        <p:spPr>
          <a:xfrm>
            <a:off x="1209125" y="620430"/>
            <a:ext cx="8838644" cy="6678751"/>
          </a:xfrm>
          <a:prstGeom prst="rect">
            <a:avLst/>
          </a:prstGeom>
          <a:noFill/>
        </p:spPr>
        <p:txBody>
          <a:bodyPr wrap="square">
            <a:spAutoFit/>
          </a:bodyPr>
          <a:lstStyle/>
          <a:p>
            <a:r>
              <a:rPr lang="en-US" sz="2000" dirty="0" smtClean="0">
                <a:latin typeface="Calibri" pitchFamily="34" charset="0"/>
                <a:cs typeface="Calibri" pitchFamily="34" charset="0"/>
                <a:hlinkClick r:id="rId3"/>
              </a:rPr>
              <a:t>Climate Heroes: How forest bathing is blossoming in Co </a:t>
            </a:r>
            <a:r>
              <a:rPr lang="en-US" sz="2000" dirty="0" err="1" smtClean="0">
                <a:latin typeface="Calibri" pitchFamily="34" charset="0"/>
                <a:cs typeface="Calibri" pitchFamily="34" charset="0"/>
                <a:hlinkClick r:id="rId3"/>
              </a:rPr>
              <a:t>Wicklow</a:t>
            </a:r>
            <a:r>
              <a:rPr lang="en-US" sz="2000" dirty="0" smtClean="0">
                <a:latin typeface="Calibri" pitchFamily="34" charset="0"/>
                <a:cs typeface="Calibri" pitchFamily="34" charset="0"/>
                <a:hlinkClick r:id="rId3"/>
              </a:rPr>
              <a:t> – YouTube</a:t>
            </a:r>
            <a:r>
              <a:rPr lang="en-US" sz="2000" dirty="0" smtClean="0">
                <a:latin typeface="Calibri" pitchFamily="34" charset="0"/>
                <a:cs typeface="Calibri" pitchFamily="34" charset="0"/>
              </a:rPr>
              <a:t> </a:t>
            </a:r>
            <a:endParaRPr lang="en-GB" sz="2000" b="1" dirty="0">
              <a:solidFill>
                <a:srgbClr val="354F92"/>
              </a:solidFill>
              <a:latin typeface="Calibri" pitchFamily="34" charset="0"/>
              <a:cs typeface="Calibri" pitchFamily="34" charset="0"/>
            </a:endParaRPr>
          </a:p>
          <a:p>
            <a:endParaRPr lang="en-US" sz="2000" dirty="0" smtClean="0">
              <a:solidFill>
                <a:srgbClr val="354F92"/>
              </a:solidFill>
              <a:latin typeface="Calibri" panose="020F0502020204030204" pitchFamily="34" charset="0"/>
              <a:cs typeface="Calibri" panose="020F0502020204030204" pitchFamily="34" charset="0"/>
            </a:endParaRPr>
          </a:p>
          <a:p>
            <a:r>
              <a:rPr lang="bg-BG" sz="2000" dirty="0" smtClean="0">
                <a:solidFill>
                  <a:srgbClr val="354F92"/>
                </a:solidFill>
                <a:latin typeface="Calibri" panose="020F0502020204030204" pitchFamily="34" charset="0"/>
                <a:cs typeface="Calibri" panose="020F0502020204030204" pitchFamily="34" charset="0"/>
              </a:rPr>
              <a:t>Различна </a:t>
            </a:r>
            <a:r>
              <a:rPr lang="ru-RU" sz="2000" dirty="0" smtClean="0">
                <a:solidFill>
                  <a:srgbClr val="354F92"/>
                </a:solidFill>
                <a:latin typeface="Calibri" panose="020F0502020204030204" pitchFamily="34" charset="0"/>
                <a:cs typeface="Calibri" panose="020F0502020204030204" pitchFamily="34" charset="0"/>
              </a:rPr>
              <a:t>форма на „къпане“ - „горска вана“ става все по-популярна в Ко Уиклоу, Ирландия. Горската вана е вид къпане в гора и възприемане на гората чрез нашите сетива.</a:t>
            </a:r>
          </a:p>
          <a:p>
            <a:endParaRPr lang="en-GB" sz="2000" b="0" i="0" dirty="0">
              <a:solidFill>
                <a:srgbClr val="354F92"/>
              </a:solidFill>
              <a:effectLst/>
              <a:latin typeface="Calibri" panose="020F0502020204030204" pitchFamily="34" charset="0"/>
              <a:cs typeface="Calibri" panose="020F0502020204030204" pitchFamily="34" charset="0"/>
            </a:endParaRPr>
          </a:p>
          <a:p>
            <a:r>
              <a:rPr lang="ru-RU" sz="2000" dirty="0" smtClean="0">
                <a:solidFill>
                  <a:srgbClr val="354F92"/>
                </a:solidFill>
                <a:latin typeface="Calibri" panose="020F0502020204030204" pitchFamily="34" charset="0"/>
                <a:cs typeface="Calibri" panose="020F0502020204030204" pitchFamily="34" charset="0"/>
              </a:rPr>
              <a:t>„Не е </a:t>
            </a:r>
            <a:r>
              <a:rPr lang="ru-RU" sz="2000" dirty="0" err="1" smtClean="0">
                <a:solidFill>
                  <a:srgbClr val="354F92"/>
                </a:solidFill>
                <a:latin typeface="Calibri" panose="020F0502020204030204" pitchFamily="34" charset="0"/>
                <a:cs typeface="Calibri" panose="020F0502020204030204" pitchFamily="34" charset="0"/>
              </a:rPr>
              <a:t>като</a:t>
            </a:r>
            <a:r>
              <a:rPr lang="ru-RU" sz="2000" dirty="0" smtClean="0">
                <a:solidFill>
                  <a:srgbClr val="354F92"/>
                </a:solidFill>
                <a:latin typeface="Calibri" panose="020F0502020204030204" pitchFamily="34" charset="0"/>
                <a:cs typeface="Calibri" panose="020F0502020204030204" pitchFamily="34" charset="0"/>
              </a:rPr>
              <a:t> поход или </a:t>
            </a:r>
            <a:r>
              <a:rPr lang="ru-RU" sz="2000" dirty="0" err="1" smtClean="0">
                <a:solidFill>
                  <a:srgbClr val="354F92"/>
                </a:solidFill>
                <a:latin typeface="Calibri" panose="020F0502020204030204" pitchFamily="34" charset="0"/>
                <a:cs typeface="Calibri" panose="020F0502020204030204" pitchFamily="34" charset="0"/>
              </a:rPr>
              <a:t>разходка</a:t>
            </a:r>
            <a:r>
              <a:rPr lang="ru-RU" sz="2000" dirty="0" smtClean="0">
                <a:solidFill>
                  <a:srgbClr val="354F92"/>
                </a:solidFill>
                <a:latin typeface="Calibri" panose="020F0502020204030204" pitchFamily="34" charset="0"/>
                <a:cs typeface="Calibri" panose="020F0502020204030204" pitchFamily="34" charset="0"/>
              </a:rPr>
              <a:t>, а </a:t>
            </a:r>
            <a:r>
              <a:rPr lang="ru-RU" sz="2000" dirty="0" err="1" smtClean="0">
                <a:solidFill>
                  <a:srgbClr val="354F92"/>
                </a:solidFill>
                <a:latin typeface="Calibri" panose="020F0502020204030204" pitchFamily="34" charset="0"/>
                <a:cs typeface="Calibri" panose="020F0502020204030204" pitchFamily="34" charset="0"/>
              </a:rPr>
              <a:t>свързване</a:t>
            </a:r>
            <a:r>
              <a:rPr lang="ru-RU" sz="2000" dirty="0" smtClean="0">
                <a:solidFill>
                  <a:srgbClr val="354F92"/>
                </a:solidFill>
                <a:latin typeface="Calibri" panose="020F0502020204030204" pitchFamily="34" charset="0"/>
                <a:cs typeface="Calibri" panose="020F0502020204030204" pitchFamily="34" charset="0"/>
              </a:rPr>
              <a:t> с </a:t>
            </a:r>
            <a:r>
              <a:rPr lang="ru-RU" sz="2000" dirty="0" err="1" smtClean="0">
                <a:solidFill>
                  <a:srgbClr val="354F92"/>
                </a:solidFill>
                <a:latin typeface="Calibri" panose="020F0502020204030204" pitchFamily="34" charset="0"/>
                <a:cs typeface="Calibri" panose="020F0502020204030204" pitchFamily="34" charset="0"/>
              </a:rPr>
              <a:t>природата</a:t>
            </a:r>
            <a:r>
              <a:rPr lang="ru-RU" sz="2000" dirty="0" smtClean="0">
                <a:solidFill>
                  <a:srgbClr val="354F92"/>
                </a:solidFill>
                <a:latin typeface="Calibri" panose="020F0502020204030204" pitchFamily="34" charset="0"/>
                <a:cs typeface="Calibri" panose="020F0502020204030204" pitchFamily="34" charset="0"/>
              </a:rPr>
              <a:t> чрез </a:t>
            </a:r>
            <a:r>
              <a:rPr lang="ru-RU" sz="2000" dirty="0" err="1" smtClean="0">
                <a:solidFill>
                  <a:srgbClr val="354F92"/>
                </a:solidFill>
                <a:latin typeface="Calibri" panose="020F0502020204030204" pitchFamily="34" charset="0"/>
                <a:cs typeface="Calibri" panose="020F0502020204030204" pitchFamily="34" charset="0"/>
              </a:rPr>
              <a:t>всичките</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ви</a:t>
            </a:r>
            <a:r>
              <a:rPr lang="ru-RU" sz="2000" dirty="0" smtClean="0">
                <a:solidFill>
                  <a:srgbClr val="354F92"/>
                </a:solidFill>
                <a:latin typeface="Calibri" panose="020F0502020204030204" pitchFamily="34" charset="0"/>
                <a:cs typeface="Calibri" panose="020F0502020204030204" pitchFamily="34" charset="0"/>
              </a:rPr>
              <a:t> </a:t>
            </a:r>
            <a:r>
              <a:rPr lang="ru-RU" sz="2000" dirty="0" err="1" smtClean="0">
                <a:solidFill>
                  <a:srgbClr val="354F92"/>
                </a:solidFill>
                <a:latin typeface="Calibri" panose="020F0502020204030204" pitchFamily="34" charset="0"/>
                <a:cs typeface="Calibri" panose="020F0502020204030204" pitchFamily="34" charset="0"/>
              </a:rPr>
              <a:t>сетива</a:t>
            </a:r>
            <a:r>
              <a:rPr lang="ru-RU" sz="2000" dirty="0" smtClean="0">
                <a:solidFill>
                  <a:srgbClr val="354F92"/>
                </a:solidFill>
                <a:latin typeface="Calibri" panose="020F0502020204030204" pitchFamily="34" charset="0"/>
                <a:cs typeface="Calibri" panose="020F0502020204030204" pitchFamily="34" charset="0"/>
              </a:rPr>
              <a:t>. Забелязвате това, което можете да видите, чуете, помиришете, вкусите и докоснете. Всичко е свързано с усещане за спокойствие и мир и забавяне на темпото.“, каза Кателийн де Вит</a:t>
            </a:r>
            <a:r>
              <a:rPr lang="bg-BG" sz="2000" dirty="0" smtClean="0">
                <a:solidFill>
                  <a:srgbClr val="354F92"/>
                </a:solidFill>
                <a:latin typeface="Calibri" panose="020F0502020204030204" pitchFamily="34" charset="0"/>
                <a:cs typeface="Calibri" panose="020F0502020204030204" pitchFamily="34" charset="0"/>
              </a:rPr>
              <a:t> от Ко Уиклоу, Ирландия.</a:t>
            </a:r>
            <a:endParaRPr lang="en-GB" sz="2000" b="0" i="0" dirty="0">
              <a:solidFill>
                <a:srgbClr val="354F92"/>
              </a:solidFill>
              <a:effectLst/>
              <a:latin typeface="Calibri" panose="020F0502020204030204" pitchFamily="34" charset="0"/>
              <a:cs typeface="Calibri" panose="020F0502020204030204" pitchFamily="34" charset="0"/>
            </a:endParaRPr>
          </a:p>
          <a:p>
            <a:pPr algn="l"/>
            <a:endParaRPr lang="en-GB" sz="2000" dirty="0">
              <a:solidFill>
                <a:srgbClr val="354F92"/>
              </a:solidFill>
              <a:latin typeface="Calibri" panose="020F0502020204030204" pitchFamily="34" charset="0"/>
              <a:cs typeface="Calibri" panose="020F0502020204030204" pitchFamily="34" charset="0"/>
            </a:endParaRPr>
          </a:p>
          <a:p>
            <a:pPr fontAlgn="base"/>
            <a:r>
              <a:rPr lang="ru-RU" sz="2000" dirty="0" err="1" smtClean="0">
                <a:solidFill>
                  <a:srgbClr val="354F92"/>
                </a:solidFill>
                <a:latin typeface="Calibri" pitchFamily="34" charset="0"/>
                <a:cs typeface="Calibri" pitchFamily="34" charset="0"/>
              </a:rPr>
              <a:t>Шинрин-йоку</a:t>
            </a:r>
            <a:r>
              <a:rPr lang="ru-RU" sz="2000" dirty="0" smtClean="0">
                <a:solidFill>
                  <a:srgbClr val="354F92"/>
                </a:solidFill>
                <a:latin typeface="Calibri" pitchFamily="34" charset="0"/>
                <a:cs typeface="Calibri" pitchFamily="34" charset="0"/>
              </a:rPr>
              <a:t> е </a:t>
            </a:r>
            <a:r>
              <a:rPr lang="ru-RU" sz="2000" dirty="0" err="1" smtClean="0">
                <a:solidFill>
                  <a:srgbClr val="354F92"/>
                </a:solidFill>
                <a:latin typeface="Calibri" pitchFamily="34" charset="0"/>
                <a:cs typeface="Calibri" pitchFamily="34" charset="0"/>
              </a:rPr>
              <a:t>японска</a:t>
            </a:r>
            <a:r>
              <a:rPr lang="ru-RU" sz="2000" dirty="0" smtClean="0">
                <a:solidFill>
                  <a:srgbClr val="354F92"/>
                </a:solidFill>
                <a:latin typeface="Calibri" pitchFamily="34" charset="0"/>
                <a:cs typeface="Calibri" pitchFamily="34" charset="0"/>
              </a:rPr>
              <a:t> практика от 80те </a:t>
            </a:r>
            <a:r>
              <a:rPr lang="ru-RU" sz="2000" dirty="0" err="1" smtClean="0">
                <a:solidFill>
                  <a:srgbClr val="354F92"/>
                </a:solidFill>
                <a:latin typeface="Calibri" pitchFamily="34" charset="0"/>
                <a:cs typeface="Calibri" pitchFamily="34" charset="0"/>
              </a:rPr>
              <a:t>години</a:t>
            </a:r>
            <a:r>
              <a:rPr lang="ru-RU" sz="2000" dirty="0" smtClean="0">
                <a:solidFill>
                  <a:srgbClr val="354F92"/>
                </a:solidFill>
                <a:latin typeface="Calibri" pitchFamily="34" charset="0"/>
                <a:cs typeface="Calibri" pitchFamily="34" charset="0"/>
              </a:rPr>
              <a:t> на 20ти век. За „горски вани“ или защо си струва по-често да се разхождаме в гората можете да прочетете повече на: </a:t>
            </a:r>
            <a:r>
              <a:rPr lang="en-US" sz="2000" dirty="0" smtClean="0">
                <a:latin typeface="Calibri" pitchFamily="34" charset="0"/>
                <a:cs typeface="Calibri" pitchFamily="34" charset="0"/>
                <a:hlinkClick r:id="rId4"/>
              </a:rPr>
              <a:t>https://futurist.bg/shinrin-yoku/</a:t>
            </a:r>
            <a:r>
              <a:rPr lang="bg-BG" sz="2000" dirty="0" smtClean="0"/>
              <a:t>. </a:t>
            </a:r>
            <a:r>
              <a:rPr lang="ru-RU" sz="2000" dirty="0" err="1" smtClean="0">
                <a:solidFill>
                  <a:srgbClr val="354F92"/>
                </a:solidFill>
                <a:latin typeface="Calibri" pitchFamily="34" charset="0"/>
                <a:cs typeface="Calibri" pitchFamily="34" charset="0"/>
              </a:rPr>
              <a:t>Днес</a:t>
            </a:r>
            <a:r>
              <a:rPr lang="ru-RU" sz="2000" dirty="0" smtClean="0">
                <a:solidFill>
                  <a:srgbClr val="354F92"/>
                </a:solidFill>
                <a:latin typeface="Calibri" pitchFamily="34" charset="0"/>
                <a:cs typeface="Calibri" pitchFamily="34" charset="0"/>
              </a:rPr>
              <a:t> около пет </a:t>
            </a:r>
            <a:r>
              <a:rPr lang="ru-RU" sz="2000" dirty="0" err="1" smtClean="0">
                <a:solidFill>
                  <a:srgbClr val="354F92"/>
                </a:solidFill>
                <a:latin typeface="Calibri" pitchFamily="34" charset="0"/>
                <a:cs typeface="Calibri" pitchFamily="34" charset="0"/>
              </a:rPr>
              <a:t>милиона</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японци</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прекарват</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време</a:t>
            </a:r>
            <a:r>
              <a:rPr lang="ru-RU" sz="2000" dirty="0" smtClean="0">
                <a:solidFill>
                  <a:srgbClr val="354F92"/>
                </a:solidFill>
                <a:latin typeface="Calibri" pitchFamily="34" charset="0"/>
                <a:cs typeface="Calibri" pitchFamily="34" charset="0"/>
              </a:rPr>
              <a:t> в горите, за да </a:t>
            </a:r>
            <a:r>
              <a:rPr lang="ru-RU" sz="2000" dirty="0" err="1" smtClean="0">
                <a:solidFill>
                  <a:srgbClr val="354F92"/>
                </a:solidFill>
                <a:latin typeface="Calibri" pitchFamily="34" charset="0"/>
                <a:cs typeface="Calibri" pitchFamily="34" charset="0"/>
              </a:rPr>
              <a:t>съживят</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тялото</a:t>
            </a:r>
            <a:r>
              <a:rPr lang="ru-RU" sz="2000" dirty="0" smtClean="0">
                <a:solidFill>
                  <a:srgbClr val="354F92"/>
                </a:solidFill>
                <a:latin typeface="Calibri" pitchFamily="34" charset="0"/>
                <a:cs typeface="Calibri" pitchFamily="34" charset="0"/>
              </a:rPr>
              <a:t> и духа си. </a:t>
            </a:r>
            <a:r>
              <a:rPr lang="ru-RU" sz="2000" dirty="0" err="1" smtClean="0">
                <a:solidFill>
                  <a:srgbClr val="354F92"/>
                </a:solidFill>
                <a:latin typeface="Calibri" pitchFamily="34" charset="0"/>
                <a:cs typeface="Calibri" pitchFamily="34" charset="0"/>
              </a:rPr>
              <a:t>Научни</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изследвания</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показват</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че</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горската</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вана</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може</a:t>
            </a:r>
            <a:r>
              <a:rPr lang="ru-RU" sz="2000" dirty="0" smtClean="0">
                <a:solidFill>
                  <a:srgbClr val="354F92"/>
                </a:solidFill>
                <a:latin typeface="Calibri" pitchFamily="34" charset="0"/>
                <a:cs typeface="Calibri" pitchFamily="34" charset="0"/>
              </a:rPr>
              <a:t> да </a:t>
            </a:r>
            <a:r>
              <a:rPr lang="ru-RU" sz="2000" dirty="0" err="1" smtClean="0">
                <a:solidFill>
                  <a:srgbClr val="354F92"/>
                </a:solidFill>
                <a:latin typeface="Calibri" pitchFamily="34" charset="0"/>
                <a:cs typeface="Calibri" pitchFamily="34" charset="0"/>
              </a:rPr>
              <a:t>намали</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кръвното</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налягане</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да</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засили</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имунната</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ви</a:t>
            </a:r>
            <a:r>
              <a:rPr lang="ru-RU" sz="2000" dirty="0" smtClean="0">
                <a:solidFill>
                  <a:srgbClr val="354F92"/>
                </a:solidFill>
                <a:latin typeface="Calibri" pitchFamily="34" charset="0"/>
                <a:cs typeface="Calibri" pitchFamily="34" charset="0"/>
              </a:rPr>
              <a:t> система и е полезно за </a:t>
            </a:r>
            <a:r>
              <a:rPr lang="ru-RU" sz="2000" dirty="0" err="1" smtClean="0">
                <a:solidFill>
                  <a:srgbClr val="354F92"/>
                </a:solidFill>
                <a:latin typeface="Calibri" pitchFamily="34" charset="0"/>
                <a:cs typeface="Calibri" pitchFamily="34" charset="0"/>
              </a:rPr>
              <a:t>психичното</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ви</a:t>
            </a:r>
            <a:r>
              <a:rPr lang="ru-RU" sz="2000" dirty="0" smtClean="0">
                <a:solidFill>
                  <a:srgbClr val="354F92"/>
                </a:solidFill>
                <a:latin typeface="Calibri" pitchFamily="34" charset="0"/>
                <a:cs typeface="Calibri" pitchFamily="34" charset="0"/>
              </a:rPr>
              <a:t> </a:t>
            </a:r>
            <a:r>
              <a:rPr lang="ru-RU" sz="2000" dirty="0" err="1" smtClean="0">
                <a:solidFill>
                  <a:srgbClr val="354F92"/>
                </a:solidFill>
                <a:latin typeface="Calibri" pitchFamily="34" charset="0"/>
                <a:cs typeface="Calibri" pitchFamily="34" charset="0"/>
              </a:rPr>
              <a:t>здраве</a:t>
            </a:r>
            <a:r>
              <a:rPr lang="ru-RU" sz="2000" dirty="0" smtClean="0">
                <a:solidFill>
                  <a:srgbClr val="354F92"/>
                </a:solidFill>
                <a:latin typeface="Calibri" pitchFamily="34" charset="0"/>
                <a:cs typeface="Calibri" pitchFamily="34" charset="0"/>
              </a:rPr>
              <a:t>.</a:t>
            </a:r>
            <a:endParaRPr lang="bg-BG" sz="2000" dirty="0" smtClean="0">
              <a:solidFill>
                <a:srgbClr val="354F92"/>
              </a:solidFill>
              <a:latin typeface="Calibri" pitchFamily="34" charset="0"/>
              <a:cs typeface="Calibri" pitchFamily="34" charset="0"/>
            </a:endParaRPr>
          </a:p>
          <a:p>
            <a:pPr fontAlgn="base"/>
            <a:endParaRPr lang="ru-RU" sz="2000" dirty="0" smtClean="0"/>
          </a:p>
          <a:p>
            <a:r>
              <a:rPr lang="en-GB" sz="2000" dirty="0">
                <a:solidFill>
                  <a:srgbClr val="354F92"/>
                </a:solidFill>
                <a:latin typeface="Calibri" panose="020F0502020204030204" pitchFamily="34" charset="0"/>
                <a:cs typeface="Calibri" panose="020F0502020204030204" pitchFamily="34" charset="0"/>
              </a:rPr>
              <a:t/>
            </a:r>
            <a:br>
              <a:rPr lang="en-GB" sz="2000" dirty="0">
                <a:solidFill>
                  <a:srgbClr val="354F92"/>
                </a:solidFill>
                <a:latin typeface="Calibri" panose="020F0502020204030204" pitchFamily="34" charset="0"/>
                <a:cs typeface="Calibri" panose="020F0502020204030204" pitchFamily="34" charset="0"/>
              </a:rPr>
            </a:br>
            <a:endParaRPr lang="en-GB" sz="2000" b="0" i="0" dirty="0">
              <a:solidFill>
                <a:srgbClr val="354F92"/>
              </a:solidFill>
              <a:effectLst/>
              <a:latin typeface="Calibri" panose="020F0502020204030204" pitchFamily="34" charset="0"/>
              <a:cs typeface="Calibri" panose="020F0502020204030204" pitchFamily="34" charset="0"/>
            </a:endParaRPr>
          </a:p>
          <a:p>
            <a:pPr algn="l"/>
            <a:endParaRPr lang="en-GB" dirty="0">
              <a:latin typeface="ibm plex sans" panose="020B0503050203000203" pitchFamily="34" charset="0"/>
            </a:endParaRPr>
          </a:p>
          <a:p>
            <a:r>
              <a:rPr lang="bg-BG" dirty="0" smtClean="0"/>
              <a:t>0</a:t>
            </a:r>
            <a:endParaRPr lang="en-IE" dirty="0"/>
          </a:p>
        </p:txBody>
      </p:sp>
      <p:pic>
        <p:nvPicPr>
          <p:cNvPr id="5" name="Picture 4" descr="Young girl in bamboo forest">
            <a:extLst>
              <a:ext uri="{FF2B5EF4-FFF2-40B4-BE49-F238E27FC236}">
                <a16:creationId xmlns="" xmlns:a16="http://schemas.microsoft.com/office/drawing/2014/main" id="{9BC310D9-85E1-3D88-E5FF-FF6E02084427}"/>
              </a:ext>
            </a:extLst>
          </p:cNvPr>
          <p:cNvPicPr>
            <a:picLocks noChangeAspect="1"/>
          </p:cNvPicPr>
          <p:nvPr/>
        </p:nvPicPr>
        <p:blipFill rotWithShape="1">
          <a:blip r:embed="rId5"/>
          <a:srcRect r="63471"/>
          <a:stretch/>
        </p:blipFill>
        <p:spPr>
          <a:xfrm>
            <a:off x="10122196" y="0"/>
            <a:ext cx="3757723" cy="6858000"/>
          </a:xfrm>
          <a:prstGeom prst="rect">
            <a:avLst/>
          </a:prstGeom>
        </p:spPr>
      </p:pic>
    </p:spTree>
    <p:extLst>
      <p:ext uri="{BB962C8B-B14F-4D97-AF65-F5344CB8AC3E}">
        <p14:creationId xmlns="" xmlns:p14="http://schemas.microsoft.com/office/powerpoint/2010/main" val="2722920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5" name="Picture Placeholder 4" descr="Portrait of young woman blowing dandelion flower seeds">
            <a:extLst>
              <a:ext uri="{FF2B5EF4-FFF2-40B4-BE49-F238E27FC236}">
                <a16:creationId xmlns="" xmlns:a16="http://schemas.microsoft.com/office/drawing/2014/main" id="{0D18693C-8C36-B9D1-1F91-AADDB3706C9F}"/>
              </a:ext>
            </a:extLst>
          </p:cNvPr>
          <p:cNvPicPr>
            <a:picLocks noGrp="1" noChangeAspect="1"/>
          </p:cNvPicPr>
          <p:nvPr>
            <p:ph type="pic" idx="2"/>
          </p:nvPr>
        </p:nvPicPr>
        <p:blipFill>
          <a:blip r:embed="rId3"/>
          <a:srcRect t="16964" b="16964"/>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01</a:t>
            </a:r>
            <a:endParaRPr dirty="0"/>
          </a:p>
        </p:txBody>
      </p:sp>
      <p:sp>
        <p:nvSpPr>
          <p:cNvPr id="244" name="Google Shape;244;p21"/>
          <p:cNvSpPr/>
          <p:nvPr/>
        </p:nvSpPr>
        <p:spPr>
          <a:xfrm>
            <a:off x="5705370" y="2633939"/>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dirty="0">
              <a:solidFill>
                <a:schemeClr val="lt1"/>
              </a:solidFill>
              <a:latin typeface="Montserrat"/>
              <a:ea typeface="Montserrat"/>
              <a:cs typeface="Montserrat"/>
              <a:sym typeface="Montserrat"/>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245" name="Google Shape;245;p21"/>
          <p:cNvSpPr txBox="1"/>
          <p:nvPr/>
        </p:nvSpPr>
        <p:spPr>
          <a:xfrm>
            <a:off x="5746555" y="2624927"/>
            <a:ext cx="5400900" cy="1200288"/>
          </a:xfrm>
          <a:prstGeom prst="rect">
            <a:avLst/>
          </a:prstGeom>
          <a:noFill/>
          <a:ln>
            <a:noFill/>
          </a:ln>
        </p:spPr>
        <p:txBody>
          <a:bodyPr spcFirstLastPara="1" wrap="square" lIns="91425" tIns="45700" rIns="91425" bIns="45700" anchor="t" anchorCtr="0">
            <a:spAutoFit/>
          </a:bodyPr>
          <a:lstStyle/>
          <a:p>
            <a:pPr lvl="0" algn="ctr">
              <a:buSzPts val="3600"/>
            </a:pPr>
            <a:r>
              <a:rPr lang="ru-RU" sz="3600" dirty="0" smtClean="0">
                <a:solidFill>
                  <a:srgbClr val="EB7339"/>
                </a:solidFill>
                <a:latin typeface="Calibri"/>
                <a:ea typeface="Calibri"/>
                <a:cs typeface="Calibri"/>
                <a:sym typeface="Calibri"/>
              </a:rPr>
              <a:t>Да поговорим за </a:t>
            </a:r>
            <a:r>
              <a:rPr lang="ru-RU" sz="3600" dirty="0" err="1" smtClean="0">
                <a:solidFill>
                  <a:srgbClr val="EB7339"/>
                </a:solidFill>
                <a:latin typeface="Calibri"/>
                <a:ea typeface="Calibri"/>
                <a:cs typeface="Calibri"/>
                <a:sym typeface="Calibri"/>
              </a:rPr>
              <a:t>нашето</a:t>
            </a:r>
            <a:r>
              <a:rPr lang="ru-RU" sz="3600" dirty="0" smtClean="0">
                <a:solidFill>
                  <a:srgbClr val="EB7339"/>
                </a:solidFill>
                <a:latin typeface="Calibri"/>
                <a:ea typeface="Calibri"/>
                <a:cs typeface="Calibri"/>
                <a:sym typeface="Calibri"/>
              </a:rPr>
              <a:t> </a:t>
            </a:r>
            <a:r>
              <a:rPr lang="ru-RU" sz="3600" dirty="0" err="1" smtClean="0">
                <a:solidFill>
                  <a:srgbClr val="EB7339"/>
                </a:solidFill>
                <a:latin typeface="Calibri"/>
                <a:ea typeface="Calibri"/>
                <a:cs typeface="Calibri"/>
                <a:sym typeface="Calibri"/>
              </a:rPr>
              <a:t>здраве</a:t>
            </a:r>
            <a:r>
              <a:rPr lang="ru-RU" sz="3600" dirty="0" smtClean="0">
                <a:solidFill>
                  <a:srgbClr val="EB7339"/>
                </a:solidFill>
                <a:latin typeface="Calibri"/>
                <a:ea typeface="Calibri"/>
                <a:cs typeface="Calibri"/>
                <a:sym typeface="Calibri"/>
              </a:rPr>
              <a:t> и благополучие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239353" y="922475"/>
            <a:ext cx="7213532" cy="8510022"/>
          </a:xfrm>
          <a:prstGeom prst="rect">
            <a:avLst/>
          </a:prstGeom>
          <a:noFill/>
        </p:spPr>
        <p:txBody>
          <a:bodyPr wrap="square">
            <a:spAutoFit/>
          </a:bodyPr>
          <a:lstStyle/>
          <a:p>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Социалното</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предписание е мощен, доказан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механизъм</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общността</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подобряване</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физическото</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емоционалното</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психическото</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благополучие на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възрастните</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чрез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свързването</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им с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немедицински</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източници</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подкрепа</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ea typeface="Calibri" panose="020F0502020204030204" pitchFamily="34" charset="0"/>
                <a:cs typeface="Calibri" panose="020F0502020204030204" pitchFamily="34" charset="0"/>
              </a:rPr>
              <a:t>общността</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a:t>
            </a:r>
            <a:endParaRPr lang="en-US" sz="2400" dirty="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Нашата среда и общности имат огромна роля.</a:t>
            </a: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Повече може да научите от следващите публикации:</a:t>
            </a:r>
          </a:p>
          <a:p>
            <a:r>
              <a:rPr lang="ru-RU" sz="2000" dirty="0" smtClean="0">
                <a:latin typeface="Calibri" pitchFamily="34" charset="0"/>
                <a:cs typeface="Calibri" pitchFamily="34" charset="0"/>
                <a:hlinkClick r:id="rId3"/>
              </a:rPr>
              <a:t>Могат ли тези времена на криза да бъдат възможност за промяна за здравето и благополучието? - списание EuroHealthNet (eurohealthnet-magazine.eu)</a:t>
            </a:r>
            <a:endParaRPr lang="ru-RU" sz="2000" dirty="0" smtClean="0">
              <a:latin typeface="Calibri" pitchFamily="34" charset="0"/>
              <a:cs typeface="Calibri" pitchFamily="34" charset="0"/>
            </a:endParaRPr>
          </a:p>
          <a:p>
            <a:endParaRPr lang="ru-RU" sz="900" dirty="0" smtClean="0">
              <a:solidFill>
                <a:srgbClr val="354F92"/>
              </a:solidFill>
              <a:latin typeface="Calibri" pitchFamily="34" charset="0"/>
              <a:ea typeface="Calibri" panose="020F0502020204030204" pitchFamily="34" charset="0"/>
              <a:cs typeface="Calibri" pitchFamily="34" charset="0"/>
            </a:endParaRPr>
          </a:p>
          <a:p>
            <a:r>
              <a:rPr lang="en-US" sz="2000" dirty="0" smtClean="0">
                <a:solidFill>
                  <a:srgbClr val="354F92"/>
                </a:solidFill>
                <a:latin typeface="Calibri" panose="020F0502020204030204" pitchFamily="34" charset="0"/>
                <a:ea typeface="Calibri" panose="020F0502020204030204" pitchFamily="34" charset="0"/>
                <a:cs typeface="Calibri" panose="020F0502020204030204" pitchFamily="34" charset="0"/>
                <a:hlinkClick r:id="rId4"/>
              </a:rPr>
              <a:t>https://eurohealthnet-magazine.eu/bg/changing-lives-through-social-prescribing-a-personal-reflection/</a:t>
            </a:r>
            <a:r>
              <a:rPr lang="bg-BG" sz="20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a:t>
            </a:r>
          </a:p>
          <a:p>
            <a:endParaRPr lang="bg-BG" sz="9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en-US" sz="2000" dirty="0" smtClean="0">
                <a:solidFill>
                  <a:srgbClr val="354F92"/>
                </a:solidFill>
                <a:latin typeface="Calibri" panose="020F0502020204030204" pitchFamily="34" charset="0"/>
                <a:ea typeface="Calibri" panose="020F0502020204030204" pitchFamily="34" charset="0"/>
                <a:cs typeface="Calibri" panose="020F0502020204030204" pitchFamily="34" charset="0"/>
                <a:hlinkClick r:id="rId5"/>
              </a:rPr>
              <a:t>https://eurohealthnet-magazine.eu/bg/the-role-of-art-and-culture-in-health-care-and-health-promotion/</a:t>
            </a:r>
            <a:r>
              <a:rPr lang="bg-BG" sz="20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a:t>
            </a:r>
          </a:p>
          <a:p>
            <a:endParaRPr lang="bg-BG"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en-US" sz="2400" dirty="0">
              <a:ea typeface="Calibri" panose="020F0502020204030204" pitchFamily="34" charset="0"/>
              <a:cs typeface="Times New Roman" panose="02020603050405020304" pitchFamily="18" charset="0"/>
            </a:endParaRPr>
          </a:p>
          <a:p>
            <a:pPr algn="l" fontAlgn="auto"/>
            <a:endParaRPr lang="en-GB" sz="4000" b="0" i="0" dirty="0">
              <a:effectLst/>
              <a:latin typeface="Source Serif Pro" panose="02040603050405020204" pitchFamily="18" charset="0"/>
            </a:endParaRPr>
          </a:p>
          <a:p>
            <a:pPr algn="l" fontAlgn="auto"/>
            <a:endParaRPr lang="en-GB" sz="3200" b="0" i="0" dirty="0">
              <a:effectLst/>
              <a:latin typeface="Source Serif Pro" panose="02040603050405020204" pitchFamily="18"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05645" y="0"/>
            <a:ext cx="10867229" cy="683264"/>
          </a:xfrm>
          <a:prstGeom prst="rect">
            <a:avLst/>
          </a:prstGeom>
          <a:noFill/>
        </p:spPr>
        <p:txBody>
          <a:bodyPr wrap="square">
            <a:spAutoFit/>
          </a:bodyPr>
          <a:lstStyle/>
          <a:p>
            <a:pPr>
              <a:lnSpc>
                <a:spcPct val="120000"/>
              </a:lnSpc>
            </a:pPr>
            <a:r>
              <a:rPr lang="en-IE" sz="2400" b="1" dirty="0">
                <a:solidFill>
                  <a:srgbClr val="EC7A42"/>
                </a:solidFill>
              </a:rPr>
              <a:t> </a:t>
            </a:r>
            <a:r>
              <a:rPr lang="ru-RU" sz="3200" b="1" dirty="0" smtClean="0">
                <a:solidFill>
                  <a:srgbClr val="EC7A42"/>
                </a:solidFill>
                <a:latin typeface="Calibri" pitchFamily="34" charset="0"/>
                <a:cs typeface="Calibri" pitchFamily="34" charset="0"/>
              </a:rPr>
              <a:t>ЧУВАЛИ ЛИ СТЕ ЗА СОЦИАЛНОТО ПРЕДПИСАНИЕ? </a:t>
            </a:r>
            <a:endParaRPr lang="en-IE" sz="3200" b="1" dirty="0">
              <a:solidFill>
                <a:srgbClr val="EC7A42"/>
              </a:solidFill>
              <a:latin typeface="Calibri" pitchFamily="34" charset="0"/>
              <a:cs typeface="Calibri" pitchFamily="34" charset="0"/>
            </a:endParaRPr>
          </a:p>
        </p:txBody>
      </p:sp>
      <p:pic>
        <p:nvPicPr>
          <p:cNvPr id="1026" name="Picture 2"/>
          <p:cNvPicPr>
            <a:picLocks noChangeAspect="1" noChangeArrowheads="1"/>
          </p:cNvPicPr>
          <p:nvPr/>
        </p:nvPicPr>
        <p:blipFill>
          <a:blip r:embed="rId6"/>
          <a:srcRect/>
          <a:stretch>
            <a:fillRect/>
          </a:stretch>
        </p:blipFill>
        <p:spPr bwMode="auto">
          <a:xfrm>
            <a:off x="8482013" y="1152525"/>
            <a:ext cx="2962275" cy="4419600"/>
          </a:xfrm>
          <a:prstGeom prst="rect">
            <a:avLst/>
          </a:prstGeom>
          <a:noFill/>
          <a:ln w="9525">
            <a:noFill/>
            <a:miter lim="800000"/>
            <a:headEnd/>
            <a:tailEnd/>
          </a:ln>
        </p:spPr>
      </p:pic>
    </p:spTree>
    <p:extLst>
      <p:ext uri="{BB962C8B-B14F-4D97-AF65-F5344CB8AC3E}">
        <p14:creationId xmlns="" xmlns:p14="http://schemas.microsoft.com/office/powerpoint/2010/main" val="42161983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047750" y="599068"/>
            <a:ext cx="6981825" cy="9664184"/>
          </a:xfrm>
          <a:prstGeom prst="rect">
            <a:avLst/>
          </a:prstGeom>
          <a:noFill/>
        </p:spPr>
        <p:txBody>
          <a:bodyPr wrap="square">
            <a:spAutoFit/>
          </a:bodyPr>
          <a:lstStyle/>
          <a:p>
            <a:r>
              <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ЕкоФест – зелените идеи в действие, фестивал в местността Узана, Габрово.</a:t>
            </a:r>
          </a:p>
          <a:p>
            <a:endPar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Мисията на ЕкоФест е </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да привлича все по-широк кръг от хора към идеята за опазване на околната среда като предпоставка за успешно икономическо, социално и личностно развитие.</a:t>
            </a: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Целите на ЕкоФест са</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обмен на опит и споделяне на добри практики за устойчивото развитие и управление на околната среда; дискусии между заинтересованите страни по конкретни проблеми на опазването на околната среда; създаване на среда за възприемане на екологични послания от най-малките до най-големите.</a:t>
            </a: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dirty="0" smtClean="0">
              <a:solidFill>
                <a:srgbClr val="354F92"/>
              </a:solidFill>
              <a:latin typeface="Calibri" pitchFamily="34" charset="0"/>
              <a:ea typeface="Calibri" panose="020F0502020204030204" pitchFamily="34" charset="0"/>
              <a:cs typeface="Calibri" pitchFamily="34" charset="0"/>
            </a:endParaRPr>
          </a:p>
          <a:p>
            <a:endParaRPr lang="ru-RU" sz="1000" dirty="0" smtClean="0">
              <a:solidFill>
                <a:srgbClr val="354F92"/>
              </a:solidFill>
              <a:latin typeface="Calibri" pitchFamily="34" charset="0"/>
              <a:ea typeface="Calibri" panose="020F0502020204030204" pitchFamily="34" charset="0"/>
              <a:cs typeface="Calibri" pitchFamily="34" charset="0"/>
            </a:endParaRPr>
          </a:p>
          <a:p>
            <a:endParaRPr lang="ru-RU" sz="10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en-GB" sz="2400" i="0" dirty="0">
              <a:effectLst/>
              <a:latin typeface="Calibri" pitchFamily="34" charset="0"/>
              <a:cs typeface="Calibri" pitchFamily="34" charset="0"/>
            </a:endParaRPr>
          </a:p>
          <a:p>
            <a:pPr algn="l" fontAlgn="auto"/>
            <a:endParaRPr lang="en-GB" sz="3200" b="0" i="0" dirty="0">
              <a:effectLst/>
              <a:latin typeface="Source Serif Pro" panose="02040603050405020204" pitchFamily="18"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A71F85F8-05CD-7943-B839-252A514BE709}"/>
              </a:ext>
            </a:extLst>
          </p:cNvPr>
          <p:cNvSpPr txBox="1"/>
          <p:nvPr/>
        </p:nvSpPr>
        <p:spPr>
          <a:xfrm>
            <a:off x="715170" y="0"/>
            <a:ext cx="10867229" cy="683264"/>
          </a:xfrm>
          <a:prstGeom prst="rect">
            <a:avLst/>
          </a:prstGeom>
          <a:noFill/>
        </p:spPr>
        <p:txBody>
          <a:bodyPr wrap="square">
            <a:spAutoFit/>
          </a:bodyPr>
          <a:lstStyle/>
          <a:p>
            <a:pPr>
              <a:lnSpc>
                <a:spcPct val="120000"/>
              </a:lnSpc>
            </a:pPr>
            <a:r>
              <a:rPr lang="ru-RU" sz="3200" b="1" dirty="0" smtClean="0">
                <a:solidFill>
                  <a:srgbClr val="EC7A42"/>
                </a:solidFill>
                <a:latin typeface="Calibri" pitchFamily="34" charset="0"/>
                <a:cs typeface="Calibri" pitchFamily="34" charset="0"/>
              </a:rPr>
              <a:t>СОЦИАЛНО ПРЕДПИСАНИЕ И ПРИРОДА - ПРИМЕРИ</a:t>
            </a:r>
            <a:endParaRPr lang="en-IE" sz="3200" b="1" dirty="0">
              <a:solidFill>
                <a:srgbClr val="EC7A42"/>
              </a:solidFill>
              <a:latin typeface="Calibri" pitchFamily="34" charset="0"/>
              <a:cs typeface="Calibri" pitchFamily="34" charset="0"/>
            </a:endParaRPr>
          </a:p>
        </p:txBody>
      </p:sp>
      <p:pic>
        <p:nvPicPr>
          <p:cNvPr id="6148" name="Picture 4" descr="https://ecofest.bg/wp-content/uploads/2015/08/EcoFest-2015-25.jpg"/>
          <p:cNvPicPr>
            <a:picLocks noChangeAspect="1" noChangeArrowheads="1"/>
          </p:cNvPicPr>
          <p:nvPr/>
        </p:nvPicPr>
        <p:blipFill>
          <a:blip r:embed="rId3"/>
          <a:srcRect/>
          <a:stretch>
            <a:fillRect/>
          </a:stretch>
        </p:blipFill>
        <p:spPr bwMode="auto">
          <a:xfrm>
            <a:off x="7867650" y="795337"/>
            <a:ext cx="4171950" cy="2059901"/>
          </a:xfrm>
          <a:prstGeom prst="rect">
            <a:avLst/>
          </a:prstGeom>
          <a:noFill/>
        </p:spPr>
      </p:pic>
      <p:pic>
        <p:nvPicPr>
          <p:cNvPr id="6150" name="Picture 6" descr="https://ecofest.bg/wp-content/uploads/2015/08/EcoFest-2015-31.jpg"/>
          <p:cNvPicPr>
            <a:picLocks noChangeAspect="1" noChangeArrowheads="1"/>
          </p:cNvPicPr>
          <p:nvPr/>
        </p:nvPicPr>
        <p:blipFill>
          <a:blip r:embed="rId4"/>
          <a:srcRect/>
          <a:stretch>
            <a:fillRect/>
          </a:stretch>
        </p:blipFill>
        <p:spPr bwMode="auto">
          <a:xfrm>
            <a:off x="7962900" y="3471862"/>
            <a:ext cx="3898899" cy="2500169"/>
          </a:xfrm>
          <a:prstGeom prst="rect">
            <a:avLst/>
          </a:prstGeom>
          <a:noFill/>
        </p:spPr>
      </p:pic>
    </p:spTree>
    <p:extLst>
      <p:ext uri="{BB962C8B-B14F-4D97-AF65-F5344CB8AC3E}">
        <p14:creationId xmlns="" xmlns:p14="http://schemas.microsoft.com/office/powerpoint/2010/main" val="14529543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047750" y="599068"/>
            <a:ext cx="8991600" cy="10033516"/>
          </a:xfrm>
          <a:prstGeom prst="rect">
            <a:avLst/>
          </a:prstGeom>
          <a:noFill/>
        </p:spPr>
        <p:txBody>
          <a:bodyPr wrap="square">
            <a:spAutoFit/>
          </a:bodyPr>
          <a:lstStyle/>
          <a:p>
            <a:r>
              <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Екофест – зелените идеи в действие, местността Узана, Габрово.</a:t>
            </a: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Фестивалът е изложение на: </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добри еко-практики; успешни био-продукти; свежи зелени идеи; иновативни технологии; устойчиви арт-инициативи.</a:t>
            </a: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Фестивалът е форум за: </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отговорното отношение към природата</a:t>
            </a: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здравословния начин на живот; връзката между устойчивото развитие и изкуствата.</a:t>
            </a: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ЕкоФест е насочен към: </a:t>
            </a: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отговорния към околната среда бизнес от всички сектори; производители на здравословни храни; неправителствените организации, които работят за устойчиво развитие и опазване на околната среда; националните, регионалните и местните власти; творци, вдъхновени от идеята за развитие без увреждане на природата; всички хора, които желаят да осигурят по-добър живот за себе си и бъдещите поколения; образователните институции, които разбират ролята си за устойчивото развитие.</a:t>
            </a: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dirty="0" smtClean="0">
              <a:solidFill>
                <a:srgbClr val="354F92"/>
              </a:solidFill>
              <a:latin typeface="Calibri" pitchFamily="34" charset="0"/>
              <a:ea typeface="Calibri" panose="020F0502020204030204" pitchFamily="34" charset="0"/>
              <a:cs typeface="Calibri" pitchFamily="34" charset="0"/>
            </a:endParaRPr>
          </a:p>
          <a:p>
            <a:endParaRPr lang="ru-RU" sz="1000" dirty="0" smtClean="0">
              <a:solidFill>
                <a:srgbClr val="354F92"/>
              </a:solidFill>
              <a:latin typeface="Calibri" pitchFamily="34" charset="0"/>
              <a:ea typeface="Calibri" panose="020F0502020204030204" pitchFamily="34" charset="0"/>
              <a:cs typeface="Calibri" pitchFamily="34" charset="0"/>
            </a:endParaRPr>
          </a:p>
          <a:p>
            <a:endParaRPr lang="ru-RU" sz="10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en-GB" sz="2400" i="0" dirty="0">
              <a:effectLst/>
              <a:latin typeface="Calibri" pitchFamily="34" charset="0"/>
              <a:cs typeface="Calibri" pitchFamily="34" charset="0"/>
            </a:endParaRPr>
          </a:p>
          <a:p>
            <a:pPr algn="l" fontAlgn="auto"/>
            <a:endParaRPr lang="en-GB" sz="3200" b="0" i="0" dirty="0">
              <a:effectLst/>
              <a:latin typeface="Source Serif Pro" panose="02040603050405020204" pitchFamily="18"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A71F85F8-05CD-7943-B839-252A514BE709}"/>
              </a:ext>
            </a:extLst>
          </p:cNvPr>
          <p:cNvSpPr txBox="1"/>
          <p:nvPr/>
        </p:nvSpPr>
        <p:spPr>
          <a:xfrm>
            <a:off x="715170" y="0"/>
            <a:ext cx="10867229" cy="643894"/>
          </a:xfrm>
          <a:prstGeom prst="rect">
            <a:avLst/>
          </a:prstGeom>
          <a:noFill/>
        </p:spPr>
        <p:txBody>
          <a:bodyPr wrap="square">
            <a:spAutoFit/>
          </a:bodyPr>
          <a:lstStyle/>
          <a:p>
            <a:pPr>
              <a:lnSpc>
                <a:spcPct val="120000"/>
              </a:lnSpc>
            </a:pPr>
            <a:r>
              <a:rPr lang="ru-RU" sz="3200" b="1" dirty="0" smtClean="0">
                <a:solidFill>
                  <a:srgbClr val="EC7A42"/>
                </a:solidFill>
                <a:latin typeface="Calibri" pitchFamily="34" charset="0"/>
                <a:cs typeface="Calibri" pitchFamily="34" charset="0"/>
              </a:rPr>
              <a:t>СОЦИАЛНО ПРЕДПИСАНИЕ И ПРИРОДА - ПРИМЕРИ</a:t>
            </a:r>
            <a:endParaRPr lang="en-IE" sz="3200" b="1" dirty="0">
              <a:solidFill>
                <a:srgbClr val="EC7A42"/>
              </a:solidFill>
              <a:latin typeface="Calibri" pitchFamily="34" charset="0"/>
              <a:cs typeface="Calibri" pitchFamily="34" charset="0"/>
            </a:endParaRPr>
          </a:p>
        </p:txBody>
      </p:sp>
      <p:pic>
        <p:nvPicPr>
          <p:cNvPr id="150530" name="Picture 2" descr="https://ecofest.bg/wp-content/uploads/2015/08/DSC_0151.jpg"/>
          <p:cNvPicPr>
            <a:picLocks noChangeAspect="1" noChangeArrowheads="1"/>
          </p:cNvPicPr>
          <p:nvPr/>
        </p:nvPicPr>
        <p:blipFill>
          <a:blip r:embed="rId3"/>
          <a:srcRect/>
          <a:stretch>
            <a:fillRect/>
          </a:stretch>
        </p:blipFill>
        <p:spPr bwMode="auto">
          <a:xfrm rot="16200000">
            <a:off x="8546328" y="2338387"/>
            <a:ext cx="4591821" cy="1985963"/>
          </a:xfrm>
          <a:prstGeom prst="rect">
            <a:avLst/>
          </a:prstGeom>
          <a:noFill/>
        </p:spPr>
      </p:pic>
    </p:spTree>
    <p:extLst>
      <p:ext uri="{BB962C8B-B14F-4D97-AF65-F5344CB8AC3E}">
        <p14:creationId xmlns="" xmlns:p14="http://schemas.microsoft.com/office/powerpoint/2010/main" val="1452954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426029" y="741943"/>
            <a:ext cx="6139541" cy="8402300"/>
          </a:xfrm>
          <a:prstGeom prst="rect">
            <a:avLst/>
          </a:prstGeom>
          <a:noFill/>
        </p:spPr>
        <p:txBody>
          <a:bodyPr wrap="square">
            <a:spAutoFit/>
          </a:bodyPr>
          <a:lstStyle/>
          <a:p>
            <a:r>
              <a:rPr lang="ru-RU" sz="2400" dirty="0" smtClean="0">
                <a:solidFill>
                  <a:srgbClr val="354F92"/>
                </a:solidFill>
                <a:latin typeface="Calibri" panose="020F0502020204030204" pitchFamily="34" charset="0"/>
                <a:cs typeface="Calibri" panose="020F0502020204030204" pitchFamily="34" charset="0"/>
              </a:rPr>
              <a:t>Пример за изграждане на социални връзки чрез природата е Еньовден.</a:t>
            </a:r>
          </a:p>
          <a:p>
            <a:r>
              <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Еньовден е български народен празник на лечебните билки, който се чества на 24 юни всяка година.</a:t>
            </a:r>
            <a:r>
              <a:rPr lang="ru-RU" sz="2400" dirty="0" smtClean="0">
                <a:solidFill>
                  <a:srgbClr val="354F92"/>
                </a:solidFill>
                <a:latin typeface="Calibri" panose="020F0502020204030204" pitchFamily="34" charset="0"/>
                <a:cs typeface="Calibri" panose="020F0502020204030204" pitchFamily="34" charset="0"/>
              </a:rPr>
              <a:t> </a:t>
            </a:r>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r>
              <a:rPr lang="ru-RU" sz="2400" i="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Еньовден в Етнографски музей «Етъра», Габрово.</a:t>
            </a:r>
            <a:endParaRPr lang="ru-RU" sz="1000" i="1" dirty="0" smtClean="0">
              <a:solidFill>
                <a:srgbClr val="354F92"/>
              </a:solidFill>
              <a:latin typeface="Calibri" pitchFamily="34" charset="0"/>
              <a:ea typeface="Calibri" panose="020F0502020204030204" pitchFamily="34" charset="0"/>
              <a:cs typeface="Calibri" pitchFamily="34" charset="0"/>
            </a:endParaRP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Това е три-дневно събитие, което включва групови дейности като:</a:t>
            </a:r>
          </a:p>
          <a:p>
            <a:pPr>
              <a:buFont typeface="Wingdings" pitchFamily="2" charset="2"/>
              <a:buChar char="v"/>
            </a:pP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Преминаване през Еньовденски венец</a:t>
            </a:r>
          </a:p>
          <a:p>
            <a:pPr>
              <a:buFont typeface="Wingdings" pitchFamily="2" charset="2"/>
              <a:buChar char="v"/>
            </a:pP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Свиване на момини китки</a:t>
            </a:r>
          </a:p>
          <a:p>
            <a:pPr>
              <a:buFont typeface="Wingdings" pitchFamily="2" charset="2"/>
              <a:buChar char="v"/>
            </a:pP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Направа на натурални сапуни</a:t>
            </a:r>
          </a:p>
          <a:p>
            <a:pPr>
              <a:buFont typeface="Wingdings" pitchFamily="2" charset="2"/>
              <a:buChar char="v"/>
            </a:pP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Боядисване на прежда с растителни багрила</a:t>
            </a:r>
          </a:p>
          <a:p>
            <a:pPr>
              <a:buFont typeface="Wingdings" pitchFamily="2" charset="2"/>
              <a:buChar char="v"/>
            </a:pPr>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 Приготвяне на домашна козметика с билки</a:t>
            </a:r>
          </a:p>
          <a:p>
            <a:endParaRPr lang="ru-RU" sz="10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en-GB" sz="2400" i="0" dirty="0">
              <a:effectLst/>
              <a:latin typeface="Calibri" pitchFamily="34" charset="0"/>
              <a:cs typeface="Calibri" pitchFamily="34" charset="0"/>
            </a:endParaRPr>
          </a:p>
          <a:p>
            <a:pPr algn="l" fontAlgn="auto"/>
            <a:endParaRPr lang="en-GB" sz="3200" b="0" i="0" dirty="0">
              <a:effectLst/>
              <a:latin typeface="Source Serif Pro" panose="02040603050405020204" pitchFamily="18"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A71F85F8-05CD-7943-B839-252A514BE709}"/>
              </a:ext>
            </a:extLst>
          </p:cNvPr>
          <p:cNvSpPr txBox="1"/>
          <p:nvPr/>
        </p:nvSpPr>
        <p:spPr>
          <a:xfrm>
            <a:off x="715170" y="0"/>
            <a:ext cx="10867229" cy="643894"/>
          </a:xfrm>
          <a:prstGeom prst="rect">
            <a:avLst/>
          </a:prstGeom>
          <a:noFill/>
        </p:spPr>
        <p:txBody>
          <a:bodyPr wrap="square">
            <a:spAutoFit/>
          </a:bodyPr>
          <a:lstStyle/>
          <a:p>
            <a:pPr>
              <a:lnSpc>
                <a:spcPct val="120000"/>
              </a:lnSpc>
            </a:pPr>
            <a:r>
              <a:rPr lang="ru-RU" sz="3200" b="1" dirty="0" smtClean="0">
                <a:solidFill>
                  <a:srgbClr val="EC7A42"/>
                </a:solidFill>
                <a:latin typeface="Calibri" pitchFamily="34" charset="0"/>
                <a:cs typeface="Calibri" pitchFamily="34" charset="0"/>
              </a:rPr>
              <a:t>СОЦИАЛНО ПРЕДПИСАНИЕ И ПРИРОДА - ПРИМЕРИ</a:t>
            </a:r>
            <a:endParaRPr lang="en-IE" sz="3200" b="1" dirty="0">
              <a:solidFill>
                <a:srgbClr val="EC7A42"/>
              </a:solidFill>
              <a:latin typeface="Calibri" pitchFamily="34" charset="0"/>
              <a:cs typeface="Calibri" pitchFamily="34" charset="0"/>
            </a:endParaRPr>
          </a:p>
        </p:txBody>
      </p:sp>
      <p:pic>
        <p:nvPicPr>
          <p:cNvPr id="3074" name="Picture 2" descr="Етнографски музей на открито Етър Gabrovo, vacations, България |  Туристически атракции | Туристически гид на България"/>
          <p:cNvPicPr>
            <a:picLocks noChangeAspect="1" noChangeArrowheads="1"/>
          </p:cNvPicPr>
          <p:nvPr/>
        </p:nvPicPr>
        <p:blipFill>
          <a:blip r:embed="rId3"/>
          <a:srcRect/>
          <a:stretch>
            <a:fillRect/>
          </a:stretch>
        </p:blipFill>
        <p:spPr bwMode="auto">
          <a:xfrm>
            <a:off x="7619999" y="693738"/>
            <a:ext cx="4133849" cy="2754178"/>
          </a:xfrm>
          <a:prstGeom prst="rect">
            <a:avLst/>
          </a:prstGeom>
          <a:noFill/>
        </p:spPr>
      </p:pic>
      <p:sp>
        <p:nvSpPr>
          <p:cNvPr id="3076" name="AutoShape 4" descr="Еньовден в Етъра - Габрово, България - Peika.b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3078" name="AutoShape 6" descr="Еньовден в Етъра - Габрово, България - Peika.b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3080" name="Picture 8" descr="Лечебната сила на билките: Еньовден в Етъра - Фото галерии | Vesti.bg"/>
          <p:cNvPicPr>
            <a:picLocks noChangeAspect="1" noChangeArrowheads="1"/>
          </p:cNvPicPr>
          <p:nvPr/>
        </p:nvPicPr>
        <p:blipFill>
          <a:blip r:embed="rId4"/>
          <a:srcRect/>
          <a:stretch>
            <a:fillRect/>
          </a:stretch>
        </p:blipFill>
        <p:spPr bwMode="auto">
          <a:xfrm>
            <a:off x="7729536" y="3638550"/>
            <a:ext cx="3922714" cy="2615142"/>
          </a:xfrm>
          <a:prstGeom prst="rect">
            <a:avLst/>
          </a:prstGeom>
          <a:noFill/>
        </p:spPr>
      </p:pic>
    </p:spTree>
    <p:extLst>
      <p:ext uri="{BB962C8B-B14F-4D97-AF65-F5344CB8AC3E}">
        <p14:creationId xmlns="" xmlns:p14="http://schemas.microsoft.com/office/powerpoint/2010/main" val="1452954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285875" y="599068"/>
            <a:ext cx="8515350" cy="8402300"/>
          </a:xfrm>
          <a:prstGeom prst="rect">
            <a:avLst/>
          </a:prstGeom>
          <a:noFill/>
        </p:spPr>
        <p:txBody>
          <a:bodyPr wrap="square">
            <a:spAutoFit/>
          </a:bodyPr>
          <a:lstStyle/>
          <a:p>
            <a:r>
              <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rPr>
              <a:t>Фестивал на Здравето «Здравей Здраве».</a:t>
            </a: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„Здравей, здраве“ се провежда вече шест години. Неговото начало дава група от ентусиасти от Пловдив, които решиха да дадат нов живот на древната максима „Здрав дух в здраво тяло“ и да я направят достъпна до всеки търсещ. Така те организираха фестивал в Пловдив, а през следващите години щафетата бе поета от редица други градове в страната. Фестивалът провокира интереса на посетителите към здравословния начин на живот във всички негови аспекти: физическо, емоционално, ментално и духовно здраве.</a:t>
            </a:r>
          </a:p>
          <a:p>
            <a:r>
              <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rPr>
              <a:t>В рамките на разнообразни инициативи се представят широка гама от естествени начини за възстановяване на здравето и за предотвратяване на заболявания и се поощрява използването на здравословни стоки и услуги.</a:t>
            </a:r>
          </a:p>
          <a:p>
            <a:endParaRPr lang="ru-RU" sz="2400"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10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ru-RU" sz="2400" b="1" dirty="0" smtClean="0">
              <a:solidFill>
                <a:srgbClr val="354F92"/>
              </a:solidFill>
              <a:latin typeface="Calibri" panose="020F0502020204030204" pitchFamily="34" charset="0"/>
              <a:ea typeface="Calibri" panose="020F0502020204030204" pitchFamily="34" charset="0"/>
              <a:cs typeface="Calibri" panose="020F0502020204030204" pitchFamily="34" charset="0"/>
            </a:endParaRPr>
          </a:p>
          <a:p>
            <a:endParaRPr lang="en-GB" sz="2400" i="0" dirty="0">
              <a:effectLst/>
              <a:latin typeface="Calibri" pitchFamily="34" charset="0"/>
              <a:cs typeface="Calibri" pitchFamily="34" charset="0"/>
            </a:endParaRPr>
          </a:p>
          <a:p>
            <a:pPr algn="l" fontAlgn="auto"/>
            <a:endParaRPr lang="en-GB" sz="3200" b="0" i="0" dirty="0">
              <a:effectLst/>
              <a:latin typeface="Source Serif Pro" panose="02040603050405020204" pitchFamily="18"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A71F85F8-05CD-7943-B839-252A514BE709}"/>
              </a:ext>
            </a:extLst>
          </p:cNvPr>
          <p:cNvSpPr txBox="1"/>
          <p:nvPr/>
        </p:nvSpPr>
        <p:spPr>
          <a:xfrm>
            <a:off x="715170" y="0"/>
            <a:ext cx="10867229" cy="643894"/>
          </a:xfrm>
          <a:prstGeom prst="rect">
            <a:avLst/>
          </a:prstGeom>
          <a:noFill/>
        </p:spPr>
        <p:txBody>
          <a:bodyPr wrap="square">
            <a:spAutoFit/>
          </a:bodyPr>
          <a:lstStyle/>
          <a:p>
            <a:pPr>
              <a:lnSpc>
                <a:spcPct val="120000"/>
              </a:lnSpc>
            </a:pPr>
            <a:r>
              <a:rPr lang="ru-RU" sz="3200" b="1" dirty="0" smtClean="0">
                <a:solidFill>
                  <a:srgbClr val="EC7A42"/>
                </a:solidFill>
                <a:latin typeface="Calibri" pitchFamily="34" charset="0"/>
                <a:cs typeface="Calibri" pitchFamily="34" charset="0"/>
              </a:rPr>
              <a:t>СОЦИАЛНО ПРЕДПИСАНИЕ И ПРИРОДА - ПРИМЕРИ</a:t>
            </a:r>
            <a:endParaRPr lang="en-IE" sz="3200" b="1" dirty="0">
              <a:solidFill>
                <a:srgbClr val="EC7A42"/>
              </a:solidFill>
              <a:latin typeface="Calibri" pitchFamily="34" charset="0"/>
              <a:cs typeface="Calibri" pitchFamily="34" charset="0"/>
            </a:endParaRPr>
          </a:p>
        </p:txBody>
      </p:sp>
      <p:sp>
        <p:nvSpPr>
          <p:cNvPr id="3076" name="AutoShape 4" descr="Еньовден в Етъра - Габрово, България - Peika.b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3078" name="AutoShape 6" descr="Еньовден в Етъра - Габрово, България - Peika.b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9" name="Rectangle 8"/>
          <p:cNvSpPr/>
          <p:nvPr/>
        </p:nvSpPr>
        <p:spPr>
          <a:xfrm>
            <a:off x="1412105" y="6046887"/>
            <a:ext cx="8326318" cy="461665"/>
          </a:xfrm>
          <a:prstGeom prst="rect">
            <a:avLst/>
          </a:prstGeom>
        </p:spPr>
        <p:txBody>
          <a:bodyPr wrap="none">
            <a:spAutoFit/>
          </a:bodyPr>
          <a:lstStyle/>
          <a:p>
            <a:r>
              <a:rPr lang="en-US" sz="2400" dirty="0" smtClean="0">
                <a:latin typeface="Calibri" pitchFamily="34" charset="0"/>
                <a:cs typeface="Calibri" pitchFamily="34" charset="0"/>
                <a:hlinkClick r:id="rId3"/>
              </a:rPr>
              <a:t>https://www.facebook.com/zdraveizdrave.varna/?locale=bg_BG</a:t>
            </a:r>
            <a:r>
              <a:rPr lang="bg-BG" sz="2400" dirty="0" smtClean="0">
                <a:latin typeface="Calibri" pitchFamily="34" charset="0"/>
                <a:cs typeface="Calibri" pitchFamily="34" charset="0"/>
              </a:rPr>
              <a:t> </a:t>
            </a:r>
            <a:endParaRPr lang="bg-BG" sz="2400" dirty="0">
              <a:latin typeface="Calibri" pitchFamily="34" charset="0"/>
              <a:cs typeface="Calibri" pitchFamily="34" charset="0"/>
            </a:endParaRPr>
          </a:p>
        </p:txBody>
      </p:sp>
      <p:pic>
        <p:nvPicPr>
          <p:cNvPr id="152578" name="Picture 2" descr="Няма налично описание на снимката."/>
          <p:cNvPicPr>
            <a:picLocks noChangeAspect="1" noChangeArrowheads="1"/>
          </p:cNvPicPr>
          <p:nvPr/>
        </p:nvPicPr>
        <p:blipFill>
          <a:blip r:embed="rId4"/>
          <a:srcRect/>
          <a:stretch>
            <a:fillRect/>
          </a:stretch>
        </p:blipFill>
        <p:spPr bwMode="auto">
          <a:xfrm>
            <a:off x="9747250" y="2006600"/>
            <a:ext cx="2263775" cy="2263775"/>
          </a:xfrm>
          <a:prstGeom prst="rect">
            <a:avLst/>
          </a:prstGeom>
          <a:noFill/>
        </p:spPr>
      </p:pic>
    </p:spTree>
    <p:extLst>
      <p:ext uri="{BB962C8B-B14F-4D97-AF65-F5344CB8AC3E}">
        <p14:creationId xmlns="" xmlns:p14="http://schemas.microsoft.com/office/powerpoint/2010/main" val="1452954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171340" y="806268"/>
            <a:ext cx="5388948" cy="5847755"/>
          </a:xfrm>
          <a:prstGeom prst="rect">
            <a:avLst/>
          </a:prstGeom>
          <a:noFill/>
        </p:spPr>
        <p:txBody>
          <a:bodyPr wrap="square">
            <a:spAutoFit/>
          </a:bodyPr>
          <a:lstStyle/>
          <a:p>
            <a:r>
              <a:rPr lang="ru-RU" sz="2200" dirty="0" err="1" smtClean="0">
                <a:solidFill>
                  <a:srgbClr val="354F92"/>
                </a:solidFill>
                <a:latin typeface="Calibri" panose="020F0502020204030204" pitchFamily="34" charset="0"/>
                <a:cs typeface="Calibri" panose="020F0502020204030204" pitchFamily="34" charset="0"/>
              </a:rPr>
              <a:t>Всеки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месец</a:t>
            </a:r>
            <a:r>
              <a:rPr lang="ru-RU" sz="2200" dirty="0" smtClean="0">
                <a:solidFill>
                  <a:srgbClr val="354F92"/>
                </a:solidFill>
                <a:latin typeface="Calibri" panose="020F0502020204030204" pitchFamily="34" charset="0"/>
                <a:cs typeface="Calibri" panose="020F0502020204030204" pitchFamily="34" charset="0"/>
              </a:rPr>
              <a:t> в </a:t>
            </a:r>
            <a:r>
              <a:rPr lang="ru-RU" sz="2200" dirty="0" err="1" smtClean="0">
                <a:solidFill>
                  <a:srgbClr val="354F92"/>
                </a:solidFill>
                <a:latin typeface="Calibri" panose="020F0502020204030204" pitchFamily="34" charset="0"/>
                <a:cs typeface="Calibri" panose="020F0502020204030204" pitchFamily="34" charset="0"/>
              </a:rPr>
              <a:t>Ateliers</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Cord'Ages</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в</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Поатие</a:t>
            </a:r>
            <a:r>
              <a:rPr lang="ru-RU" sz="2200" dirty="0" smtClean="0">
                <a:solidFill>
                  <a:srgbClr val="354F92"/>
                </a:solidFill>
                <a:latin typeface="Calibri" panose="020F0502020204030204" pitchFamily="34" charset="0"/>
                <a:cs typeface="Calibri" panose="020F0502020204030204" pitchFamily="34" charset="0"/>
              </a:rPr>
              <a:t>, Франция хора </a:t>
            </a:r>
            <a:r>
              <a:rPr lang="ru-RU" sz="2200" dirty="0" err="1" smtClean="0">
                <a:solidFill>
                  <a:srgbClr val="354F92"/>
                </a:solidFill>
                <a:latin typeface="Calibri" panose="020F0502020204030204" pitchFamily="34" charset="0"/>
                <a:cs typeface="Calibri" panose="020F0502020204030204" pitchFamily="34" charset="0"/>
              </a:rPr>
              <a:t>със</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загуба</a:t>
            </a:r>
            <a:r>
              <a:rPr lang="ru-RU" sz="2200" dirty="0" smtClean="0">
                <a:solidFill>
                  <a:srgbClr val="354F92"/>
                </a:solidFill>
                <a:latin typeface="Calibri" panose="020F0502020204030204" pitchFamily="34" charset="0"/>
                <a:cs typeface="Calibri" panose="020F0502020204030204" pitchFamily="34" charset="0"/>
              </a:rPr>
              <a:t> на автономия се </a:t>
            </a:r>
            <a:r>
              <a:rPr lang="ru-RU" sz="2200" dirty="0" err="1" smtClean="0">
                <a:solidFill>
                  <a:srgbClr val="354F92"/>
                </a:solidFill>
                <a:latin typeface="Calibri" panose="020F0502020204030204" pitchFamily="34" charset="0"/>
                <a:cs typeface="Calibri" panose="020F0502020204030204" pitchFamily="34" charset="0"/>
              </a:rPr>
              <a:t>срещат</a:t>
            </a:r>
            <a:r>
              <a:rPr lang="ru-RU" sz="2200" dirty="0" smtClean="0">
                <a:solidFill>
                  <a:srgbClr val="354F92"/>
                </a:solidFill>
                <a:latin typeface="Calibri" panose="020F0502020204030204" pitchFamily="34" charset="0"/>
                <a:cs typeface="Calibri" panose="020F0502020204030204" pitchFamily="34" charset="0"/>
              </a:rPr>
              <a:t> с </a:t>
            </a:r>
            <a:r>
              <a:rPr lang="ru-RU" sz="2200" dirty="0" err="1" smtClean="0">
                <a:solidFill>
                  <a:srgbClr val="354F92"/>
                </a:solidFill>
                <a:latin typeface="Calibri" panose="020F0502020204030204" pitchFamily="34" charset="0"/>
                <a:cs typeface="Calibri" panose="020F0502020204030204" pitchFamily="34" charset="0"/>
              </a:rPr>
              <a:t>музиканти</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музикална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почивка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Това</a:t>
            </a:r>
            <a:r>
              <a:rPr lang="ru-RU" sz="2200" dirty="0" smtClean="0">
                <a:solidFill>
                  <a:srgbClr val="354F92"/>
                </a:solidFill>
                <a:latin typeface="Calibri" panose="020F0502020204030204" pitchFamily="34" charset="0"/>
                <a:cs typeface="Calibri" panose="020F0502020204030204" pitchFamily="34" charset="0"/>
              </a:rPr>
              <a:t> е </a:t>
            </a:r>
            <a:r>
              <a:rPr lang="ru-RU" sz="2200" dirty="0" err="1" smtClean="0">
                <a:solidFill>
                  <a:srgbClr val="354F92"/>
                </a:solidFill>
                <a:latin typeface="Calibri" panose="020F0502020204030204" pitchFamily="34" charset="0"/>
                <a:cs typeface="Calibri" panose="020F0502020204030204" pitchFamily="34" charset="0"/>
              </a:rPr>
              <a:t>редовна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среща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която</a:t>
            </a:r>
            <a:r>
              <a:rPr lang="ru-RU" sz="2200" dirty="0" smtClean="0">
                <a:solidFill>
                  <a:srgbClr val="354F92"/>
                </a:solidFill>
                <a:latin typeface="Calibri" panose="020F0502020204030204" pitchFamily="34" charset="0"/>
                <a:cs typeface="Calibri" panose="020F0502020204030204" pitchFamily="34" charset="0"/>
              </a:rPr>
              <a:t> им </a:t>
            </a:r>
            <a:r>
              <a:rPr lang="ru-RU" sz="2200" dirty="0" err="1" smtClean="0">
                <a:solidFill>
                  <a:srgbClr val="354F92"/>
                </a:solidFill>
                <a:latin typeface="Calibri" panose="020F0502020204030204" pitchFamily="34" charset="0"/>
                <a:cs typeface="Calibri" panose="020F0502020204030204" pitchFamily="34" charset="0"/>
              </a:rPr>
              <a:t>позволява</a:t>
            </a:r>
            <a:r>
              <a:rPr lang="ru-RU" sz="2200" dirty="0" smtClean="0">
                <a:solidFill>
                  <a:srgbClr val="354F92"/>
                </a:solidFill>
                <a:latin typeface="Calibri" panose="020F0502020204030204" pitchFamily="34" charset="0"/>
                <a:cs typeface="Calibri" panose="020F0502020204030204" pitchFamily="34" charset="0"/>
              </a:rPr>
              <a:t> да </a:t>
            </a:r>
            <a:r>
              <a:rPr lang="ru-RU" sz="2200" dirty="0" err="1" smtClean="0">
                <a:solidFill>
                  <a:srgbClr val="354F92"/>
                </a:solidFill>
                <a:latin typeface="Calibri" panose="020F0502020204030204" pitchFamily="34" charset="0"/>
                <a:cs typeface="Calibri" panose="020F0502020204030204" pitchFamily="34" charset="0"/>
              </a:rPr>
              <a:t>открият</a:t>
            </a:r>
            <a:r>
              <a:rPr lang="ru-RU" sz="2200" dirty="0" smtClean="0">
                <a:solidFill>
                  <a:srgbClr val="354F92"/>
                </a:solidFill>
                <a:latin typeface="Calibri" panose="020F0502020204030204" pitchFamily="34" charset="0"/>
                <a:cs typeface="Calibri" panose="020F0502020204030204" pitchFamily="34" charset="0"/>
              </a:rPr>
              <a:t> нови </a:t>
            </a:r>
            <a:r>
              <a:rPr lang="ru-RU" sz="2200" dirty="0" err="1" smtClean="0">
                <a:solidFill>
                  <a:srgbClr val="354F92"/>
                </a:solidFill>
                <a:latin typeface="Calibri" panose="020F0502020204030204" pitchFamily="34" charset="0"/>
                <a:cs typeface="Calibri" panose="020F0502020204030204" pitchFamily="34" charset="0"/>
              </a:rPr>
              <a:t>усещания</a:t>
            </a:r>
            <a:r>
              <a:rPr lang="ru-RU" sz="2200" dirty="0" smtClean="0">
                <a:solidFill>
                  <a:srgbClr val="354F92"/>
                </a:solidFill>
                <a:latin typeface="Calibri" panose="020F0502020204030204" pitchFamily="34" charset="0"/>
                <a:cs typeface="Calibri" panose="020F0502020204030204" pitchFamily="34" charset="0"/>
              </a:rPr>
              <a:t> и да </a:t>
            </a:r>
            <a:r>
              <a:rPr lang="ru-RU" sz="2200" dirty="0" err="1" smtClean="0">
                <a:solidFill>
                  <a:srgbClr val="354F92"/>
                </a:solidFill>
                <a:latin typeface="Calibri" panose="020F0502020204030204" pitchFamily="34" charset="0"/>
                <a:cs typeface="Calibri" panose="020F0502020204030204" pitchFamily="34" charset="0"/>
              </a:rPr>
              <a:t>събудят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заровени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емоции</a:t>
            </a:r>
            <a:r>
              <a:rPr lang="ru-RU" sz="2200" dirty="0" smtClean="0">
                <a:solidFill>
                  <a:srgbClr val="354F92"/>
                </a:solidFill>
                <a:latin typeface="Calibri" panose="020F0502020204030204" pitchFamily="34" charset="0"/>
                <a:cs typeface="Calibri" panose="020F0502020204030204" pitchFamily="34" charset="0"/>
              </a:rPr>
              <a:t>.</a:t>
            </a:r>
          </a:p>
          <a:p>
            <a:endParaRPr lang="en-GB" sz="2200" dirty="0">
              <a:solidFill>
                <a:srgbClr val="354F92"/>
              </a:solidFill>
              <a:latin typeface="Calibri" panose="020F0502020204030204" pitchFamily="34" charset="0"/>
              <a:cs typeface="Calibri" panose="020F0502020204030204" pitchFamily="34" charset="0"/>
            </a:endParaRPr>
          </a:p>
          <a:p>
            <a:r>
              <a:rPr lang="ru-RU" sz="2200" dirty="0" err="1" smtClean="0">
                <a:solidFill>
                  <a:srgbClr val="354F92"/>
                </a:solidFill>
                <a:latin typeface="Calibri" panose="020F0502020204030204" pitchFamily="34" charset="0"/>
                <a:cs typeface="Calibri" panose="020F0502020204030204" pitchFamily="34" charset="0"/>
              </a:rPr>
              <a:t>Музиката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помага</a:t>
            </a:r>
            <a:r>
              <a:rPr lang="ru-RU" sz="2200" dirty="0" smtClean="0">
                <a:solidFill>
                  <a:srgbClr val="354F92"/>
                </a:solidFill>
                <a:latin typeface="Calibri" panose="020F0502020204030204" pitchFamily="34" charset="0"/>
                <a:cs typeface="Calibri" panose="020F0502020204030204" pitchFamily="34" charset="0"/>
              </a:rPr>
              <a:t> да се </a:t>
            </a:r>
            <a:r>
              <a:rPr lang="ru-RU" sz="2200" dirty="0" err="1" smtClean="0">
                <a:solidFill>
                  <a:srgbClr val="354F92"/>
                </a:solidFill>
                <a:latin typeface="Calibri" panose="020F0502020204030204" pitchFamily="34" charset="0"/>
                <a:cs typeface="Calibri" panose="020F0502020204030204" pitchFamily="34" charset="0"/>
              </a:rPr>
              <a:t>докосне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чувствителността</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всеки</a:t>
            </a:r>
            <a:r>
              <a:rPr lang="ru-RU" sz="2200" dirty="0" smtClean="0">
                <a:solidFill>
                  <a:srgbClr val="354F92"/>
                </a:solidFill>
                <a:latin typeface="Calibri" panose="020F0502020204030204" pitchFamily="34" charset="0"/>
                <a:cs typeface="Calibri" panose="020F0502020204030204" pitchFamily="34" charset="0"/>
              </a:rPr>
              <a:t>, за да </a:t>
            </a:r>
            <a:r>
              <a:rPr lang="ru-RU" sz="2200" dirty="0" err="1" smtClean="0">
                <a:solidFill>
                  <a:srgbClr val="354F92"/>
                </a:solidFill>
                <a:latin typeface="Calibri" panose="020F0502020204030204" pitchFamily="34" charset="0"/>
                <a:cs typeface="Calibri" panose="020F0502020204030204" pitchFamily="34" charset="0"/>
              </a:rPr>
              <a:t>създаде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индивидуално</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колективно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изживяване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ценни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моменти</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изграждане</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социални</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връзки</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вибриране</a:t>
            </a:r>
            <a:r>
              <a:rPr lang="ru-RU" sz="2200" dirty="0" smtClean="0">
                <a:solidFill>
                  <a:srgbClr val="354F92"/>
                </a:solidFill>
                <a:latin typeface="Calibri" panose="020F0502020204030204" pitchFamily="34" charset="0"/>
                <a:cs typeface="Calibri" panose="020F0502020204030204" pitchFamily="34" charset="0"/>
              </a:rPr>
              <a:t> в унисон.</a:t>
            </a:r>
          </a:p>
          <a:p>
            <a:endParaRPr lang="en-GB" sz="2200" dirty="0">
              <a:solidFill>
                <a:srgbClr val="354F92"/>
              </a:solidFill>
              <a:latin typeface="Calibri" panose="020F0502020204030204" pitchFamily="34" charset="0"/>
              <a:cs typeface="Calibri" panose="020F0502020204030204" pitchFamily="34" charset="0"/>
            </a:endParaRPr>
          </a:p>
          <a:p>
            <a:r>
              <a:rPr lang="bg-BG" sz="2200" dirty="0" smtClean="0">
                <a:solidFill>
                  <a:srgbClr val="354F92"/>
                </a:solidFill>
                <a:latin typeface="Calibri" panose="020F0502020204030204" pitchFamily="34" charset="0"/>
                <a:cs typeface="Calibri" panose="020F0502020204030204" pitchFamily="34" charset="0"/>
              </a:rPr>
              <a:t>Това е партньорство между здравен доставчик </a:t>
            </a:r>
            <a:r>
              <a:rPr lang="en-GB" sz="2200" dirty="0" smtClean="0">
                <a:solidFill>
                  <a:srgbClr val="354F92"/>
                </a:solidFill>
                <a:latin typeface="Calibri" panose="020F0502020204030204" pitchFamily="34" charset="0"/>
                <a:cs typeface="Calibri" panose="020F0502020204030204" pitchFamily="34" charset="0"/>
              </a:rPr>
              <a:t>Les Ateliers </a:t>
            </a:r>
            <a:r>
              <a:rPr lang="en-GB" sz="2200" dirty="0" err="1" smtClean="0">
                <a:solidFill>
                  <a:srgbClr val="354F92"/>
                </a:solidFill>
                <a:latin typeface="Calibri" panose="020F0502020204030204" pitchFamily="34" charset="0"/>
                <a:cs typeface="Calibri" panose="020F0502020204030204" pitchFamily="34" charset="0"/>
              </a:rPr>
              <a:t>Cord'âges</a:t>
            </a:r>
            <a:r>
              <a:rPr lang="en-GB" sz="2200" dirty="0" smtClean="0">
                <a:solidFill>
                  <a:srgbClr val="354F92"/>
                </a:solidFill>
                <a:latin typeface="Calibri" panose="020F0502020204030204" pitchFamily="34" charset="0"/>
                <a:cs typeface="Calibri" panose="020F0502020204030204" pitchFamily="34" charset="0"/>
              </a:rPr>
              <a:t> </a:t>
            </a:r>
            <a:r>
              <a:rPr lang="bg-BG" sz="2200" dirty="0" smtClean="0">
                <a:solidFill>
                  <a:srgbClr val="354F92"/>
                </a:solidFill>
                <a:latin typeface="Calibri" panose="020F0502020204030204" pitchFamily="34" charset="0"/>
                <a:cs typeface="Calibri" panose="020F0502020204030204" pitchFamily="34" charset="0"/>
              </a:rPr>
              <a:t>и културен доставчик </a:t>
            </a:r>
            <a:r>
              <a:rPr lang="en-GB" sz="2200" dirty="0" smtClean="0">
                <a:solidFill>
                  <a:srgbClr val="354F92"/>
                </a:solidFill>
                <a:latin typeface="Calibri" panose="020F0502020204030204" pitchFamily="34" charset="0"/>
                <a:cs typeface="Calibri" panose="020F0502020204030204" pitchFamily="34" charset="0"/>
              </a:rPr>
              <a:t>Nouvelle-</a:t>
            </a:r>
            <a:r>
              <a:rPr lang="en-GB" sz="2200" dirty="0" err="1" smtClean="0">
                <a:solidFill>
                  <a:srgbClr val="354F92"/>
                </a:solidFill>
                <a:latin typeface="Calibri" panose="020F0502020204030204" pitchFamily="34" charset="0"/>
                <a:cs typeface="Calibri" panose="020F0502020204030204" pitchFamily="34" charset="0"/>
              </a:rPr>
              <a:t>aquitaine</a:t>
            </a:r>
            <a:r>
              <a:rPr lang="en-GB" sz="2200" dirty="0" smtClean="0">
                <a:solidFill>
                  <a:srgbClr val="354F92"/>
                </a:solidFill>
                <a:latin typeface="Calibri" panose="020F0502020204030204" pitchFamily="34" charset="0"/>
                <a:cs typeface="Calibri" panose="020F0502020204030204" pitchFamily="34" charset="0"/>
              </a:rPr>
              <a:t> Chamber Orchestra.</a:t>
            </a:r>
            <a:endParaRPr lang="en-GB" sz="22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48609" y="0"/>
            <a:ext cx="10399396" cy="640688"/>
          </a:xfrm>
          <a:prstGeom prst="rect">
            <a:avLst/>
          </a:prstGeom>
          <a:noFill/>
        </p:spPr>
        <p:txBody>
          <a:bodyPr wrap="square">
            <a:spAutoFit/>
          </a:bodyPr>
          <a:lstStyle/>
          <a:p>
            <a:pPr>
              <a:lnSpc>
                <a:spcPct val="120000"/>
              </a:lnSpc>
            </a:pPr>
            <a:r>
              <a:rPr lang="en-IE" sz="3200" b="1" dirty="0">
                <a:solidFill>
                  <a:srgbClr val="EC7A42"/>
                </a:solidFill>
                <a:latin typeface="Calibri" pitchFamily="34" charset="0"/>
                <a:cs typeface="Calibri" pitchFamily="34" charset="0"/>
              </a:rPr>
              <a:t> </a:t>
            </a:r>
            <a:r>
              <a:rPr lang="ru-RU" sz="3200" b="1" dirty="0" smtClean="0">
                <a:solidFill>
                  <a:srgbClr val="EC7A42"/>
                </a:solidFill>
                <a:latin typeface="Calibri" pitchFamily="34" charset="0"/>
                <a:cs typeface="Calibri" pitchFamily="34" charset="0"/>
              </a:rPr>
              <a:t>СОЦИАЛНО ПРЕДПИСАНИЕ И МУЗИКА - ПРИМЕРИ</a:t>
            </a:r>
            <a:endParaRPr lang="en-IE" sz="3200" b="1" dirty="0">
              <a:solidFill>
                <a:srgbClr val="EC7A42"/>
              </a:solidFill>
              <a:latin typeface="Calibri" pitchFamily="34" charset="0"/>
              <a:cs typeface="Calibri" pitchFamily="34" charset="0"/>
            </a:endParaRPr>
          </a:p>
        </p:txBody>
      </p:sp>
      <p:pic>
        <p:nvPicPr>
          <p:cNvPr id="8" name="Picture 7" descr="A group of people playing instruments&#10;&#10;Description automatically generated with low confidence">
            <a:extLst>
              <a:ext uri="{FF2B5EF4-FFF2-40B4-BE49-F238E27FC236}">
                <a16:creationId xmlns="" xmlns:a16="http://schemas.microsoft.com/office/drawing/2014/main" id="{E911CCA2-BD06-A7BD-0A2C-5C5D5BFDC24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67669" y="1164007"/>
            <a:ext cx="5238538" cy="4354291"/>
          </a:xfrm>
          <a:prstGeom prst="rect">
            <a:avLst/>
          </a:prstGeom>
        </p:spPr>
      </p:pic>
      <p:sp>
        <p:nvSpPr>
          <p:cNvPr id="9" name="TextBox 8">
            <a:extLst>
              <a:ext uri="{FF2B5EF4-FFF2-40B4-BE49-F238E27FC236}">
                <a16:creationId xmlns="" xmlns:a16="http://schemas.microsoft.com/office/drawing/2014/main" id="{23C88BD9-9A80-6C2A-2EC0-2DA1CB02F8EA}"/>
              </a:ext>
            </a:extLst>
          </p:cNvPr>
          <p:cNvSpPr txBox="1"/>
          <p:nvPr/>
        </p:nvSpPr>
        <p:spPr>
          <a:xfrm>
            <a:off x="6667669" y="5616771"/>
            <a:ext cx="4879289" cy="523220"/>
          </a:xfrm>
          <a:prstGeom prst="rect">
            <a:avLst/>
          </a:prstGeom>
          <a:noFill/>
        </p:spPr>
        <p:txBody>
          <a:bodyPr wrap="square">
            <a:spAutoFit/>
          </a:bodyPr>
          <a:lstStyle/>
          <a:p>
            <a:r>
              <a:rPr lang="en-IE" sz="1400" dirty="0">
                <a:solidFill>
                  <a:srgbClr val="FFC652"/>
                </a:solidFill>
                <a:latin typeface="Josefin Sans" pitchFamily="2" charset="0"/>
                <a:cs typeface="Calibri" panose="020F0502020204030204" pitchFamily="34" charset="0"/>
                <a:hlinkClick r:id="rId4">
                  <a:extLst>
                    <a:ext uri="{A12FA001-AC4F-418D-AE19-62706E023703}">
                      <ahyp:hlinkClr xmlns="" xmlns:ahyp="http://schemas.microsoft.com/office/drawing/2018/hyperlinkcolor" val="tx"/>
                    </a:ext>
                  </a:extLst>
                </a:hlinkClick>
              </a:rPr>
              <a:t>Source: https://culture-sante-aquitaine.com/vos-projets/la-pause-musicale-183/</a:t>
            </a:r>
            <a:endParaRPr lang="en-IE" sz="1400" dirty="0">
              <a:solidFill>
                <a:srgbClr val="FFC652"/>
              </a:solidFill>
              <a:latin typeface="Josefin Sans" pitchFamily="2" charset="0"/>
              <a:cs typeface="Calibri" panose="020F0502020204030204" pitchFamily="34" charset="0"/>
            </a:endParaRPr>
          </a:p>
        </p:txBody>
      </p:sp>
    </p:spTree>
    <p:extLst>
      <p:ext uri="{BB962C8B-B14F-4D97-AF65-F5344CB8AC3E}">
        <p14:creationId xmlns="" xmlns:p14="http://schemas.microsoft.com/office/powerpoint/2010/main" val="3038888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1857E9D4-B85E-AEDC-1827-0BB025B2B2A8}"/>
              </a:ext>
            </a:extLst>
          </p:cNvPr>
          <p:cNvSpPr txBox="1">
            <a:spLocks/>
          </p:cNvSpPr>
          <p:nvPr/>
        </p:nvSpPr>
        <p:spPr>
          <a:xfrm>
            <a:off x="886517" y="518160"/>
            <a:ext cx="10362729"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bg-BG" sz="3200" b="1" dirty="0" smtClean="0">
                <a:solidFill>
                  <a:srgbClr val="EB7339"/>
                </a:solidFill>
                <a:latin typeface="Calibri" panose="020F0502020204030204" pitchFamily="34" charset="0"/>
                <a:cs typeface="Calibri" panose="020F0502020204030204" pitchFamily="34" charset="0"/>
              </a:rPr>
              <a:t>КРЪГОВА ИКОНОМИКА И ЗДРАВЕ И БЛАГОПОЛУЧИЕ</a:t>
            </a:r>
            <a:endParaRPr lang="en-US" sz="3200" b="1" dirty="0">
              <a:solidFill>
                <a:srgbClr val="EB7339"/>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 xmlns:a16="http://schemas.microsoft.com/office/drawing/2014/main" id="{EC7AB531-D16F-C15C-0738-E2AB15F730C5}"/>
              </a:ext>
            </a:extLst>
          </p:cNvPr>
          <p:cNvSpPr>
            <a:spLocks noGrp="1"/>
          </p:cNvSpPr>
          <p:nvPr>
            <p:ph type="body" idx="1"/>
          </p:nvPr>
        </p:nvSpPr>
        <p:spPr>
          <a:xfrm>
            <a:off x="670941" y="1216864"/>
            <a:ext cx="8119974" cy="4955336"/>
          </a:xfrm>
        </p:spPr>
        <p:txBody>
          <a:bodyPr/>
          <a:lstStyle/>
          <a:p>
            <a:pPr marL="0" indent="0">
              <a:spcBef>
                <a:spcPts val="0"/>
              </a:spcBef>
            </a:pPr>
            <a:r>
              <a:rPr lang="bg-BG" sz="2200" b="1" u="sng" dirty="0" smtClean="0">
                <a:solidFill>
                  <a:schemeClr val="accent2">
                    <a:lumMod val="75000"/>
                  </a:schemeClr>
                </a:solidFill>
              </a:rPr>
              <a:t>В Модули 5 и 6 се разглеждат подробно ЦУР 11 и ЦУР 12.</a:t>
            </a:r>
          </a:p>
          <a:p>
            <a:pPr marL="0" indent="0">
              <a:lnSpc>
                <a:spcPct val="100000"/>
              </a:lnSpc>
              <a:spcBef>
                <a:spcPts val="0"/>
              </a:spcBef>
            </a:pPr>
            <a:endParaRPr lang="bg-BG" sz="2200" b="1" dirty="0" smtClean="0"/>
          </a:p>
          <a:p>
            <a:pPr marL="0" indent="0">
              <a:lnSpc>
                <a:spcPct val="100000"/>
              </a:lnSpc>
              <a:spcBef>
                <a:spcPts val="0"/>
              </a:spcBef>
            </a:pPr>
            <a:r>
              <a:rPr lang="bg-BG" sz="2200" b="1" dirty="0" smtClean="0">
                <a:solidFill>
                  <a:schemeClr val="accent2">
                    <a:lumMod val="75000"/>
                  </a:schemeClr>
                </a:solidFill>
              </a:rPr>
              <a:t>В Модул 5</a:t>
            </a:r>
            <a:r>
              <a:rPr lang="bg-BG" sz="2200" dirty="0" smtClean="0"/>
              <a:t> е описано подробно значението на прилагане на </a:t>
            </a:r>
            <a:r>
              <a:rPr lang="bg-BG" sz="2200" b="1" dirty="0" smtClean="0">
                <a:solidFill>
                  <a:schemeClr val="accent2">
                    <a:lumMod val="75000"/>
                  </a:schemeClr>
                </a:solidFill>
              </a:rPr>
              <a:t>принципите на кръговата икономика </a:t>
            </a:r>
            <a:r>
              <a:rPr lang="bg-BG" sz="2200" dirty="0" smtClean="0"/>
              <a:t>с цел създаване на устойчиви градове с намалени емисии на СО2. Това се </a:t>
            </a:r>
          </a:p>
          <a:p>
            <a:pPr marL="0" indent="0">
              <a:lnSpc>
                <a:spcPct val="100000"/>
              </a:lnSpc>
              <a:spcBef>
                <a:spcPts val="0"/>
              </a:spcBef>
            </a:pPr>
            <a:r>
              <a:rPr lang="bg-BG" sz="2200" dirty="0" smtClean="0"/>
              <a:t>постига чрез:</a:t>
            </a:r>
          </a:p>
          <a:p>
            <a:pPr marL="0" indent="0">
              <a:lnSpc>
                <a:spcPct val="100000"/>
              </a:lnSpc>
              <a:spcBef>
                <a:spcPts val="0"/>
              </a:spcBef>
              <a:buFont typeface="Wingdings" pitchFamily="2" charset="2"/>
              <a:buChar char="Ø"/>
            </a:pPr>
            <a:r>
              <a:rPr lang="bg-BG" sz="2200" dirty="0" smtClean="0"/>
              <a:t> Използване </a:t>
            </a:r>
            <a:r>
              <a:rPr lang="bg-BG" sz="2200" dirty="0" smtClean="0"/>
              <a:t>на възобновяеми източници на </a:t>
            </a:r>
            <a:r>
              <a:rPr lang="bg-BG" sz="2200" dirty="0" smtClean="0"/>
              <a:t>енергия и </a:t>
            </a:r>
            <a:endParaRPr lang="bg-BG" sz="2200" dirty="0" smtClean="0"/>
          </a:p>
          <a:p>
            <a:pPr marL="0" indent="0">
              <a:lnSpc>
                <a:spcPct val="100000"/>
              </a:lnSpc>
              <a:spcBef>
                <a:spcPts val="0"/>
              </a:spcBef>
            </a:pPr>
            <a:r>
              <a:rPr lang="ru-RU" sz="2200" dirty="0" smtClean="0"/>
              <a:t>     въвеждане </a:t>
            </a:r>
            <a:r>
              <a:rPr lang="ru-RU" sz="2200" dirty="0" smtClean="0"/>
              <a:t>на мерки за енергийна ефективност;</a:t>
            </a:r>
          </a:p>
          <a:p>
            <a:pPr marL="0" indent="0">
              <a:lnSpc>
                <a:spcPct val="100000"/>
              </a:lnSpc>
              <a:spcBef>
                <a:spcPts val="0"/>
              </a:spcBef>
              <a:buFont typeface="Wingdings" pitchFamily="2" charset="2"/>
              <a:buChar char="Ø"/>
            </a:pPr>
            <a:r>
              <a:rPr lang="ru-RU" sz="2200" dirty="0" smtClean="0"/>
              <a:t> Предотвратяване </a:t>
            </a:r>
            <a:r>
              <a:rPr lang="ru-RU" sz="2200" dirty="0" smtClean="0"/>
              <a:t>генерирането на отпадъци, вкл. от </a:t>
            </a:r>
          </a:p>
          <a:p>
            <a:pPr marL="0" indent="0">
              <a:lnSpc>
                <a:spcPct val="100000"/>
              </a:lnSpc>
              <a:spcBef>
                <a:spcPts val="0"/>
              </a:spcBef>
            </a:pPr>
            <a:r>
              <a:rPr lang="ru-RU" sz="2200" dirty="0" smtClean="0"/>
              <a:t>    </a:t>
            </a:r>
            <a:r>
              <a:rPr lang="ru-RU" sz="2200" dirty="0" err="1" smtClean="0"/>
              <a:t>опаковки</a:t>
            </a:r>
            <a:r>
              <a:rPr lang="ru-RU" sz="2200" dirty="0" smtClean="0"/>
              <a:t>, храни, </a:t>
            </a:r>
            <a:r>
              <a:rPr lang="ru-RU" sz="2200" dirty="0" err="1" smtClean="0"/>
              <a:t>електронни</a:t>
            </a:r>
            <a:r>
              <a:rPr lang="ru-RU" sz="2200" dirty="0" smtClean="0"/>
              <a:t> и </a:t>
            </a:r>
            <a:r>
              <a:rPr lang="ru-RU" sz="2200" dirty="0" err="1" smtClean="0"/>
              <a:t>електроуреди</a:t>
            </a:r>
            <a:r>
              <a:rPr lang="ru-RU" sz="2200" dirty="0" smtClean="0"/>
              <a:t>, </a:t>
            </a:r>
            <a:r>
              <a:rPr lang="ru-RU" sz="2200" dirty="0" err="1" smtClean="0"/>
              <a:t>текстил</a:t>
            </a:r>
            <a:r>
              <a:rPr lang="ru-RU" sz="2200" dirty="0" smtClean="0"/>
              <a:t>, </a:t>
            </a:r>
          </a:p>
          <a:p>
            <a:pPr marL="0" indent="0">
              <a:lnSpc>
                <a:spcPct val="100000"/>
              </a:lnSpc>
              <a:spcBef>
                <a:spcPts val="0"/>
              </a:spcBef>
            </a:pPr>
            <a:r>
              <a:rPr lang="ru-RU" sz="2200" dirty="0" smtClean="0"/>
              <a:t>    </a:t>
            </a:r>
            <a:r>
              <a:rPr lang="ru-RU" sz="2200" dirty="0" err="1" smtClean="0"/>
              <a:t>батерии</a:t>
            </a:r>
            <a:r>
              <a:rPr lang="ru-RU" sz="2200" dirty="0" smtClean="0"/>
              <a:t> и др.</a:t>
            </a:r>
          </a:p>
          <a:p>
            <a:pPr marL="0" indent="0">
              <a:lnSpc>
                <a:spcPct val="100000"/>
              </a:lnSpc>
              <a:spcBef>
                <a:spcPts val="0"/>
              </a:spcBef>
              <a:buFont typeface="Wingdings" pitchFamily="2" charset="2"/>
              <a:buChar char="Ø"/>
            </a:pPr>
            <a:r>
              <a:rPr lang="ru-RU" sz="2200" dirty="0" smtClean="0"/>
              <a:t> Управление </a:t>
            </a:r>
            <a:r>
              <a:rPr lang="ru-RU" sz="2200" dirty="0" smtClean="0"/>
              <a:t>на отпадъчните води;</a:t>
            </a:r>
          </a:p>
          <a:p>
            <a:pPr marL="0" indent="0">
              <a:lnSpc>
                <a:spcPct val="100000"/>
              </a:lnSpc>
              <a:spcBef>
                <a:spcPts val="0"/>
              </a:spcBef>
              <a:buFont typeface="Wingdings" pitchFamily="2" charset="2"/>
              <a:buChar char="Ø"/>
            </a:pPr>
            <a:r>
              <a:rPr lang="ru-RU" sz="2200" dirty="0" smtClean="0"/>
              <a:t> Екологичен транспорт;</a:t>
            </a:r>
            <a:endParaRPr lang="ru-RU" sz="2200" dirty="0" smtClean="0"/>
          </a:p>
          <a:p>
            <a:pPr marL="0" indent="0">
              <a:lnSpc>
                <a:spcPct val="100000"/>
              </a:lnSpc>
              <a:spcBef>
                <a:spcPts val="0"/>
              </a:spcBef>
              <a:buFont typeface="Wingdings" pitchFamily="2" charset="2"/>
              <a:buChar char="Ø"/>
            </a:pPr>
            <a:r>
              <a:rPr lang="ru-RU" sz="2200" dirty="0" smtClean="0"/>
              <a:t> Ресурсна </a:t>
            </a:r>
            <a:r>
              <a:rPr lang="ru-RU" sz="2200" dirty="0" smtClean="0"/>
              <a:t>ефективност, повторна употреба и </a:t>
            </a:r>
            <a:r>
              <a:rPr lang="ru-RU" sz="2200" dirty="0" smtClean="0"/>
              <a:t>рециклиране.</a:t>
            </a:r>
            <a:endParaRPr lang="ru-RU" sz="2200" dirty="0" smtClean="0"/>
          </a:p>
          <a:p>
            <a:pPr marL="0" indent="0">
              <a:lnSpc>
                <a:spcPct val="100000"/>
              </a:lnSpc>
              <a:spcBef>
                <a:spcPts val="0"/>
              </a:spcBef>
            </a:pPr>
            <a:endParaRPr lang="en-IE" sz="2200" dirty="0"/>
          </a:p>
        </p:txBody>
      </p:sp>
      <p:pic>
        <p:nvPicPr>
          <p:cNvPr id="5" name="Picture 6" descr="Smart City Framework"/>
          <p:cNvPicPr>
            <a:picLocks noChangeAspect="1" noChangeArrowheads="1"/>
          </p:cNvPicPr>
          <p:nvPr/>
        </p:nvPicPr>
        <p:blipFill>
          <a:blip r:embed="rId3"/>
          <a:srcRect l="16262" r="16262"/>
          <a:stretch>
            <a:fillRect/>
          </a:stretch>
        </p:blipFill>
        <p:spPr bwMode="auto">
          <a:xfrm>
            <a:off x="8021371" y="1493821"/>
            <a:ext cx="3373032" cy="4436199"/>
          </a:xfrm>
          <a:prstGeom prst="rect">
            <a:avLst/>
          </a:prstGeom>
          <a:noFill/>
        </p:spPr>
      </p:pic>
    </p:spTree>
    <p:extLst>
      <p:ext uri="{BB962C8B-B14F-4D97-AF65-F5344CB8AC3E}">
        <p14:creationId xmlns="" xmlns:p14="http://schemas.microsoft.com/office/powerpoint/2010/main" val="4233188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idx="1"/>
          </p:nvPr>
        </p:nvSpPr>
        <p:spPr>
          <a:xfrm>
            <a:off x="669465" y="1647731"/>
            <a:ext cx="6953552" cy="4390858"/>
          </a:xfrm>
        </p:spPr>
        <p:txBody>
          <a:bodyPr/>
          <a:lstStyle/>
          <a:p>
            <a:r>
              <a:rPr lang="bg-BG" b="1" dirty="0" smtClean="0">
                <a:solidFill>
                  <a:schemeClr val="accent2">
                    <a:lumMod val="75000"/>
                  </a:schemeClr>
                </a:solidFill>
              </a:rPr>
              <a:t>В Модул 6 </a:t>
            </a:r>
            <a:r>
              <a:rPr lang="bg-BG" dirty="0" smtClean="0"/>
              <a:t>са представени важните теми</a:t>
            </a:r>
          </a:p>
          <a:p>
            <a:r>
              <a:rPr lang="bg-BG" dirty="0" smtClean="0"/>
              <a:t>за </a:t>
            </a:r>
            <a:r>
              <a:rPr lang="bg-BG" b="1" dirty="0" smtClean="0">
                <a:solidFill>
                  <a:schemeClr val="accent2">
                    <a:lumMod val="75000"/>
                  </a:schemeClr>
                </a:solidFill>
                <a:ea typeface="Verdana" pitchFamily="34" charset="0"/>
              </a:rPr>
              <a:t>устойчиво потребление и производство.</a:t>
            </a:r>
          </a:p>
          <a:p>
            <a:r>
              <a:rPr lang="bg-BG" b="1" dirty="0" smtClean="0">
                <a:ea typeface="Verdana" pitchFamily="34" charset="0"/>
              </a:rPr>
              <a:t>Представени са:</a:t>
            </a:r>
            <a:endParaRPr lang="bg-BG" b="1" dirty="0" smtClean="0"/>
          </a:p>
          <a:p>
            <a:pPr marL="0" indent="0" algn="just">
              <a:lnSpc>
                <a:spcPct val="100000"/>
              </a:lnSpc>
              <a:spcBef>
                <a:spcPts val="600"/>
              </a:spcBef>
              <a:buFont typeface="Wingdings" pitchFamily="2" charset="2"/>
              <a:buChar char="Ø"/>
            </a:pPr>
            <a:r>
              <a:rPr lang="ru-RU" dirty="0" smtClean="0"/>
              <a:t> Опасностите </a:t>
            </a:r>
            <a:r>
              <a:rPr lang="ru-RU" dirty="0" smtClean="0"/>
              <a:t>от свръхпроизводство на</a:t>
            </a:r>
          </a:p>
          <a:p>
            <a:pPr marL="0" indent="0" algn="just">
              <a:lnSpc>
                <a:spcPct val="100000"/>
              </a:lnSpc>
              <a:spcBef>
                <a:spcPts val="600"/>
              </a:spcBef>
            </a:pPr>
            <a:r>
              <a:rPr lang="ru-RU" dirty="0" smtClean="0"/>
              <a:t>    </a:t>
            </a:r>
            <a:r>
              <a:rPr lang="ru-RU" dirty="0" err="1" smtClean="0"/>
              <a:t>твърди</a:t>
            </a:r>
            <a:r>
              <a:rPr lang="ru-RU" dirty="0" smtClean="0"/>
              <a:t> </a:t>
            </a:r>
            <a:r>
              <a:rPr lang="ru-RU" dirty="0" err="1" smtClean="0"/>
              <a:t>отпадъци</a:t>
            </a:r>
            <a:r>
              <a:rPr lang="ru-RU" dirty="0" smtClean="0"/>
              <a:t> и </a:t>
            </a:r>
            <a:r>
              <a:rPr lang="ru-RU" dirty="0" err="1" smtClean="0"/>
              <a:t>свръхконсумация</a:t>
            </a:r>
            <a:r>
              <a:rPr lang="ru-RU" dirty="0" smtClean="0"/>
              <a:t> на </a:t>
            </a:r>
          </a:p>
          <a:p>
            <a:pPr marL="0" indent="0" algn="just">
              <a:lnSpc>
                <a:spcPct val="100000"/>
              </a:lnSpc>
              <a:spcBef>
                <a:spcPts val="600"/>
              </a:spcBef>
            </a:pPr>
            <a:r>
              <a:rPr lang="ru-RU" dirty="0" smtClean="0"/>
              <a:t>    енергия, вода и </a:t>
            </a:r>
            <a:r>
              <a:rPr lang="ru-RU" dirty="0" smtClean="0"/>
              <a:t>храна.</a:t>
            </a:r>
            <a:endParaRPr lang="ru-RU" dirty="0" smtClean="0"/>
          </a:p>
          <a:p>
            <a:pPr marL="0" indent="0" algn="just">
              <a:lnSpc>
                <a:spcPct val="100000"/>
              </a:lnSpc>
              <a:spcBef>
                <a:spcPts val="600"/>
              </a:spcBef>
              <a:buFont typeface="Wingdings" pitchFamily="2" charset="2"/>
              <a:buChar char="Ø"/>
            </a:pPr>
            <a:r>
              <a:rPr lang="ru-RU" dirty="0" smtClean="0"/>
              <a:t> Що </a:t>
            </a:r>
            <a:r>
              <a:rPr lang="ru-RU" dirty="0" smtClean="0"/>
              <a:t>е то кръгова икономика?</a:t>
            </a:r>
          </a:p>
          <a:p>
            <a:pPr marL="0" indent="0" algn="just">
              <a:lnSpc>
                <a:spcPct val="100000"/>
              </a:lnSpc>
              <a:spcBef>
                <a:spcPts val="600"/>
              </a:spcBef>
              <a:buFont typeface="Wingdings" pitchFamily="2" charset="2"/>
              <a:buChar char="Ø"/>
            </a:pPr>
            <a:r>
              <a:rPr lang="ru-RU" dirty="0" smtClean="0"/>
              <a:t> Добри </a:t>
            </a:r>
            <a:r>
              <a:rPr lang="ru-RU" dirty="0" smtClean="0"/>
              <a:t>примери за отговорно производство и</a:t>
            </a:r>
          </a:p>
          <a:p>
            <a:pPr marL="0" indent="0" algn="just">
              <a:lnSpc>
                <a:spcPct val="100000"/>
              </a:lnSpc>
              <a:spcBef>
                <a:spcPts val="600"/>
              </a:spcBef>
            </a:pPr>
            <a:r>
              <a:rPr lang="ru-RU" dirty="0" smtClean="0"/>
              <a:t>   </a:t>
            </a:r>
            <a:r>
              <a:rPr lang="ru-RU" dirty="0" smtClean="0"/>
              <a:t>потребление.</a:t>
            </a:r>
            <a:endParaRPr lang="ru-RU" dirty="0" smtClean="0"/>
          </a:p>
          <a:p>
            <a:endParaRPr lang="bg-BG" dirty="0"/>
          </a:p>
        </p:txBody>
      </p:sp>
      <p:sp>
        <p:nvSpPr>
          <p:cNvPr id="3" name="Текстов контейнер 2"/>
          <p:cNvSpPr>
            <a:spLocks noGrp="1"/>
          </p:cNvSpPr>
          <p:nvPr>
            <p:ph type="body" idx="2"/>
          </p:nvPr>
        </p:nvSpPr>
        <p:spPr/>
        <p:txBody>
          <a:bodyPr/>
          <a:lstStyle/>
          <a:p>
            <a:r>
              <a:rPr lang="bg-BG" sz="3200" dirty="0" smtClean="0">
                <a:latin typeface="Calibri" panose="020F0502020204030204" pitchFamily="34" charset="0"/>
                <a:cs typeface="Calibri" panose="020F0502020204030204" pitchFamily="34" charset="0"/>
              </a:rPr>
              <a:t>КРЪГОВА ИКОНОМИКА И ЗДРАВЕ И БЛАГОПОЛУЧИЕ</a:t>
            </a:r>
            <a:endParaRPr lang="en-US" sz="3200" dirty="0" smtClean="0">
              <a:latin typeface="Calibri" panose="020F0502020204030204" pitchFamily="34" charset="0"/>
              <a:cs typeface="Calibri" panose="020F0502020204030204" pitchFamily="34" charset="0"/>
            </a:endParaRPr>
          </a:p>
          <a:p>
            <a:r>
              <a:rPr lang="bg-BG" dirty="0" smtClean="0">
                <a:ea typeface="Verdana" pitchFamily="34" charset="0"/>
              </a:rPr>
              <a:t>							              </a:t>
            </a:r>
            <a:r>
              <a:rPr lang="bg-BG" sz="2400" dirty="0" smtClean="0">
                <a:solidFill>
                  <a:srgbClr val="000000"/>
                </a:solidFill>
                <a:ea typeface="Verdana" pitchFamily="34" charset="0"/>
              </a:rPr>
              <a:t>Кръгова икономика</a:t>
            </a:r>
          </a:p>
          <a:p>
            <a:endParaRPr lang="bg-BG" dirty="0"/>
          </a:p>
        </p:txBody>
      </p:sp>
      <p:pic>
        <p:nvPicPr>
          <p:cNvPr id="4" name="Picture 16"/>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val="0"/>
              </a:ext>
            </a:extLst>
          </a:blip>
          <a:stretch>
            <a:fillRect/>
          </a:stretch>
        </p:blipFill>
        <p:spPr>
          <a:xfrm>
            <a:off x="6953061" y="2009868"/>
            <a:ext cx="4691204" cy="419175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C5888678-675D-97FA-ABBC-EB3E24DEE645}"/>
              </a:ext>
            </a:extLst>
          </p:cNvPr>
          <p:cNvSpPr txBox="1">
            <a:spLocks/>
          </p:cNvSpPr>
          <p:nvPr/>
        </p:nvSpPr>
        <p:spPr>
          <a:xfrm>
            <a:off x="1520982" y="-349352"/>
            <a:ext cx="9062519" cy="10723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200" dirty="0">
              <a:solidFill>
                <a:srgbClr val="354F92"/>
              </a:solidFill>
              <a:latin typeface="Calibri" panose="020F0502020204030204" pitchFamily="34" charset="0"/>
              <a:cs typeface="Calibri" panose="020F0502020204030204" pitchFamily="34" charset="0"/>
            </a:endParaRPr>
          </a:p>
          <a:p>
            <a:r>
              <a:rPr lang="bg-BG" sz="3200" b="1" dirty="0" smtClean="0">
                <a:solidFill>
                  <a:srgbClr val="EC7A42"/>
                </a:solidFill>
                <a:latin typeface="Calibri" panose="020F0502020204030204" pitchFamily="34" charset="0"/>
                <a:cs typeface="Calibri" panose="020F0502020204030204" pitchFamily="34" charset="0"/>
              </a:rPr>
              <a:t>ЧИСТИЯТ ВЪЗДУХ – </a:t>
            </a:r>
          </a:p>
          <a:p>
            <a:r>
              <a:rPr lang="bg-BG" sz="3200" b="1" dirty="0" smtClean="0">
                <a:solidFill>
                  <a:srgbClr val="EC7A42"/>
                </a:solidFill>
                <a:latin typeface="Calibri" panose="020F0502020204030204" pitchFamily="34" charset="0"/>
                <a:cs typeface="Calibri" panose="020F0502020204030204" pitchFamily="34" charset="0"/>
              </a:rPr>
              <a:t>ОСНОВЕН ФАКТОР ЗА ДОБРО ЗДРАВЕ</a:t>
            </a:r>
            <a:endParaRPr lang="en-US" sz="3200" b="1" dirty="0">
              <a:solidFill>
                <a:srgbClr val="EC7A42"/>
              </a:solidFill>
              <a:latin typeface="Calibri" panose="020F0502020204030204" pitchFamily="34" charset="0"/>
              <a:cs typeface="Calibri" panose="020F0502020204030204" pitchFamily="34" charset="0"/>
            </a:endParaRPr>
          </a:p>
          <a:p>
            <a:r>
              <a:rPr lang="ru-RU" sz="2400" dirty="0" err="1" smtClean="0">
                <a:solidFill>
                  <a:srgbClr val="354F92"/>
                </a:solidFill>
                <a:latin typeface="Calibri" pitchFamily="34" charset="0"/>
                <a:cs typeface="Calibri" pitchFamily="34" charset="0"/>
              </a:rPr>
              <a:t>Замърсяването</a:t>
            </a:r>
            <a:r>
              <a:rPr lang="ru-RU" sz="2400" dirty="0" smtClean="0">
                <a:solidFill>
                  <a:srgbClr val="354F92"/>
                </a:solidFill>
                <a:latin typeface="Calibri" pitchFamily="34" charset="0"/>
                <a:cs typeface="Calibri" pitchFamily="34" charset="0"/>
              </a:rPr>
              <a:t> на </a:t>
            </a:r>
            <a:r>
              <a:rPr lang="ru-RU" sz="2400" dirty="0" err="1" smtClean="0">
                <a:solidFill>
                  <a:srgbClr val="354F92"/>
                </a:solidFill>
                <a:latin typeface="Calibri" pitchFamily="34" charset="0"/>
                <a:cs typeface="Calibri" pitchFamily="34" charset="0"/>
              </a:rPr>
              <a:t>въздуха</a:t>
            </a:r>
            <a:r>
              <a:rPr lang="ru-RU" sz="2400" dirty="0" smtClean="0">
                <a:solidFill>
                  <a:srgbClr val="354F92"/>
                </a:solidFill>
                <a:latin typeface="Calibri" pitchFamily="34" charset="0"/>
                <a:cs typeface="Calibri" pitchFamily="34" charset="0"/>
              </a:rPr>
              <a:t> не </a:t>
            </a:r>
            <a:r>
              <a:rPr lang="ru-RU" sz="2400" dirty="0" err="1" smtClean="0">
                <a:solidFill>
                  <a:srgbClr val="354F92"/>
                </a:solidFill>
                <a:latin typeface="Calibri" pitchFamily="34" charset="0"/>
                <a:cs typeface="Calibri" pitchFamily="34" charset="0"/>
              </a:rPr>
              <a:t>винаги</a:t>
            </a:r>
            <a:r>
              <a:rPr lang="ru-RU" sz="2400" dirty="0" smtClean="0">
                <a:solidFill>
                  <a:srgbClr val="354F92"/>
                </a:solidFill>
                <a:latin typeface="Calibri" pitchFamily="34" charset="0"/>
                <a:cs typeface="Calibri" pitchFamily="34" charset="0"/>
              </a:rPr>
              <a:t> е проблем, </a:t>
            </a:r>
            <a:r>
              <a:rPr lang="ru-RU" sz="2400" dirty="0" err="1" smtClean="0">
                <a:solidFill>
                  <a:srgbClr val="354F92"/>
                </a:solidFill>
                <a:latin typeface="Calibri" pitchFamily="34" charset="0"/>
                <a:cs typeface="Calibri" pitchFamily="34" charset="0"/>
              </a:rPr>
              <a:t>който</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виждаме</a:t>
            </a:r>
            <a:r>
              <a:rPr lang="ru-RU" sz="2400" dirty="0" smtClean="0">
                <a:solidFill>
                  <a:srgbClr val="354F92"/>
                </a:solidFill>
                <a:latin typeface="Calibri" pitchFamily="34" charset="0"/>
                <a:cs typeface="Calibri" pitchFamily="34" charset="0"/>
              </a:rPr>
              <a:t>, но </a:t>
            </a:r>
            <a:r>
              <a:rPr lang="ru-RU" sz="2400" dirty="0" err="1" smtClean="0">
                <a:solidFill>
                  <a:srgbClr val="354F92"/>
                </a:solidFill>
                <a:latin typeface="Calibri" pitchFamily="34" charset="0"/>
                <a:cs typeface="Calibri" pitchFamily="34" charset="0"/>
              </a:rPr>
              <a:t>последиците</a:t>
            </a:r>
            <a:r>
              <a:rPr lang="ru-RU" sz="2400" dirty="0" smtClean="0">
                <a:solidFill>
                  <a:srgbClr val="354F92"/>
                </a:solidFill>
                <a:latin typeface="Calibri" pitchFamily="34" charset="0"/>
                <a:cs typeface="Calibri" pitchFamily="34" charset="0"/>
              </a:rPr>
              <a:t> за </a:t>
            </a:r>
            <a:r>
              <a:rPr lang="ru-RU" sz="2400" dirty="0" err="1" smtClean="0">
                <a:solidFill>
                  <a:srgbClr val="354F92"/>
                </a:solidFill>
                <a:latin typeface="Calibri" pitchFamily="34" charset="0"/>
                <a:cs typeface="Calibri" pitchFamily="34" charset="0"/>
              </a:rPr>
              <a:t>здравето</a:t>
            </a:r>
            <a:r>
              <a:rPr lang="ru-RU" sz="2400" dirty="0" smtClean="0">
                <a:solidFill>
                  <a:srgbClr val="354F92"/>
                </a:solidFill>
                <a:latin typeface="Calibri" pitchFamily="34" charset="0"/>
                <a:cs typeface="Calibri" pitchFamily="34" charset="0"/>
              </a:rPr>
              <a:t> ни </a:t>
            </a:r>
            <a:r>
              <a:rPr lang="ru-RU" sz="2400" dirty="0" err="1" smtClean="0">
                <a:solidFill>
                  <a:srgbClr val="354F92"/>
                </a:solidFill>
                <a:latin typeface="Calibri" pitchFamily="34" charset="0"/>
                <a:cs typeface="Calibri" pitchFamily="34" charset="0"/>
              </a:rPr>
              <a:t>са</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сериозни</a:t>
            </a:r>
            <a:r>
              <a:rPr lang="ru-RU" sz="2400" dirty="0" smtClean="0">
                <a:solidFill>
                  <a:srgbClr val="354F92"/>
                </a:solidFill>
                <a:latin typeface="Calibri" pitchFamily="34" charset="0"/>
                <a:cs typeface="Calibri" pitchFamily="34" charset="0"/>
              </a:rPr>
              <a:t>. Дълготрайното влошаване </a:t>
            </a:r>
            <a:r>
              <a:rPr lang="ru-RU" sz="2400" dirty="0" smtClean="0">
                <a:solidFill>
                  <a:srgbClr val="354F92"/>
                </a:solidFill>
                <a:latin typeface="Calibri" pitchFamily="34" charset="0"/>
                <a:cs typeface="Calibri" pitchFamily="34" charset="0"/>
              </a:rPr>
              <a:t>качеството </a:t>
            </a:r>
            <a:r>
              <a:rPr lang="ru-RU" sz="2400" dirty="0" smtClean="0">
                <a:solidFill>
                  <a:srgbClr val="354F92"/>
                </a:solidFill>
                <a:latin typeface="Calibri" pitchFamily="34" charset="0"/>
                <a:cs typeface="Calibri" pitchFamily="34" charset="0"/>
              </a:rPr>
              <a:t>на атмосферния въздух може да доведе и до последици като астма, сърдечно-съдови заболявания, рак на белите дробове, заболявания, свързани с нервната и репродуктивната системи. </a:t>
            </a:r>
          </a:p>
          <a:p>
            <a:endParaRPr lang="ru-RU" sz="2400" dirty="0" smtClean="0">
              <a:solidFill>
                <a:srgbClr val="354F92"/>
              </a:solidFill>
              <a:latin typeface="Calibri" pitchFamily="34" charset="0"/>
              <a:cs typeface="Calibri" pitchFamily="34" charset="0"/>
            </a:endParaRPr>
          </a:p>
          <a:p>
            <a:r>
              <a:rPr lang="ru-RU" sz="2400" dirty="0" smtClean="0">
                <a:solidFill>
                  <a:srgbClr val="354F92"/>
                </a:solidFill>
                <a:latin typeface="Calibri" pitchFamily="34" charset="0"/>
                <a:cs typeface="Calibri" pitchFamily="34" charset="0"/>
              </a:rPr>
              <a:t>Институции, НПО, </a:t>
            </a:r>
            <a:r>
              <a:rPr lang="ru-RU" sz="2400" dirty="0" err="1" smtClean="0">
                <a:solidFill>
                  <a:srgbClr val="354F92"/>
                </a:solidFill>
                <a:latin typeface="Calibri" pitchFamily="34" charset="0"/>
                <a:cs typeface="Calibri" pitchFamily="34" charset="0"/>
              </a:rPr>
              <a:t>частни</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инициативи</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са</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ангажирани</a:t>
            </a:r>
            <a:r>
              <a:rPr lang="ru-RU" sz="2400" dirty="0" smtClean="0">
                <a:solidFill>
                  <a:srgbClr val="354F92"/>
                </a:solidFill>
                <a:latin typeface="Calibri" pitchFamily="34" charset="0"/>
                <a:cs typeface="Calibri" pitchFamily="34" charset="0"/>
              </a:rPr>
              <a:t> с </a:t>
            </a:r>
            <a:r>
              <a:rPr lang="ru-RU" sz="2400" dirty="0" err="1" smtClean="0">
                <a:solidFill>
                  <a:srgbClr val="354F92"/>
                </a:solidFill>
                <a:latin typeface="Calibri" pitchFamily="34" charset="0"/>
                <a:cs typeface="Calibri" pitchFamily="34" charset="0"/>
              </a:rPr>
              <a:t>този</a:t>
            </a:r>
            <a:r>
              <a:rPr lang="ru-RU" sz="2400" dirty="0" smtClean="0">
                <a:solidFill>
                  <a:srgbClr val="354F92"/>
                </a:solidFill>
                <a:latin typeface="Calibri" pitchFamily="34" charset="0"/>
                <a:cs typeface="Calibri" pitchFamily="34" charset="0"/>
              </a:rPr>
              <a:t> проблем в </a:t>
            </a:r>
            <a:r>
              <a:rPr lang="ru-RU" sz="2400" dirty="0" err="1" smtClean="0">
                <a:solidFill>
                  <a:srgbClr val="354F92"/>
                </a:solidFill>
                <a:latin typeface="Calibri" pitchFamily="34" charset="0"/>
                <a:cs typeface="Calibri" pitchFamily="34" charset="0"/>
              </a:rPr>
              <a:t>България</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Научете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повече</a:t>
            </a:r>
            <a:r>
              <a:rPr lang="ru-RU" sz="2400" dirty="0" smtClean="0">
                <a:solidFill>
                  <a:srgbClr val="354F92"/>
                </a:solidFill>
                <a:latin typeface="Calibri" pitchFamily="34" charset="0"/>
                <a:cs typeface="Calibri" pitchFamily="34" charset="0"/>
              </a:rPr>
              <a:t> за </a:t>
            </a:r>
            <a:r>
              <a:rPr lang="ru-RU" sz="2400" dirty="0" err="1" smtClean="0">
                <a:solidFill>
                  <a:srgbClr val="354F92"/>
                </a:solidFill>
                <a:latin typeface="Calibri" pitchFamily="34" charset="0"/>
                <a:cs typeface="Calibri" pitchFamily="34" charset="0"/>
              </a:rPr>
              <a:t>различните</a:t>
            </a:r>
            <a:r>
              <a:rPr lang="ru-RU" sz="2400" dirty="0" smtClean="0">
                <a:solidFill>
                  <a:srgbClr val="354F92"/>
                </a:solidFill>
                <a:latin typeface="Calibri" pitchFamily="34" charset="0"/>
                <a:cs typeface="Calibri" pitchFamily="34" charset="0"/>
              </a:rPr>
              <a:t> </a:t>
            </a:r>
            <a:r>
              <a:rPr lang="ru-RU" sz="2400" dirty="0" err="1" smtClean="0">
                <a:solidFill>
                  <a:srgbClr val="354F92"/>
                </a:solidFill>
                <a:latin typeface="Calibri" pitchFamily="34" charset="0"/>
                <a:cs typeface="Calibri" pitchFamily="34" charset="0"/>
              </a:rPr>
              <a:t>инициативи</a:t>
            </a:r>
            <a:r>
              <a:rPr lang="ru-RU" sz="2400" dirty="0" smtClean="0">
                <a:solidFill>
                  <a:srgbClr val="354F92"/>
                </a:solidFill>
                <a:latin typeface="Calibri" pitchFamily="34" charset="0"/>
                <a:cs typeface="Calibri" pitchFamily="34" charset="0"/>
              </a:rPr>
              <a:t> на:</a:t>
            </a:r>
          </a:p>
          <a:p>
            <a:r>
              <a:rPr lang="en-US" sz="2400" dirty="0" smtClean="0">
                <a:solidFill>
                  <a:srgbClr val="354F92"/>
                </a:solidFill>
                <a:latin typeface="Calibri" pitchFamily="34" charset="0"/>
                <a:cs typeface="Calibri" pitchFamily="34" charset="0"/>
                <a:hlinkClick r:id="rId3"/>
              </a:rPr>
              <a:t>https://eea.government.bg/bg/soer/2015/air/index</a:t>
            </a:r>
            <a:endParaRPr lang="ru-RU" sz="2400" dirty="0" smtClean="0">
              <a:solidFill>
                <a:srgbClr val="354F92"/>
              </a:solidFill>
              <a:latin typeface="Calibri" pitchFamily="34" charset="0"/>
              <a:cs typeface="Calibri" pitchFamily="34" charset="0"/>
              <a:hlinkClick r:id="rId3"/>
            </a:endParaRPr>
          </a:p>
          <a:p>
            <a:r>
              <a:rPr lang="en-US" sz="2400" dirty="0" smtClean="0">
                <a:solidFill>
                  <a:srgbClr val="354F92"/>
                </a:solidFill>
                <a:latin typeface="Calibri" pitchFamily="34" charset="0"/>
                <a:cs typeface="Calibri" pitchFamily="34" charset="0"/>
                <a:hlinkClick r:id="rId3"/>
              </a:rPr>
              <a:t>https://www.greenpeace.org/bulgaria/zamursyavane-vuzduh-problem-spravyane/</a:t>
            </a:r>
            <a:endParaRPr lang="bg-BG" sz="2400" dirty="0" smtClean="0">
              <a:solidFill>
                <a:srgbClr val="354F92"/>
              </a:solidFill>
              <a:latin typeface="Calibri" pitchFamily="34" charset="0"/>
              <a:cs typeface="Calibri" pitchFamily="34" charset="0"/>
            </a:endParaRPr>
          </a:p>
          <a:p>
            <a:r>
              <a:rPr lang="en-US" sz="2400" dirty="0" smtClean="0">
                <a:solidFill>
                  <a:srgbClr val="354F92"/>
                </a:solidFill>
                <a:latin typeface="Calibri" pitchFamily="34" charset="0"/>
                <a:cs typeface="Calibri" pitchFamily="34" charset="0"/>
                <a:hlinkClick r:id="rId4"/>
              </a:rPr>
              <a:t>https://www.youtube.com/watch?v=ou0HAuozMHI</a:t>
            </a:r>
            <a:endParaRPr lang="bg-BG" sz="2400" dirty="0" smtClean="0">
              <a:solidFill>
                <a:srgbClr val="354F92"/>
              </a:solidFill>
              <a:latin typeface="Calibri" pitchFamily="34" charset="0"/>
              <a:cs typeface="Calibri" pitchFamily="34" charset="0"/>
            </a:endParaRPr>
          </a:p>
          <a:p>
            <a:r>
              <a:rPr lang="en-US" sz="2400" dirty="0" smtClean="0">
                <a:solidFill>
                  <a:srgbClr val="354F92"/>
                </a:solidFill>
                <a:latin typeface="Calibri" pitchFamily="34" charset="0"/>
                <a:cs typeface="Calibri" pitchFamily="34" charset="0"/>
                <a:hlinkClick r:id="rId5"/>
              </a:rPr>
              <a:t>https://www.zazemiata.org/aaqd-2022/</a:t>
            </a:r>
            <a:endParaRPr lang="en-US" sz="2400" dirty="0" smtClean="0">
              <a:solidFill>
                <a:srgbClr val="354F92"/>
              </a:solidFill>
              <a:latin typeface="Calibri" pitchFamily="34" charset="0"/>
              <a:cs typeface="Calibri" pitchFamily="34" charset="0"/>
            </a:endParaRPr>
          </a:p>
          <a:p>
            <a:r>
              <a:rPr lang="en-US" sz="2400" dirty="0" smtClean="0">
                <a:solidFill>
                  <a:srgbClr val="354F92"/>
                </a:solidFill>
                <a:latin typeface="Calibri" pitchFamily="34" charset="0"/>
                <a:cs typeface="Calibri" pitchFamily="34" charset="0"/>
                <a:hlinkClick r:id="rId6"/>
              </a:rPr>
              <a:t>https://airbg.info/en/map/</a:t>
            </a:r>
            <a:endParaRPr lang="en-US" sz="2400" dirty="0" smtClean="0">
              <a:solidFill>
                <a:srgbClr val="354F92"/>
              </a:solidFill>
              <a:latin typeface="Calibri" pitchFamily="34" charset="0"/>
              <a:cs typeface="Calibri" pitchFamily="34" charset="0"/>
            </a:endParaRPr>
          </a:p>
          <a:p>
            <a:endParaRPr lang="bg-BG" sz="2400" dirty="0" smtClean="0">
              <a:solidFill>
                <a:srgbClr val="354F92"/>
              </a:solidFill>
              <a:latin typeface="Calibri" pitchFamily="34" charset="0"/>
              <a:cs typeface="Calibri" pitchFamily="34" charset="0"/>
            </a:endParaRPr>
          </a:p>
          <a:p>
            <a:endParaRPr lang="bg-BG" sz="2400" dirty="0" smtClean="0">
              <a:solidFill>
                <a:srgbClr val="354F92"/>
              </a:solidFill>
              <a:latin typeface="Calibri" pitchFamily="34" charset="0"/>
              <a:cs typeface="Calibri" pitchFamily="34" charset="0"/>
            </a:endParaRPr>
          </a:p>
          <a:p>
            <a:endParaRPr lang="bg-BG" sz="2400" dirty="0" smtClean="0">
              <a:solidFill>
                <a:srgbClr val="354F92"/>
              </a:solidFill>
              <a:latin typeface="Calibri" pitchFamily="34" charset="0"/>
              <a:cs typeface="Calibri" pitchFamily="34" charset="0"/>
            </a:endParaRPr>
          </a:p>
          <a:p>
            <a:endParaRPr lang="ru-RU" sz="2400" dirty="0" smtClean="0">
              <a:solidFill>
                <a:srgbClr val="354F92"/>
              </a:solidFill>
              <a:latin typeface="Calibri" pitchFamily="34" charset="0"/>
              <a:cs typeface="Calibri" pitchFamily="34" charset="0"/>
            </a:endParaRPr>
          </a:p>
          <a:p>
            <a:r>
              <a:rPr lang="bg-BG" sz="2400" dirty="0" smtClean="0">
                <a:solidFill>
                  <a:srgbClr val="354F92"/>
                </a:solidFill>
                <a:latin typeface="Calibri" pitchFamily="34" charset="0"/>
                <a:cs typeface="Calibri" pitchFamily="34" charset="0"/>
              </a:rPr>
              <a:t> </a:t>
            </a:r>
            <a:endParaRPr lang="en-GB" sz="2200" b="0" i="0" dirty="0">
              <a:solidFill>
                <a:srgbClr val="354F92"/>
              </a:solidFill>
              <a:effectLst/>
              <a:latin typeface="Calibri" pitchFamily="34" charset="0"/>
              <a:cs typeface="Calibri" pitchFamily="34" charset="0"/>
            </a:endParaRPr>
          </a:p>
          <a:p>
            <a:pPr algn="l"/>
            <a:endParaRPr lang="en-GB" sz="2200" dirty="0">
              <a:solidFill>
                <a:srgbClr val="354F92"/>
              </a:solidFill>
              <a:latin typeface="Calibri" pitchFamily="34" charset="0"/>
              <a:cs typeface="Calibri" pitchFamily="34" charset="0"/>
            </a:endParaRPr>
          </a:p>
          <a:p>
            <a:endParaRPr lang="en-US" sz="3200" b="1" dirty="0">
              <a:solidFill>
                <a:srgbClr val="EB7339"/>
              </a:solidFill>
              <a:latin typeface="Calibri" pitchFamily="34" charset="0"/>
              <a:cs typeface="Calibri" pitchFamily="34" charset="0"/>
            </a:endParaRPr>
          </a:p>
        </p:txBody>
      </p:sp>
    </p:spTree>
    <p:extLst>
      <p:ext uri="{BB962C8B-B14F-4D97-AF65-F5344CB8AC3E}">
        <p14:creationId xmlns="" xmlns:p14="http://schemas.microsoft.com/office/powerpoint/2010/main" val="1570506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8FD2D8F-0576-2491-2F1E-7AD8C0877AA8}"/>
              </a:ext>
            </a:extLst>
          </p:cNvPr>
          <p:cNvSpPr txBox="1"/>
          <p:nvPr/>
        </p:nvSpPr>
        <p:spPr>
          <a:xfrm>
            <a:off x="1554568" y="201580"/>
            <a:ext cx="10470855" cy="1077218"/>
          </a:xfrm>
          <a:prstGeom prst="rect">
            <a:avLst/>
          </a:prstGeom>
          <a:noFill/>
        </p:spPr>
        <p:txBody>
          <a:bodyPr wrap="square">
            <a:spAutoFit/>
          </a:bodyPr>
          <a:lstStyle/>
          <a:p>
            <a:pPr algn="l" fontAlgn="base"/>
            <a:r>
              <a:rPr lang="bg-BG" sz="3200" b="1" dirty="0" smtClean="0">
                <a:solidFill>
                  <a:srgbClr val="EC7A42"/>
                </a:solidFill>
                <a:latin typeface="Calibri" panose="020F0502020204030204" pitchFamily="34" charset="0"/>
                <a:cs typeface="Calibri" panose="020F0502020204030204" pitchFamily="34" charset="0"/>
              </a:rPr>
              <a:t>ПРИОБЩАВАЙТЕ</a:t>
            </a:r>
            <a:r>
              <a:rPr lang="en-GB" sz="3200" b="1" i="0" dirty="0" smtClean="0">
                <a:solidFill>
                  <a:srgbClr val="EC7A42"/>
                </a:solidFill>
                <a:effectLst/>
                <a:latin typeface="Calibri" panose="020F0502020204030204" pitchFamily="34" charset="0"/>
                <a:cs typeface="Calibri" panose="020F0502020204030204" pitchFamily="34" charset="0"/>
              </a:rPr>
              <a:t>….</a:t>
            </a:r>
            <a:r>
              <a:rPr lang="bg-BG" sz="3200" b="1" i="0" dirty="0" smtClean="0">
                <a:solidFill>
                  <a:srgbClr val="EC7A42"/>
                </a:solidFill>
                <a:effectLst/>
                <a:latin typeface="Calibri" panose="020F0502020204030204" pitchFamily="34" charset="0"/>
                <a:cs typeface="Calibri" panose="020F0502020204030204" pitchFamily="34" charset="0"/>
              </a:rPr>
              <a:t> Климатичните промени се възприемат по-трудно от малко образованите хора  </a:t>
            </a:r>
            <a:endParaRPr lang="en-GB" sz="3200" b="1" i="0" dirty="0">
              <a:solidFill>
                <a:srgbClr val="EC7A42"/>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D8F6F398-CBC8-E2DF-C9D1-13393221FEF7}"/>
              </a:ext>
            </a:extLst>
          </p:cNvPr>
          <p:cNvSpPr txBox="1"/>
          <p:nvPr/>
        </p:nvSpPr>
        <p:spPr>
          <a:xfrm>
            <a:off x="1628996" y="1539088"/>
            <a:ext cx="9652148" cy="5170646"/>
          </a:xfrm>
          <a:prstGeom prst="rect">
            <a:avLst/>
          </a:prstGeom>
          <a:noFill/>
        </p:spPr>
        <p:txBody>
          <a:bodyPr wrap="square">
            <a:spAutoFit/>
          </a:bodyPr>
          <a:lstStyle/>
          <a:p>
            <a:r>
              <a:rPr lang="ru-RU" sz="2200" dirty="0" err="1" smtClean="0">
                <a:solidFill>
                  <a:srgbClr val="354F92"/>
                </a:solidFill>
                <a:latin typeface="Calibri" panose="020F0502020204030204" pitchFamily="34" charset="0"/>
                <a:cs typeface="Calibri" panose="020F0502020204030204" pitchFamily="34" charset="0"/>
              </a:rPr>
              <a:t>Навсякъде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общностите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уязвими</a:t>
            </a:r>
            <a:r>
              <a:rPr lang="ru-RU" sz="2200" dirty="0" smtClean="0">
                <a:solidFill>
                  <a:srgbClr val="354F92"/>
                </a:solidFill>
                <a:latin typeface="Calibri" panose="020F0502020204030204" pitchFamily="34" charset="0"/>
                <a:cs typeface="Calibri" panose="020F0502020204030204" pitchFamily="34" charset="0"/>
              </a:rPr>
              <a:t> от </a:t>
            </a:r>
            <a:r>
              <a:rPr lang="ru-RU" sz="2200" dirty="0" err="1" smtClean="0">
                <a:solidFill>
                  <a:srgbClr val="354F92"/>
                </a:solidFill>
                <a:latin typeface="Calibri" panose="020F0502020204030204" pitchFamily="34" charset="0"/>
                <a:cs typeface="Calibri" panose="020F0502020204030204" pitchFamily="34" charset="0"/>
              </a:rPr>
              <a:t>изменението</a:t>
            </a:r>
            <a:r>
              <a:rPr lang="ru-RU" sz="2200" dirty="0" smtClean="0">
                <a:solidFill>
                  <a:srgbClr val="354F92"/>
                </a:solidFill>
                <a:latin typeface="Calibri" panose="020F0502020204030204" pitchFamily="34" charset="0"/>
                <a:cs typeface="Calibri" panose="020F0502020204030204" pitchFamily="34" charset="0"/>
              </a:rPr>
              <a:t> на климата и </a:t>
            </a:r>
            <a:r>
              <a:rPr lang="ru-RU" sz="2200" dirty="0" err="1" smtClean="0">
                <a:solidFill>
                  <a:srgbClr val="354F92"/>
                </a:solidFill>
                <a:latin typeface="Calibri" panose="020F0502020204030204" pitchFamily="34" charset="0"/>
                <a:cs typeface="Calibri" panose="020F0502020204030204" pitchFamily="34" charset="0"/>
              </a:rPr>
              <a:t>кризата</a:t>
            </a:r>
            <a:r>
              <a:rPr lang="ru-RU" sz="2200" dirty="0" smtClean="0">
                <a:solidFill>
                  <a:srgbClr val="354F92"/>
                </a:solidFill>
                <a:latin typeface="Calibri" panose="020F0502020204030204" pitchFamily="34" charset="0"/>
                <a:cs typeface="Calibri" panose="020F0502020204030204" pitchFamily="34" charset="0"/>
              </a:rPr>
              <a:t> с </a:t>
            </a:r>
            <a:r>
              <a:rPr lang="ru-RU" sz="2200" dirty="0" err="1" smtClean="0">
                <a:solidFill>
                  <a:srgbClr val="354F92"/>
                </a:solidFill>
                <a:latin typeface="Calibri" panose="020F0502020204030204" pitchFamily="34" charset="0"/>
                <a:cs typeface="Calibri" panose="020F0502020204030204" pitchFamily="34" charset="0"/>
              </a:rPr>
              <a:t>биоразнообразието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Промяната</a:t>
            </a:r>
            <a:r>
              <a:rPr lang="ru-RU" sz="2200" dirty="0" smtClean="0">
                <a:solidFill>
                  <a:srgbClr val="354F92"/>
                </a:solidFill>
                <a:latin typeface="Calibri" panose="020F0502020204030204" pitchFamily="34" charset="0"/>
                <a:cs typeface="Calibri" panose="020F0502020204030204" pitchFamily="34" charset="0"/>
              </a:rPr>
              <a:t> на местно </a:t>
            </a:r>
            <a:r>
              <a:rPr lang="ru-RU" sz="2200" dirty="0" err="1" smtClean="0">
                <a:solidFill>
                  <a:srgbClr val="354F92"/>
                </a:solidFill>
                <a:latin typeface="Calibri" panose="020F0502020204030204" pitchFamily="34" charset="0"/>
                <a:cs typeface="Calibri" panose="020F0502020204030204" pitchFamily="34" charset="0"/>
              </a:rPr>
              <a:t>ниво</a:t>
            </a:r>
            <a:r>
              <a:rPr lang="ru-RU" sz="2200" dirty="0" smtClean="0">
                <a:solidFill>
                  <a:srgbClr val="354F92"/>
                </a:solidFill>
                <a:latin typeface="Calibri" panose="020F0502020204030204" pitchFamily="34" charset="0"/>
                <a:cs typeface="Calibri" panose="020F0502020204030204" pitchFamily="34" charset="0"/>
              </a:rPr>
              <a:t> в </a:t>
            </a:r>
            <a:r>
              <a:rPr lang="ru-RU" sz="2200" dirty="0" err="1" smtClean="0">
                <a:solidFill>
                  <a:srgbClr val="354F92"/>
                </a:solidFill>
                <a:latin typeface="Calibri" panose="020F0502020204030204" pitchFamily="34" charset="0"/>
                <a:cs typeface="Calibri" panose="020F0502020204030204" pitchFamily="34" charset="0"/>
              </a:rPr>
              <a:t>общността</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истинският</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стремеж</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постигане</a:t>
            </a:r>
            <a:r>
              <a:rPr lang="ru-RU" sz="2200" dirty="0" smtClean="0">
                <a:solidFill>
                  <a:srgbClr val="354F92"/>
                </a:solidFill>
                <a:latin typeface="Calibri" panose="020F0502020204030204" pitchFamily="34" charset="0"/>
                <a:cs typeface="Calibri" panose="020F0502020204030204" pitchFamily="34" charset="0"/>
              </a:rPr>
              <a:t> целите за устойчиво развитие е </a:t>
            </a:r>
            <a:r>
              <a:rPr lang="ru-RU" sz="2200" dirty="0" err="1" smtClean="0">
                <a:solidFill>
                  <a:srgbClr val="354F92"/>
                </a:solidFill>
                <a:latin typeface="Calibri" panose="020F0502020204030204" pitchFamily="34" charset="0"/>
                <a:cs typeface="Calibri" panose="020F0502020204030204" pitchFamily="34" charset="0"/>
              </a:rPr>
              <a:t>правилният</a:t>
            </a:r>
            <a:r>
              <a:rPr lang="ru-RU" sz="2200" dirty="0" smtClean="0">
                <a:solidFill>
                  <a:srgbClr val="354F92"/>
                </a:solidFill>
                <a:latin typeface="Calibri" panose="020F0502020204030204" pitchFamily="34" charset="0"/>
                <a:cs typeface="Calibri" panose="020F0502020204030204" pitchFamily="34" charset="0"/>
              </a:rPr>
              <a:t> подход в отговор на </a:t>
            </a:r>
            <a:r>
              <a:rPr lang="ru-RU" sz="2200" dirty="0" err="1" smtClean="0">
                <a:solidFill>
                  <a:srgbClr val="354F92"/>
                </a:solidFill>
                <a:latin typeface="Calibri" panose="020F0502020204030204" pitchFamily="34" charset="0"/>
                <a:cs typeface="Calibri" panose="020F0502020204030204" pitchFamily="34" charset="0"/>
              </a:rPr>
              <a:t>нуждите</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способността</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обществото</a:t>
            </a:r>
            <a:r>
              <a:rPr lang="ru-RU" sz="2200" dirty="0" smtClean="0">
                <a:solidFill>
                  <a:srgbClr val="354F92"/>
                </a:solidFill>
                <a:latin typeface="Calibri" panose="020F0502020204030204" pitchFamily="34" charset="0"/>
                <a:cs typeface="Calibri" panose="020F0502020204030204" pitchFamily="34" charset="0"/>
              </a:rPr>
              <a:t> да се </a:t>
            </a:r>
            <a:r>
              <a:rPr lang="ru-RU" sz="2200" dirty="0" err="1" smtClean="0">
                <a:solidFill>
                  <a:srgbClr val="354F92"/>
                </a:solidFill>
                <a:latin typeface="Calibri" panose="020F0502020204030204" pitchFamily="34" charset="0"/>
                <a:cs typeface="Calibri" panose="020F0502020204030204" pitchFamily="34" charset="0"/>
              </a:rPr>
              <a:t>адаптира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към</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климатичните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промени</a:t>
            </a:r>
            <a:r>
              <a:rPr lang="ru-RU" sz="2200" dirty="0" smtClean="0">
                <a:solidFill>
                  <a:srgbClr val="354F92"/>
                </a:solidFill>
                <a:latin typeface="Calibri" panose="020F0502020204030204" pitchFamily="34" charset="0"/>
                <a:cs typeface="Calibri" panose="020F0502020204030204" pitchFamily="34" charset="0"/>
              </a:rPr>
              <a:t>. На местно </a:t>
            </a:r>
            <a:r>
              <a:rPr lang="ru-RU" sz="2200" dirty="0" err="1" smtClean="0">
                <a:solidFill>
                  <a:srgbClr val="354F92"/>
                </a:solidFill>
                <a:latin typeface="Calibri" panose="020F0502020204030204" pitchFamily="34" charset="0"/>
                <a:cs typeface="Calibri" panose="020F0502020204030204" pitchFamily="34" charset="0"/>
              </a:rPr>
              <a:t>ниво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близо</a:t>
            </a:r>
            <a:r>
              <a:rPr lang="ru-RU" sz="2200" dirty="0" smtClean="0">
                <a:solidFill>
                  <a:srgbClr val="354F92"/>
                </a:solidFill>
                <a:latin typeface="Calibri" panose="020F0502020204030204" pitchFamily="34" charset="0"/>
                <a:cs typeface="Calibri" panose="020F0502020204030204" pitchFamily="34" charset="0"/>
              </a:rPr>
              <a:t> до </a:t>
            </a:r>
            <a:r>
              <a:rPr lang="ru-RU" sz="2200" dirty="0" err="1" smtClean="0">
                <a:solidFill>
                  <a:srgbClr val="354F92"/>
                </a:solidFill>
                <a:latin typeface="Calibri" panose="020F0502020204030204" pitchFamily="34" charset="0"/>
                <a:cs typeface="Calibri" panose="020F0502020204030204" pitchFamily="34" charset="0"/>
              </a:rPr>
              <a:t>хората</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малката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промяна</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може</a:t>
            </a:r>
            <a:r>
              <a:rPr lang="ru-RU" sz="2200" dirty="0" smtClean="0">
                <a:solidFill>
                  <a:srgbClr val="354F92"/>
                </a:solidFill>
                <a:latin typeface="Calibri" panose="020F0502020204030204" pitchFamily="34" charset="0"/>
                <a:cs typeface="Calibri" panose="020F0502020204030204" pitchFamily="34" charset="0"/>
              </a:rPr>
              <a:t> да </a:t>
            </a:r>
            <a:r>
              <a:rPr lang="ru-RU" sz="2200" dirty="0" err="1" smtClean="0">
                <a:solidFill>
                  <a:srgbClr val="354F92"/>
                </a:solidFill>
                <a:latin typeface="Calibri" panose="020F0502020204030204" pitchFamily="34" charset="0"/>
                <a:cs typeface="Calibri" panose="020F0502020204030204" pitchFamily="34" charset="0"/>
              </a:rPr>
              <a:t>окаже</a:t>
            </a:r>
            <a:r>
              <a:rPr lang="ru-RU" sz="2200" dirty="0" smtClean="0">
                <a:solidFill>
                  <a:srgbClr val="354F92"/>
                </a:solidFill>
                <a:latin typeface="Calibri" panose="020F0502020204030204" pitchFamily="34" charset="0"/>
                <a:cs typeface="Calibri" panose="020F0502020204030204" pitchFamily="34" charset="0"/>
              </a:rPr>
              <a:t> видимо </a:t>
            </a:r>
            <a:r>
              <a:rPr lang="ru-RU" sz="2200" dirty="0" err="1" smtClean="0">
                <a:solidFill>
                  <a:srgbClr val="354F92"/>
                </a:solidFill>
                <a:latin typeface="Calibri" panose="020F0502020204030204" pitchFamily="34" charset="0"/>
                <a:cs typeface="Calibri" panose="020F0502020204030204" pitchFamily="34" charset="0"/>
              </a:rPr>
              <a:t>въздействие</a:t>
            </a:r>
            <a:r>
              <a:rPr lang="ru-RU" sz="2200" dirty="0" smtClean="0">
                <a:solidFill>
                  <a:srgbClr val="354F92"/>
                </a:solidFill>
                <a:latin typeface="Calibri" panose="020F0502020204030204" pitchFamily="34" charset="0"/>
                <a:cs typeface="Calibri" panose="020F0502020204030204" pitchFamily="34" charset="0"/>
              </a:rPr>
              <a:t> за кратко </a:t>
            </a:r>
            <a:r>
              <a:rPr lang="ru-RU" sz="2200" dirty="0" err="1" smtClean="0">
                <a:solidFill>
                  <a:srgbClr val="354F92"/>
                </a:solidFill>
                <a:latin typeface="Calibri" panose="020F0502020204030204" pitchFamily="34" charset="0"/>
                <a:cs typeface="Calibri" panose="020F0502020204030204" pitchFamily="34" charset="0"/>
              </a:rPr>
              <a:t>време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време</a:t>
            </a:r>
            <a:r>
              <a:rPr lang="ru-RU" sz="2200" dirty="0" smtClean="0">
                <a:solidFill>
                  <a:srgbClr val="354F92"/>
                </a:solidFill>
                <a:latin typeface="Calibri" panose="020F0502020204030204" pitchFamily="34" charset="0"/>
                <a:cs typeface="Calibri" panose="020F0502020204030204" pitchFamily="34" charset="0"/>
              </a:rPr>
              <a:t>.</a:t>
            </a:r>
            <a:endParaRPr lang="en-GB" sz="2200" b="0" i="0" dirty="0">
              <a:solidFill>
                <a:srgbClr val="354F92"/>
              </a:solidFill>
              <a:effectLst/>
              <a:latin typeface="Calibri" panose="020F0502020204030204" pitchFamily="34" charset="0"/>
              <a:cs typeface="Calibri" panose="020F0502020204030204" pitchFamily="34" charset="0"/>
            </a:endParaRPr>
          </a:p>
          <a:p>
            <a:endParaRPr lang="bg-BG" sz="2200" b="0" i="0" dirty="0" smtClean="0">
              <a:solidFill>
                <a:srgbClr val="354F92"/>
              </a:solidFill>
              <a:effectLst/>
              <a:latin typeface="Calibri" panose="020F0502020204030204" pitchFamily="34" charset="0"/>
              <a:cs typeface="Calibri" panose="020F0502020204030204" pitchFamily="34" charset="0"/>
            </a:endParaRPr>
          </a:p>
          <a:p>
            <a:r>
              <a:rPr lang="ru-RU" sz="2200" dirty="0" smtClean="0">
                <a:solidFill>
                  <a:srgbClr val="354F92"/>
                </a:solidFill>
                <a:latin typeface="Calibri" panose="020F0502020204030204" pitchFamily="34" charset="0"/>
                <a:cs typeface="Calibri" panose="020F0502020204030204" pitchFamily="34" charset="0"/>
              </a:rPr>
              <a:t>Маргинализираните групи в </a:t>
            </a:r>
            <a:r>
              <a:rPr lang="ru-RU" sz="2200" dirty="0" smtClean="0">
                <a:solidFill>
                  <a:srgbClr val="354F92"/>
                </a:solidFill>
                <a:latin typeface="Calibri" panose="020F0502020204030204" pitchFamily="34" charset="0"/>
                <a:cs typeface="Calibri" panose="020F0502020204030204" pitchFamily="34" charset="0"/>
              </a:rPr>
              <a:t>обществото </a:t>
            </a:r>
            <a:r>
              <a:rPr lang="ru-RU" sz="2200" dirty="0" smtClean="0">
                <a:solidFill>
                  <a:srgbClr val="354F92"/>
                </a:solidFill>
                <a:latin typeface="Calibri" panose="020F0502020204030204" pitchFamily="34" charset="0"/>
                <a:cs typeface="Calibri" panose="020F0502020204030204" pitchFamily="34" charset="0"/>
              </a:rPr>
              <a:t>са по-малко способни да се адаптират към изменението на климата или да се възстановят от последиците от него. </a:t>
            </a:r>
            <a:r>
              <a:rPr lang="ru-RU" sz="2200" dirty="0" err="1" smtClean="0">
                <a:solidFill>
                  <a:srgbClr val="354F92"/>
                </a:solidFill>
                <a:latin typeface="Calibri" panose="020F0502020204030204" pitchFamily="34" charset="0"/>
                <a:cs typeface="Calibri" panose="020F0502020204030204" pitchFamily="34" charset="0"/>
              </a:rPr>
              <a:t>Проучване</a:t>
            </a:r>
            <a:r>
              <a:rPr lang="ru-RU" sz="2200" dirty="0" smtClean="0">
                <a:solidFill>
                  <a:srgbClr val="354F92"/>
                </a:solidFill>
                <a:latin typeface="Calibri" panose="020F0502020204030204" pitchFamily="34" charset="0"/>
                <a:cs typeface="Calibri" panose="020F0502020204030204" pitchFamily="34" charset="0"/>
              </a:rPr>
              <a:t> на </a:t>
            </a:r>
            <a:r>
              <a:rPr lang="ru-RU" sz="2200" dirty="0" err="1" smtClean="0">
                <a:solidFill>
                  <a:srgbClr val="354F92"/>
                </a:solidFill>
                <a:latin typeface="Calibri" panose="020F0502020204030204" pitchFamily="34" charset="0"/>
                <a:cs typeface="Calibri" panose="020F0502020204030204" pitchFamily="34" charset="0"/>
              </a:rPr>
              <a:t>Erich</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Striessnig</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Wolfgang</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Lutz</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Anthony</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Patt</a:t>
            </a:r>
            <a:r>
              <a:rPr lang="ru-RU" sz="2200" dirty="0" smtClean="0">
                <a:solidFill>
                  <a:srgbClr val="354F92"/>
                </a:solidFill>
                <a:latin typeface="Calibri" panose="020F0502020204030204" pitchFamily="34" charset="0"/>
                <a:cs typeface="Calibri" panose="020F0502020204030204" pitchFamily="34" charset="0"/>
              </a:rPr>
              <a:t> от </a:t>
            </a:r>
            <a:r>
              <a:rPr lang="ru-RU" sz="2200" dirty="0" err="1" smtClean="0">
                <a:solidFill>
                  <a:srgbClr val="354F92"/>
                </a:solidFill>
                <a:latin typeface="Calibri" panose="020F0502020204030204" pitchFamily="34" charset="0"/>
                <a:cs typeface="Calibri" panose="020F0502020204030204" pitchFamily="34" charset="0"/>
              </a:rPr>
              <a:t>Международния</a:t>
            </a:r>
            <a:r>
              <a:rPr lang="ru-RU" sz="2200" dirty="0" smtClean="0">
                <a:solidFill>
                  <a:srgbClr val="354F92"/>
                </a:solidFill>
                <a:latin typeface="Calibri" panose="020F0502020204030204" pitchFamily="34" charset="0"/>
                <a:cs typeface="Calibri" panose="020F0502020204030204" pitchFamily="34" charset="0"/>
              </a:rPr>
              <a:t> институт за приложен системен анализ (</a:t>
            </a:r>
            <a:r>
              <a:rPr lang="en-US" sz="2200" dirty="0" smtClean="0">
                <a:solidFill>
                  <a:srgbClr val="354F92"/>
                </a:solidFill>
                <a:latin typeface="Calibri" panose="020F0502020204030204" pitchFamily="34" charset="0"/>
                <a:cs typeface="Calibri" panose="020F0502020204030204" pitchFamily="34" charset="0"/>
              </a:rPr>
              <a:t>IIASA</a:t>
            </a:r>
            <a:r>
              <a:rPr lang="bg-BG" sz="2200" dirty="0" smtClean="0">
                <a:solidFill>
                  <a:srgbClr val="354F92"/>
                </a:solidFill>
                <a:latin typeface="Calibri" panose="020F0502020204030204" pitchFamily="34" charset="0"/>
                <a:cs typeface="Calibri" panose="020F0502020204030204" pitchFamily="34" charset="0"/>
              </a:rPr>
              <a:t>) </a:t>
            </a:r>
            <a:endParaRPr lang="en-US" sz="2200" dirty="0" smtClean="0">
              <a:solidFill>
                <a:srgbClr val="354F92"/>
              </a:solidFill>
              <a:latin typeface="Calibri" panose="020F0502020204030204" pitchFamily="34" charset="0"/>
              <a:cs typeface="Calibri" panose="020F0502020204030204" pitchFamily="34" charset="0"/>
            </a:endParaRPr>
          </a:p>
          <a:p>
            <a:r>
              <a:rPr lang="ru-RU" sz="2200" dirty="0" smtClean="0">
                <a:solidFill>
                  <a:srgbClr val="354F92"/>
                </a:solidFill>
                <a:latin typeface="Calibri" panose="020F0502020204030204" pitchFamily="34" charset="0"/>
                <a:cs typeface="Calibri" panose="020F0502020204030204" pitchFamily="34" charset="0"/>
              </a:rPr>
              <a:t>в </a:t>
            </a:r>
            <a:r>
              <a:rPr lang="ru-RU" sz="2200" dirty="0" err="1" smtClean="0">
                <a:solidFill>
                  <a:srgbClr val="354F92"/>
                </a:solidFill>
                <a:latin typeface="Calibri" panose="020F0502020204030204" pitchFamily="34" charset="0"/>
                <a:cs typeface="Calibri" panose="020F0502020204030204" pitchFamily="34" charset="0"/>
              </a:rPr>
              <a:t>Лаксенбург</a:t>
            </a:r>
            <a:r>
              <a:rPr lang="ru-RU" sz="2200" dirty="0" smtClean="0">
                <a:solidFill>
                  <a:srgbClr val="354F92"/>
                </a:solidFill>
                <a:latin typeface="Calibri" panose="020F0502020204030204" pitchFamily="34" charset="0"/>
                <a:cs typeface="Calibri" panose="020F0502020204030204" pitchFamily="34" charset="0"/>
              </a:rPr>
              <a:t>, Австрия сочи, </a:t>
            </a:r>
            <a:r>
              <a:rPr lang="ru-RU" sz="2200" dirty="0" err="1" smtClean="0">
                <a:solidFill>
                  <a:srgbClr val="354F92"/>
                </a:solidFill>
                <a:latin typeface="Calibri" panose="020F0502020204030204" pitchFamily="34" charset="0"/>
                <a:cs typeface="Calibri" panose="020F0502020204030204" pitchFamily="34" charset="0"/>
              </a:rPr>
              <a:t>че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образованието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също</a:t>
            </a:r>
            <a:r>
              <a:rPr lang="ru-RU" sz="2200" dirty="0" smtClean="0">
                <a:solidFill>
                  <a:srgbClr val="354F92"/>
                </a:solidFill>
                <a:latin typeface="Calibri" panose="020F0502020204030204" pitchFamily="34" charset="0"/>
                <a:cs typeface="Calibri" panose="020F0502020204030204" pitchFamily="34" charset="0"/>
              </a:rPr>
              <a:t> е фактор за </a:t>
            </a:r>
            <a:r>
              <a:rPr lang="ru-RU" sz="2200" dirty="0" err="1" smtClean="0">
                <a:solidFill>
                  <a:srgbClr val="354F92"/>
                </a:solidFill>
                <a:latin typeface="Calibri" panose="020F0502020204030204" pitchFamily="34" charset="0"/>
                <a:cs typeface="Calibri" panose="020F0502020204030204" pitchFamily="34" charset="0"/>
              </a:rPr>
              <a:t>по-добро</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здраве</a:t>
            </a:r>
            <a:r>
              <a:rPr lang="ru-RU" sz="2200" dirty="0" smtClean="0">
                <a:solidFill>
                  <a:srgbClr val="354F92"/>
                </a:solidFill>
                <a:latin typeface="Calibri" panose="020F0502020204030204" pitchFamily="34" charset="0"/>
                <a:cs typeface="Calibri" panose="020F0502020204030204" pitchFamily="34" charset="0"/>
              </a:rPr>
              <a:t> и </a:t>
            </a:r>
            <a:r>
              <a:rPr lang="ru-RU" sz="2200" dirty="0" err="1" smtClean="0">
                <a:solidFill>
                  <a:srgbClr val="354F92"/>
                </a:solidFill>
                <a:latin typeface="Calibri" panose="020F0502020204030204" pitchFamily="34" charset="0"/>
                <a:cs typeface="Calibri" panose="020F0502020204030204" pitchFamily="34" charset="0"/>
              </a:rPr>
              <a:t>способност</a:t>
            </a:r>
            <a:r>
              <a:rPr lang="ru-RU" sz="2200" dirty="0" smtClean="0">
                <a:solidFill>
                  <a:srgbClr val="354F92"/>
                </a:solidFill>
                <a:latin typeface="Calibri" panose="020F0502020204030204" pitchFamily="34" charset="0"/>
                <a:cs typeface="Calibri" panose="020F0502020204030204" pitchFamily="34" charset="0"/>
              </a:rPr>
              <a:t> за </a:t>
            </a:r>
            <a:r>
              <a:rPr lang="ru-RU" sz="2200" dirty="0" err="1" smtClean="0">
                <a:solidFill>
                  <a:srgbClr val="354F92"/>
                </a:solidFill>
                <a:latin typeface="Calibri" panose="020F0502020204030204" pitchFamily="34" charset="0"/>
                <a:cs typeface="Calibri" panose="020F0502020204030204" pitchFamily="34" charset="0"/>
              </a:rPr>
              <a:t>адаптиране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към</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климатичните</a:t>
            </a:r>
            <a:r>
              <a:rPr lang="ru-RU" sz="2200" dirty="0" smtClean="0">
                <a:solidFill>
                  <a:srgbClr val="354F92"/>
                </a:solidFill>
                <a:latin typeface="Calibri" panose="020F0502020204030204" pitchFamily="34" charset="0"/>
                <a:cs typeface="Calibri" panose="020F0502020204030204" pitchFamily="34" charset="0"/>
              </a:rPr>
              <a:t> </a:t>
            </a:r>
            <a:r>
              <a:rPr lang="ru-RU" sz="2200" dirty="0" err="1" smtClean="0">
                <a:solidFill>
                  <a:srgbClr val="354F92"/>
                </a:solidFill>
                <a:latin typeface="Calibri" panose="020F0502020204030204" pitchFamily="34" charset="0"/>
                <a:cs typeface="Calibri" panose="020F0502020204030204" pitchFamily="34" charset="0"/>
              </a:rPr>
              <a:t>промени</a:t>
            </a:r>
            <a:r>
              <a:rPr lang="ru-RU" sz="2200" dirty="0" smtClean="0">
                <a:solidFill>
                  <a:srgbClr val="354F92"/>
                </a:solidFill>
                <a:latin typeface="Calibri" panose="020F0502020204030204" pitchFamily="34" charset="0"/>
                <a:cs typeface="Calibri" panose="020F0502020204030204" pitchFamily="34" charset="0"/>
              </a:rPr>
              <a:t>.</a:t>
            </a:r>
          </a:p>
          <a:p>
            <a:endParaRPr lang="en-GB" sz="2200" dirty="0">
              <a:solidFill>
                <a:srgbClr val="354F92"/>
              </a:solidFill>
              <a:latin typeface="Calibri" panose="020F0502020204030204" pitchFamily="34" charset="0"/>
              <a:cs typeface="Calibri" panose="020F0502020204030204" pitchFamily="34" charset="0"/>
            </a:endParaRPr>
          </a:p>
          <a:p>
            <a:r>
              <a:rPr lang="bg-BG" sz="2200" b="1" dirty="0" smtClean="0">
                <a:solidFill>
                  <a:srgbClr val="354F92"/>
                </a:solidFill>
                <a:latin typeface="Calibri" panose="020F0502020204030204" pitchFamily="34" charset="0"/>
                <a:cs typeface="Calibri" panose="020F0502020204030204" pitchFamily="34" charset="0"/>
              </a:rPr>
              <a:t>Запознайте се с Модул 1, посветен на ЦУР 4 – Качествено образование</a:t>
            </a:r>
            <a:endParaRPr lang="en-IE" sz="2200" b="1"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03578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890939" y="93278"/>
            <a:ext cx="10529171" cy="621946"/>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600" b="1" dirty="0" smtClean="0">
                <a:solidFill>
                  <a:srgbClr val="EC7A42"/>
                </a:solidFill>
                <a:latin typeface="Calibri" pitchFamily="34" charset="0"/>
                <a:cs typeface="Calibri" pitchFamily="34" charset="0"/>
              </a:rPr>
              <a:t>Добро </a:t>
            </a:r>
            <a:r>
              <a:rPr lang="ru-RU" sz="3600" b="1" dirty="0" err="1" smtClean="0">
                <a:solidFill>
                  <a:srgbClr val="EC7A42"/>
                </a:solidFill>
                <a:latin typeface="Calibri" pitchFamily="34" charset="0"/>
                <a:cs typeface="Calibri" pitchFamily="34" charset="0"/>
              </a:rPr>
              <a:t>здраве</a:t>
            </a:r>
            <a:r>
              <a:rPr lang="ru-RU" sz="3600" b="1" dirty="0" smtClean="0">
                <a:solidFill>
                  <a:srgbClr val="EC7A42"/>
                </a:solidFill>
                <a:latin typeface="Calibri" pitchFamily="34" charset="0"/>
                <a:cs typeface="Calibri" pitchFamily="34" charset="0"/>
              </a:rPr>
              <a:t> и благополучие (ЦУР 3)</a:t>
            </a:r>
            <a:endParaRPr lang="en-US" sz="3600" b="1" dirty="0" smtClean="0">
              <a:solidFill>
                <a:srgbClr val="EC7A42"/>
              </a:solidFill>
              <a:latin typeface="Calibri" pitchFamily="34" charset="0"/>
              <a:cs typeface="Calibri" pitchFamily="34" charset="0"/>
            </a:endParaRPr>
          </a:p>
          <a:p>
            <a:endParaRPr lang="en-IE" b="1" dirty="0">
              <a:solidFill>
                <a:srgbClr val="7F4182"/>
              </a:solidFill>
            </a:endParaRPr>
          </a:p>
          <a:p>
            <a:r>
              <a:rPr lang="ru-RU" sz="2400" dirty="0" err="1" smtClean="0">
                <a:solidFill>
                  <a:srgbClr val="354F92"/>
                </a:solidFill>
                <a:latin typeface="Calibri" panose="020F0502020204030204" pitchFamily="34" charset="0"/>
                <a:cs typeface="Calibri" panose="020F0502020204030204" pitchFamily="34" charset="0"/>
              </a:rPr>
              <a:t>Основната</a:t>
            </a:r>
            <a:r>
              <a:rPr lang="ru-RU" sz="2400" dirty="0" smtClean="0">
                <a:solidFill>
                  <a:srgbClr val="354F92"/>
                </a:solidFill>
                <a:latin typeface="Calibri" panose="020F0502020204030204" pitchFamily="34" charset="0"/>
                <a:cs typeface="Calibri" panose="020F0502020204030204" pitchFamily="34" charset="0"/>
              </a:rPr>
              <a:t> цел на ЦУР 3, е да </a:t>
            </a:r>
            <a:r>
              <a:rPr lang="ru-RU" sz="2400" dirty="0" err="1" smtClean="0">
                <a:solidFill>
                  <a:srgbClr val="354F92"/>
                </a:solidFill>
                <a:latin typeface="Calibri" panose="020F0502020204030204" pitchFamily="34" charset="0"/>
                <a:cs typeface="Calibri" panose="020F0502020204030204" pitchFamily="34" charset="0"/>
              </a:rPr>
              <a:t>осигури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здравословен</a:t>
            </a:r>
            <a:r>
              <a:rPr lang="ru-RU" sz="2400" dirty="0" smtClean="0">
                <a:solidFill>
                  <a:srgbClr val="354F92"/>
                </a:solidFill>
                <a:latin typeface="Calibri" panose="020F0502020204030204" pitchFamily="34" charset="0"/>
                <a:cs typeface="Calibri" panose="020F0502020204030204" pitchFamily="34" charset="0"/>
              </a:rPr>
              <a:t> живот и </a:t>
            </a:r>
            <a:r>
              <a:rPr lang="ru-RU" sz="2400" dirty="0" err="1" smtClean="0">
                <a:solidFill>
                  <a:srgbClr val="354F92"/>
                </a:solidFill>
                <a:latin typeface="Calibri" panose="020F0502020204030204" pitchFamily="34" charset="0"/>
                <a:cs typeface="Calibri" panose="020F0502020204030204" pitchFamily="34" charset="0"/>
              </a:rPr>
              <a:t>благосъстояние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всички</a:t>
            </a:r>
            <a:r>
              <a:rPr lang="ru-RU" sz="2400" dirty="0" smtClean="0">
                <a:solidFill>
                  <a:srgbClr val="354F92"/>
                </a:solidFill>
                <a:latin typeface="Calibri" panose="020F0502020204030204" pitchFamily="34" charset="0"/>
                <a:cs typeface="Calibri" panose="020F0502020204030204" pitchFamily="34" charset="0"/>
              </a:rPr>
              <a:t> хора на </a:t>
            </a:r>
            <a:r>
              <a:rPr lang="ru-RU" sz="2400" dirty="0" err="1" smtClean="0">
                <a:solidFill>
                  <a:srgbClr val="354F92"/>
                </a:solidFill>
                <a:latin typeface="Calibri" panose="020F0502020204030204" pitchFamily="34" charset="0"/>
                <a:cs typeface="Calibri" panose="020F0502020204030204" pitchFamily="34" charset="0"/>
              </a:rPr>
              <a:t>всички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възрасти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Нашето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здраве</a:t>
            </a:r>
            <a:r>
              <a:rPr lang="ru-RU" sz="2400" dirty="0" smtClean="0">
                <a:solidFill>
                  <a:srgbClr val="354F92"/>
                </a:solidFill>
                <a:latin typeface="Calibri" panose="020F0502020204030204" pitchFamily="34" charset="0"/>
                <a:cs typeface="Calibri" panose="020F0502020204030204" pitchFamily="34" charset="0"/>
              </a:rPr>
              <a:t> и благополучие се </a:t>
            </a:r>
            <a:r>
              <a:rPr lang="ru-RU" sz="2400" dirty="0" err="1" smtClean="0">
                <a:solidFill>
                  <a:srgbClr val="354F92"/>
                </a:solidFill>
                <a:latin typeface="Calibri" panose="020F0502020204030204" pitchFamily="34" charset="0"/>
                <a:cs typeface="Calibri" panose="020F0502020204030204" pitchFamily="34" charset="0"/>
              </a:rPr>
              <a:t>влияят</a:t>
            </a:r>
            <a:r>
              <a:rPr lang="ru-RU" sz="2400" dirty="0" smtClean="0">
                <a:solidFill>
                  <a:srgbClr val="354F92"/>
                </a:solidFill>
                <a:latin typeface="Calibri" panose="020F0502020204030204" pitchFamily="34" charset="0"/>
                <a:cs typeface="Calibri" panose="020F0502020204030204" pitchFamily="34" charset="0"/>
              </a:rPr>
              <a:t> от </a:t>
            </a:r>
            <a:r>
              <a:rPr lang="ru-RU" sz="2400" dirty="0" err="1" smtClean="0">
                <a:solidFill>
                  <a:srgbClr val="354F92"/>
                </a:solidFill>
                <a:latin typeface="Calibri" panose="020F0502020204030204" pitchFamily="34" charset="0"/>
                <a:cs typeface="Calibri" panose="020F0502020204030204" pitchFamily="34" charset="0"/>
              </a:rPr>
              <a:t>средата</a:t>
            </a:r>
            <a:r>
              <a:rPr lang="ru-RU" sz="2400" dirty="0" smtClean="0">
                <a:solidFill>
                  <a:srgbClr val="354F92"/>
                </a:solidFill>
                <a:latin typeface="Calibri" panose="020F0502020204030204" pitchFamily="34" charset="0"/>
                <a:cs typeface="Calibri" panose="020F0502020204030204" pitchFamily="34" charset="0"/>
              </a:rPr>
              <a:t>, в </a:t>
            </a:r>
            <a:r>
              <a:rPr lang="ru-RU" sz="2400" dirty="0" err="1" smtClean="0">
                <a:solidFill>
                  <a:srgbClr val="354F92"/>
                </a:solidFill>
                <a:latin typeface="Calibri" panose="020F0502020204030204" pitchFamily="34" charset="0"/>
                <a:cs typeface="Calibri" panose="020F0502020204030204" pitchFamily="34" charset="0"/>
              </a:rPr>
              <a:t>която</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живеем</a:t>
            </a:r>
            <a:r>
              <a:rPr lang="bg-BG" sz="2400" dirty="0" smtClean="0">
                <a:solidFill>
                  <a:srgbClr val="354F92"/>
                </a:solidFill>
                <a:latin typeface="Calibri" panose="020F0502020204030204" pitchFamily="34" charset="0"/>
                <a:cs typeface="Calibri" panose="020F0502020204030204" pitchFamily="34" charset="0"/>
              </a:rPr>
              <a:t> и това определя ролята на местните общности в борбата с климатичните промени с цел опазване на нашето здраве.  </a:t>
            </a:r>
            <a:endParaRPr lang="en-GB" sz="2200" dirty="0">
              <a:solidFill>
                <a:srgbClr val="354F92"/>
              </a:solidFill>
              <a:latin typeface="Calibri" panose="020F0502020204030204" pitchFamily="34" charset="0"/>
              <a:cs typeface="Calibri" panose="020F0502020204030204" pitchFamily="34" charset="0"/>
            </a:endParaRPr>
          </a:p>
          <a:p>
            <a:r>
              <a:rPr lang="bg-BG" sz="2200" b="1" u="sng" dirty="0" smtClean="0">
                <a:solidFill>
                  <a:srgbClr val="354F92"/>
                </a:solidFill>
                <a:latin typeface="Calibri" panose="020F0502020204030204" pitchFamily="34" charset="0"/>
                <a:cs typeface="Calibri" panose="020F0502020204030204" pitchFamily="34" charset="0"/>
              </a:rPr>
              <a:t>ЦИФРИ И ФАКТИ, КОИТО НИ КАРАТ ДА СЕ ЗАМИСЛИМ</a:t>
            </a:r>
            <a:r>
              <a:rPr lang="bg-BG" sz="2200" dirty="0" smtClean="0">
                <a:solidFill>
                  <a:srgbClr val="354F92"/>
                </a:solidFill>
                <a:latin typeface="Calibri" panose="020F0502020204030204" pitchFamily="34" charset="0"/>
                <a:cs typeface="Calibri" panose="020F0502020204030204" pitchFamily="34" charset="0"/>
              </a:rPr>
              <a:t>:</a:t>
            </a:r>
            <a:r>
              <a:rPr lang="en-GB" sz="2200" dirty="0" smtClean="0">
                <a:solidFill>
                  <a:srgbClr val="354F92"/>
                </a:solidFill>
                <a:latin typeface="Calibri" panose="020F0502020204030204" pitchFamily="34" charset="0"/>
                <a:cs typeface="Calibri" panose="020F0502020204030204" pitchFamily="34" charset="0"/>
              </a:rPr>
              <a:t>  </a:t>
            </a:r>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r>
              <a:rPr lang="en-GB" sz="2200" dirty="0">
                <a:solidFill>
                  <a:srgbClr val="354F92"/>
                </a:solidFill>
                <a:latin typeface="Calibri" panose="020F0502020204030204" pitchFamily="34" charset="0"/>
                <a:cs typeface="Calibri" panose="020F0502020204030204" pitchFamily="34" charset="0"/>
              </a:rPr>
              <a:t> </a:t>
            </a:r>
          </a:p>
          <a:p>
            <a:endParaRPr lang="en-GB" sz="2200" dirty="0">
              <a:solidFill>
                <a:srgbClr val="354F92"/>
              </a:solidFill>
              <a:latin typeface="Calibri" panose="020F0502020204030204" pitchFamily="34" charset="0"/>
              <a:cs typeface="Calibri" panose="020F0502020204030204" pitchFamily="34" charset="0"/>
            </a:endParaRPr>
          </a:p>
          <a:p>
            <a:r>
              <a:rPr lang="en-GB" sz="2200" b="1" dirty="0" smtClean="0">
                <a:solidFill>
                  <a:srgbClr val="354F92"/>
                </a:solidFill>
                <a:latin typeface="Calibri" panose="020F0502020204030204" pitchFamily="34" charset="0"/>
                <a:cs typeface="Calibri" panose="020F0502020204030204" pitchFamily="34" charset="0"/>
              </a:rPr>
              <a:t>    </a:t>
            </a:r>
            <a:endParaRPr lang="en-GB" sz="2200" b="1" dirty="0">
              <a:solidFill>
                <a:srgbClr val="354F92"/>
              </a:solidFill>
              <a:latin typeface="Calibri" panose="020F0502020204030204" pitchFamily="34" charset="0"/>
              <a:cs typeface="Calibri" panose="020F0502020204030204" pitchFamily="34" charset="0"/>
            </a:endParaRPr>
          </a:p>
          <a:p>
            <a:r>
              <a:rPr lang="en-GB" sz="2400" b="1" dirty="0" smtClean="0">
                <a:solidFill>
                  <a:schemeClr val="bg1"/>
                </a:solidFill>
                <a:latin typeface="Calibri" panose="020F0502020204030204" pitchFamily="34" charset="0"/>
                <a:cs typeface="Calibri" panose="020F0502020204030204" pitchFamily="34" charset="0"/>
              </a:rPr>
              <a:t>deaths</a:t>
            </a:r>
            <a:endParaRPr lang="en-GB" sz="2200" b="1" dirty="0">
              <a:solidFill>
                <a:srgbClr val="354F92"/>
              </a:solidFill>
              <a:latin typeface="Calibri" panose="020F0502020204030204" pitchFamily="34" charset="0"/>
              <a:cs typeface="Calibri" panose="020F0502020204030204" pitchFamily="34" charset="0"/>
            </a:endParaRPr>
          </a:p>
          <a:p>
            <a:endParaRPr lang="en-GB" sz="2200" b="1"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F7EC0C25-38DC-3A4D-B462-C6B709EA5A0C}"/>
              </a:ext>
            </a:extLst>
          </p:cNvPr>
          <p:cNvSpPr txBox="1"/>
          <p:nvPr/>
        </p:nvSpPr>
        <p:spPr>
          <a:xfrm>
            <a:off x="1503013" y="3030118"/>
            <a:ext cx="3267339" cy="923330"/>
          </a:xfrm>
          <a:prstGeom prst="rect">
            <a:avLst/>
          </a:prstGeom>
          <a:solidFill>
            <a:srgbClr val="EC7A42"/>
          </a:solidFill>
        </p:spPr>
        <p:txBody>
          <a:bodyPr wrap="square" rtlCol="0">
            <a:spAutoFit/>
          </a:bodyPr>
          <a:lstStyle/>
          <a:p>
            <a:r>
              <a:rPr lang="bg-BG" sz="1800" b="1" dirty="0" smtClean="0">
                <a:solidFill>
                  <a:schemeClr val="bg1"/>
                </a:solidFill>
                <a:latin typeface="Calibri" panose="020F0502020204030204" pitchFamily="34" charset="0"/>
                <a:cs typeface="Calibri" panose="020F0502020204030204" pitchFamily="34" charset="0"/>
              </a:rPr>
              <a:t>До </a:t>
            </a:r>
            <a:r>
              <a:rPr lang="en-GB" sz="1800" b="1" dirty="0" smtClean="0">
                <a:solidFill>
                  <a:schemeClr val="bg1"/>
                </a:solidFill>
                <a:latin typeface="Calibri" panose="020F0502020204030204" pitchFamily="34" charset="0"/>
                <a:cs typeface="Calibri" panose="020F0502020204030204" pitchFamily="34" charset="0"/>
              </a:rPr>
              <a:t> 2030</a:t>
            </a:r>
            <a:r>
              <a:rPr lang="bg-BG" sz="1800" b="1" dirty="0" smtClean="0">
                <a:solidFill>
                  <a:schemeClr val="bg1"/>
                </a:solidFill>
                <a:latin typeface="Calibri" panose="020F0502020204030204" pitchFamily="34" charset="0"/>
                <a:cs typeface="Calibri" panose="020F0502020204030204" pitchFamily="34" charset="0"/>
              </a:rPr>
              <a:t> г.</a:t>
            </a:r>
            <a:r>
              <a:rPr lang="en-GB" sz="1800" b="1" dirty="0" smtClean="0">
                <a:solidFill>
                  <a:schemeClr val="bg1"/>
                </a:solidFill>
                <a:latin typeface="Calibri" panose="020F0502020204030204" pitchFamily="34" charset="0"/>
                <a:cs typeface="Calibri" panose="020F0502020204030204" pitchFamily="34" charset="0"/>
              </a:rPr>
              <a:t>, </a:t>
            </a:r>
            <a:r>
              <a:rPr lang="bg-BG" sz="1800" b="1" dirty="0" smtClean="0">
                <a:solidFill>
                  <a:schemeClr val="bg1"/>
                </a:solidFill>
                <a:latin typeface="Calibri" panose="020F0502020204030204" pitchFamily="34" charset="0"/>
                <a:cs typeface="Calibri" panose="020F0502020204030204" pitchFamily="34" charset="0"/>
              </a:rPr>
              <a:t> според данни от ООН, 70% от населението на Земята ще живее в градовете.</a:t>
            </a:r>
            <a:endParaRPr lang="en-IE" sz="1800" b="1" dirty="0">
              <a:solidFill>
                <a:schemeClr val="bg1"/>
              </a:solidFill>
            </a:endParaRPr>
          </a:p>
        </p:txBody>
      </p:sp>
      <p:sp>
        <p:nvSpPr>
          <p:cNvPr id="3" name="TextBox 2">
            <a:extLst>
              <a:ext uri="{FF2B5EF4-FFF2-40B4-BE49-F238E27FC236}">
                <a16:creationId xmlns="" xmlns:a16="http://schemas.microsoft.com/office/drawing/2014/main" id="{3E48C662-289C-949F-DB1E-C1C1A1B60313}"/>
              </a:ext>
            </a:extLst>
          </p:cNvPr>
          <p:cNvSpPr txBox="1"/>
          <p:nvPr/>
        </p:nvSpPr>
        <p:spPr>
          <a:xfrm>
            <a:off x="5243731" y="2794728"/>
            <a:ext cx="2950535" cy="923330"/>
          </a:xfrm>
          <a:prstGeom prst="rect">
            <a:avLst/>
          </a:prstGeom>
          <a:solidFill>
            <a:srgbClr val="EC7A42"/>
          </a:solidFill>
        </p:spPr>
        <p:txBody>
          <a:bodyPr wrap="square" rtlCol="0">
            <a:spAutoFit/>
          </a:bodyPr>
          <a:lstStyle/>
          <a:p>
            <a:r>
              <a:rPr lang="en-GB" sz="1800" b="1" dirty="0">
                <a:solidFill>
                  <a:schemeClr val="bg1"/>
                </a:solidFill>
                <a:latin typeface="Calibri" panose="020F0502020204030204" pitchFamily="34" charset="0"/>
                <a:cs typeface="Calibri" panose="020F0502020204030204" pitchFamily="34" charset="0"/>
              </a:rPr>
              <a:t>23% </a:t>
            </a:r>
            <a:r>
              <a:rPr lang="bg-BG" sz="1800" b="1" dirty="0" smtClean="0">
                <a:solidFill>
                  <a:schemeClr val="bg1"/>
                </a:solidFill>
                <a:latin typeface="Calibri" panose="020F0502020204030204" pitchFamily="34" charset="0"/>
                <a:cs typeface="Calibri" panose="020F0502020204030204" pitchFamily="34" charset="0"/>
              </a:rPr>
              <a:t>от </a:t>
            </a:r>
            <a:r>
              <a:rPr lang="ru-RU" sz="1800" b="1" dirty="0" smtClean="0">
                <a:solidFill>
                  <a:schemeClr val="bg1"/>
                </a:solidFill>
                <a:latin typeface="Calibri" panose="020F0502020204030204" pitchFamily="34" charset="0"/>
                <a:cs typeface="Calibri" panose="020F0502020204030204" pitchFamily="34" charset="0"/>
              </a:rPr>
              <a:t>смъртните случаи са причинени от замърсяване на околната среда (ООН).</a:t>
            </a:r>
            <a:endParaRPr lang="en-IE" sz="1800" b="1" dirty="0">
              <a:solidFill>
                <a:schemeClr val="bg1"/>
              </a:solidFill>
            </a:endParaRPr>
          </a:p>
        </p:txBody>
      </p:sp>
      <p:sp>
        <p:nvSpPr>
          <p:cNvPr id="9" name="TextBox 8">
            <a:extLst>
              <a:ext uri="{FF2B5EF4-FFF2-40B4-BE49-F238E27FC236}">
                <a16:creationId xmlns="" xmlns:a16="http://schemas.microsoft.com/office/drawing/2014/main" id="{8A1C0D15-4ED1-6AAF-6327-ECFC74091684}"/>
              </a:ext>
            </a:extLst>
          </p:cNvPr>
          <p:cNvSpPr txBox="1"/>
          <p:nvPr/>
        </p:nvSpPr>
        <p:spPr>
          <a:xfrm>
            <a:off x="8405435" y="2912422"/>
            <a:ext cx="3094074" cy="1754326"/>
          </a:xfrm>
          <a:prstGeom prst="rect">
            <a:avLst/>
          </a:prstGeom>
          <a:solidFill>
            <a:srgbClr val="EC7A42"/>
          </a:solidFill>
        </p:spPr>
        <p:txBody>
          <a:bodyPr wrap="square" rtlCol="0">
            <a:spAutoFit/>
          </a:bodyPr>
          <a:lstStyle/>
          <a:p>
            <a:r>
              <a:rPr lang="ru-RU" sz="1800" b="1" dirty="0" smtClean="0">
                <a:solidFill>
                  <a:schemeClr val="bg1"/>
                </a:solidFill>
                <a:latin typeface="Calibri" panose="020F0502020204030204" pitchFamily="34" charset="0"/>
                <a:cs typeface="Calibri" panose="020F0502020204030204" pitchFamily="34" charset="0"/>
              </a:rPr>
              <a:t>Повече от 90% от световното население е изложено на лошо качество на въздуха, което не отговаря на препоръките на Световната здравна организация</a:t>
            </a:r>
            <a:r>
              <a:rPr lang="bg-BG" sz="1800" b="1" dirty="0" smtClean="0">
                <a:solidFill>
                  <a:schemeClr val="bg1"/>
                </a:solidFill>
                <a:latin typeface="Calibri" panose="020F0502020204030204" pitchFamily="34" charset="0"/>
                <a:cs typeface="Calibri" panose="020F0502020204030204" pitchFamily="34" charset="0"/>
              </a:rPr>
              <a:t>  (СЗО</a:t>
            </a:r>
            <a:r>
              <a:rPr lang="en-GB" sz="1800" b="1" dirty="0" smtClean="0">
                <a:solidFill>
                  <a:schemeClr val="bg1"/>
                </a:solidFill>
                <a:latin typeface="Calibri" panose="020F0502020204030204" pitchFamily="34" charset="0"/>
                <a:cs typeface="Calibri" panose="020F0502020204030204" pitchFamily="34" charset="0"/>
              </a:rPr>
              <a:t>).</a:t>
            </a:r>
            <a:endParaRPr lang="en-IE" sz="1800" b="1" dirty="0">
              <a:solidFill>
                <a:schemeClr val="bg1"/>
              </a:solidFill>
            </a:endParaRPr>
          </a:p>
        </p:txBody>
      </p:sp>
      <p:sp>
        <p:nvSpPr>
          <p:cNvPr id="6" name="TextBox 5">
            <a:extLst>
              <a:ext uri="{FF2B5EF4-FFF2-40B4-BE49-F238E27FC236}">
                <a16:creationId xmlns="" xmlns:a16="http://schemas.microsoft.com/office/drawing/2014/main" id="{DE20E75F-1AAB-9A79-21A7-58D2C514F625}"/>
              </a:ext>
            </a:extLst>
          </p:cNvPr>
          <p:cNvSpPr txBox="1"/>
          <p:nvPr/>
        </p:nvSpPr>
        <p:spPr>
          <a:xfrm>
            <a:off x="5135092" y="4071869"/>
            <a:ext cx="2950535" cy="2031325"/>
          </a:xfrm>
          <a:prstGeom prst="rect">
            <a:avLst/>
          </a:prstGeom>
          <a:solidFill>
            <a:srgbClr val="EC7A42"/>
          </a:solidFill>
        </p:spPr>
        <p:txBody>
          <a:bodyPr wrap="square" rtlCol="0">
            <a:spAutoFit/>
          </a:bodyPr>
          <a:lstStyle/>
          <a:p>
            <a:r>
              <a:rPr lang="bg-BG" sz="1800" b="1" dirty="0" smtClean="0">
                <a:solidFill>
                  <a:schemeClr val="bg1"/>
                </a:solidFill>
                <a:latin typeface="Calibri" panose="020F0502020204030204" pitchFamily="34" charset="0"/>
                <a:cs typeface="Calibri" panose="020F0502020204030204" pitchFamily="34" charset="0"/>
              </a:rPr>
              <a:t>Смъртността в ЕС през 2020 г.  се повиши с 11.9 % спрямо средната за периода 2016 – 2019. През</a:t>
            </a:r>
            <a:r>
              <a:rPr lang="en-GB" sz="1800" b="1" dirty="0" smtClean="0">
                <a:solidFill>
                  <a:schemeClr val="bg1"/>
                </a:solidFill>
                <a:latin typeface="Calibri" panose="020F0502020204030204" pitchFamily="34" charset="0"/>
                <a:cs typeface="Calibri" panose="020F0502020204030204" pitchFamily="34" charset="0"/>
              </a:rPr>
              <a:t> 2021</a:t>
            </a:r>
            <a:r>
              <a:rPr lang="bg-BG" sz="1800" b="1" dirty="0" smtClean="0">
                <a:solidFill>
                  <a:schemeClr val="bg1"/>
                </a:solidFill>
                <a:latin typeface="Calibri" panose="020F0502020204030204" pitchFamily="34" charset="0"/>
                <a:cs typeface="Calibri" panose="020F0502020204030204" pitchFamily="34" charset="0"/>
              </a:rPr>
              <a:t> г.</a:t>
            </a:r>
            <a:r>
              <a:rPr lang="en-GB" sz="1800" b="1" dirty="0" smtClean="0">
                <a:solidFill>
                  <a:schemeClr val="bg1"/>
                </a:solidFill>
                <a:latin typeface="Calibri" panose="020F0502020204030204" pitchFamily="34" charset="0"/>
                <a:cs typeface="Calibri" panose="020F0502020204030204" pitchFamily="34" charset="0"/>
              </a:rPr>
              <a:t> </a:t>
            </a:r>
            <a:r>
              <a:rPr lang="bg-BG" sz="1800" b="1" dirty="0" smtClean="0">
                <a:solidFill>
                  <a:schemeClr val="bg1"/>
                </a:solidFill>
                <a:latin typeface="Calibri" panose="020F0502020204030204" pitchFamily="34" charset="0"/>
                <a:cs typeface="Calibri" panose="020F0502020204030204" pitchFamily="34" charset="0"/>
              </a:rPr>
              <a:t>тази стойност е с </a:t>
            </a:r>
            <a:r>
              <a:rPr lang="en-GB" sz="1800" b="1" dirty="0" smtClean="0">
                <a:solidFill>
                  <a:schemeClr val="bg1"/>
                </a:solidFill>
                <a:latin typeface="Calibri" panose="020F0502020204030204" pitchFamily="34" charset="0"/>
                <a:cs typeface="Calibri" panose="020F0502020204030204" pitchFamily="34" charset="0"/>
              </a:rPr>
              <a:t>14.3 </a:t>
            </a:r>
            <a:r>
              <a:rPr lang="en-GB" sz="1800" b="1" dirty="0">
                <a:solidFill>
                  <a:schemeClr val="bg1"/>
                </a:solidFill>
                <a:latin typeface="Calibri" panose="020F0502020204030204" pitchFamily="34" charset="0"/>
                <a:cs typeface="Calibri" panose="020F0502020204030204" pitchFamily="34" charset="0"/>
              </a:rPr>
              <a:t>% </a:t>
            </a:r>
            <a:r>
              <a:rPr lang="en-GB" sz="1800" b="1" dirty="0" smtClean="0">
                <a:solidFill>
                  <a:schemeClr val="bg1"/>
                </a:solidFill>
                <a:latin typeface="Calibri" panose="020F0502020204030204" pitchFamily="34" charset="0"/>
                <a:cs typeface="Calibri" panose="020F0502020204030204" pitchFamily="34" charset="0"/>
              </a:rPr>
              <a:t> </a:t>
            </a:r>
            <a:r>
              <a:rPr lang="bg-BG" sz="1800" b="1" dirty="0" smtClean="0">
                <a:solidFill>
                  <a:schemeClr val="bg1"/>
                </a:solidFill>
                <a:latin typeface="Calibri" panose="020F0502020204030204" pitchFamily="34" charset="0"/>
                <a:cs typeface="Calibri" panose="020F0502020204030204" pitchFamily="34" charset="0"/>
              </a:rPr>
              <a:t>по-висока </a:t>
            </a:r>
            <a:r>
              <a:rPr lang="en-GB" sz="1800" b="1" dirty="0" smtClean="0">
                <a:solidFill>
                  <a:schemeClr val="bg1"/>
                </a:solidFill>
                <a:latin typeface="Calibri" panose="020F0502020204030204" pitchFamily="34" charset="0"/>
                <a:cs typeface="Calibri" panose="020F0502020204030204" pitchFamily="34" charset="0"/>
              </a:rPr>
              <a:t>(</a:t>
            </a:r>
            <a:r>
              <a:rPr lang="bg-BG" sz="1800" b="1" dirty="0" err="1" smtClean="0">
                <a:solidFill>
                  <a:schemeClr val="bg1"/>
                </a:solidFill>
                <a:latin typeface="Calibri" panose="020F0502020204030204" pitchFamily="34" charset="0"/>
                <a:cs typeface="Calibri" panose="020F0502020204030204" pitchFamily="34" charset="0"/>
              </a:rPr>
              <a:t>Евростат</a:t>
            </a:r>
            <a:r>
              <a:rPr lang="bg-BG" sz="1800" b="1" dirty="0" smtClean="0">
                <a:solidFill>
                  <a:schemeClr val="bg1"/>
                </a:solidFill>
                <a:latin typeface="Calibri" panose="020F0502020204030204" pitchFamily="34" charset="0"/>
                <a:cs typeface="Calibri" panose="020F0502020204030204" pitchFamily="34" charset="0"/>
              </a:rPr>
              <a:t>)</a:t>
            </a:r>
            <a:r>
              <a:rPr lang="en-GB" sz="1800" b="1" dirty="0" smtClean="0">
                <a:solidFill>
                  <a:schemeClr val="bg1"/>
                </a:solidFill>
                <a:latin typeface="Calibri" panose="020F0502020204030204" pitchFamily="34" charset="0"/>
                <a:cs typeface="Calibri" panose="020F0502020204030204" pitchFamily="34" charset="0"/>
              </a:rPr>
              <a:t>. </a:t>
            </a:r>
            <a:endParaRPr lang="en-IE" sz="1800" b="1" dirty="0">
              <a:solidFill>
                <a:schemeClr val="bg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06F15C41-F156-68F1-A100-25BB264F19E3}"/>
              </a:ext>
            </a:extLst>
          </p:cNvPr>
          <p:cNvSpPr txBox="1"/>
          <p:nvPr/>
        </p:nvSpPr>
        <p:spPr>
          <a:xfrm>
            <a:off x="1672309" y="4660153"/>
            <a:ext cx="3261373" cy="1477328"/>
          </a:xfrm>
          <a:prstGeom prst="rect">
            <a:avLst/>
          </a:prstGeom>
          <a:solidFill>
            <a:srgbClr val="EC7A42"/>
          </a:solidFill>
        </p:spPr>
        <p:txBody>
          <a:bodyPr wrap="square" rtlCol="0">
            <a:spAutoFit/>
          </a:bodyPr>
          <a:lstStyle/>
          <a:p>
            <a:r>
              <a:rPr lang="bg-BG" sz="1800" b="1" i="0" dirty="0" smtClean="0">
                <a:solidFill>
                  <a:srgbClr val="FFFFFF"/>
                </a:solidFill>
                <a:effectLst/>
                <a:latin typeface="Calibri" panose="020F0502020204030204" pitchFamily="34" charset="0"/>
                <a:cs typeface="Calibri" panose="020F0502020204030204" pitchFamily="34" charset="0"/>
              </a:rPr>
              <a:t>През </a:t>
            </a:r>
            <a:r>
              <a:rPr lang="en-GB" sz="1800" b="1" i="0" dirty="0" smtClean="0">
                <a:solidFill>
                  <a:srgbClr val="FFFFFF"/>
                </a:solidFill>
                <a:effectLst/>
                <a:latin typeface="Calibri" panose="020F0502020204030204" pitchFamily="34" charset="0"/>
                <a:cs typeface="Calibri" panose="020F0502020204030204" pitchFamily="34" charset="0"/>
              </a:rPr>
              <a:t>2020</a:t>
            </a:r>
            <a:r>
              <a:rPr lang="bg-BG" sz="1800" b="1" i="0" dirty="0" smtClean="0">
                <a:solidFill>
                  <a:srgbClr val="FFFFFF"/>
                </a:solidFill>
                <a:effectLst/>
                <a:latin typeface="Calibri" panose="020F0502020204030204" pitchFamily="34" charset="0"/>
                <a:cs typeface="Calibri" panose="020F0502020204030204" pitchFamily="34" charset="0"/>
              </a:rPr>
              <a:t> г.</a:t>
            </a:r>
            <a:r>
              <a:rPr lang="en-GB" sz="1800" b="1" i="0" dirty="0" smtClean="0">
                <a:solidFill>
                  <a:srgbClr val="FFFFFF"/>
                </a:solidFill>
                <a:effectLst/>
                <a:latin typeface="Calibri" panose="020F0502020204030204" pitchFamily="34" charset="0"/>
                <a:cs typeface="Calibri" panose="020F0502020204030204" pitchFamily="34" charset="0"/>
              </a:rPr>
              <a:t>,</a:t>
            </a:r>
            <a:r>
              <a:rPr lang="en-GB" sz="1800" b="1" i="0" dirty="0">
                <a:solidFill>
                  <a:srgbClr val="FFFFFF"/>
                </a:solidFill>
                <a:effectLst/>
                <a:latin typeface="Calibri" panose="020F0502020204030204" pitchFamily="34" charset="0"/>
                <a:cs typeface="Calibri" panose="020F0502020204030204" pitchFamily="34" charset="0"/>
              </a:rPr>
              <a:t> 96.5 </a:t>
            </a:r>
            <a:r>
              <a:rPr lang="bg-BG" sz="1800" b="1" i="0" dirty="0" smtClean="0">
                <a:solidFill>
                  <a:srgbClr val="FFFFFF"/>
                </a:solidFill>
                <a:effectLst/>
                <a:latin typeface="Calibri" panose="020F0502020204030204" pitchFamily="34" charset="0"/>
                <a:cs typeface="Calibri" panose="020F0502020204030204" pitchFamily="34" charset="0"/>
              </a:rPr>
              <a:t>милиона души (22 % от населението) от страните в ЕС </a:t>
            </a:r>
            <a:r>
              <a:rPr lang="en-GB" sz="1800" b="1" i="0" dirty="0" smtClean="0">
                <a:solidFill>
                  <a:srgbClr val="FFFFFF"/>
                </a:solidFill>
                <a:effectLst/>
                <a:latin typeface="Calibri" panose="020F0502020204030204" pitchFamily="34" charset="0"/>
                <a:cs typeface="Calibri" panose="020F0502020204030204" pitchFamily="34" charset="0"/>
              </a:rPr>
              <a:t> </a:t>
            </a:r>
            <a:r>
              <a:rPr lang="bg-BG" sz="1800" b="1" i="0" dirty="0" smtClean="0">
                <a:solidFill>
                  <a:srgbClr val="FFFFFF"/>
                </a:solidFill>
                <a:effectLst/>
                <a:latin typeface="Calibri" panose="020F0502020204030204" pitchFamily="34" charset="0"/>
                <a:cs typeface="Calibri" panose="020F0502020204030204" pitchFamily="34" charset="0"/>
              </a:rPr>
              <a:t>са били изложени на риск от бедност и социална изолация.  </a:t>
            </a:r>
            <a:endParaRPr lang="en-IE" sz="1800" b="1" dirty="0">
              <a:solidFill>
                <a:srgbClr val="FFFF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DC470A4C-4EC6-2B47-8043-5C7E8BF14C1E}"/>
              </a:ext>
            </a:extLst>
          </p:cNvPr>
          <p:cNvSpPr txBox="1"/>
          <p:nvPr/>
        </p:nvSpPr>
        <p:spPr>
          <a:xfrm>
            <a:off x="8323361" y="4902256"/>
            <a:ext cx="3094074" cy="1477328"/>
          </a:xfrm>
          <a:prstGeom prst="rect">
            <a:avLst/>
          </a:prstGeom>
          <a:solidFill>
            <a:srgbClr val="EC7A42"/>
          </a:solidFill>
        </p:spPr>
        <p:txBody>
          <a:bodyPr wrap="square" rtlCol="0">
            <a:spAutoFit/>
          </a:bodyPr>
          <a:lstStyle/>
          <a:p>
            <a:r>
              <a:rPr lang="ru-RU" sz="1800" b="1" dirty="0" err="1" smtClean="0">
                <a:solidFill>
                  <a:schemeClr val="bg1"/>
                </a:solidFill>
                <a:latin typeface="Calibri" panose="020F0502020204030204" pitchFamily="34" charset="0"/>
                <a:cs typeface="Calibri" panose="020F0502020204030204" pitchFamily="34" charset="0"/>
              </a:rPr>
              <a:t>Европейско</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проучване</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показва</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че</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малко</a:t>
            </a:r>
            <a:r>
              <a:rPr lang="ru-RU" sz="1800" b="1" dirty="0" smtClean="0">
                <a:solidFill>
                  <a:schemeClr val="bg1"/>
                </a:solidFill>
                <a:latin typeface="Calibri" panose="020F0502020204030204" pitchFamily="34" charset="0"/>
                <a:cs typeface="Calibri" panose="020F0502020204030204" pitchFamily="34" charset="0"/>
              </a:rPr>
              <a:t> над </a:t>
            </a:r>
            <a:r>
              <a:rPr lang="ru-RU" sz="1800" b="1" dirty="0" err="1" smtClean="0">
                <a:solidFill>
                  <a:schemeClr val="bg1"/>
                </a:solidFill>
                <a:latin typeface="Calibri" panose="020F0502020204030204" pitchFamily="34" charset="0"/>
                <a:cs typeface="Calibri" panose="020F0502020204030204" pitchFamily="34" charset="0"/>
              </a:rPr>
              <a:t>половината</a:t>
            </a:r>
            <a:r>
              <a:rPr lang="ru-RU" sz="1800" b="1" dirty="0" smtClean="0">
                <a:solidFill>
                  <a:schemeClr val="bg1"/>
                </a:solidFill>
                <a:latin typeface="Calibri" panose="020F0502020204030204" pitchFamily="34" charset="0"/>
                <a:cs typeface="Calibri" panose="020F0502020204030204" pitchFamily="34" charset="0"/>
              </a:rPr>
              <a:t> от </a:t>
            </a:r>
            <a:r>
              <a:rPr lang="ru-RU" sz="1800" b="1" dirty="0" err="1" smtClean="0">
                <a:solidFill>
                  <a:schemeClr val="bg1"/>
                </a:solidFill>
                <a:latin typeface="Calibri" panose="020F0502020204030204" pitchFamily="34" charset="0"/>
                <a:cs typeface="Calibri" panose="020F0502020204030204" pitchFamily="34" charset="0"/>
              </a:rPr>
              <a:t>всички</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възрастни</a:t>
            </a:r>
            <a:r>
              <a:rPr lang="ru-RU" sz="1800" b="1" dirty="0" smtClean="0">
                <a:solidFill>
                  <a:schemeClr val="bg1"/>
                </a:solidFill>
                <a:latin typeface="Calibri" panose="020F0502020204030204" pitchFamily="34" charset="0"/>
                <a:cs typeface="Calibri" panose="020F0502020204030204" pitchFamily="34" charset="0"/>
              </a:rPr>
              <a:t> в ЕС </a:t>
            </a:r>
            <a:r>
              <a:rPr lang="ru-RU" sz="1800" b="1" dirty="0" err="1" smtClean="0">
                <a:solidFill>
                  <a:schemeClr val="bg1"/>
                </a:solidFill>
                <a:latin typeface="Calibri" panose="020F0502020204030204" pitchFamily="34" charset="0"/>
                <a:cs typeface="Calibri" panose="020F0502020204030204" pitchFamily="34" charset="0"/>
              </a:rPr>
              <a:t>са</a:t>
            </a:r>
            <a:r>
              <a:rPr lang="ru-RU" sz="1800" b="1" dirty="0" smtClean="0">
                <a:solidFill>
                  <a:schemeClr val="bg1"/>
                </a:solidFill>
                <a:latin typeface="Calibri" panose="020F0502020204030204" pitchFamily="34" charset="0"/>
                <a:cs typeface="Calibri" panose="020F0502020204030204" pitchFamily="34" charset="0"/>
              </a:rPr>
              <a:t> с </a:t>
            </a:r>
            <a:r>
              <a:rPr lang="ru-RU" sz="1800" b="1" dirty="0" err="1" smtClean="0">
                <a:solidFill>
                  <a:schemeClr val="bg1"/>
                </a:solidFill>
                <a:latin typeface="Calibri" panose="020F0502020204030204" pitchFamily="34" charset="0"/>
                <a:cs typeface="Calibri" panose="020F0502020204030204" pitchFamily="34" charset="0"/>
              </a:rPr>
              <a:t>наднормено</a:t>
            </a:r>
            <a:r>
              <a:rPr lang="ru-RU" sz="1800" b="1" dirty="0" smtClean="0">
                <a:solidFill>
                  <a:schemeClr val="bg1"/>
                </a:solidFill>
                <a:latin typeface="Calibri" panose="020F0502020204030204" pitchFamily="34" charset="0"/>
                <a:cs typeface="Calibri" panose="020F0502020204030204" pitchFamily="34" charset="0"/>
              </a:rPr>
              <a:t> </a:t>
            </a:r>
            <a:r>
              <a:rPr lang="ru-RU" sz="1800" b="1" dirty="0" err="1" smtClean="0">
                <a:solidFill>
                  <a:schemeClr val="bg1"/>
                </a:solidFill>
                <a:latin typeface="Calibri" panose="020F0502020204030204" pitchFamily="34" charset="0"/>
                <a:cs typeface="Calibri" panose="020F0502020204030204" pitchFamily="34" charset="0"/>
              </a:rPr>
              <a:t>тегло</a:t>
            </a:r>
            <a:r>
              <a:rPr lang="ru-RU" sz="1800" b="1" dirty="0" smtClean="0">
                <a:solidFill>
                  <a:schemeClr val="bg1"/>
                </a:solidFill>
                <a:latin typeface="Calibri" panose="020F0502020204030204" pitchFamily="34" charset="0"/>
                <a:cs typeface="Calibri" panose="020F0502020204030204" pitchFamily="34" charset="0"/>
              </a:rPr>
              <a:t>.</a:t>
            </a:r>
            <a:endParaRPr lang="en-IE"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42813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534154" y="2457445"/>
            <a:ext cx="7110655" cy="40652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rgbClr val="000000"/>
              </a:buClr>
              <a:buSzPts val="2400"/>
              <a:buNone/>
            </a:pPr>
            <a:r>
              <a:rPr lang="bg-BG" sz="2400" dirty="0" smtClean="0">
                <a:solidFill>
                  <a:srgbClr val="004256"/>
                </a:solidFill>
                <a:latin typeface="Calibri" panose="020F0502020204030204" pitchFamily="34" charset="0"/>
                <a:cs typeface="Calibri" panose="020F0502020204030204" pitchFamily="34" charset="0"/>
              </a:rPr>
              <a:t>Интересна публикация на НАСА за климатичните промени (достъпна е само на английски): </a:t>
            </a:r>
            <a:r>
              <a:rPr lang="en-GB" sz="2400" dirty="0" smtClean="0">
                <a:latin typeface="Calibri" panose="020F0502020204030204" pitchFamily="34" charset="0"/>
                <a:cs typeface="Calibri" panose="020F0502020204030204" pitchFamily="34" charset="0"/>
                <a:hlinkClick r:id="rId4"/>
              </a:rPr>
              <a:t>Evidence </a:t>
            </a:r>
            <a:r>
              <a:rPr lang="en-GB" sz="2400" dirty="0">
                <a:latin typeface="Calibri" panose="020F0502020204030204" pitchFamily="34" charset="0"/>
                <a:cs typeface="Calibri" panose="020F0502020204030204" pitchFamily="34" charset="0"/>
                <a:hlinkClick r:id="rId4"/>
              </a:rPr>
              <a:t>| Facts – Climate Change: Vital Signs of the Planet (nasa.gov</a:t>
            </a:r>
            <a:r>
              <a:rPr lang="en-GB" sz="2400" dirty="0" smtClean="0">
                <a:latin typeface="Calibri" panose="020F0502020204030204" pitchFamily="34" charset="0"/>
                <a:cs typeface="Calibri" panose="020F0502020204030204" pitchFamily="34" charset="0"/>
                <a:hlinkClick r:id="rId4"/>
              </a:rPr>
              <a:t>)</a:t>
            </a:r>
            <a:r>
              <a:rPr lang="en-GB" sz="2400" dirty="0" smtClean="0">
                <a:latin typeface="Calibri" panose="020F0502020204030204" pitchFamily="34" charset="0"/>
                <a:cs typeface="Calibri" panose="020F0502020204030204" pitchFamily="34" charset="0"/>
              </a:rPr>
              <a:t>.</a:t>
            </a:r>
            <a:endParaRPr lang="bg-BG" sz="2400" dirty="0" smtClean="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rgbClr val="000000"/>
              </a:buClr>
              <a:buSzPts val="2400"/>
              <a:buNone/>
            </a:pPr>
            <a:endParaRPr lang="bg-BG" b="1" dirty="0"/>
          </a:p>
          <a:p>
            <a:pPr marL="0" indent="0">
              <a:lnSpc>
                <a:spcPct val="100000"/>
              </a:lnSpc>
              <a:spcBef>
                <a:spcPts val="600"/>
              </a:spcBef>
            </a:pPr>
            <a:r>
              <a:rPr lang="bg-BG" dirty="0" smtClean="0">
                <a:solidFill>
                  <a:srgbClr val="354F92"/>
                </a:solidFill>
                <a:latin typeface="Calibri" panose="020F0502020204030204" pitchFamily="34" charset="0"/>
                <a:cs typeface="Calibri" panose="020F0502020204030204" pitchFamily="34" charset="0"/>
              </a:rPr>
              <a:t>Интересен </a:t>
            </a:r>
            <a:r>
              <a:rPr lang="bg-BG" dirty="0" err="1" smtClean="0">
                <a:solidFill>
                  <a:srgbClr val="354F92"/>
                </a:solidFill>
                <a:latin typeface="Calibri" panose="020F0502020204030204" pitchFamily="34" charset="0"/>
                <a:cs typeface="Calibri" panose="020F0502020204030204" pitchFamily="34" charset="0"/>
              </a:rPr>
              <a:t>уебинар</a:t>
            </a:r>
            <a:r>
              <a:rPr lang="bg-BG" dirty="0" smtClean="0">
                <a:solidFill>
                  <a:srgbClr val="354F92"/>
                </a:solidFill>
                <a:latin typeface="Calibri" panose="020F0502020204030204" pitchFamily="34" charset="0"/>
                <a:cs typeface="Calibri" panose="020F0502020204030204" pitchFamily="34" charset="0"/>
              </a:rPr>
              <a:t> от 2022 год. по</a:t>
            </a:r>
          </a:p>
          <a:p>
            <a:pPr marL="0" indent="0">
              <a:lnSpc>
                <a:spcPct val="100000"/>
              </a:lnSpc>
              <a:spcBef>
                <a:spcPts val="600"/>
              </a:spcBef>
            </a:pPr>
            <a:r>
              <a:rPr lang="bg-BG" dirty="0" smtClean="0">
                <a:solidFill>
                  <a:srgbClr val="354F92"/>
                </a:solidFill>
                <a:latin typeface="Calibri" panose="020F0502020204030204" pitchFamily="34" charset="0"/>
                <a:cs typeface="Calibri" panose="020F0502020204030204" pitchFamily="34" charset="0"/>
              </a:rPr>
              <a:t>темата кръгова икономика и участие на </a:t>
            </a:r>
          </a:p>
          <a:p>
            <a:pPr marL="0" indent="0">
              <a:lnSpc>
                <a:spcPct val="100000"/>
              </a:lnSpc>
              <a:spcBef>
                <a:spcPts val="600"/>
              </a:spcBef>
            </a:pPr>
            <a:r>
              <a:rPr lang="bg-BG" dirty="0" smtClean="0">
                <a:solidFill>
                  <a:srgbClr val="354F92"/>
                </a:solidFill>
                <a:latin typeface="Calibri" panose="020F0502020204030204" pitchFamily="34" charset="0"/>
                <a:cs typeface="Calibri" panose="020F0502020204030204" pitchFamily="34" charset="0"/>
              </a:rPr>
              <a:t>Общностите - </a:t>
            </a:r>
            <a:r>
              <a:rPr lang="bg-BG" dirty="0" err="1" smtClean="0">
                <a:solidFill>
                  <a:srgbClr val="354F92"/>
                </a:solidFill>
                <a:latin typeface="Calibri" panose="020F0502020204030204" pitchFamily="34" charset="0"/>
                <a:cs typeface="Calibri" panose="020F0502020204030204" pitchFamily="34" charset="0"/>
              </a:rPr>
              <a:t>хъб</a:t>
            </a:r>
            <a:r>
              <a:rPr lang="bg-BG" dirty="0" smtClean="0">
                <a:solidFill>
                  <a:srgbClr val="354F92"/>
                </a:solidFill>
                <a:latin typeface="Calibri" panose="020F0502020204030204" pitchFamily="34" charset="0"/>
                <a:cs typeface="Calibri" panose="020F0502020204030204" pitchFamily="34" charset="0"/>
              </a:rPr>
              <a:t> за кръгова икономика в </a:t>
            </a:r>
          </a:p>
          <a:p>
            <a:pPr marL="0" indent="0">
              <a:lnSpc>
                <a:spcPct val="100000"/>
              </a:lnSpc>
              <a:spcBef>
                <a:spcPts val="600"/>
              </a:spcBef>
            </a:pPr>
            <a:r>
              <a:rPr lang="bg-BG" dirty="0" smtClean="0">
                <a:solidFill>
                  <a:srgbClr val="354F92"/>
                </a:solidFill>
                <a:latin typeface="Calibri" panose="020F0502020204030204" pitchFamily="34" charset="0"/>
                <a:cs typeface="Calibri" panose="020F0502020204030204" pitchFamily="34" charset="0"/>
              </a:rPr>
              <a:t>Австралия.</a:t>
            </a:r>
          </a:p>
          <a:p>
            <a:pPr marL="0" indent="0">
              <a:lnSpc>
                <a:spcPct val="100000"/>
              </a:lnSpc>
              <a:spcBef>
                <a:spcPts val="600"/>
              </a:spcBef>
            </a:pPr>
            <a:r>
              <a:rPr lang="en-IE" dirty="0" smtClean="0">
                <a:latin typeface="Calibri" panose="020F0502020204030204" pitchFamily="34" charset="0"/>
                <a:cs typeface="Calibri" panose="020F0502020204030204" pitchFamily="34" charset="0"/>
                <a:hlinkClick r:id="rId5"/>
              </a:rPr>
              <a:t>Community Hubs - Circular Australia</a:t>
            </a:r>
            <a:endParaRPr lang="en-GB" dirty="0" smtClean="0">
              <a:solidFill>
                <a:srgbClr val="354F92"/>
              </a:solidFill>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rgbClr val="000000"/>
              </a:buClr>
              <a:buSzPts val="2400"/>
              <a:buNone/>
            </a:pPr>
            <a:endParaRPr lang="bg-BG" dirty="0" smtClean="0">
              <a:latin typeface="Calibri" panose="020F0502020204030204" pitchFamily="34" charset="0"/>
              <a:cs typeface="Calibri" panose="020F0502020204030204" pitchFamily="34" charset="0"/>
            </a:endParaRPr>
          </a:p>
        </p:txBody>
      </p:sp>
      <p:sp>
        <p:nvSpPr>
          <p:cNvPr id="562" name="Google Shape;562;p51"/>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bg-BG" dirty="0" smtClean="0"/>
              <a:t>Интересни публикации и събития от Австралия и САЩ</a:t>
            </a:r>
            <a:endParaRPr dirty="0"/>
          </a:p>
        </p:txBody>
      </p:sp>
      <p:pic>
        <p:nvPicPr>
          <p:cNvPr id="4" name="Picture Placeholder 10">
            <a:extLst>
              <a:ext uri="{FF2B5EF4-FFF2-40B4-BE49-F238E27FC236}">
                <a16:creationId xmlns="" xmlns:a16="http://schemas.microsoft.com/office/drawing/2014/main" id="{9AD33EA9-ED23-11C8-1318-B8B593287088}"/>
              </a:ext>
            </a:extLst>
          </p:cNvPr>
          <p:cNvPicPr>
            <a:picLocks noChangeAspect="1"/>
          </p:cNvPicPr>
          <p:nvPr/>
        </p:nvPicPr>
        <p:blipFill rotWithShape="1">
          <a:blip r:embed="rId6"/>
          <a:srcRect l="8779" r="8779"/>
          <a:stretch/>
        </p:blipFill>
        <p:spPr>
          <a:xfrm>
            <a:off x="8546471" y="2143554"/>
            <a:ext cx="2198656" cy="17803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pic>
        <p:nvPicPr>
          <p:cNvPr id="6" name="Online Media 3">
            <a:hlinkClick r:id="" action="ppaction://media"/>
            <a:extLst>
              <a:ext uri="{FF2B5EF4-FFF2-40B4-BE49-F238E27FC236}">
                <a16:creationId xmlns="" xmlns:a16="http://schemas.microsoft.com/office/drawing/2014/main" id="{683897B1-EB07-F335-211D-7E9A462A3514}"/>
              </a:ext>
            </a:extLst>
          </p:cNvPr>
          <p:cNvPicPr>
            <a:picLocks noRot="1" noChangeAspect="1"/>
          </p:cNvPicPr>
          <p:nvPr>
            <a:videoFile r:link="rId1"/>
          </p:nvPr>
        </p:nvPicPr>
        <p:blipFill>
          <a:blip r:embed="rId7"/>
          <a:stretch>
            <a:fillRect/>
          </a:stretch>
        </p:blipFill>
        <p:spPr>
          <a:xfrm>
            <a:off x="6769759" y="4023518"/>
            <a:ext cx="4863944" cy="2748128"/>
          </a:xfrm>
          <a:prstGeom prst="rect">
            <a:avLst/>
          </a:prstGeom>
        </p:spPr>
      </p:pic>
      <p:sp>
        <p:nvSpPr>
          <p:cNvPr id="7" name="Стрелка надясно 6"/>
          <p:cNvSpPr/>
          <p:nvPr/>
        </p:nvSpPr>
        <p:spPr>
          <a:xfrm>
            <a:off x="4427145" y="5975286"/>
            <a:ext cx="2209045" cy="2534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 xmlns:a16="http://schemas.microsoft.com/office/drawing/2014/main"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 name="TextBox 6">
            <a:extLst>
              <a:ext uri="{FF2B5EF4-FFF2-40B4-BE49-F238E27FC236}">
                <a16:creationId xmlns="" xmlns:a16="http://schemas.microsoft.com/office/drawing/2014/main"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r>
              <a:rPr lang="bg-BG" sz="3600" b="1" spc="324" dirty="0" smtClean="0">
                <a:solidFill>
                  <a:srgbClr val="EB7339"/>
                </a:solidFill>
                <a:latin typeface="Calibri"/>
                <a:cs typeface="Calibri"/>
              </a:rPr>
              <a:t>Обобщение</a:t>
            </a:r>
            <a:endParaRPr lang="en-US" sz="3600" b="1" spc="324" dirty="0">
              <a:solidFill>
                <a:srgbClr val="EB7339"/>
              </a:solidFill>
              <a:latin typeface="Calibri"/>
              <a:cs typeface="Calibri"/>
            </a:endParaRPr>
          </a:p>
        </p:txBody>
      </p:sp>
    </p:spTree>
    <p:extLst>
      <p:ext uri="{BB962C8B-B14F-4D97-AF65-F5344CB8AC3E}">
        <p14:creationId xmlns="" xmlns:p14="http://schemas.microsoft.com/office/powerpoint/2010/main" val="592648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904856" y="2457445"/>
            <a:ext cx="10479218" cy="4065275"/>
          </a:xfrm>
          <a:prstGeom prst="rect">
            <a:avLst/>
          </a:prstGeom>
          <a:noFill/>
          <a:ln>
            <a:noFill/>
          </a:ln>
        </p:spPr>
        <p:txBody>
          <a:bodyPr spcFirstLastPara="1" wrap="square" lIns="91425" tIns="45700" rIns="91425" bIns="45700" anchor="t" anchorCtr="0">
            <a:noAutofit/>
          </a:bodyPr>
          <a:lstStyle/>
          <a:p>
            <a:pPr marL="0">
              <a:lnSpc>
                <a:spcPct val="100000"/>
              </a:lnSpc>
              <a:spcBef>
                <a:spcPts val="600"/>
              </a:spcBef>
            </a:pPr>
            <a:r>
              <a:rPr lang="ru-RU" dirty="0" err="1" smtClean="0">
                <a:solidFill>
                  <a:srgbClr val="354F92"/>
                </a:solidFill>
              </a:rPr>
              <a:t>Осигуряване</a:t>
            </a:r>
            <a:r>
              <a:rPr lang="ru-RU" dirty="0" smtClean="0">
                <a:solidFill>
                  <a:srgbClr val="354F92"/>
                </a:solidFill>
              </a:rPr>
              <a:t> на условия за добро </a:t>
            </a:r>
            <a:r>
              <a:rPr lang="ru-RU" dirty="0" err="1" smtClean="0">
                <a:solidFill>
                  <a:srgbClr val="354F92"/>
                </a:solidFill>
              </a:rPr>
              <a:t>здраве</a:t>
            </a:r>
            <a:r>
              <a:rPr lang="ru-RU" dirty="0" smtClean="0">
                <a:solidFill>
                  <a:srgbClr val="354F92"/>
                </a:solidFill>
              </a:rPr>
              <a:t> и благополучие за </a:t>
            </a:r>
            <a:r>
              <a:rPr lang="ru-RU" dirty="0" err="1" smtClean="0">
                <a:solidFill>
                  <a:srgbClr val="354F92"/>
                </a:solidFill>
              </a:rPr>
              <a:t>всички</a:t>
            </a:r>
            <a:r>
              <a:rPr lang="ru-RU" dirty="0" smtClean="0">
                <a:solidFill>
                  <a:srgbClr val="354F92"/>
                </a:solidFill>
              </a:rPr>
              <a:t> </a:t>
            </a:r>
            <a:r>
              <a:rPr lang="ru-RU" dirty="0" err="1" smtClean="0">
                <a:solidFill>
                  <a:srgbClr val="354F92"/>
                </a:solidFill>
              </a:rPr>
              <a:t>възрасти</a:t>
            </a:r>
            <a:r>
              <a:rPr lang="ru-RU" dirty="0" smtClean="0">
                <a:solidFill>
                  <a:srgbClr val="354F92"/>
                </a:solidFill>
              </a:rPr>
              <a:t> от </a:t>
            </a:r>
            <a:r>
              <a:rPr lang="ru-RU" dirty="0" err="1" smtClean="0">
                <a:solidFill>
                  <a:srgbClr val="354F92"/>
                </a:solidFill>
              </a:rPr>
              <a:t>населението</a:t>
            </a:r>
            <a:r>
              <a:rPr lang="ru-RU" dirty="0" smtClean="0">
                <a:solidFill>
                  <a:srgbClr val="354F92"/>
                </a:solidFill>
              </a:rPr>
              <a:t> е от </a:t>
            </a:r>
            <a:r>
              <a:rPr lang="ru-RU" dirty="0" err="1" smtClean="0">
                <a:solidFill>
                  <a:srgbClr val="354F92"/>
                </a:solidFill>
              </a:rPr>
              <a:t>съществено</a:t>
            </a:r>
            <a:r>
              <a:rPr lang="ru-RU" dirty="0" smtClean="0">
                <a:solidFill>
                  <a:srgbClr val="354F92"/>
                </a:solidFill>
              </a:rPr>
              <a:t> значение за </a:t>
            </a:r>
            <a:r>
              <a:rPr lang="ru-RU" dirty="0" err="1" smtClean="0">
                <a:solidFill>
                  <a:srgbClr val="354F92"/>
                </a:solidFill>
              </a:rPr>
              <a:t>устойчивото</a:t>
            </a:r>
            <a:r>
              <a:rPr lang="ru-RU" dirty="0" smtClean="0">
                <a:solidFill>
                  <a:srgbClr val="354F92"/>
                </a:solidFill>
              </a:rPr>
              <a:t> развитие. В </a:t>
            </a:r>
            <a:r>
              <a:rPr lang="ru-RU" dirty="0" err="1" smtClean="0">
                <a:solidFill>
                  <a:srgbClr val="354F92"/>
                </a:solidFill>
              </a:rPr>
              <a:t>този</a:t>
            </a:r>
            <a:r>
              <a:rPr lang="ru-RU" dirty="0" smtClean="0">
                <a:solidFill>
                  <a:srgbClr val="354F92"/>
                </a:solidFill>
              </a:rPr>
              <a:t> </a:t>
            </a:r>
            <a:r>
              <a:rPr lang="ru-RU" dirty="0" err="1" smtClean="0">
                <a:solidFill>
                  <a:srgbClr val="354F92"/>
                </a:solidFill>
              </a:rPr>
              <a:t>модул</a:t>
            </a:r>
            <a:r>
              <a:rPr lang="ru-RU" dirty="0" smtClean="0">
                <a:solidFill>
                  <a:srgbClr val="354F92"/>
                </a:solidFill>
              </a:rPr>
              <a:t> </a:t>
            </a:r>
            <a:r>
              <a:rPr lang="ru-RU" dirty="0" err="1" smtClean="0">
                <a:solidFill>
                  <a:srgbClr val="354F92"/>
                </a:solidFill>
              </a:rPr>
              <a:t>обсъдихме</a:t>
            </a:r>
            <a:r>
              <a:rPr lang="ru-RU" dirty="0" smtClean="0">
                <a:solidFill>
                  <a:srgbClr val="354F92"/>
                </a:solidFill>
              </a:rPr>
              <a:t> </a:t>
            </a:r>
            <a:r>
              <a:rPr lang="ru-RU" dirty="0" err="1" smtClean="0">
                <a:solidFill>
                  <a:srgbClr val="354F92"/>
                </a:solidFill>
              </a:rPr>
              <a:t>връзката</a:t>
            </a:r>
            <a:r>
              <a:rPr lang="ru-RU" dirty="0" smtClean="0">
                <a:solidFill>
                  <a:srgbClr val="354F92"/>
                </a:solidFill>
              </a:rPr>
              <a:t> между </a:t>
            </a:r>
            <a:r>
              <a:rPr lang="ru-RU" dirty="0" err="1" smtClean="0">
                <a:solidFill>
                  <a:srgbClr val="354F92"/>
                </a:solidFill>
              </a:rPr>
              <a:t>здравето</a:t>
            </a:r>
            <a:r>
              <a:rPr lang="ru-RU" dirty="0" smtClean="0">
                <a:solidFill>
                  <a:srgbClr val="354F92"/>
                </a:solidFill>
              </a:rPr>
              <a:t>, </a:t>
            </a:r>
            <a:r>
              <a:rPr lang="ru-RU" dirty="0" err="1" smtClean="0">
                <a:solidFill>
                  <a:srgbClr val="354F92"/>
                </a:solidFill>
              </a:rPr>
              <a:t>благополучието</a:t>
            </a:r>
            <a:r>
              <a:rPr lang="ru-RU" dirty="0" smtClean="0">
                <a:solidFill>
                  <a:srgbClr val="354F92"/>
                </a:solidFill>
              </a:rPr>
              <a:t> и </a:t>
            </a:r>
            <a:r>
              <a:rPr lang="ru-RU" dirty="0" err="1" smtClean="0">
                <a:solidFill>
                  <a:srgbClr val="354F92"/>
                </a:solidFill>
              </a:rPr>
              <a:t>околната</a:t>
            </a:r>
            <a:r>
              <a:rPr lang="ru-RU" dirty="0" smtClean="0">
                <a:solidFill>
                  <a:srgbClr val="354F92"/>
                </a:solidFill>
              </a:rPr>
              <a:t> среда. Здравословната среда и здравословният </a:t>
            </a:r>
            <a:r>
              <a:rPr lang="ru-RU" dirty="0" smtClean="0">
                <a:solidFill>
                  <a:srgbClr val="354F92"/>
                </a:solidFill>
              </a:rPr>
              <a:t>начин живот </a:t>
            </a:r>
            <a:r>
              <a:rPr lang="ru-RU" dirty="0" smtClean="0">
                <a:solidFill>
                  <a:srgbClr val="354F92"/>
                </a:solidFill>
              </a:rPr>
              <a:t>вървят ръка за ръка. </a:t>
            </a:r>
            <a:r>
              <a:rPr lang="ru-RU" dirty="0" err="1" smtClean="0">
                <a:solidFill>
                  <a:srgbClr val="354F92"/>
                </a:solidFill>
              </a:rPr>
              <a:t>Разгледахме</a:t>
            </a:r>
            <a:r>
              <a:rPr lang="ru-RU" dirty="0" smtClean="0">
                <a:solidFill>
                  <a:srgbClr val="354F92"/>
                </a:solidFill>
              </a:rPr>
              <a:t> как </a:t>
            </a:r>
            <a:r>
              <a:rPr lang="ru-RU" dirty="0" err="1" smtClean="0">
                <a:solidFill>
                  <a:srgbClr val="354F92"/>
                </a:solidFill>
              </a:rPr>
              <a:t>хората</a:t>
            </a:r>
            <a:r>
              <a:rPr lang="ru-RU" dirty="0" smtClean="0">
                <a:solidFill>
                  <a:srgbClr val="354F92"/>
                </a:solidFill>
              </a:rPr>
              <a:t> се справят в среда, в </a:t>
            </a:r>
            <a:r>
              <a:rPr lang="ru-RU" dirty="0" err="1" smtClean="0">
                <a:solidFill>
                  <a:srgbClr val="354F92"/>
                </a:solidFill>
              </a:rPr>
              <a:t>която</a:t>
            </a:r>
            <a:r>
              <a:rPr lang="ru-RU" dirty="0" smtClean="0">
                <a:solidFill>
                  <a:srgbClr val="354F92"/>
                </a:solidFill>
              </a:rPr>
              <a:t> </a:t>
            </a:r>
            <a:r>
              <a:rPr lang="ru-RU" dirty="0" err="1" smtClean="0">
                <a:solidFill>
                  <a:srgbClr val="354F92"/>
                </a:solidFill>
              </a:rPr>
              <a:t>бъдещето</a:t>
            </a:r>
            <a:r>
              <a:rPr lang="ru-RU" dirty="0" smtClean="0">
                <a:solidFill>
                  <a:srgbClr val="354F92"/>
                </a:solidFill>
              </a:rPr>
              <a:t> на </a:t>
            </a:r>
            <a:r>
              <a:rPr lang="ru-RU" dirty="0" err="1" smtClean="0">
                <a:solidFill>
                  <a:srgbClr val="354F92"/>
                </a:solidFill>
              </a:rPr>
              <a:t>нашия</a:t>
            </a:r>
            <a:r>
              <a:rPr lang="ru-RU" dirty="0" smtClean="0">
                <a:solidFill>
                  <a:srgbClr val="354F92"/>
                </a:solidFill>
              </a:rPr>
              <a:t> климат е </a:t>
            </a:r>
            <a:r>
              <a:rPr lang="ru-RU" dirty="0" err="1" smtClean="0">
                <a:solidFill>
                  <a:srgbClr val="354F92"/>
                </a:solidFill>
              </a:rPr>
              <a:t>несигурно</a:t>
            </a:r>
            <a:r>
              <a:rPr lang="ru-RU" dirty="0" smtClean="0">
                <a:solidFill>
                  <a:srgbClr val="354F92"/>
                </a:solidFill>
              </a:rPr>
              <a:t>. Говорихме за това как са свързани проблемите на здравето и </a:t>
            </a:r>
            <a:r>
              <a:rPr lang="ru-RU" dirty="0" smtClean="0">
                <a:solidFill>
                  <a:srgbClr val="354F92"/>
                </a:solidFill>
              </a:rPr>
              <a:t>околната </a:t>
            </a:r>
            <a:r>
              <a:rPr lang="ru-RU" dirty="0" smtClean="0">
                <a:solidFill>
                  <a:srgbClr val="354F92"/>
                </a:solidFill>
              </a:rPr>
              <a:t>среда, в която живеем като общност.  </a:t>
            </a:r>
          </a:p>
          <a:p>
            <a:pPr marL="0">
              <a:lnSpc>
                <a:spcPct val="100000"/>
              </a:lnSpc>
              <a:spcBef>
                <a:spcPts val="600"/>
              </a:spcBef>
            </a:pPr>
            <a:r>
              <a:rPr lang="ru-RU" dirty="0" smtClean="0">
                <a:solidFill>
                  <a:srgbClr val="354F92"/>
                </a:solidFill>
              </a:rPr>
              <a:t>За да научите повече за някои от другите цели за устойчиво развитие, коментирани в този модул, посетете останалите модули </a:t>
            </a:r>
            <a:r>
              <a:rPr lang="ru-RU" dirty="0" smtClean="0">
                <a:solidFill>
                  <a:srgbClr val="354F92"/>
                </a:solidFill>
              </a:rPr>
              <a:t>на </a:t>
            </a:r>
            <a:r>
              <a:rPr lang="ru-RU" dirty="0" smtClean="0">
                <a:solidFill>
                  <a:srgbClr val="354F92"/>
                </a:solidFill>
              </a:rPr>
              <a:t>курса «Шампиони в борбата с климатичните промени».</a:t>
            </a:r>
            <a:endParaRPr lang="en-US" b="1" dirty="0"/>
          </a:p>
          <a:p>
            <a:pPr marL="342900" lvl="0" indent="-342900" algn="l" rtl="0">
              <a:lnSpc>
                <a:spcPct val="100000"/>
              </a:lnSpc>
              <a:spcBef>
                <a:spcPts val="600"/>
              </a:spcBef>
              <a:spcAft>
                <a:spcPts val="0"/>
              </a:spcAft>
              <a:buClr>
                <a:srgbClr val="000000"/>
              </a:buClr>
              <a:buSzPts val="2400"/>
              <a:buFontTx/>
              <a:buChar char="-"/>
            </a:pPr>
            <a:endParaRPr dirty="0"/>
          </a:p>
        </p:txBody>
      </p:sp>
      <p:sp>
        <p:nvSpPr>
          <p:cNvPr id="562" name="Google Shape;562;p51"/>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bg-BG" dirty="0" smtClean="0"/>
              <a:t>Обобщение</a:t>
            </a:r>
            <a:endParaRPr dirty="0"/>
          </a:p>
        </p:txBody>
      </p:sp>
    </p:spTree>
    <p:extLst>
      <p:ext uri="{BB962C8B-B14F-4D97-AF65-F5344CB8AC3E}">
        <p14:creationId xmlns="" xmlns:p14="http://schemas.microsoft.com/office/powerpoint/2010/main" val="970259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D8D6BEE-FB04-4441-B82D-ACD42807E3F8}"/>
              </a:ext>
            </a:extLst>
          </p:cNvPr>
          <p:cNvSpPr>
            <a:spLocks noGrp="1"/>
          </p:cNvSpPr>
          <p:nvPr>
            <p:ph type="body" sz="quarter" idx="13"/>
          </p:nvPr>
        </p:nvSpPr>
        <p:spPr/>
        <p:txBody>
          <a:bodyPr/>
          <a:lstStyle/>
          <a:p>
            <a:r>
              <a:rPr lang="en-US" dirty="0" err="1"/>
              <a:t>www.</a:t>
            </a:r>
            <a:r>
              <a:rPr lang="en-US" b="1" dirty="0" err="1"/>
              <a:t>climatechange</a:t>
            </a:r>
            <a:r>
              <a:rPr lang="en-US" dirty="0" err="1"/>
              <a:t>.eu</a:t>
            </a:r>
            <a:endParaRPr lang="en-US" dirty="0"/>
          </a:p>
          <a:p>
            <a:endParaRPr lang="en-US" dirty="0"/>
          </a:p>
        </p:txBody>
      </p:sp>
      <p:sp>
        <p:nvSpPr>
          <p:cNvPr id="20" name="Text Placeholder 19">
            <a:extLst>
              <a:ext uri="{FF2B5EF4-FFF2-40B4-BE49-F238E27FC236}">
                <a16:creationId xmlns="" xmlns:a16="http://schemas.microsoft.com/office/drawing/2014/main"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endParaRPr lang="en-US" dirty="0"/>
          </a:p>
          <a:p>
            <a:endParaRPr lang="en-US" dirty="0"/>
          </a:p>
        </p:txBody>
      </p:sp>
      <p:sp>
        <p:nvSpPr>
          <p:cNvPr id="19" name="Text Placeholder 18">
            <a:extLst>
              <a:ext uri="{FF2B5EF4-FFF2-40B4-BE49-F238E27FC236}">
                <a16:creationId xmlns="" xmlns:a16="http://schemas.microsoft.com/office/drawing/2014/main" id="{E2CFC547-9849-7F41-990D-A769792DB4FA}"/>
              </a:ext>
            </a:extLst>
          </p:cNvPr>
          <p:cNvSpPr>
            <a:spLocks noGrp="1"/>
          </p:cNvSpPr>
          <p:nvPr>
            <p:ph type="body" sz="quarter" idx="16"/>
          </p:nvPr>
        </p:nvSpPr>
        <p:spPr>
          <a:xfrm>
            <a:off x="654514" y="3951170"/>
            <a:ext cx="6413036" cy="634242"/>
          </a:xfrm>
          <a:prstGeom prst="rect">
            <a:avLst/>
          </a:prstGeom>
        </p:spPr>
        <p:txBody>
          <a:bodyPr>
            <a:noAutofit/>
          </a:bodyPr>
          <a:lstStyle/>
          <a:p>
            <a:r>
              <a:rPr lang="bg-BG" dirty="0" smtClean="0"/>
              <a:t>Благодарим и до нови срещи!</a:t>
            </a:r>
            <a:endParaRPr lang="en-US" dirty="0"/>
          </a:p>
        </p:txBody>
      </p:sp>
      <p:grpSp>
        <p:nvGrpSpPr>
          <p:cNvPr id="3" name="Graphic 3">
            <a:extLst>
              <a:ext uri="{FF2B5EF4-FFF2-40B4-BE49-F238E27FC236}">
                <a16:creationId xmlns="" xmlns:a16="http://schemas.microsoft.com/office/drawing/2014/main"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 xmlns:a16="http://schemas.microsoft.com/office/drawing/2014/main"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 xmlns:a16="http://schemas.microsoft.com/office/drawing/2014/main"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 xmlns:a16="http://schemas.microsoft.com/office/drawing/2014/main"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 name="Graphic 3">
            <a:extLst>
              <a:ext uri="{FF2B5EF4-FFF2-40B4-BE49-F238E27FC236}">
                <a16:creationId xmlns="" xmlns:a16="http://schemas.microsoft.com/office/drawing/2014/main"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 xmlns:a16="http://schemas.microsoft.com/office/drawing/2014/main"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 xmlns:a16="http://schemas.microsoft.com/office/drawing/2014/main"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 name="Graphic 3">
            <a:extLst>
              <a:ext uri="{FF2B5EF4-FFF2-40B4-BE49-F238E27FC236}">
                <a16:creationId xmlns="" xmlns:a16="http://schemas.microsoft.com/office/drawing/2014/main"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 xmlns:a16="http://schemas.microsoft.com/office/drawing/2014/main"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 xmlns:a16="http://schemas.microsoft.com/office/drawing/2014/main"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 name="Graphic 3">
            <a:extLst>
              <a:ext uri="{FF2B5EF4-FFF2-40B4-BE49-F238E27FC236}">
                <a16:creationId xmlns="" xmlns:a16="http://schemas.microsoft.com/office/drawing/2014/main"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 xmlns:a16="http://schemas.microsoft.com/office/drawing/2014/main"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 xmlns:a16="http://schemas.microsoft.com/office/drawing/2014/main"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8" name="Group 53">
            <a:extLst>
              <a:ext uri="{FF2B5EF4-FFF2-40B4-BE49-F238E27FC236}">
                <a16:creationId xmlns="" xmlns:a16="http://schemas.microsoft.com/office/drawing/2014/main"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 xmlns:a16="http://schemas.microsoft.com/office/drawing/2014/main"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 xmlns:a16="http://schemas.microsoft.com/office/drawing/2014/main" id="{FC6E819D-E55B-3F49-A58C-8F15780016C2}"/>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p:blipFill>
          <p:spPr>
            <a:xfrm>
              <a:off x="5356616" y="8719289"/>
              <a:ext cx="246077" cy="246077"/>
            </a:xfrm>
            <a:prstGeom prst="rect">
              <a:avLst/>
            </a:prstGeom>
          </p:spPr>
        </p:pic>
      </p:grpSp>
    </p:spTree>
    <p:extLst>
      <p:ext uri="{BB962C8B-B14F-4D97-AF65-F5344CB8AC3E}">
        <p14:creationId xmlns=""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720804" y="19050"/>
            <a:ext cx="11301061" cy="1104523"/>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600" b="1" dirty="0" smtClean="0">
                <a:solidFill>
                  <a:srgbClr val="EC7A42"/>
                </a:solidFill>
                <a:latin typeface="Calibri" pitchFamily="34" charset="0"/>
                <a:cs typeface="Calibri" pitchFamily="34" charset="0"/>
              </a:rPr>
              <a:t>Добро здраве и благополучие (ЦУР 3) - </a:t>
            </a:r>
            <a:r>
              <a:rPr lang="ru-RU" sz="3600" b="1" dirty="0" smtClean="0">
                <a:solidFill>
                  <a:srgbClr val="EB7339"/>
                </a:solidFill>
                <a:latin typeface="Calibri" panose="020F0502020204030204" pitchFamily="34" charset="0"/>
                <a:cs typeface="Calibri" panose="020F0502020204030204" pitchFamily="34" charset="0"/>
              </a:rPr>
              <a:t>връзка между промените в климата и пандемията от КОВИД-19</a:t>
            </a:r>
            <a:endParaRPr lang="en-GB" sz="3600" b="1" dirty="0">
              <a:solidFill>
                <a:srgbClr val="EB7339"/>
              </a:solidFill>
              <a:latin typeface="+mn-lt"/>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a:p>
            <a:r>
              <a:rPr lang="en-GB" sz="2200" dirty="0">
                <a:solidFill>
                  <a:srgbClr val="354F92"/>
                </a:solidFill>
                <a:latin typeface="Calibri" panose="020F0502020204030204" pitchFamily="34" charset="0"/>
                <a:cs typeface="Calibri" panose="020F0502020204030204" pitchFamily="34" charset="0"/>
              </a:rPr>
              <a:t> </a:t>
            </a:r>
            <a:endParaRPr lang="en-GB" sz="2200" dirty="0" smtClean="0">
              <a:solidFill>
                <a:srgbClr val="354F92"/>
              </a:solidFill>
              <a:latin typeface="Calibri" panose="020F0502020204030204" pitchFamily="34" charset="0"/>
              <a:cs typeface="Calibri" panose="020F0502020204030204" pitchFamily="34" charset="0"/>
            </a:endParaRPr>
          </a:p>
          <a:p>
            <a:r>
              <a:rPr lang="en-GB" sz="2200" b="1" dirty="0" smtClean="0">
                <a:solidFill>
                  <a:srgbClr val="354F92"/>
                </a:solidFill>
                <a:latin typeface="Calibri" panose="020F0502020204030204" pitchFamily="34" charset="0"/>
                <a:cs typeface="Calibri" panose="020F0502020204030204" pitchFamily="34" charset="0"/>
              </a:rPr>
              <a:t>    </a:t>
            </a:r>
            <a:endParaRPr lang="en-GB" sz="2200" b="1" dirty="0">
              <a:solidFill>
                <a:srgbClr val="354F92"/>
              </a:solidFill>
              <a:latin typeface="Calibri" panose="020F0502020204030204" pitchFamily="34" charset="0"/>
              <a:cs typeface="Calibri" panose="020F0502020204030204" pitchFamily="34" charset="0"/>
            </a:endParaRPr>
          </a:p>
          <a:p>
            <a:r>
              <a:rPr lang="en-GB" sz="2400" b="1" dirty="0" smtClean="0">
                <a:solidFill>
                  <a:schemeClr val="bg1"/>
                </a:solidFill>
                <a:latin typeface="Calibri" panose="020F0502020204030204" pitchFamily="34" charset="0"/>
                <a:cs typeface="Calibri" panose="020F0502020204030204" pitchFamily="34" charset="0"/>
              </a:rPr>
              <a:t>deaths</a:t>
            </a:r>
            <a:endParaRPr lang="en-GB" sz="2200" b="1" dirty="0">
              <a:solidFill>
                <a:srgbClr val="354F92"/>
              </a:solidFill>
              <a:latin typeface="Calibri" panose="020F0502020204030204" pitchFamily="34" charset="0"/>
              <a:cs typeface="Calibri" panose="020F0502020204030204" pitchFamily="34" charset="0"/>
            </a:endParaRPr>
          </a:p>
          <a:p>
            <a:endParaRPr lang="en-GB" sz="2200" b="1" dirty="0">
              <a:solidFill>
                <a:srgbClr val="354F92"/>
              </a:solidFill>
              <a:latin typeface="Calibri" panose="020F0502020204030204" pitchFamily="34" charset="0"/>
              <a:cs typeface="Calibri" panose="020F0502020204030204" pitchFamily="34" charset="0"/>
            </a:endParaRPr>
          </a:p>
          <a:p>
            <a:endParaRPr lang="en-GB" sz="2200" dirty="0">
              <a:solidFill>
                <a:srgbClr val="354F9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DC470A4C-4EC6-2B47-8043-5C7E8BF14C1E}"/>
              </a:ext>
            </a:extLst>
          </p:cNvPr>
          <p:cNvSpPr txBox="1"/>
          <p:nvPr/>
        </p:nvSpPr>
        <p:spPr>
          <a:xfrm>
            <a:off x="9053468" y="1424295"/>
            <a:ext cx="3084214" cy="5355312"/>
          </a:xfrm>
          <a:prstGeom prst="rect">
            <a:avLst/>
          </a:prstGeom>
          <a:solidFill>
            <a:srgbClr val="EC7A42"/>
          </a:solidFill>
        </p:spPr>
        <p:txBody>
          <a:bodyPr wrap="square" rtlCol="0">
            <a:spAutoFit/>
          </a:bodyPr>
          <a:lstStyle/>
          <a:p>
            <a:r>
              <a:rPr lang="ru-RU" sz="1800" dirty="0" smtClean="0">
                <a:solidFill>
                  <a:srgbClr val="FFFFFF"/>
                </a:solidFill>
              </a:rPr>
              <a:t>Избухването на пандемията от КОВИД-19 се отрази на емисиите на парникови газове в световен мащаб и донякъде забави темповете на глобалното затопляне. Отражението му върху хода на средната глобална температура към 2050 г., обаче, се очаква да бъде незначително. Не на последно място, климатичните условия имат значение и при предаването на вируса и са един от факторите, обуславящи хода на пандемията.</a:t>
            </a:r>
            <a:endParaRPr lang="en-IE" sz="1800" b="1" dirty="0">
              <a:solidFill>
                <a:srgbClr val="FFFFFF"/>
              </a:solidFill>
              <a:latin typeface="Calibri" panose="020F0502020204030204" pitchFamily="34" charset="0"/>
              <a:cs typeface="Calibri" panose="020F0502020204030204" pitchFamily="34" charset="0"/>
            </a:endParaRPr>
          </a:p>
        </p:txBody>
      </p:sp>
      <p:sp>
        <p:nvSpPr>
          <p:cNvPr id="12" name="Rectangle 11"/>
          <p:cNvSpPr/>
          <p:nvPr/>
        </p:nvSpPr>
        <p:spPr>
          <a:xfrm>
            <a:off x="784632" y="1048886"/>
            <a:ext cx="8277887" cy="1569660"/>
          </a:xfrm>
          <a:prstGeom prst="rect">
            <a:avLst/>
          </a:prstGeom>
        </p:spPr>
        <p:txBody>
          <a:bodyPr wrap="square">
            <a:spAutoFit/>
          </a:bodyPr>
          <a:lstStyle/>
          <a:p>
            <a:r>
              <a:rPr lang="ru-RU" sz="2400" dirty="0" smtClean="0">
                <a:solidFill>
                  <a:srgbClr val="354F92"/>
                </a:solidFill>
                <a:latin typeface="Calibri" pitchFamily="34" charset="0"/>
                <a:cs typeface="Calibri" pitchFamily="34" charset="0"/>
              </a:rPr>
              <a:t>Причините за пандемиите, включително и на тази от КОВИД-19, са същите глобални промени в околната среда, които водят до загуба на биологично разнообразие и изменение на климата. </a:t>
            </a:r>
          </a:p>
        </p:txBody>
      </p:sp>
      <p:sp>
        <p:nvSpPr>
          <p:cNvPr id="13" name="Rectangle 12"/>
          <p:cNvSpPr/>
          <p:nvPr/>
        </p:nvSpPr>
        <p:spPr>
          <a:xfrm>
            <a:off x="742388" y="2622473"/>
            <a:ext cx="8283920" cy="4154984"/>
          </a:xfrm>
          <a:prstGeom prst="rect">
            <a:avLst/>
          </a:prstGeom>
          <a:solidFill>
            <a:schemeClr val="accent4"/>
          </a:solidFill>
        </p:spPr>
        <p:txBody>
          <a:bodyPr wrap="square">
            <a:spAutoFit/>
          </a:bodyPr>
          <a:lstStyle/>
          <a:p>
            <a:r>
              <a:rPr lang="ru-RU" sz="2400" dirty="0" smtClean="0">
                <a:latin typeface="Calibri" pitchFamily="34" charset="0"/>
                <a:cs typeface="Calibri" pitchFamily="34" charset="0"/>
              </a:rPr>
              <a:t>Климатичните промени и пандемията от КОВИД-19 са сред най-обсъжданите теми в глобален мащаб през последните две години. Макар първоначално темата за КОВИД-19 да измести фокуса от проблема с изменението на климата, плановете за зелено възстановяване поставиха двете теми една до друга – възстановяването от КОВИД-19 трябва да бъде зелено, устойчиво и да гарантира постигане на целите от Парижкото споразумение, а именно – повишението на средната глобална температура да бъде под границата от 2°C, с препоръка от 1,5°C, в сравнение с прединдустриалните нива.ѝ</a:t>
            </a:r>
            <a:endParaRPr lang="bg-BG" sz="2400" dirty="0">
              <a:latin typeface="Calibri" pitchFamily="34" charset="0"/>
              <a:cs typeface="Calibri" pitchFamily="34" charset="0"/>
            </a:endParaRPr>
          </a:p>
        </p:txBody>
      </p:sp>
    </p:spTree>
    <p:extLst>
      <p:ext uri="{BB962C8B-B14F-4D97-AF65-F5344CB8AC3E}">
        <p14:creationId xmlns="" xmlns:p14="http://schemas.microsoft.com/office/powerpoint/2010/main" val="142813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697121" y="20674"/>
            <a:ext cx="11307778" cy="585914"/>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ru-RU" sz="3600" b="1" dirty="0" smtClean="0">
                <a:solidFill>
                  <a:srgbClr val="EC7A42"/>
                </a:solidFill>
                <a:latin typeface="Calibri" pitchFamily="34" charset="0"/>
                <a:cs typeface="Calibri" pitchFamily="34" charset="0"/>
              </a:rPr>
              <a:t>Добро </a:t>
            </a:r>
            <a:r>
              <a:rPr lang="ru-RU" sz="3600" b="1" dirty="0" err="1" smtClean="0">
                <a:solidFill>
                  <a:srgbClr val="EC7A42"/>
                </a:solidFill>
                <a:latin typeface="Calibri" pitchFamily="34" charset="0"/>
                <a:cs typeface="Calibri" pitchFamily="34" charset="0"/>
              </a:rPr>
              <a:t>здраве</a:t>
            </a:r>
            <a:r>
              <a:rPr lang="ru-RU" sz="3600" b="1" dirty="0" smtClean="0">
                <a:solidFill>
                  <a:srgbClr val="EC7A42"/>
                </a:solidFill>
                <a:latin typeface="Calibri" pitchFamily="34" charset="0"/>
                <a:cs typeface="Calibri" pitchFamily="34" charset="0"/>
              </a:rPr>
              <a:t> и благополучие (ЦУР 3)</a:t>
            </a:r>
            <a:endParaRPr lang="en-US" sz="3600" b="1" dirty="0" smtClean="0">
              <a:solidFill>
                <a:srgbClr val="EC7A42"/>
              </a:solidFill>
              <a:latin typeface="Calibri" pitchFamily="34" charset="0"/>
              <a:cs typeface="Calibri" pitchFamily="34" charset="0"/>
            </a:endParaRPr>
          </a:p>
          <a:p>
            <a:r>
              <a:rPr lang="bg-BG" sz="3600" b="1" dirty="0" smtClean="0">
                <a:solidFill>
                  <a:srgbClr val="EC7A42"/>
                </a:solidFill>
                <a:latin typeface="Calibri" pitchFamily="34" charset="0"/>
                <a:cs typeface="Calibri" pitchFamily="34" charset="0"/>
              </a:rPr>
              <a:t> </a:t>
            </a:r>
            <a:endParaRPr lang="en-IE" sz="3600" b="1" dirty="0" smtClean="0">
              <a:solidFill>
                <a:srgbClr val="7F4182"/>
              </a:solidFill>
              <a:latin typeface="Calibri" pitchFamily="34" charset="0"/>
              <a:cs typeface="Calibri" pitchFamily="34" charset="0"/>
            </a:endParaRPr>
          </a:p>
        </p:txBody>
      </p:sp>
      <p:pic>
        <p:nvPicPr>
          <p:cNvPr id="35" name="Picture Placeholder 5" descr="A screen shot of a coral&#10;&#10;Description automatically generated">
            <a:extLst>
              <a:ext uri="{FF2B5EF4-FFF2-40B4-BE49-F238E27FC236}">
                <a16:creationId xmlns="" xmlns:a16="http://schemas.microsoft.com/office/drawing/2014/main" id="{D75E5DC2-ED85-A9E1-24C0-E0B4D1CF65EB}"/>
              </a:ext>
            </a:extLst>
          </p:cNvPr>
          <p:cNvPicPr>
            <a:picLocks noChangeAspect="1"/>
          </p:cNvPicPr>
          <p:nvPr/>
        </p:nvPicPr>
        <p:blipFill>
          <a:blip r:embed="rId3" cstate="screen">
            <a:extLst>
              <a:ext uri="{28A0092B-C50C-407E-A947-70E740481C1C}">
                <a14:useLocalDpi xmlns="" xmlns:a14="http://schemas.microsoft.com/office/drawing/2010/main"/>
              </a:ext>
              <a:ext uri="{837473B0-CC2E-450A-ABE3-18F120FF3D39}">
                <a1611:picAttrSrcUrl xmlns="" xmlns:a1611="http://schemas.microsoft.com/office/drawing/2016/11/main" r:id="rId4"/>
              </a:ext>
            </a:extLst>
          </a:blip>
          <a:srcRect l="29203" r="29203"/>
          <a:stretch>
            <a:fillRect/>
          </a:stretch>
        </p:blipFill>
        <p:spPr>
          <a:xfrm>
            <a:off x="6731877" y="552233"/>
            <a:ext cx="5460124"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p:spPr>
      </p:pic>
      <p:sp>
        <p:nvSpPr>
          <p:cNvPr id="4" name="Rectangle 3"/>
          <p:cNvSpPr/>
          <p:nvPr/>
        </p:nvSpPr>
        <p:spPr>
          <a:xfrm>
            <a:off x="829902" y="802742"/>
            <a:ext cx="6096000" cy="5755422"/>
          </a:xfrm>
          <a:prstGeom prst="rect">
            <a:avLst/>
          </a:prstGeom>
        </p:spPr>
        <p:txBody>
          <a:bodyPr>
            <a:spAutoFit/>
          </a:bodyPr>
          <a:lstStyle/>
          <a:p>
            <a:pPr algn="just"/>
            <a:r>
              <a:rPr lang="ru-RU" sz="2400" dirty="0" smtClean="0">
                <a:solidFill>
                  <a:srgbClr val="354F92"/>
                </a:solidFill>
                <a:latin typeface="Calibri" panose="020F0502020204030204" pitchFamily="34" charset="0"/>
                <a:cs typeface="Calibri" panose="020F0502020204030204" pitchFamily="34" charset="0"/>
              </a:rPr>
              <a:t>Във времена на трудности, несигурност и страх ние разчитаме на хората около нас за солидарност, подкрепа, насоки, информация и съпричастност.</a:t>
            </a:r>
            <a:endParaRPr lang="en-IE" sz="2400" dirty="0" smtClean="0">
              <a:solidFill>
                <a:srgbClr val="354F92"/>
              </a:solidFill>
              <a:latin typeface="Calibri" panose="020F0502020204030204" pitchFamily="34" charset="0"/>
              <a:cs typeface="Calibri" panose="020F0502020204030204" pitchFamily="34" charset="0"/>
            </a:endParaRPr>
          </a:p>
          <a:p>
            <a:pPr algn="just"/>
            <a:endParaRPr lang="en-IE" sz="800" dirty="0" smtClean="0">
              <a:solidFill>
                <a:srgbClr val="354F92"/>
              </a:solidFill>
              <a:latin typeface="Calibri" panose="020F0502020204030204" pitchFamily="34" charset="0"/>
              <a:cs typeface="Calibri" panose="020F0502020204030204" pitchFamily="34" charset="0"/>
            </a:endParaRPr>
          </a:p>
          <a:p>
            <a:pPr algn="just"/>
            <a:r>
              <a:rPr lang="ru-RU" sz="2400" dirty="0" smtClean="0">
                <a:solidFill>
                  <a:srgbClr val="354F92"/>
                </a:solidFill>
                <a:latin typeface="Calibri" panose="020F0502020204030204" pitchFamily="34" charset="0"/>
                <a:cs typeface="Calibri" panose="020F0502020204030204" pitchFamily="34" charset="0"/>
              </a:rPr>
              <a:t>От 2020 г. концепцията за общност никога не е била по-важна и създаването на силни, жизнени местни общности е важно за всички нас. Когато голяма част от нашия свят беше блокиран (през пролетта на 2020 г.), настъпи коренна промяна, която преобърна начина ни на живот, начина, по който живеем и работим в нашите общности.</a:t>
            </a:r>
            <a:endParaRPr lang="en-IE" sz="2400" dirty="0" smtClean="0">
              <a:solidFill>
                <a:srgbClr val="354F92"/>
              </a:solidFill>
              <a:latin typeface="Calibri" panose="020F0502020204030204" pitchFamily="34" charset="0"/>
              <a:cs typeface="Calibri" panose="020F0502020204030204" pitchFamily="34" charset="0"/>
            </a:endParaRPr>
          </a:p>
          <a:p>
            <a:pPr algn="just"/>
            <a:endParaRPr lang="ru-RU" sz="2400" dirty="0" smtClean="0">
              <a:solidFill>
                <a:srgbClr val="354F92"/>
              </a:solidFill>
              <a:latin typeface="Calibri" panose="020F0502020204030204" pitchFamily="34" charset="0"/>
              <a:cs typeface="Calibri" panose="020F0502020204030204" pitchFamily="34" charset="0"/>
            </a:endParaRPr>
          </a:p>
          <a:p>
            <a:pPr algn="just"/>
            <a:r>
              <a:rPr lang="ru-RU" sz="2400" dirty="0" smtClean="0">
                <a:solidFill>
                  <a:srgbClr val="354F92"/>
                </a:solidFill>
                <a:latin typeface="Calibri" panose="020F0502020204030204" pitchFamily="34" charset="0"/>
                <a:cs typeface="Calibri" panose="020F0502020204030204" pitchFamily="34" charset="0"/>
              </a:rPr>
              <a:t>Нека разгледаме някои от настъпилите промени </a:t>
            </a:r>
            <a:r>
              <a:rPr lang="en-IE" sz="2400" dirty="0" smtClean="0">
                <a:solidFill>
                  <a:srgbClr val="354F92"/>
                </a:solidFill>
                <a:latin typeface="Calibri" panose="020F0502020204030204" pitchFamily="34" charset="0"/>
                <a:cs typeface="Calibri" panose="020F0502020204030204" pitchFamily="34" charset="0"/>
              </a:rPr>
              <a:t>…</a:t>
            </a:r>
            <a:endParaRPr lang="en-IE" sz="2400" dirty="0">
              <a:solidFill>
                <a:srgbClr val="354F92"/>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11570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674888" y="1183174"/>
            <a:ext cx="10167041" cy="5262979"/>
          </a:xfrm>
          <a:prstGeom prst="rect">
            <a:avLst/>
          </a:prstGeom>
          <a:noFill/>
        </p:spPr>
        <p:txBody>
          <a:bodyPr wrap="square">
            <a:spAutoFit/>
          </a:bodyPr>
          <a:lstStyle/>
          <a:p>
            <a:pPr marL="285750" indent="-285750">
              <a:buFont typeface="Arial" panose="020B0604020202020204" pitchFamily="34" charset="0"/>
              <a:buChar char="•"/>
            </a:pPr>
            <a:r>
              <a:rPr lang="ru-RU" sz="2400" dirty="0" smtClean="0">
                <a:solidFill>
                  <a:srgbClr val="354F92"/>
                </a:solidFill>
                <a:latin typeface="Calibri" panose="020F0502020204030204" pitchFamily="34" charset="0"/>
                <a:cs typeface="Calibri" panose="020F0502020204030204" pitchFamily="34" charset="0"/>
              </a:rPr>
              <a:t>Наложеният локдаун по време на пандемията </a:t>
            </a:r>
            <a:r>
              <a:rPr lang="bg-BG" sz="2400" dirty="0" smtClean="0">
                <a:solidFill>
                  <a:srgbClr val="354F92"/>
                </a:solidFill>
                <a:latin typeface="Calibri" panose="020F0502020204030204" pitchFamily="34" charset="0"/>
                <a:cs typeface="Calibri" panose="020F0502020204030204" pitchFamily="34" charset="0"/>
              </a:rPr>
              <a:t>КОВИД-</a:t>
            </a:r>
            <a:r>
              <a:rPr lang="en-US" sz="2400" dirty="0" smtClean="0">
                <a:solidFill>
                  <a:srgbClr val="354F92"/>
                </a:solidFill>
                <a:latin typeface="Calibri" panose="020F0502020204030204" pitchFamily="34" charset="0"/>
                <a:cs typeface="Calibri" panose="020F0502020204030204" pitchFamily="34" charset="0"/>
              </a:rPr>
              <a:t>19 </a:t>
            </a:r>
            <a:r>
              <a:rPr lang="bg-BG" sz="2400" dirty="0" smtClean="0">
                <a:solidFill>
                  <a:srgbClr val="354F92"/>
                </a:solidFill>
                <a:latin typeface="Calibri" panose="020F0502020204030204" pitchFamily="34" charset="0"/>
                <a:cs typeface="Calibri" panose="020F0502020204030204" pitchFamily="34" charset="0"/>
              </a:rPr>
              <a:t>засили значението на местните общности, квартала, в който живеем, като измести </a:t>
            </a:r>
            <a:r>
              <a:rPr lang="ru-RU" sz="2400" dirty="0" err="1" smtClean="0">
                <a:solidFill>
                  <a:srgbClr val="354F92"/>
                </a:solidFill>
                <a:latin typeface="Calibri" panose="020F0502020204030204" pitchFamily="34" charset="0"/>
                <a:cs typeface="Calibri" panose="020F0502020204030204" pitchFamily="34" charset="0"/>
              </a:rPr>
              <a:t>регионалните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националните</a:t>
            </a:r>
            <a:r>
              <a:rPr lang="ru-RU" sz="2400" dirty="0" smtClean="0">
                <a:solidFill>
                  <a:srgbClr val="354F92"/>
                </a:solidFill>
                <a:latin typeface="Calibri" panose="020F0502020204030204" pitchFamily="34" charset="0"/>
                <a:cs typeface="Calibri" panose="020F0502020204030204" pitchFamily="34" charset="0"/>
              </a:rPr>
              <a:t> и </a:t>
            </a:r>
            <a:r>
              <a:rPr lang="ru-RU" sz="2400" dirty="0" err="1" smtClean="0">
                <a:solidFill>
                  <a:srgbClr val="354F92"/>
                </a:solidFill>
                <a:latin typeface="Calibri" panose="020F0502020204030204" pitchFamily="34" charset="0"/>
                <a:cs typeface="Calibri" panose="020F0502020204030204" pitchFamily="34" charset="0"/>
              </a:rPr>
              <a:t>глобалните</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перспективи</a:t>
            </a:r>
            <a:r>
              <a:rPr lang="ru-RU" sz="2400" dirty="0" smtClean="0">
                <a:solidFill>
                  <a:srgbClr val="354F92"/>
                </a:solidFill>
                <a:latin typeface="Calibri" panose="020F0502020204030204" pitchFamily="34" charset="0"/>
                <a:cs typeface="Calibri" panose="020F0502020204030204" pitchFamily="34" charset="0"/>
              </a:rPr>
              <a:t>.</a:t>
            </a:r>
            <a:endParaRPr lang="en-GB" sz="2400" dirty="0" smtClean="0">
              <a:solidFill>
                <a:srgbClr val="354F9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bg-BG" sz="2400" dirty="0" smtClean="0">
                <a:solidFill>
                  <a:srgbClr val="354F92"/>
                </a:solidFill>
                <a:latin typeface="Calibri" panose="020F0502020204030204" pitchFamily="34" charset="0"/>
                <a:cs typeface="Calibri" panose="020F0502020204030204" pitchFamily="34" charset="0"/>
              </a:rPr>
              <a:t>Промени начина ни на комуникация и общуване (спазване на дистанция, носене на маски).</a:t>
            </a:r>
            <a:endParaRPr lang="en-GB" sz="2400" dirty="0" smtClean="0">
              <a:solidFill>
                <a:srgbClr val="354F9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bg-BG" sz="2400" dirty="0" smtClean="0">
                <a:solidFill>
                  <a:srgbClr val="354F92"/>
                </a:solidFill>
                <a:latin typeface="Calibri" panose="020F0502020204030204" pitchFamily="34" charset="0"/>
                <a:cs typeface="Calibri" panose="020F0502020204030204" pitchFamily="34" charset="0"/>
              </a:rPr>
              <a:t>Започнахме да живеем и общуваме онлайн.</a:t>
            </a:r>
            <a:endParaRPr lang="en-GB" sz="2400" dirty="0">
              <a:solidFill>
                <a:srgbClr val="354F9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2400" dirty="0" smtClean="0">
                <a:solidFill>
                  <a:srgbClr val="354F92"/>
                </a:solidFill>
                <a:latin typeface="Calibri" panose="020F0502020204030204" pitchFamily="34" charset="0"/>
                <a:cs typeface="Calibri" panose="020F0502020204030204" pitchFamily="34" charset="0"/>
              </a:rPr>
              <a:t>Преминахме към работа и учене от от дома.  </a:t>
            </a:r>
          </a:p>
          <a:p>
            <a:pPr marL="285750" indent="-285750">
              <a:buFont typeface="Arial" panose="020B0604020202020204" pitchFamily="34" charset="0"/>
              <a:buChar char="•"/>
            </a:pPr>
            <a:r>
              <a:rPr lang="ru-RU" sz="2400" dirty="0" smtClean="0">
                <a:solidFill>
                  <a:srgbClr val="354F92"/>
                </a:solidFill>
                <a:latin typeface="Calibri" panose="020F0502020204030204" pitchFamily="34" charset="0"/>
                <a:cs typeface="Calibri" panose="020F0502020204030204" pitchFamily="34" charset="0"/>
              </a:rPr>
              <a:t>Повишен натиск върху малкия бизнес, икономиката и здравния сектор.</a:t>
            </a:r>
            <a:endParaRPr lang="en-GB" sz="2400" dirty="0">
              <a:solidFill>
                <a:srgbClr val="354F9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2400" dirty="0" err="1" smtClean="0">
                <a:solidFill>
                  <a:srgbClr val="354F92"/>
                </a:solidFill>
                <a:latin typeface="Calibri" panose="020F0502020204030204" pitchFamily="34" charset="0"/>
                <a:cs typeface="Calibri" panose="020F0502020204030204" pitchFamily="34" charset="0"/>
              </a:rPr>
              <a:t>Повишаване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общностния</a:t>
            </a:r>
            <a:r>
              <a:rPr lang="ru-RU" sz="2400" dirty="0" smtClean="0">
                <a:solidFill>
                  <a:srgbClr val="354F92"/>
                </a:solidFill>
                <a:latin typeface="Calibri" panose="020F0502020204030204" pitchFamily="34" charset="0"/>
                <a:cs typeface="Calibri" panose="020F0502020204030204" pitchFamily="34" charset="0"/>
              </a:rPr>
              <a:t> дух и </a:t>
            </a:r>
            <a:r>
              <a:rPr lang="ru-RU" sz="2400" dirty="0" err="1" smtClean="0">
                <a:solidFill>
                  <a:srgbClr val="354F92"/>
                </a:solidFill>
                <a:latin typeface="Calibri" panose="020F0502020204030204" pitchFamily="34" charset="0"/>
                <a:cs typeface="Calibri" panose="020F0502020204030204" pitchFamily="34" charset="0"/>
              </a:rPr>
              <a:t>чувството</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общност</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грижа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за</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възрастни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уязвими</a:t>
            </a:r>
            <a:r>
              <a:rPr lang="ru-RU" sz="2400" dirty="0" smtClean="0">
                <a:solidFill>
                  <a:srgbClr val="354F92"/>
                </a:solidFill>
                <a:latin typeface="Calibri" panose="020F0502020204030204" pitchFamily="34" charset="0"/>
                <a:cs typeface="Calibri" panose="020F0502020204030204" pitchFamily="34" charset="0"/>
              </a:rPr>
              <a:t>). </a:t>
            </a:r>
            <a:r>
              <a:rPr lang="ru-RU" sz="2400" dirty="0" err="1" smtClean="0">
                <a:solidFill>
                  <a:srgbClr val="354F92"/>
                </a:solidFill>
                <a:latin typeface="Calibri" panose="020F0502020204030204" pitchFamily="34" charset="0"/>
                <a:cs typeface="Calibri" panose="020F0502020204030204" pitchFamily="34" charset="0"/>
              </a:rPr>
              <a:t>Общностите</a:t>
            </a:r>
            <a:r>
              <a:rPr lang="ru-RU" sz="2400" dirty="0" smtClean="0">
                <a:solidFill>
                  <a:srgbClr val="354F92"/>
                </a:solidFill>
                <a:latin typeface="Calibri" panose="020F0502020204030204" pitchFamily="34" charset="0"/>
                <a:cs typeface="Calibri" panose="020F0502020204030204" pitchFamily="34" charset="0"/>
              </a:rPr>
              <a:t> се </a:t>
            </a:r>
            <a:r>
              <a:rPr lang="ru-RU" sz="2400" dirty="0" err="1" smtClean="0">
                <a:solidFill>
                  <a:srgbClr val="354F92"/>
                </a:solidFill>
                <a:latin typeface="Calibri" panose="020F0502020204030204" pitchFamily="34" charset="0"/>
                <a:cs typeface="Calibri" panose="020F0502020204030204" pitchFamily="34" charset="0"/>
              </a:rPr>
              <a:t>мобилизират</a:t>
            </a:r>
            <a:r>
              <a:rPr lang="ru-RU" sz="2400" dirty="0" smtClean="0">
                <a:solidFill>
                  <a:srgbClr val="354F92"/>
                </a:solidFill>
                <a:latin typeface="Calibri" panose="020F0502020204030204" pitchFamily="34" charset="0"/>
                <a:cs typeface="Calibri" panose="020F0502020204030204" pitchFamily="34" charset="0"/>
              </a:rPr>
              <a:t> за </a:t>
            </a:r>
            <a:r>
              <a:rPr lang="ru-RU" sz="2400" dirty="0" err="1" smtClean="0">
                <a:solidFill>
                  <a:srgbClr val="354F92"/>
                </a:solidFill>
                <a:latin typeface="Calibri" panose="020F0502020204030204" pitchFamily="34" charset="0"/>
                <a:cs typeface="Calibri" panose="020F0502020204030204" pitchFamily="34" charset="0"/>
              </a:rPr>
              <a:t>оказване</a:t>
            </a:r>
            <a:r>
              <a:rPr lang="ru-RU" sz="2400" dirty="0" smtClean="0">
                <a:solidFill>
                  <a:srgbClr val="354F92"/>
                </a:solidFill>
                <a:latin typeface="Calibri" panose="020F0502020204030204" pitchFamily="34" charset="0"/>
                <a:cs typeface="Calibri" panose="020F0502020204030204" pitchFamily="34" charset="0"/>
              </a:rPr>
              <a:t> на </a:t>
            </a:r>
            <a:r>
              <a:rPr lang="ru-RU" sz="2400" dirty="0" err="1" smtClean="0">
                <a:solidFill>
                  <a:srgbClr val="354F92"/>
                </a:solidFill>
                <a:latin typeface="Calibri" panose="020F0502020204030204" pitchFamily="34" charset="0"/>
                <a:cs typeface="Calibri" panose="020F0502020204030204" pitchFamily="34" charset="0"/>
              </a:rPr>
              <a:t>помощ</a:t>
            </a:r>
            <a:r>
              <a:rPr lang="ru-RU" sz="2400" dirty="0" smtClean="0">
                <a:solidFill>
                  <a:srgbClr val="354F92"/>
                </a:solidFill>
                <a:latin typeface="Calibri" panose="020F0502020204030204" pitchFamily="34" charset="0"/>
                <a:cs typeface="Calibri" panose="020F0502020204030204" pitchFamily="34" charset="0"/>
              </a:rPr>
              <a:t>.</a:t>
            </a:r>
            <a:endParaRPr lang="en-GB" sz="2400" dirty="0">
              <a:solidFill>
                <a:srgbClr val="354F9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ru-RU" sz="2400" dirty="0" smtClean="0">
                <a:solidFill>
                  <a:srgbClr val="354F92"/>
                </a:solidFill>
                <a:latin typeface="Calibri" panose="020F0502020204030204" pitchFamily="34" charset="0"/>
                <a:cs typeface="Calibri" panose="020F0502020204030204" pitchFamily="34" charset="0"/>
              </a:rPr>
              <a:t>Общността помага за борба със самотата/изолацията и подобрява благосъстоянието.</a:t>
            </a:r>
          </a:p>
          <a:p>
            <a:pPr marL="285750" indent="-285750">
              <a:buFont typeface="Arial" panose="020B0604020202020204" pitchFamily="34" charset="0"/>
              <a:buChar char="•"/>
            </a:pPr>
            <a:r>
              <a:rPr lang="ru-RU" sz="2400" dirty="0" smtClean="0">
                <a:solidFill>
                  <a:srgbClr val="354F92"/>
                </a:solidFill>
                <a:latin typeface="Calibri" panose="020F0502020204030204" pitchFamily="34" charset="0"/>
                <a:cs typeface="Calibri" panose="020F0502020204030204" pitchFamily="34" charset="0"/>
              </a:rPr>
              <a:t>Повишен интерес към производство на продукти за собствени нужди, развитие на традиционни умения в градинарството, кулинария ….</a:t>
            </a:r>
            <a:endParaRPr lang="en-GB" sz="2400" dirty="0">
              <a:solidFill>
                <a:srgbClr val="354F92"/>
              </a:solidFill>
              <a:latin typeface="Calibri" panose="020F0502020204030204" pitchFamily="34" charset="0"/>
              <a:cs typeface="Calibri" panose="020F0502020204030204"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03098" y="0"/>
            <a:ext cx="11488901" cy="1200329"/>
          </a:xfrm>
          <a:prstGeom prst="rect">
            <a:avLst/>
          </a:prstGeom>
          <a:noFill/>
        </p:spPr>
        <p:txBody>
          <a:bodyPr wrap="square">
            <a:spAutoFit/>
          </a:bodyPr>
          <a:lstStyle/>
          <a:p>
            <a:r>
              <a:rPr lang="bg-BG" sz="3600" b="1" dirty="0" smtClean="0">
                <a:solidFill>
                  <a:srgbClr val="EC7A42"/>
                </a:solidFill>
              </a:rPr>
              <a:t>Как</a:t>
            </a:r>
            <a:r>
              <a:rPr lang="en-IE" sz="3600" b="1" dirty="0" smtClean="0">
                <a:solidFill>
                  <a:srgbClr val="EC7A42"/>
                </a:solidFill>
              </a:rPr>
              <a:t> </a:t>
            </a:r>
            <a:r>
              <a:rPr lang="bg-BG" sz="3600" b="1" dirty="0" smtClean="0">
                <a:solidFill>
                  <a:srgbClr val="EC7A42"/>
                </a:solidFill>
              </a:rPr>
              <a:t>КОВИД-</a:t>
            </a:r>
            <a:r>
              <a:rPr lang="en-IE" sz="3600" b="1" dirty="0" smtClean="0">
                <a:solidFill>
                  <a:srgbClr val="EC7A42"/>
                </a:solidFill>
              </a:rPr>
              <a:t>19 </a:t>
            </a:r>
            <a:r>
              <a:rPr lang="bg-BG" sz="3600" b="1" dirty="0" smtClean="0">
                <a:solidFill>
                  <a:srgbClr val="EC7A42"/>
                </a:solidFill>
              </a:rPr>
              <a:t>промени нашето ежедневие и чувството ни за благосъстояние  </a:t>
            </a:r>
            <a:endParaRPr lang="en-IE" sz="3600" b="1" dirty="0">
              <a:solidFill>
                <a:srgbClr val="EC7A42"/>
              </a:solidFill>
            </a:endParaRPr>
          </a:p>
        </p:txBody>
      </p:sp>
    </p:spTree>
    <p:extLst>
      <p:ext uri="{BB962C8B-B14F-4D97-AF65-F5344CB8AC3E}">
        <p14:creationId xmlns="" xmlns:p14="http://schemas.microsoft.com/office/powerpoint/2010/main" val="99706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34" name="Text Placeholder 3">
            <a:extLst>
              <a:ext uri="{FF2B5EF4-FFF2-40B4-BE49-F238E27FC236}">
                <a16:creationId xmlns="" xmlns:a16="http://schemas.microsoft.com/office/drawing/2014/main" id="{A553E152-31E6-023D-F765-21DAD15506CD}"/>
              </a:ext>
            </a:extLst>
          </p:cNvPr>
          <p:cNvSpPr txBox="1">
            <a:spLocks/>
          </p:cNvSpPr>
          <p:nvPr/>
        </p:nvSpPr>
        <p:spPr>
          <a:xfrm>
            <a:off x="1702247" y="1241593"/>
            <a:ext cx="5240814" cy="374507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IE" dirty="0">
              <a:solidFill>
                <a:srgbClr val="354F92"/>
              </a:solidFill>
            </a:endParaRPr>
          </a:p>
        </p:txBody>
      </p:sp>
      <p:sp>
        <p:nvSpPr>
          <p:cNvPr id="38" name="TextBox 37">
            <a:extLst>
              <a:ext uri="{FF2B5EF4-FFF2-40B4-BE49-F238E27FC236}">
                <a16:creationId xmlns="" xmlns:a16="http://schemas.microsoft.com/office/drawing/2014/main" id="{BB923027-8439-0F31-7BD0-EF457E2AED23}"/>
              </a:ext>
            </a:extLst>
          </p:cNvPr>
          <p:cNvSpPr txBox="1"/>
          <p:nvPr/>
        </p:nvSpPr>
        <p:spPr>
          <a:xfrm>
            <a:off x="1638873" y="622129"/>
            <a:ext cx="10194006" cy="7802136"/>
          </a:xfrm>
          <a:prstGeom prst="rect">
            <a:avLst/>
          </a:prstGeom>
          <a:noFill/>
        </p:spPr>
        <p:txBody>
          <a:bodyPr wrap="square">
            <a:spAutoFit/>
          </a:bodyPr>
          <a:lstStyle/>
          <a:p>
            <a:r>
              <a:rPr lang="ru-RU" sz="2200" dirty="0" smtClean="0">
                <a:solidFill>
                  <a:srgbClr val="354F92"/>
                </a:solidFill>
                <a:latin typeface="Calibri" pitchFamily="34" charset="0"/>
                <a:cs typeface="Calibri" pitchFamily="34" charset="0"/>
              </a:rPr>
              <a:t>КОВИД-19 променя нашето общество и ни връща към дългогодишните традиции и навици. Това ще ни окаже влияние години след пандемичната криза. Има, обаче, и някои положителни страни.</a:t>
            </a:r>
            <a:endParaRPr lang="en-GB" sz="2200" dirty="0">
              <a:solidFill>
                <a:srgbClr val="354F92"/>
              </a:solidFill>
              <a:latin typeface="Calibri" pitchFamily="34" charset="0"/>
              <a:cs typeface="Calibri" pitchFamily="34" charset="0"/>
            </a:endParaRPr>
          </a:p>
          <a:p>
            <a:endParaRPr lang="en-GB" sz="100" dirty="0">
              <a:solidFill>
                <a:srgbClr val="354F92"/>
              </a:solidFill>
              <a:latin typeface="Calibri" pitchFamily="34" charset="0"/>
              <a:cs typeface="Calibri" pitchFamily="34" charset="0"/>
            </a:endParaRPr>
          </a:p>
          <a:p>
            <a:pPr algn="l" fontAlgn="auto"/>
            <a:r>
              <a:rPr lang="bg-BG" sz="2200" b="1" i="0" dirty="0" smtClean="0">
                <a:solidFill>
                  <a:srgbClr val="EC7A42"/>
                </a:solidFill>
                <a:effectLst/>
                <a:latin typeface="Calibri" pitchFamily="34" charset="0"/>
                <a:cs typeface="Calibri" pitchFamily="34" charset="0"/>
              </a:rPr>
              <a:t>Оценяване на здравето и здравословния начин на живот</a:t>
            </a:r>
            <a:endParaRPr lang="en-GB" sz="2200" b="1" i="0" dirty="0">
              <a:solidFill>
                <a:srgbClr val="EC7A42"/>
              </a:solidFill>
              <a:effectLst/>
              <a:latin typeface="Calibri" pitchFamily="34" charset="0"/>
              <a:cs typeface="Calibri" pitchFamily="34" charset="0"/>
            </a:endParaRPr>
          </a:p>
          <a:p>
            <a:r>
              <a:rPr lang="bg-BG" sz="2200" b="0" i="0" dirty="0" smtClean="0">
                <a:solidFill>
                  <a:srgbClr val="354F92"/>
                </a:solidFill>
                <a:effectLst/>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Осъзнахме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значението</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здравето</a:t>
            </a:r>
            <a:r>
              <a:rPr lang="ru-RU" sz="2200" dirty="0" smtClean="0">
                <a:solidFill>
                  <a:srgbClr val="354F92"/>
                </a:solidFill>
                <a:latin typeface="Calibri" pitchFamily="34" charset="0"/>
                <a:cs typeface="Calibri" pitchFamily="34" charset="0"/>
              </a:rPr>
              <a:t> и </a:t>
            </a:r>
            <a:r>
              <a:rPr lang="ru-RU" sz="2200" dirty="0" err="1" smtClean="0">
                <a:solidFill>
                  <a:srgbClr val="354F92"/>
                </a:solidFill>
                <a:latin typeface="Calibri" pitchFamily="34" charset="0"/>
                <a:cs typeface="Calibri" pitchFamily="34" charset="0"/>
              </a:rPr>
              <a:t>здравословния</a:t>
            </a:r>
            <a:r>
              <a:rPr lang="ru-RU" sz="2200" dirty="0" smtClean="0">
                <a:solidFill>
                  <a:srgbClr val="354F92"/>
                </a:solidFill>
                <a:latin typeface="Calibri" pitchFamily="34" charset="0"/>
                <a:cs typeface="Calibri" pitchFamily="34" charset="0"/>
              </a:rPr>
              <a:t> начин на живот, </a:t>
            </a:r>
            <a:r>
              <a:rPr lang="ru-RU" sz="2200" dirty="0" err="1" smtClean="0">
                <a:solidFill>
                  <a:srgbClr val="354F92"/>
                </a:solidFill>
                <a:latin typeface="Calibri" pitchFamily="34" charset="0"/>
                <a:cs typeface="Calibri" pitchFamily="34" charset="0"/>
              </a:rPr>
              <a:t>хигиената</a:t>
            </a:r>
            <a:r>
              <a:rPr lang="ru-RU" sz="2200" dirty="0" smtClean="0">
                <a:solidFill>
                  <a:srgbClr val="354F92"/>
                </a:solidFill>
                <a:latin typeface="Calibri" pitchFamily="34" charset="0"/>
                <a:cs typeface="Calibri" pitchFamily="34" charset="0"/>
              </a:rPr>
              <a:t> и </a:t>
            </a:r>
            <a:r>
              <a:rPr lang="ru-RU" sz="2200" dirty="0" err="1" smtClean="0">
                <a:solidFill>
                  <a:srgbClr val="354F92"/>
                </a:solidFill>
                <a:latin typeface="Calibri" pitchFamily="34" charset="0"/>
                <a:cs typeface="Calibri" pitchFamily="34" charset="0"/>
              </a:rPr>
              <a:t>ефективните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здравни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системи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Мнозина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преживяват</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безпокойство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стрес</a:t>
            </a:r>
            <a:r>
              <a:rPr lang="ru-RU" sz="2200" dirty="0" smtClean="0">
                <a:solidFill>
                  <a:srgbClr val="354F92"/>
                </a:solidFill>
                <a:latin typeface="Calibri" pitchFamily="34" charset="0"/>
                <a:cs typeface="Calibri" pitchFamily="34" charset="0"/>
              </a:rPr>
              <a:t> и  </a:t>
            </a:r>
            <a:r>
              <a:rPr lang="ru-RU" sz="2200" dirty="0" err="1" smtClean="0">
                <a:solidFill>
                  <a:srgbClr val="354F92"/>
                </a:solidFill>
                <a:latin typeface="Calibri" pitchFamily="34" charset="0"/>
                <a:cs typeface="Calibri" pitchFamily="34" charset="0"/>
              </a:rPr>
              <a:t>осъзнават</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необходимостта</a:t>
            </a:r>
            <a:r>
              <a:rPr lang="ru-RU" sz="2200" dirty="0" smtClean="0">
                <a:solidFill>
                  <a:srgbClr val="354F92"/>
                </a:solidFill>
                <a:latin typeface="Calibri" pitchFamily="34" charset="0"/>
                <a:cs typeface="Calibri" pitchFamily="34" charset="0"/>
              </a:rPr>
              <a:t> от </a:t>
            </a:r>
            <a:r>
              <a:rPr lang="ru-RU" sz="2200" dirty="0" err="1" smtClean="0">
                <a:solidFill>
                  <a:srgbClr val="354F92"/>
                </a:solidFill>
                <a:latin typeface="Calibri" pitchFamily="34" charset="0"/>
                <a:cs typeface="Calibri" pitchFamily="34" charset="0"/>
              </a:rPr>
              <a:t>поддържане</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психичното</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здраве</a:t>
            </a:r>
            <a:r>
              <a:rPr lang="ru-RU" sz="2200" dirty="0" smtClean="0">
                <a:solidFill>
                  <a:srgbClr val="354F92"/>
                </a:solidFill>
                <a:latin typeface="Calibri" pitchFamily="34" charset="0"/>
                <a:cs typeface="Calibri" pitchFamily="34" charset="0"/>
              </a:rPr>
              <a:t>.</a:t>
            </a:r>
          </a:p>
          <a:p>
            <a:pPr algn="l" fontAlgn="auto"/>
            <a:endParaRPr lang="en-GB" sz="700" b="1" i="0" dirty="0">
              <a:solidFill>
                <a:srgbClr val="EC7A42"/>
              </a:solidFill>
              <a:effectLst/>
              <a:latin typeface="Calibri" pitchFamily="34" charset="0"/>
              <a:cs typeface="Calibri" pitchFamily="34" charset="0"/>
            </a:endParaRPr>
          </a:p>
          <a:p>
            <a:pPr algn="l" fontAlgn="auto"/>
            <a:r>
              <a:rPr lang="bg-BG" sz="2200" b="1" i="0" dirty="0" smtClean="0">
                <a:solidFill>
                  <a:srgbClr val="EC7A42"/>
                </a:solidFill>
                <a:effectLst/>
                <a:latin typeface="Calibri" pitchFamily="34" charset="0"/>
                <a:cs typeface="Calibri" pitchFamily="34" charset="0"/>
              </a:rPr>
              <a:t>Пренареждане на ценностите и приоритетите</a:t>
            </a:r>
            <a:r>
              <a:rPr lang="en-GB" sz="2200" b="1" i="0" dirty="0">
                <a:solidFill>
                  <a:srgbClr val="EC7A42"/>
                </a:solidFill>
                <a:effectLst/>
                <a:latin typeface="Calibri" pitchFamily="34" charset="0"/>
                <a:cs typeface="Calibri" pitchFamily="34" charset="0"/>
              </a:rPr>
              <a:t> </a:t>
            </a:r>
          </a:p>
          <a:p>
            <a:r>
              <a:rPr lang="ru-RU" sz="2200" dirty="0" err="1" smtClean="0">
                <a:solidFill>
                  <a:srgbClr val="354F92"/>
                </a:solidFill>
                <a:latin typeface="Calibri" pitchFamily="34" charset="0"/>
                <a:cs typeface="Calibri" pitchFamily="34" charset="0"/>
              </a:rPr>
              <a:t>Кризата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накара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хората</a:t>
            </a:r>
            <a:r>
              <a:rPr lang="ru-RU" sz="2200" dirty="0" smtClean="0">
                <a:solidFill>
                  <a:srgbClr val="354F92"/>
                </a:solidFill>
                <a:latin typeface="Calibri" pitchFamily="34" charset="0"/>
                <a:cs typeface="Calibri" pitchFamily="34" charset="0"/>
              </a:rPr>
              <a:t> да </a:t>
            </a:r>
            <a:r>
              <a:rPr lang="ru-RU" sz="2200" dirty="0" err="1" smtClean="0">
                <a:solidFill>
                  <a:srgbClr val="354F92"/>
                </a:solidFill>
                <a:latin typeface="Calibri" pitchFamily="34" charset="0"/>
                <a:cs typeface="Calibri" pitchFamily="34" charset="0"/>
              </a:rPr>
              <a:t>преоценят</a:t>
            </a:r>
            <a:r>
              <a:rPr lang="ru-RU" sz="2200" dirty="0" smtClean="0">
                <a:solidFill>
                  <a:srgbClr val="354F92"/>
                </a:solidFill>
                <a:latin typeface="Calibri" pitchFamily="34" charset="0"/>
                <a:cs typeface="Calibri" pitchFamily="34" charset="0"/>
              </a:rPr>
              <a:t> кое е </a:t>
            </a:r>
            <a:r>
              <a:rPr lang="ru-RU" sz="2200" dirty="0" err="1" smtClean="0">
                <a:solidFill>
                  <a:srgbClr val="354F92"/>
                </a:solidFill>
                <a:latin typeface="Calibri" pitchFamily="34" charset="0"/>
                <a:cs typeface="Calibri" pitchFamily="34" charset="0"/>
              </a:rPr>
              <a:t>най-важното</a:t>
            </a:r>
            <a:r>
              <a:rPr lang="ru-RU" sz="2200" dirty="0" smtClean="0">
                <a:solidFill>
                  <a:srgbClr val="354F92"/>
                </a:solidFill>
                <a:latin typeface="Calibri" pitchFamily="34" charset="0"/>
                <a:cs typeface="Calibri" pitchFamily="34" charset="0"/>
              </a:rPr>
              <a:t> в живота им. </a:t>
            </a:r>
            <a:r>
              <a:rPr lang="ru-RU" sz="2200" dirty="0" err="1" smtClean="0">
                <a:solidFill>
                  <a:srgbClr val="354F92"/>
                </a:solidFill>
                <a:latin typeface="Calibri" pitchFamily="34" charset="0"/>
                <a:cs typeface="Calibri" pitchFamily="34" charset="0"/>
              </a:rPr>
              <a:t>Измести</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центъра</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нашите</a:t>
            </a:r>
            <a:r>
              <a:rPr lang="ru-RU" sz="2200" dirty="0" smtClean="0">
                <a:solidFill>
                  <a:srgbClr val="354F92"/>
                </a:solidFill>
                <a:latin typeface="Calibri" pitchFamily="34" charset="0"/>
                <a:cs typeface="Calibri" pitchFamily="34" charset="0"/>
              </a:rPr>
              <a:t> ценности </a:t>
            </a:r>
            <a:r>
              <a:rPr lang="ru-RU" sz="2200" dirty="0" err="1" smtClean="0">
                <a:solidFill>
                  <a:srgbClr val="354F92"/>
                </a:solidFill>
                <a:latin typeface="Calibri" pitchFamily="34" charset="0"/>
                <a:cs typeface="Calibri" pitchFamily="34" charset="0"/>
              </a:rPr>
              <a:t>към</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оцеляване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здраве</a:t>
            </a:r>
            <a:r>
              <a:rPr lang="ru-RU" sz="2200" dirty="0" smtClean="0">
                <a:solidFill>
                  <a:srgbClr val="354F92"/>
                </a:solidFill>
                <a:latin typeface="Calibri" pitchFamily="34" charset="0"/>
                <a:cs typeface="Calibri" pitchFamily="34" charset="0"/>
              </a:rPr>
              <a:t>, семейство и </a:t>
            </a:r>
            <a:r>
              <a:rPr lang="ru-RU" sz="2200" dirty="0" err="1" smtClean="0">
                <a:solidFill>
                  <a:srgbClr val="354F92"/>
                </a:solidFill>
                <a:latin typeface="Calibri" pitchFamily="34" charset="0"/>
                <a:cs typeface="Calibri" pitchFamily="34" charset="0"/>
              </a:rPr>
              <a:t>сигурност</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осъзнахме</a:t>
            </a:r>
            <a:r>
              <a:rPr lang="ru-RU" sz="2200" dirty="0" smtClean="0">
                <a:solidFill>
                  <a:srgbClr val="354F92"/>
                </a:solidFill>
                <a:latin typeface="Calibri" pitchFamily="34" charset="0"/>
                <a:cs typeface="Calibri" pitchFamily="34" charset="0"/>
              </a:rPr>
              <a:t> колко </a:t>
            </a:r>
            <a:r>
              <a:rPr lang="ru-RU" sz="2200" dirty="0" err="1" smtClean="0">
                <a:solidFill>
                  <a:srgbClr val="354F92"/>
                </a:solidFill>
                <a:latin typeface="Calibri" pitchFamily="34" charset="0"/>
                <a:cs typeface="Calibri" pitchFamily="34" charset="0"/>
              </a:rPr>
              <a:t>сме</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уязвими</a:t>
            </a:r>
            <a:r>
              <a:rPr lang="ru-RU" sz="2200" dirty="0" smtClean="0">
                <a:solidFill>
                  <a:srgbClr val="354F92"/>
                </a:solidFill>
                <a:latin typeface="Calibri" pitchFamily="34" charset="0"/>
                <a:cs typeface="Calibri" pitchFamily="34" charset="0"/>
              </a:rPr>
              <a:t>.</a:t>
            </a:r>
          </a:p>
          <a:p>
            <a:pPr algn="l" fontAlgn="auto"/>
            <a:endParaRPr lang="en-GB" sz="900" dirty="0">
              <a:solidFill>
                <a:srgbClr val="354F92"/>
              </a:solidFill>
              <a:latin typeface="Calibri" pitchFamily="34" charset="0"/>
              <a:cs typeface="Calibri" pitchFamily="34" charset="0"/>
            </a:endParaRPr>
          </a:p>
          <a:p>
            <a:pPr algn="l" fontAlgn="auto"/>
            <a:r>
              <a:rPr lang="bg-BG" sz="2200" b="1" i="0" dirty="0" smtClean="0">
                <a:solidFill>
                  <a:srgbClr val="EC7A42"/>
                </a:solidFill>
                <a:effectLst/>
                <a:latin typeface="Calibri" pitchFamily="34" charset="0"/>
                <a:cs typeface="Calibri" pitchFamily="34" charset="0"/>
              </a:rPr>
              <a:t>Оценяване на природата и околната среда</a:t>
            </a:r>
            <a:endParaRPr lang="en-GB" sz="2200" b="1" i="0" dirty="0">
              <a:solidFill>
                <a:srgbClr val="EC7A42"/>
              </a:solidFill>
              <a:effectLst/>
              <a:latin typeface="Calibri" pitchFamily="34" charset="0"/>
              <a:cs typeface="Calibri" pitchFamily="34" charset="0"/>
            </a:endParaRPr>
          </a:p>
          <a:p>
            <a:r>
              <a:rPr lang="ru-RU" sz="2200" dirty="0" err="1" smtClean="0">
                <a:solidFill>
                  <a:srgbClr val="354F92"/>
                </a:solidFill>
                <a:latin typeface="Calibri" pitchFamily="34" charset="0"/>
                <a:cs typeface="Calibri" pitchFamily="34" charset="0"/>
              </a:rPr>
              <a:t>Затворени</a:t>
            </a:r>
            <a:r>
              <a:rPr lang="ru-RU" sz="2200" dirty="0" smtClean="0">
                <a:solidFill>
                  <a:srgbClr val="354F92"/>
                </a:solidFill>
                <a:latin typeface="Calibri" pitchFamily="34" charset="0"/>
                <a:cs typeface="Calibri" pitchFamily="34" charset="0"/>
              </a:rPr>
              <a:t> в </a:t>
            </a:r>
            <a:r>
              <a:rPr lang="ru-RU" sz="2200" dirty="0" err="1" smtClean="0">
                <a:solidFill>
                  <a:srgbClr val="354F92"/>
                </a:solidFill>
                <a:latin typeface="Calibri" pitchFamily="34" charset="0"/>
                <a:cs typeface="Calibri" pitchFamily="34" charset="0"/>
              </a:rPr>
              <a:t>домовете</a:t>
            </a:r>
            <a:r>
              <a:rPr lang="ru-RU" sz="2200" dirty="0" smtClean="0">
                <a:solidFill>
                  <a:srgbClr val="354F92"/>
                </a:solidFill>
                <a:latin typeface="Calibri" pitchFamily="34" charset="0"/>
                <a:cs typeface="Calibri" pitchFamily="34" charset="0"/>
              </a:rPr>
              <a:t> си </a:t>
            </a:r>
            <a:r>
              <a:rPr lang="ru-RU" sz="2200" dirty="0" err="1" smtClean="0">
                <a:solidFill>
                  <a:srgbClr val="354F92"/>
                </a:solidFill>
                <a:latin typeface="Calibri" pitchFamily="34" charset="0"/>
                <a:cs typeface="Calibri" pitchFamily="34" charset="0"/>
              </a:rPr>
              <a:t>хората</a:t>
            </a:r>
            <a:r>
              <a:rPr lang="ru-RU" sz="2200" dirty="0" smtClean="0">
                <a:solidFill>
                  <a:srgbClr val="354F92"/>
                </a:solidFill>
                <a:latin typeface="Calibri" pitchFamily="34" charset="0"/>
                <a:cs typeface="Calibri" pitchFamily="34" charset="0"/>
              </a:rPr>
              <a:t> </a:t>
            </a:r>
            <a:r>
              <a:rPr lang="ru-RU" sz="2200" dirty="0" err="1" smtClean="0">
                <a:solidFill>
                  <a:srgbClr val="354F92"/>
                </a:solidFill>
                <a:latin typeface="Calibri" pitchFamily="34" charset="0"/>
                <a:cs typeface="Calibri" pitchFamily="34" charset="0"/>
              </a:rPr>
              <a:t>мечтаеха</a:t>
            </a:r>
            <a:r>
              <a:rPr lang="ru-RU" sz="2200" dirty="0" smtClean="0">
                <a:solidFill>
                  <a:srgbClr val="354F92"/>
                </a:solidFill>
                <a:latin typeface="Calibri" pitchFamily="34" charset="0"/>
                <a:cs typeface="Calibri" pitchFamily="34" charset="0"/>
              </a:rPr>
              <a:t> да </a:t>
            </a:r>
            <a:r>
              <a:rPr lang="ru-RU" sz="2200" dirty="0" err="1" smtClean="0">
                <a:solidFill>
                  <a:srgbClr val="354F92"/>
                </a:solidFill>
                <a:latin typeface="Calibri" pitchFamily="34" charset="0"/>
                <a:cs typeface="Calibri" pitchFamily="34" charset="0"/>
              </a:rPr>
              <a:t>бъдат</a:t>
            </a:r>
            <a:r>
              <a:rPr lang="ru-RU" sz="2200" dirty="0" smtClean="0">
                <a:solidFill>
                  <a:srgbClr val="354F92"/>
                </a:solidFill>
                <a:latin typeface="Calibri" pitchFamily="34" charset="0"/>
                <a:cs typeface="Calibri" pitchFamily="34" charset="0"/>
              </a:rPr>
              <a:t> на </a:t>
            </a:r>
            <a:r>
              <a:rPr lang="ru-RU" sz="2200" dirty="0" err="1" smtClean="0">
                <a:solidFill>
                  <a:srgbClr val="354F92"/>
                </a:solidFill>
                <a:latin typeface="Calibri" pitchFamily="34" charset="0"/>
                <a:cs typeface="Calibri" pitchFamily="34" charset="0"/>
              </a:rPr>
              <a:t>открито</a:t>
            </a:r>
            <a:r>
              <a:rPr lang="ru-RU" sz="2200" dirty="0" smtClean="0">
                <a:solidFill>
                  <a:srgbClr val="354F92"/>
                </a:solidFill>
                <a:latin typeface="Calibri" pitchFamily="34" charset="0"/>
                <a:cs typeface="Calibri" pitchFamily="34" charset="0"/>
              </a:rPr>
              <a:t>, да </a:t>
            </a:r>
            <a:r>
              <a:rPr lang="ru-RU" sz="2200" dirty="0" err="1" smtClean="0">
                <a:solidFill>
                  <a:srgbClr val="354F92"/>
                </a:solidFill>
                <a:latin typeface="Calibri" pitchFamily="34" charset="0"/>
                <a:cs typeface="Calibri" pitchFamily="34" charset="0"/>
              </a:rPr>
              <a:t>бъдат</a:t>
            </a:r>
            <a:r>
              <a:rPr lang="ru-RU" sz="2200" dirty="0" smtClean="0">
                <a:solidFill>
                  <a:srgbClr val="354F92"/>
                </a:solidFill>
                <a:latin typeface="Calibri" pitchFamily="34" charset="0"/>
                <a:cs typeface="Calibri" pitchFamily="34" charset="0"/>
              </a:rPr>
              <a:t> сред </a:t>
            </a:r>
            <a:r>
              <a:rPr lang="ru-RU" sz="2200" dirty="0" err="1" smtClean="0">
                <a:solidFill>
                  <a:srgbClr val="354F92"/>
                </a:solidFill>
                <a:latin typeface="Calibri" pitchFamily="34" charset="0"/>
                <a:cs typeface="Calibri" pitchFamily="34" charset="0"/>
              </a:rPr>
              <a:t>природата</a:t>
            </a:r>
            <a:r>
              <a:rPr lang="ru-RU" sz="2200" dirty="0" smtClean="0">
                <a:solidFill>
                  <a:srgbClr val="354F92"/>
                </a:solidFill>
                <a:latin typeface="Calibri" pitchFamily="34" charset="0"/>
                <a:cs typeface="Calibri" pitchFamily="34" charset="0"/>
              </a:rPr>
              <a:t>. </a:t>
            </a:r>
            <a:r>
              <a:rPr lang="bg-BG" sz="2200" dirty="0" smtClean="0">
                <a:solidFill>
                  <a:srgbClr val="354F92"/>
                </a:solidFill>
                <a:latin typeface="Calibri" pitchFamily="34" charset="0"/>
                <a:cs typeface="Calibri" pitchFamily="34" charset="0"/>
              </a:rPr>
              <a:t> </a:t>
            </a:r>
            <a:endParaRPr lang="en-GB" sz="2200" b="0" i="0" dirty="0">
              <a:solidFill>
                <a:srgbClr val="354F92"/>
              </a:solidFill>
              <a:effectLst/>
              <a:latin typeface="Calibri" pitchFamily="34" charset="0"/>
              <a:cs typeface="Calibri" pitchFamily="34" charset="0"/>
            </a:endParaRPr>
          </a:p>
          <a:p>
            <a:pPr algn="l" fontAlgn="auto"/>
            <a:endParaRPr lang="en-GB" sz="800" dirty="0">
              <a:solidFill>
                <a:srgbClr val="354F92"/>
              </a:solidFill>
              <a:latin typeface="Calibri" pitchFamily="34" charset="0"/>
              <a:cs typeface="Calibri" pitchFamily="34" charset="0"/>
            </a:endParaRPr>
          </a:p>
          <a:p>
            <a:r>
              <a:rPr lang="bg-BG" sz="2200" b="1" dirty="0" smtClean="0">
                <a:solidFill>
                  <a:srgbClr val="354F92"/>
                </a:solidFill>
                <a:latin typeface="Calibri" pitchFamily="34" charset="0"/>
                <a:cs typeface="Calibri" pitchFamily="34" charset="0"/>
              </a:rPr>
              <a:t>ЧЕТЕТЕ ПОВЕЧЕ В ПУБЛИКАЦИИ: </a:t>
            </a:r>
            <a:r>
              <a:rPr lang="en-US" sz="2400" dirty="0" smtClean="0">
                <a:solidFill>
                  <a:srgbClr val="354F92"/>
                </a:solidFill>
                <a:latin typeface="Calibri" pitchFamily="34" charset="0"/>
                <a:cs typeface="Calibri" pitchFamily="34" charset="0"/>
                <a:hlinkClick r:id="rId3"/>
              </a:rPr>
              <a:t>https://www.karieri.bg/news/38446_koronavirust-i-polozhitelnoto-mu-vzdeystvie-vrhu-biznes</a:t>
            </a:r>
            <a:endParaRPr lang="en-GB" sz="4000" b="0" i="0" dirty="0">
              <a:effectLst/>
              <a:latin typeface="Calibri" pitchFamily="34" charset="0"/>
              <a:cs typeface="Calibri" pitchFamily="34" charset="0"/>
            </a:endParaRPr>
          </a:p>
          <a:p>
            <a:pPr algn="l" fontAlgn="auto"/>
            <a:endParaRPr lang="en-GB" sz="3200" b="0" i="0" dirty="0">
              <a:effectLst/>
              <a:latin typeface="Calibri" pitchFamily="34" charset="0"/>
              <a:cs typeface="Calibri" pitchFamily="34" charset="0"/>
            </a:endParaRPr>
          </a:p>
          <a:p>
            <a:endParaRPr lang="en-GB" sz="2200" dirty="0">
              <a:solidFill>
                <a:srgbClr val="354F92"/>
              </a:solidFill>
              <a:latin typeface="Calibri" pitchFamily="34" charset="0"/>
              <a:cs typeface="Calibri" pitchFamily="34" charset="0"/>
            </a:endParaRPr>
          </a:p>
          <a:p>
            <a:endParaRPr lang="en-GB" sz="2200" dirty="0">
              <a:solidFill>
                <a:srgbClr val="354F92"/>
              </a:solidFill>
              <a:latin typeface="Calibri" pitchFamily="34" charset="0"/>
              <a:cs typeface="Calibri" pitchFamily="34" charset="0"/>
            </a:endParaRPr>
          </a:p>
          <a:p>
            <a:endParaRPr lang="en-GB" sz="2200" dirty="0">
              <a:solidFill>
                <a:srgbClr val="354F92"/>
              </a:solidFill>
              <a:latin typeface="Calibri" pitchFamily="34" charset="0"/>
              <a:cs typeface="Calibri" pitchFamily="34" charset="0"/>
            </a:endParaRPr>
          </a:p>
        </p:txBody>
      </p:sp>
      <p:sp>
        <p:nvSpPr>
          <p:cNvPr id="41" name="TextBox 40">
            <a:extLst>
              <a:ext uri="{FF2B5EF4-FFF2-40B4-BE49-F238E27FC236}">
                <a16:creationId xmlns="" xmlns:a16="http://schemas.microsoft.com/office/drawing/2014/main" id="{A71F85F8-05CD-7943-B839-252A514BE709}"/>
              </a:ext>
            </a:extLst>
          </p:cNvPr>
          <p:cNvSpPr txBox="1"/>
          <p:nvPr/>
        </p:nvSpPr>
        <p:spPr>
          <a:xfrm>
            <a:off x="703099" y="0"/>
            <a:ext cx="10399396" cy="757130"/>
          </a:xfrm>
          <a:prstGeom prst="rect">
            <a:avLst/>
          </a:prstGeom>
          <a:noFill/>
        </p:spPr>
        <p:txBody>
          <a:bodyPr wrap="square">
            <a:spAutoFit/>
          </a:bodyPr>
          <a:lstStyle/>
          <a:p>
            <a:pPr>
              <a:lnSpc>
                <a:spcPct val="120000"/>
              </a:lnSpc>
            </a:pPr>
            <a:r>
              <a:rPr lang="en-IE" sz="3600" b="1" dirty="0">
                <a:solidFill>
                  <a:srgbClr val="EC7A42"/>
                </a:solidFill>
                <a:latin typeface="Calibri" pitchFamily="34" charset="0"/>
                <a:cs typeface="Calibri" pitchFamily="34" charset="0"/>
              </a:rPr>
              <a:t> </a:t>
            </a:r>
            <a:r>
              <a:rPr lang="bg-BG" sz="3600" b="1" dirty="0" smtClean="0">
                <a:solidFill>
                  <a:srgbClr val="EC7A42"/>
                </a:solidFill>
                <a:latin typeface="Calibri" pitchFamily="34" charset="0"/>
                <a:cs typeface="Calibri" pitchFamily="34" charset="0"/>
              </a:rPr>
              <a:t>КОВИД-</a:t>
            </a:r>
            <a:r>
              <a:rPr lang="en-IE" sz="3600" b="1" dirty="0" smtClean="0">
                <a:solidFill>
                  <a:srgbClr val="EC7A42"/>
                </a:solidFill>
                <a:latin typeface="Calibri" pitchFamily="34" charset="0"/>
                <a:cs typeface="Calibri" pitchFamily="34" charset="0"/>
              </a:rPr>
              <a:t>19 </a:t>
            </a:r>
            <a:r>
              <a:rPr lang="bg-BG" sz="3600" b="1" dirty="0" smtClean="0">
                <a:solidFill>
                  <a:srgbClr val="EC7A42"/>
                </a:solidFill>
                <a:latin typeface="Calibri" pitchFamily="34" charset="0"/>
                <a:cs typeface="Calibri" pitchFamily="34" charset="0"/>
              </a:rPr>
              <a:t>променя нашето общество</a:t>
            </a:r>
            <a:endParaRPr lang="en-IE" sz="3600" b="1" dirty="0">
              <a:solidFill>
                <a:srgbClr val="EC7A42"/>
              </a:solidFill>
              <a:latin typeface="Calibri" pitchFamily="34" charset="0"/>
              <a:cs typeface="Calibri" pitchFamily="34" charset="0"/>
            </a:endParaRPr>
          </a:p>
        </p:txBody>
      </p:sp>
    </p:spTree>
    <p:extLst>
      <p:ext uri="{BB962C8B-B14F-4D97-AF65-F5344CB8AC3E}">
        <p14:creationId xmlns="" xmlns:p14="http://schemas.microsoft.com/office/powerpoint/2010/main" val="7211902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9383</TotalTime>
  <Words>4988</Words>
  <Application>Microsoft Office PowerPoint</Application>
  <PresentationFormat>Custom</PresentationFormat>
  <Paragraphs>478</Paragraphs>
  <Slides>53</Slides>
  <Notes>50</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53</vt:i4>
      </vt:variant>
    </vt:vector>
  </HeadingPairs>
  <TitlesOfParts>
    <vt:vector size="70" baseType="lpstr">
      <vt:lpstr>Arial</vt:lpstr>
      <vt:lpstr>Montserrat</vt:lpstr>
      <vt:lpstr>Calibri</vt:lpstr>
      <vt:lpstr>Wingdings</vt:lpstr>
      <vt:lpstr>Times New Roman</vt:lpstr>
      <vt:lpstr>Literata</vt:lpstr>
      <vt:lpstr>Open Sans</vt:lpstr>
      <vt:lpstr>Galano</vt:lpstr>
      <vt:lpstr>Merriweather</vt:lpstr>
      <vt:lpstr>ibm plex sans</vt:lpstr>
      <vt:lpstr>Source Serif Pro</vt:lpstr>
      <vt:lpstr>Josefin Sans</vt:lpstr>
      <vt:lpstr>Verdana</vt:lpstr>
      <vt:lpstr>Montserrat Light</vt:lpstr>
      <vt:lpstr>Quattrocento Sans</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Clara lourenco</dc:creator>
  <cp:lastModifiedBy>Gergana</cp:lastModifiedBy>
  <cp:revision>431</cp:revision>
  <cp:lastPrinted>2022-07-11T10:31:59Z</cp:lastPrinted>
  <dcterms:modified xsi:type="dcterms:W3CDTF">2023-02-23T06:27:06Z</dcterms:modified>
</cp:coreProperties>
</file>