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54"/>
  </p:notesMasterIdLst>
  <p:sldIdLst>
    <p:sldId id="4442" r:id="rId2"/>
    <p:sldId id="4443" r:id="rId3"/>
    <p:sldId id="4444" r:id="rId4"/>
    <p:sldId id="4445" r:id="rId5"/>
    <p:sldId id="4366" r:id="rId6"/>
    <p:sldId id="4382" r:id="rId7"/>
    <p:sldId id="4383" r:id="rId8"/>
    <p:sldId id="4447" r:id="rId9"/>
    <p:sldId id="4446" r:id="rId10"/>
    <p:sldId id="4407" r:id="rId11"/>
    <p:sldId id="4411" r:id="rId12"/>
    <p:sldId id="4410" r:id="rId13"/>
    <p:sldId id="4441" r:id="rId14"/>
    <p:sldId id="4449" r:id="rId15"/>
    <p:sldId id="4413" r:id="rId16"/>
    <p:sldId id="4433" r:id="rId17"/>
    <p:sldId id="4424" r:id="rId18"/>
    <p:sldId id="4426" r:id="rId19"/>
    <p:sldId id="4436" r:id="rId20"/>
    <p:sldId id="4419" r:id="rId21"/>
    <p:sldId id="4418" r:id="rId22"/>
    <p:sldId id="4440" r:id="rId23"/>
    <p:sldId id="4431" r:id="rId24"/>
    <p:sldId id="4406" r:id="rId25"/>
    <p:sldId id="4416" r:id="rId26"/>
    <p:sldId id="4420" r:id="rId27"/>
    <p:sldId id="4415" r:id="rId28"/>
    <p:sldId id="4421" r:id="rId29"/>
    <p:sldId id="4434" r:id="rId30"/>
    <p:sldId id="4435" r:id="rId31"/>
    <p:sldId id="4423" r:id="rId32"/>
    <p:sldId id="4425" r:id="rId33"/>
    <p:sldId id="4437" r:id="rId34"/>
    <p:sldId id="4429" r:id="rId35"/>
    <p:sldId id="4370" r:id="rId36"/>
    <p:sldId id="4359" r:id="rId37"/>
    <p:sldId id="4339" r:id="rId38"/>
    <p:sldId id="4430" r:id="rId39"/>
    <p:sldId id="4397" r:id="rId40"/>
    <p:sldId id="4352" r:id="rId41"/>
    <p:sldId id="4401" r:id="rId42"/>
    <p:sldId id="4403" r:id="rId43"/>
    <p:sldId id="4402" r:id="rId44"/>
    <p:sldId id="4399" r:id="rId45"/>
    <p:sldId id="4400" r:id="rId46"/>
    <p:sldId id="4450" r:id="rId47"/>
    <p:sldId id="4451" r:id="rId48"/>
    <p:sldId id="4350" r:id="rId49"/>
    <p:sldId id="4348" r:id="rId50"/>
    <p:sldId id="4300" r:id="rId51"/>
    <p:sldId id="4452" r:id="rId52"/>
    <p:sldId id="426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a:srgbClr val="EAEAEA"/>
    <a:srgbClr val="EB7339"/>
    <a:srgbClr val="FEBE38"/>
    <a:srgbClr val="FFCCCC"/>
    <a:srgbClr val="FFCCFF"/>
    <a:srgbClr val="99FF99"/>
    <a:srgbClr val="354F92"/>
    <a:srgbClr val="8E6C00"/>
    <a:srgbClr val="8FAB7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F09641-1D97-4830-ABF3-AA2315B28139}" v="6" dt="2023-01-26T10:49:08.101"/>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Στυλ με θέμα 1 - Έμφαση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41" autoAdjust="0"/>
    <p:restoredTop sz="92009" autoAdjust="0"/>
  </p:normalViewPr>
  <p:slideViewPr>
    <p:cSldViewPr snapToGrid="0" snapToObjects="1">
      <p:cViewPr varScale="1">
        <p:scale>
          <a:sx n="85" d="100"/>
          <a:sy n="85" d="100"/>
        </p:scale>
        <p:origin x="-802" y="1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022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vlin Botev/SFA/BG" userId="4a12ec9b-51d1-4f26-aa32-5912233736d6" providerId="ADAL" clId="{8BF09641-1D97-4830-ABF3-AA2315B28139}"/>
    <pc:docChg chg="undo custSel modSld">
      <pc:chgData name="Pavlin Botev/SFA/BG" userId="4a12ec9b-51d1-4f26-aa32-5912233736d6" providerId="ADAL" clId="{8BF09641-1D97-4830-ABF3-AA2315B28139}" dt="2023-01-26T10:20:44.286" v="91" actId="14100"/>
      <pc:docMkLst>
        <pc:docMk/>
      </pc:docMkLst>
      <pc:sldChg chg="modSp mod">
        <pc:chgData name="Pavlin Botev/SFA/BG" userId="4a12ec9b-51d1-4f26-aa32-5912233736d6" providerId="ADAL" clId="{8BF09641-1D97-4830-ABF3-AA2315B28139}" dt="2023-01-26T09:38:41.614" v="32" actId="207"/>
        <pc:sldMkLst>
          <pc:docMk/>
          <pc:sldMk cId="3054411968" sldId="4339"/>
        </pc:sldMkLst>
        <pc:spChg chg="mod">
          <ac:chgData name="Pavlin Botev/SFA/BG" userId="4a12ec9b-51d1-4f26-aa32-5912233736d6" providerId="ADAL" clId="{8BF09641-1D97-4830-ABF3-AA2315B28139}" dt="2023-01-26T09:38:41.614" v="32" actId="207"/>
          <ac:spMkLst>
            <pc:docMk/>
            <pc:sldMk cId="3054411968" sldId="4339"/>
            <ac:spMk id="4" creationId="{8590899B-4CCC-CD0C-B6CA-2712E1388CD3}"/>
          </ac:spMkLst>
        </pc:spChg>
      </pc:sldChg>
      <pc:sldChg chg="addSp delSp modSp mod modAnim">
        <pc:chgData name="Pavlin Botev/SFA/BG" userId="4a12ec9b-51d1-4f26-aa32-5912233736d6" providerId="ADAL" clId="{8BF09641-1D97-4830-ABF3-AA2315B28139}" dt="2023-01-26T10:17:42.350" v="86" actId="1076"/>
        <pc:sldMkLst>
          <pc:docMk/>
          <pc:sldMk cId="1004676106" sldId="4366"/>
        </pc:sldMkLst>
        <pc:spChg chg="del mod">
          <ac:chgData name="Pavlin Botev/SFA/BG" userId="4a12ec9b-51d1-4f26-aa32-5912233736d6" providerId="ADAL" clId="{8BF09641-1D97-4830-ABF3-AA2315B28139}" dt="2023-01-26T09:41:28.058" v="46"/>
          <ac:spMkLst>
            <pc:docMk/>
            <pc:sldMk cId="1004676106" sldId="4366"/>
            <ac:spMk id="3" creationId="{00000000-0000-0000-0000-000000000000}"/>
          </ac:spMkLst>
        </pc:spChg>
        <pc:spChg chg="del mod">
          <ac:chgData name="Pavlin Botev/SFA/BG" userId="4a12ec9b-51d1-4f26-aa32-5912233736d6" providerId="ADAL" clId="{8BF09641-1D97-4830-ABF3-AA2315B28139}" dt="2023-01-26T10:17:37.374" v="85" actId="478"/>
          <ac:spMkLst>
            <pc:docMk/>
            <pc:sldMk cId="1004676106" sldId="4366"/>
            <ac:spMk id="6" creationId="{00000000-0000-0000-0000-000000000000}"/>
          </ac:spMkLst>
        </pc:spChg>
        <pc:picChg chg="add mod">
          <ac:chgData name="Pavlin Botev/SFA/BG" userId="4a12ec9b-51d1-4f26-aa32-5912233736d6" providerId="ADAL" clId="{8BF09641-1D97-4830-ABF3-AA2315B28139}" dt="2023-01-26T10:17:42.350" v="86" actId="1076"/>
          <ac:picMkLst>
            <pc:docMk/>
            <pc:sldMk cId="1004676106" sldId="4366"/>
            <ac:picMk id="2" creationId="{972C4465-27F1-4DAB-B18D-21C45DD4691C}"/>
          </ac:picMkLst>
        </pc:picChg>
      </pc:sldChg>
      <pc:sldChg chg="modSp mod">
        <pc:chgData name="Pavlin Botev/SFA/BG" userId="4a12ec9b-51d1-4f26-aa32-5912233736d6" providerId="ADAL" clId="{8BF09641-1D97-4830-ABF3-AA2315B28139}" dt="2023-01-26T09:38:22.002" v="30" actId="207"/>
        <pc:sldMkLst>
          <pc:docMk/>
          <pc:sldMk cId="1786821840" sldId="4370"/>
        </pc:sldMkLst>
        <pc:spChg chg="mod">
          <ac:chgData name="Pavlin Botev/SFA/BG" userId="4a12ec9b-51d1-4f26-aa32-5912233736d6" providerId="ADAL" clId="{8BF09641-1D97-4830-ABF3-AA2315B28139}" dt="2023-01-26T09:38:22.002" v="30" actId="207"/>
          <ac:spMkLst>
            <pc:docMk/>
            <pc:sldMk cId="1786821840" sldId="4370"/>
            <ac:spMk id="5" creationId="{00000000-0000-0000-0000-000000000000}"/>
          </ac:spMkLst>
        </pc:spChg>
      </pc:sldChg>
      <pc:sldChg chg="modSp mod">
        <pc:chgData name="Pavlin Botev/SFA/BG" userId="4a12ec9b-51d1-4f26-aa32-5912233736d6" providerId="ADAL" clId="{8BF09641-1D97-4830-ABF3-AA2315B28139}" dt="2023-01-26T09:31:14.834" v="12" actId="207"/>
        <pc:sldMkLst>
          <pc:docMk/>
          <pc:sldMk cId="1837269684" sldId="4383"/>
        </pc:sldMkLst>
        <pc:spChg chg="mod">
          <ac:chgData name="Pavlin Botev/SFA/BG" userId="4a12ec9b-51d1-4f26-aa32-5912233736d6" providerId="ADAL" clId="{8BF09641-1D97-4830-ABF3-AA2315B28139}" dt="2023-01-26T09:31:14.834" v="12" actId="207"/>
          <ac:spMkLst>
            <pc:docMk/>
            <pc:sldMk cId="1837269684" sldId="4383"/>
            <ac:spMk id="6" creationId="{00000000-0000-0000-0000-000000000000}"/>
          </ac:spMkLst>
        </pc:spChg>
      </pc:sldChg>
      <pc:sldChg chg="addSp delSp modSp mod delAnim modAnim">
        <pc:chgData name="Pavlin Botev/SFA/BG" userId="4a12ec9b-51d1-4f26-aa32-5912233736d6" providerId="ADAL" clId="{8BF09641-1D97-4830-ABF3-AA2315B28139}" dt="2023-01-26T10:16:39.822" v="81" actId="14100"/>
        <pc:sldMkLst>
          <pc:docMk/>
          <pc:sldMk cId="3404100524" sldId="4397"/>
        </pc:sldMkLst>
        <pc:spChg chg="add del mod">
          <ac:chgData name="Pavlin Botev/SFA/BG" userId="4a12ec9b-51d1-4f26-aa32-5912233736d6" providerId="ADAL" clId="{8BF09641-1D97-4830-ABF3-AA2315B28139}" dt="2023-01-26T10:16:20.526" v="79" actId="478"/>
          <ac:spMkLst>
            <pc:docMk/>
            <pc:sldMk cId="3404100524" sldId="4397"/>
            <ac:spMk id="2" creationId="{E483AD2A-E2D3-FD02-22EC-D07EA921CF77}"/>
          </ac:spMkLst>
        </pc:spChg>
        <pc:spChg chg="del mod">
          <ac:chgData name="Pavlin Botev/SFA/BG" userId="4a12ec9b-51d1-4f26-aa32-5912233736d6" providerId="ADAL" clId="{8BF09641-1D97-4830-ABF3-AA2315B28139}" dt="2023-01-26T10:10:43.701" v="68" actId="478"/>
          <ac:spMkLst>
            <pc:docMk/>
            <pc:sldMk cId="3404100524" sldId="4397"/>
            <ac:spMk id="4" creationId="{00000000-0000-0000-0000-000000000000}"/>
          </ac:spMkLst>
        </pc:spChg>
        <pc:spChg chg="add del mod">
          <ac:chgData name="Pavlin Botev/SFA/BG" userId="4a12ec9b-51d1-4f26-aa32-5912233736d6" providerId="ADAL" clId="{8BF09641-1D97-4830-ABF3-AA2315B28139}" dt="2023-01-26T10:10:51.568" v="70" actId="478"/>
          <ac:spMkLst>
            <pc:docMk/>
            <pc:sldMk cId="3404100524" sldId="4397"/>
            <ac:spMk id="5" creationId="{46D7F04C-5844-4EBD-8466-60EC66574B8F}"/>
          </ac:spMkLst>
        </pc:spChg>
        <pc:spChg chg="add del mod">
          <ac:chgData name="Pavlin Botev/SFA/BG" userId="4a12ec9b-51d1-4f26-aa32-5912233736d6" providerId="ADAL" clId="{8BF09641-1D97-4830-ABF3-AA2315B28139}" dt="2023-01-26T10:16:25.825" v="80" actId="478"/>
          <ac:spMkLst>
            <pc:docMk/>
            <pc:sldMk cId="3404100524" sldId="4397"/>
            <ac:spMk id="9" creationId="{A4442B6C-85CC-403E-A81B-53ABDC640C9C}"/>
          </ac:spMkLst>
        </pc:spChg>
        <pc:picChg chg="add mod">
          <ac:chgData name="Pavlin Botev/SFA/BG" userId="4a12ec9b-51d1-4f26-aa32-5912233736d6" providerId="ADAL" clId="{8BF09641-1D97-4830-ABF3-AA2315B28139}" dt="2023-01-26T10:16:39.822" v="81" actId="14100"/>
          <ac:picMkLst>
            <pc:docMk/>
            <pc:sldMk cId="3404100524" sldId="4397"/>
            <ac:picMk id="6" creationId="{A7ABAD58-8FC8-46FB-ACDA-04F90D202E59}"/>
          </ac:picMkLst>
        </pc:picChg>
        <pc:picChg chg="del mod">
          <ac:chgData name="Pavlin Botev/SFA/BG" userId="4a12ec9b-51d1-4f26-aa32-5912233736d6" providerId="ADAL" clId="{8BF09641-1D97-4830-ABF3-AA2315B28139}" dt="2023-01-26T10:10:31.498" v="66" actId="478"/>
          <ac:picMkLst>
            <pc:docMk/>
            <pc:sldMk cId="3404100524" sldId="4397"/>
            <ac:picMk id="8" creationId="{C61D72E6-2D49-9158-B48A-295F66C34B19}"/>
          </ac:picMkLst>
        </pc:picChg>
      </pc:sldChg>
      <pc:sldChg chg="modSp mod">
        <pc:chgData name="Pavlin Botev/SFA/BG" userId="4a12ec9b-51d1-4f26-aa32-5912233736d6" providerId="ADAL" clId="{8BF09641-1D97-4830-ABF3-AA2315B28139}" dt="2023-01-26T09:40:16.810" v="40" actId="207"/>
        <pc:sldMkLst>
          <pc:docMk/>
          <pc:sldMk cId="3965556286" sldId="4399"/>
        </pc:sldMkLst>
        <pc:spChg chg="mod">
          <ac:chgData name="Pavlin Botev/SFA/BG" userId="4a12ec9b-51d1-4f26-aa32-5912233736d6" providerId="ADAL" clId="{8BF09641-1D97-4830-ABF3-AA2315B28139}" dt="2023-01-26T09:40:16.810" v="40" actId="207"/>
          <ac:spMkLst>
            <pc:docMk/>
            <pc:sldMk cId="3965556286" sldId="4399"/>
            <ac:spMk id="3" creationId="{C0E2F25B-704C-A61D-123B-E1006E251365}"/>
          </ac:spMkLst>
        </pc:spChg>
      </pc:sldChg>
      <pc:sldChg chg="modSp mod">
        <pc:chgData name="Pavlin Botev/SFA/BG" userId="4a12ec9b-51d1-4f26-aa32-5912233736d6" providerId="ADAL" clId="{8BF09641-1D97-4830-ABF3-AA2315B28139}" dt="2023-01-26T09:40:23.196" v="42" actId="207"/>
        <pc:sldMkLst>
          <pc:docMk/>
          <pc:sldMk cId="2068542991" sldId="4400"/>
        </pc:sldMkLst>
        <pc:spChg chg="mod">
          <ac:chgData name="Pavlin Botev/SFA/BG" userId="4a12ec9b-51d1-4f26-aa32-5912233736d6" providerId="ADAL" clId="{8BF09641-1D97-4830-ABF3-AA2315B28139}" dt="2023-01-26T09:40:23.196" v="42" actId="207"/>
          <ac:spMkLst>
            <pc:docMk/>
            <pc:sldMk cId="2068542991" sldId="4400"/>
            <ac:spMk id="3" creationId="{C0E2F25B-704C-A61D-123B-E1006E251365}"/>
          </ac:spMkLst>
        </pc:spChg>
      </pc:sldChg>
      <pc:sldChg chg="modSp mod">
        <pc:chgData name="Pavlin Botev/SFA/BG" userId="4a12ec9b-51d1-4f26-aa32-5912233736d6" providerId="ADAL" clId="{8BF09641-1D97-4830-ABF3-AA2315B28139}" dt="2023-01-26T09:39:54.241" v="36" actId="207"/>
        <pc:sldMkLst>
          <pc:docMk/>
          <pc:sldMk cId="743432724" sldId="4401"/>
        </pc:sldMkLst>
        <pc:spChg chg="mod">
          <ac:chgData name="Pavlin Botev/SFA/BG" userId="4a12ec9b-51d1-4f26-aa32-5912233736d6" providerId="ADAL" clId="{8BF09641-1D97-4830-ABF3-AA2315B28139}" dt="2023-01-26T09:39:54.241" v="36" actId="207"/>
          <ac:spMkLst>
            <pc:docMk/>
            <pc:sldMk cId="743432724" sldId="4401"/>
            <ac:spMk id="6" creationId="{3AAE7AED-3F51-7CA1-3CD9-189F55A89AAD}"/>
          </ac:spMkLst>
        </pc:spChg>
      </pc:sldChg>
      <pc:sldChg chg="modSp mod">
        <pc:chgData name="Pavlin Botev/SFA/BG" userId="4a12ec9b-51d1-4f26-aa32-5912233736d6" providerId="ADAL" clId="{8BF09641-1D97-4830-ABF3-AA2315B28139}" dt="2023-01-26T09:40:03.305" v="38" actId="207"/>
        <pc:sldMkLst>
          <pc:docMk/>
          <pc:sldMk cId="2089178738" sldId="4403"/>
        </pc:sldMkLst>
        <pc:spChg chg="mod">
          <ac:chgData name="Pavlin Botev/SFA/BG" userId="4a12ec9b-51d1-4f26-aa32-5912233736d6" providerId="ADAL" clId="{8BF09641-1D97-4830-ABF3-AA2315B28139}" dt="2023-01-26T09:40:03.305" v="38" actId="207"/>
          <ac:spMkLst>
            <pc:docMk/>
            <pc:sldMk cId="2089178738" sldId="4403"/>
            <ac:spMk id="3" creationId="{C0E2F25B-704C-A61D-123B-E1006E251365}"/>
          </ac:spMkLst>
        </pc:spChg>
      </pc:sldChg>
      <pc:sldChg chg="modSp mod">
        <pc:chgData name="Pavlin Botev/SFA/BG" userId="4a12ec9b-51d1-4f26-aa32-5912233736d6" providerId="ADAL" clId="{8BF09641-1D97-4830-ABF3-AA2315B28139}" dt="2023-01-26T09:30:16.687" v="6" actId="207"/>
        <pc:sldMkLst>
          <pc:docMk/>
          <pc:sldMk cId="3342903775" sldId="4407"/>
        </pc:sldMkLst>
        <pc:spChg chg="mod">
          <ac:chgData name="Pavlin Botev/SFA/BG" userId="4a12ec9b-51d1-4f26-aa32-5912233736d6" providerId="ADAL" clId="{8BF09641-1D97-4830-ABF3-AA2315B28139}" dt="2023-01-26T09:30:16.687" v="6" actId="207"/>
          <ac:spMkLst>
            <pc:docMk/>
            <pc:sldMk cId="3342903775" sldId="4407"/>
            <ac:spMk id="7" creationId="{058C90D1-2C6D-A9C7-0BD0-2E4A3BFF22E2}"/>
          </ac:spMkLst>
        </pc:spChg>
      </pc:sldChg>
      <pc:sldChg chg="modSp mod">
        <pc:chgData name="Pavlin Botev/SFA/BG" userId="4a12ec9b-51d1-4f26-aa32-5912233736d6" providerId="ADAL" clId="{8BF09641-1D97-4830-ABF3-AA2315B28139}" dt="2023-01-26T09:31:01.321" v="10" actId="207"/>
        <pc:sldMkLst>
          <pc:docMk/>
          <pc:sldMk cId="0" sldId="4413"/>
        </pc:sldMkLst>
        <pc:spChg chg="mod">
          <ac:chgData name="Pavlin Botev/SFA/BG" userId="4a12ec9b-51d1-4f26-aa32-5912233736d6" providerId="ADAL" clId="{8BF09641-1D97-4830-ABF3-AA2315B28139}" dt="2023-01-26T09:31:01.321" v="10" actId="207"/>
          <ac:spMkLst>
            <pc:docMk/>
            <pc:sldMk cId="0" sldId="4413"/>
            <ac:spMk id="7" creationId="{44CB7842-B8E1-E608-591B-4779618EC089}"/>
          </ac:spMkLst>
        </pc:spChg>
      </pc:sldChg>
      <pc:sldChg chg="addSp delSp modSp mod delAnim modAnim">
        <pc:chgData name="Pavlin Botev/SFA/BG" userId="4a12ec9b-51d1-4f26-aa32-5912233736d6" providerId="ADAL" clId="{8BF09641-1D97-4830-ABF3-AA2315B28139}" dt="2023-01-26T10:17:08.359" v="83" actId="1076"/>
        <pc:sldMkLst>
          <pc:docMk/>
          <pc:sldMk cId="2917876789" sldId="4416"/>
        </pc:sldMkLst>
        <pc:spChg chg="mod">
          <ac:chgData name="Pavlin Botev/SFA/BG" userId="4a12ec9b-51d1-4f26-aa32-5912233736d6" providerId="ADAL" clId="{8BF09641-1D97-4830-ABF3-AA2315B28139}" dt="2023-01-26T10:10:11.548" v="65" actId="20577"/>
          <ac:spMkLst>
            <pc:docMk/>
            <pc:sldMk cId="2917876789" sldId="4416"/>
            <ac:spMk id="2" creationId="{E483AD2A-E2D3-FD02-22EC-D07EA921CF77}"/>
          </ac:spMkLst>
        </pc:spChg>
        <pc:spChg chg="del">
          <ac:chgData name="Pavlin Botev/SFA/BG" userId="4a12ec9b-51d1-4f26-aa32-5912233736d6" providerId="ADAL" clId="{8BF09641-1D97-4830-ABF3-AA2315B28139}" dt="2023-01-26T10:09:36.154" v="64" actId="478"/>
          <ac:spMkLst>
            <pc:docMk/>
            <pc:sldMk cId="2917876789" sldId="4416"/>
            <ac:spMk id="5" creationId="{00000000-0000-0000-0000-000000000000}"/>
          </ac:spMkLst>
        </pc:spChg>
        <pc:picChg chg="add mod">
          <ac:chgData name="Pavlin Botev/SFA/BG" userId="4a12ec9b-51d1-4f26-aa32-5912233736d6" providerId="ADAL" clId="{8BF09641-1D97-4830-ABF3-AA2315B28139}" dt="2023-01-26T10:17:08.359" v="83" actId="1076"/>
          <ac:picMkLst>
            <pc:docMk/>
            <pc:sldMk cId="2917876789" sldId="4416"/>
            <ac:picMk id="3" creationId="{6EB4726C-FF88-4F26-86C6-B793038C3D9E}"/>
          </ac:picMkLst>
        </pc:picChg>
        <pc:picChg chg="del mod">
          <ac:chgData name="Pavlin Botev/SFA/BG" userId="4a12ec9b-51d1-4f26-aa32-5912233736d6" providerId="ADAL" clId="{8BF09641-1D97-4830-ABF3-AA2315B28139}" dt="2023-01-26T09:54:54.440" v="55" actId="478"/>
          <ac:picMkLst>
            <pc:docMk/>
            <pc:sldMk cId="2917876789" sldId="4416"/>
            <ac:picMk id="4" creationId="{596D23D7-F3BD-FBE0-309C-CDE2BD9D2B47}"/>
          </ac:picMkLst>
        </pc:picChg>
      </pc:sldChg>
      <pc:sldChg chg="modSp mod">
        <pc:chgData name="Pavlin Botev/SFA/BG" userId="4a12ec9b-51d1-4f26-aa32-5912233736d6" providerId="ADAL" clId="{8BF09641-1D97-4830-ABF3-AA2315B28139}" dt="2023-01-26T09:35:16.148" v="24" actId="207"/>
        <pc:sldMkLst>
          <pc:docMk/>
          <pc:sldMk cId="3064906966" sldId="4418"/>
        </pc:sldMkLst>
        <pc:spChg chg="mod">
          <ac:chgData name="Pavlin Botev/SFA/BG" userId="4a12ec9b-51d1-4f26-aa32-5912233736d6" providerId="ADAL" clId="{8BF09641-1D97-4830-ABF3-AA2315B28139}" dt="2023-01-26T09:35:16.148" v="24" actId="207"/>
          <ac:spMkLst>
            <pc:docMk/>
            <pc:sldMk cId="3064906966" sldId="4418"/>
            <ac:spMk id="5" creationId="{C07DAE2C-80F6-60E3-B1E5-EA927D7A93F3}"/>
          </ac:spMkLst>
        </pc:spChg>
      </pc:sldChg>
      <pc:sldChg chg="modSp mod">
        <pc:chgData name="Pavlin Botev/SFA/BG" userId="4a12ec9b-51d1-4f26-aa32-5912233736d6" providerId="ADAL" clId="{8BF09641-1D97-4830-ABF3-AA2315B28139}" dt="2023-01-26T09:35:05.776" v="22" actId="207"/>
        <pc:sldMkLst>
          <pc:docMk/>
          <pc:sldMk cId="0" sldId="4419"/>
        </pc:sldMkLst>
        <pc:spChg chg="mod">
          <ac:chgData name="Pavlin Botev/SFA/BG" userId="4a12ec9b-51d1-4f26-aa32-5912233736d6" providerId="ADAL" clId="{8BF09641-1D97-4830-ABF3-AA2315B28139}" dt="2023-01-26T09:35:05.776" v="22" actId="207"/>
          <ac:spMkLst>
            <pc:docMk/>
            <pc:sldMk cId="0" sldId="4419"/>
            <ac:spMk id="8" creationId="{D1B441F8-4521-4CE1-36EE-A9F8BFA3A978}"/>
          </ac:spMkLst>
        </pc:spChg>
      </pc:sldChg>
      <pc:sldChg chg="modSp mod">
        <pc:chgData name="Pavlin Botev/SFA/BG" userId="4a12ec9b-51d1-4f26-aa32-5912233736d6" providerId="ADAL" clId="{8BF09641-1D97-4830-ABF3-AA2315B28139}" dt="2023-01-26T09:31:48.820" v="18" actId="207"/>
        <pc:sldMkLst>
          <pc:docMk/>
          <pc:sldMk cId="0" sldId="4424"/>
        </pc:sldMkLst>
        <pc:spChg chg="mod">
          <ac:chgData name="Pavlin Botev/SFA/BG" userId="4a12ec9b-51d1-4f26-aa32-5912233736d6" providerId="ADAL" clId="{8BF09641-1D97-4830-ABF3-AA2315B28139}" dt="2023-01-26T09:31:48.820" v="18" actId="207"/>
          <ac:spMkLst>
            <pc:docMk/>
            <pc:sldMk cId="0" sldId="4424"/>
            <ac:spMk id="5" creationId="{5F1781D5-A8AF-ECFE-9438-5736ADDF4480}"/>
          </ac:spMkLst>
        </pc:spChg>
      </pc:sldChg>
      <pc:sldChg chg="modSp mod">
        <pc:chgData name="Pavlin Botev/SFA/BG" userId="4a12ec9b-51d1-4f26-aa32-5912233736d6" providerId="ADAL" clId="{8BF09641-1D97-4830-ABF3-AA2315B28139}" dt="2023-01-26T09:38:10.073" v="28" actId="207"/>
        <pc:sldMkLst>
          <pc:docMk/>
          <pc:sldMk cId="0" sldId="4429"/>
        </pc:sldMkLst>
        <pc:spChg chg="mod">
          <ac:chgData name="Pavlin Botev/SFA/BG" userId="4a12ec9b-51d1-4f26-aa32-5912233736d6" providerId="ADAL" clId="{8BF09641-1D97-4830-ABF3-AA2315B28139}" dt="2023-01-26T09:38:10.073" v="28" actId="207"/>
          <ac:spMkLst>
            <pc:docMk/>
            <pc:sldMk cId="0" sldId="4429"/>
            <ac:spMk id="7" creationId="{00000000-0000-0000-0000-000000000000}"/>
          </ac:spMkLst>
        </pc:spChg>
      </pc:sldChg>
      <pc:sldChg chg="modSp mod">
        <pc:chgData name="Pavlin Botev/SFA/BG" userId="4a12ec9b-51d1-4f26-aa32-5912233736d6" providerId="ADAL" clId="{8BF09641-1D97-4830-ABF3-AA2315B28139}" dt="2023-01-26T09:38:54.421" v="34" actId="207"/>
        <pc:sldMkLst>
          <pc:docMk/>
          <pc:sldMk cId="3054411968" sldId="4430"/>
        </pc:sldMkLst>
        <pc:spChg chg="mod">
          <ac:chgData name="Pavlin Botev/SFA/BG" userId="4a12ec9b-51d1-4f26-aa32-5912233736d6" providerId="ADAL" clId="{8BF09641-1D97-4830-ABF3-AA2315B28139}" dt="2023-01-26T09:38:54.421" v="34" actId="207"/>
          <ac:spMkLst>
            <pc:docMk/>
            <pc:sldMk cId="3054411968" sldId="4430"/>
            <ac:spMk id="5" creationId="{39486E45-A11D-C377-E486-5A3DB7292F14}"/>
          </ac:spMkLst>
        </pc:spChg>
      </pc:sldChg>
      <pc:sldChg chg="modSp mod">
        <pc:chgData name="Pavlin Botev/SFA/BG" userId="4a12ec9b-51d1-4f26-aa32-5912233736d6" providerId="ADAL" clId="{8BF09641-1D97-4830-ABF3-AA2315B28139}" dt="2023-01-26T09:31:37.098" v="16" actId="207"/>
        <pc:sldMkLst>
          <pc:docMk/>
          <pc:sldMk cId="4287262474" sldId="4433"/>
        </pc:sldMkLst>
        <pc:spChg chg="mod">
          <ac:chgData name="Pavlin Botev/SFA/BG" userId="4a12ec9b-51d1-4f26-aa32-5912233736d6" providerId="ADAL" clId="{8BF09641-1D97-4830-ABF3-AA2315B28139}" dt="2023-01-26T09:31:37.098" v="16" actId="207"/>
          <ac:spMkLst>
            <pc:docMk/>
            <pc:sldMk cId="4287262474" sldId="4433"/>
            <ac:spMk id="10" creationId="{3F5C000E-9C2D-5350-70DD-1E95C5DB8A73}"/>
          </ac:spMkLst>
        </pc:spChg>
        <pc:spChg chg="mod">
          <ac:chgData name="Pavlin Botev/SFA/BG" userId="4a12ec9b-51d1-4f26-aa32-5912233736d6" providerId="ADAL" clId="{8BF09641-1D97-4830-ABF3-AA2315B28139}" dt="2023-01-26T09:31:29.984" v="14" actId="207"/>
          <ac:spMkLst>
            <pc:docMk/>
            <pc:sldMk cId="4287262474" sldId="4433"/>
            <ac:spMk id="12" creationId="{641CE660-BE0E-F0B3-6A01-E32169352341}"/>
          </ac:spMkLst>
        </pc:spChg>
      </pc:sldChg>
      <pc:sldChg chg="modSp mod">
        <pc:chgData name="Pavlin Botev/SFA/BG" userId="4a12ec9b-51d1-4f26-aa32-5912233736d6" providerId="ADAL" clId="{8BF09641-1D97-4830-ABF3-AA2315B28139}" dt="2023-01-26T09:34:54.127" v="20" actId="207"/>
        <pc:sldMkLst>
          <pc:docMk/>
          <pc:sldMk cId="3562149951" sldId="4436"/>
        </pc:sldMkLst>
        <pc:spChg chg="mod">
          <ac:chgData name="Pavlin Botev/SFA/BG" userId="4a12ec9b-51d1-4f26-aa32-5912233736d6" providerId="ADAL" clId="{8BF09641-1D97-4830-ABF3-AA2315B28139}" dt="2023-01-26T09:34:54.127" v="20" actId="207"/>
          <ac:spMkLst>
            <pc:docMk/>
            <pc:sldMk cId="3562149951" sldId="4436"/>
            <ac:spMk id="8" creationId="{394D4348-EB79-8D2B-AB3F-9533470B74DD}"/>
          </ac:spMkLst>
        </pc:spChg>
      </pc:sldChg>
      <pc:sldChg chg="modSp mod">
        <pc:chgData name="Pavlin Botev/SFA/BG" userId="4a12ec9b-51d1-4f26-aa32-5912233736d6" providerId="ADAL" clId="{8BF09641-1D97-4830-ABF3-AA2315B28139}" dt="2023-01-26T09:37:51.112" v="26" actId="207"/>
        <pc:sldMkLst>
          <pc:docMk/>
          <pc:sldMk cId="4294101335" sldId="4437"/>
        </pc:sldMkLst>
        <pc:spChg chg="mod">
          <ac:chgData name="Pavlin Botev/SFA/BG" userId="4a12ec9b-51d1-4f26-aa32-5912233736d6" providerId="ADAL" clId="{8BF09641-1D97-4830-ABF3-AA2315B28139}" dt="2023-01-26T09:37:51.112" v="26" actId="207"/>
          <ac:spMkLst>
            <pc:docMk/>
            <pc:sldMk cId="4294101335" sldId="4437"/>
            <ac:spMk id="9" creationId="{BB4D5AB8-B81A-0579-C455-2FDCFAEF2CAB}"/>
          </ac:spMkLst>
        </pc:spChg>
      </pc:sldChg>
      <pc:sldChg chg="modSp mod">
        <pc:chgData name="Pavlin Botev/SFA/BG" userId="4a12ec9b-51d1-4f26-aa32-5912233736d6" providerId="ADAL" clId="{8BF09641-1D97-4830-ABF3-AA2315B28139}" dt="2023-01-26T09:29:49.822" v="4" actId="207"/>
        <pc:sldMkLst>
          <pc:docMk/>
          <pc:sldMk cId="0" sldId="4446"/>
        </pc:sldMkLst>
        <pc:spChg chg="mod">
          <ac:chgData name="Pavlin Botev/SFA/BG" userId="4a12ec9b-51d1-4f26-aa32-5912233736d6" providerId="ADAL" clId="{8BF09641-1D97-4830-ABF3-AA2315B28139}" dt="2023-01-26T09:29:49.822" v="4" actId="207"/>
          <ac:spMkLst>
            <pc:docMk/>
            <pc:sldMk cId="0" sldId="4446"/>
            <ac:spMk id="8" creationId="{E00BC739-4BAA-2886-34DB-DFB951BDB88E}"/>
          </ac:spMkLst>
        </pc:spChg>
      </pc:sldChg>
      <pc:sldChg chg="modSp mod">
        <pc:chgData name="Pavlin Botev/SFA/BG" userId="4a12ec9b-51d1-4f26-aa32-5912233736d6" providerId="ADAL" clId="{8BF09641-1D97-4830-ABF3-AA2315B28139}" dt="2023-01-26T09:30:48.251" v="8" actId="207"/>
        <pc:sldMkLst>
          <pc:docMk/>
          <pc:sldMk cId="1329186062" sldId="4449"/>
        </pc:sldMkLst>
        <pc:spChg chg="mod">
          <ac:chgData name="Pavlin Botev/SFA/BG" userId="4a12ec9b-51d1-4f26-aa32-5912233736d6" providerId="ADAL" clId="{8BF09641-1D97-4830-ABF3-AA2315B28139}" dt="2023-01-26T09:30:48.251" v="8" actId="207"/>
          <ac:spMkLst>
            <pc:docMk/>
            <pc:sldMk cId="1329186062" sldId="4449"/>
            <ac:spMk id="14" creationId="{D2D1FFB0-10A8-4FDA-1D56-CCD314088898}"/>
          </ac:spMkLst>
        </pc:spChg>
      </pc:sldChg>
      <pc:sldChg chg="modSp mod">
        <pc:chgData name="Pavlin Botev/SFA/BG" userId="4a12ec9b-51d1-4f26-aa32-5912233736d6" providerId="ADAL" clId="{8BF09641-1D97-4830-ABF3-AA2315B28139}" dt="2023-01-26T09:40:34.626" v="43" actId="20577"/>
        <pc:sldMkLst>
          <pc:docMk/>
          <pc:sldMk cId="3643467846" sldId="4450"/>
        </pc:sldMkLst>
        <pc:spChg chg="mod">
          <ac:chgData name="Pavlin Botev/SFA/BG" userId="4a12ec9b-51d1-4f26-aa32-5912233736d6" providerId="ADAL" clId="{8BF09641-1D97-4830-ABF3-AA2315B28139}" dt="2023-01-26T09:40:34.626" v="43" actId="20577"/>
          <ac:spMkLst>
            <pc:docMk/>
            <pc:sldMk cId="3643467846" sldId="4450"/>
            <ac:spMk id="3" creationId="{A8BD6179-0AF4-7DE4-778D-B14CFA35B2E7}"/>
          </ac:spMkLst>
        </pc:spChg>
      </pc:sldChg>
      <pc:sldChg chg="addSp delSp modSp mod addAnim delAnim modAnim">
        <pc:chgData name="Pavlin Botev/SFA/BG" userId="4a12ec9b-51d1-4f26-aa32-5912233736d6" providerId="ADAL" clId="{8BF09641-1D97-4830-ABF3-AA2315B28139}" dt="2023-01-26T10:20:44.286" v="91" actId="14100"/>
        <pc:sldMkLst>
          <pc:docMk/>
          <pc:sldMk cId="3088069193" sldId="4451"/>
        </pc:sldMkLst>
        <pc:spChg chg="del">
          <ac:chgData name="Pavlin Botev/SFA/BG" userId="4a12ec9b-51d1-4f26-aa32-5912233736d6" providerId="ADAL" clId="{8BF09641-1D97-4830-ABF3-AA2315B28139}" dt="2023-01-26T10:03:19.122" v="59" actId="478"/>
          <ac:spMkLst>
            <pc:docMk/>
            <pc:sldMk cId="3088069193" sldId="4451"/>
            <ac:spMk id="9" creationId="{00000000-0000-0000-0000-000000000000}"/>
          </ac:spMkLst>
        </pc:spChg>
        <pc:spChg chg="del">
          <ac:chgData name="Pavlin Botev/SFA/BG" userId="4a12ec9b-51d1-4f26-aa32-5912233736d6" providerId="ADAL" clId="{8BF09641-1D97-4830-ABF3-AA2315B28139}" dt="2023-01-26T10:18:09.945" v="87" actId="478"/>
          <ac:spMkLst>
            <pc:docMk/>
            <pc:sldMk cId="3088069193" sldId="4451"/>
            <ac:spMk id="16" creationId="{3D1AF271-25DC-5027-801D-1AC9666A9375}"/>
          </ac:spMkLst>
        </pc:spChg>
        <pc:picChg chg="add del">
          <ac:chgData name="Pavlin Botev/SFA/BG" userId="4a12ec9b-51d1-4f26-aa32-5912233736d6" providerId="ADAL" clId="{8BF09641-1D97-4830-ABF3-AA2315B28139}" dt="2023-01-26T10:03:15.487" v="58" actId="478"/>
          <ac:picMkLst>
            <pc:docMk/>
            <pc:sldMk cId="3088069193" sldId="4451"/>
            <ac:picMk id="3" creationId="{89211F9D-139A-1392-E13A-CE519F748828}"/>
          </ac:picMkLst>
        </pc:picChg>
        <pc:picChg chg="add mod">
          <ac:chgData name="Pavlin Botev/SFA/BG" userId="4a12ec9b-51d1-4f26-aa32-5912233736d6" providerId="ADAL" clId="{8BF09641-1D97-4830-ABF3-AA2315B28139}" dt="2023-01-26T10:20:44.286" v="91" actId="14100"/>
          <ac:picMkLst>
            <pc:docMk/>
            <pc:sldMk cId="3088069193" sldId="4451"/>
            <ac:picMk id="4" creationId="{85853539-DCAD-4479-9991-7611B68EB84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pPr/>
              <a:t>5/22/2023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pPr/>
              <a:t>‹#›</a:t>
            </a:fld>
            <a:endParaRPr lang="en-US"/>
          </a:p>
        </p:txBody>
      </p:sp>
    </p:spTree>
    <p:extLst>
      <p:ext uri="{BB962C8B-B14F-4D97-AF65-F5344CB8AC3E}">
        <p14:creationId xmlns:p14="http://schemas.microsoft.com/office/powerpoint/2010/main" xmlns=""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BE5DE82-CF29-044D-9158-06A811149881}" type="slidenum">
              <a:rPr lang="en-US" smtClean="0"/>
              <a:pPr/>
              <a:t>29</a:t>
            </a:fld>
            <a:endParaRPr lang="en-US"/>
          </a:p>
        </p:txBody>
      </p:sp>
    </p:spTree>
    <p:extLst>
      <p:ext uri="{BB962C8B-B14F-4D97-AF65-F5344CB8AC3E}">
        <p14:creationId xmlns:p14="http://schemas.microsoft.com/office/powerpoint/2010/main" xmlns="" val="3502618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BE5DE82-CF29-044D-9158-06A811149881}" type="slidenum">
              <a:rPr lang="en-US" smtClean="0"/>
              <a:pPr/>
              <a:t>31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BE5DE82-CF29-044D-9158-06A811149881}" type="slidenum">
              <a:rPr lang="en-US" smtClean="0"/>
              <a:pPr/>
              <a:t>32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BE5DE82-CF29-044D-9158-06A811149881}" type="slidenum">
              <a:rPr lang="en-US" smtClean="0"/>
              <a:pPr/>
              <a:t>33</a:t>
            </a:fld>
            <a:endParaRPr lang="en-US"/>
          </a:p>
        </p:txBody>
      </p:sp>
    </p:spTree>
    <p:extLst>
      <p:ext uri="{BB962C8B-B14F-4D97-AF65-F5344CB8AC3E}">
        <p14:creationId xmlns:p14="http://schemas.microsoft.com/office/powerpoint/2010/main" xmlns="" val="1750017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048316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40</a:t>
            </a:fld>
            <a:endParaRPr lang="en-US"/>
          </a:p>
        </p:txBody>
      </p:sp>
    </p:spTree>
    <p:extLst>
      <p:ext uri="{BB962C8B-B14F-4D97-AF65-F5344CB8AC3E}">
        <p14:creationId xmlns:p14="http://schemas.microsoft.com/office/powerpoint/2010/main" xmlns="" val="3198028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46</a:t>
            </a:fld>
            <a:endParaRPr lang="en-US"/>
          </a:p>
        </p:txBody>
      </p:sp>
    </p:spTree>
    <p:extLst>
      <p:ext uri="{BB962C8B-B14F-4D97-AF65-F5344CB8AC3E}">
        <p14:creationId xmlns:p14="http://schemas.microsoft.com/office/powerpoint/2010/main" xmlns="" val="898442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pPr/>
              <a:t>52</a:t>
            </a:fld>
            <a:endParaRPr lang="en-US"/>
          </a:p>
        </p:txBody>
      </p:sp>
    </p:spTree>
    <p:extLst>
      <p:ext uri="{BB962C8B-B14F-4D97-AF65-F5344CB8AC3E}">
        <p14:creationId xmlns:p14="http://schemas.microsoft.com/office/powerpoint/2010/main" xmlns=""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1" name="Google Shape;211;p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3</a:t>
            </a:fld>
            <a:endParaRPr lang="en-US"/>
          </a:p>
        </p:txBody>
      </p:sp>
    </p:spTree>
    <p:extLst>
      <p:ext uri="{BB962C8B-B14F-4D97-AF65-F5344CB8AC3E}">
        <p14:creationId xmlns:p14="http://schemas.microsoft.com/office/powerpoint/2010/main" xmlns="" val="422646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normAutofit/>
          </a:bodyPr>
          <a:lstStyle/>
          <a:p>
            <a:endParaRPr lang="bg-BG" dirty="0"/>
          </a:p>
        </p:txBody>
      </p:sp>
      <p:sp>
        <p:nvSpPr>
          <p:cNvPr id="4" name="Контейнер за номер на слайда 3"/>
          <p:cNvSpPr>
            <a:spLocks noGrp="1"/>
          </p:cNvSpPr>
          <p:nvPr>
            <p:ph type="sldNum" sz="quarter" idx="10"/>
          </p:nvPr>
        </p:nvSpPr>
        <p:spPr/>
        <p:txBody>
          <a:bodyPr/>
          <a:lstStyle/>
          <a:p>
            <a:fld id="{4BE5DE82-CF29-044D-9158-06A811149881}"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8</a:t>
            </a:fld>
            <a:endParaRPr lang="en-US"/>
          </a:p>
        </p:txBody>
      </p:sp>
    </p:spTree>
    <p:extLst>
      <p:ext uri="{BB962C8B-B14F-4D97-AF65-F5344CB8AC3E}">
        <p14:creationId xmlns:p14="http://schemas.microsoft.com/office/powerpoint/2010/main" xmlns="" val="2433458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14</a:t>
            </a:fld>
            <a:endParaRPr lang="en-US"/>
          </a:p>
        </p:txBody>
      </p:sp>
    </p:spTree>
    <p:extLst>
      <p:ext uri="{BB962C8B-B14F-4D97-AF65-F5344CB8AC3E}">
        <p14:creationId xmlns:p14="http://schemas.microsoft.com/office/powerpoint/2010/main" xmlns="" val="228472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BE5DE82-CF29-044D-9158-06A811149881}" type="slidenum">
              <a:rPr lang="en-US" smtClean="0"/>
              <a:pPr/>
              <a:t>21</a:t>
            </a:fld>
            <a:endParaRPr lang="en-US"/>
          </a:p>
        </p:txBody>
      </p:sp>
    </p:spTree>
    <p:extLst>
      <p:ext uri="{BB962C8B-B14F-4D97-AF65-F5344CB8AC3E}">
        <p14:creationId xmlns:p14="http://schemas.microsoft.com/office/powerpoint/2010/main" xmlns="" val="1792834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22</a:t>
            </a:fld>
            <a:endParaRPr lang="en-US"/>
          </a:p>
        </p:txBody>
      </p:sp>
    </p:spTree>
    <p:extLst>
      <p:ext uri="{BB962C8B-B14F-4D97-AF65-F5344CB8AC3E}">
        <p14:creationId xmlns:p14="http://schemas.microsoft.com/office/powerpoint/2010/main" xmlns="" val="2701699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Climate Change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93AAFE1C-CAAB-FF42-B37C-D72BBC37E445}"/>
              </a:ext>
            </a:extLst>
          </p:cNvPr>
          <p:cNvSpPr/>
          <p:nvPr userDrawn="1"/>
        </p:nvSpPr>
        <p:spPr>
          <a:xfrm>
            <a:off x="0" y="-1"/>
            <a:ext cx="6096000" cy="6844027"/>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xmlns=""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xmlns=""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 name="Picture Placeholder 2">
            <a:extLst>
              <a:ext uri="{FF2B5EF4-FFF2-40B4-BE49-F238E27FC236}">
                <a16:creationId xmlns:a16="http://schemas.microsoft.com/office/drawing/2014/main" xmlns=""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xmlns=""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B12430D4-5A20-E34A-B453-C45916527BDD}"/>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xmlns="" id="{4FFD4AE0-9875-0C42-AEFC-4C36BB6254E8}"/>
              </a:ext>
            </a:extLst>
          </p:cNvPr>
          <p:cNvGrpSpPr/>
          <p:nvPr userDrawn="1"/>
        </p:nvGrpSpPr>
        <p:grpSpPr>
          <a:xfrm rot="16200000">
            <a:off x="1576023" y="4464262"/>
            <a:ext cx="1673859" cy="3833889"/>
            <a:chOff x="-31447" y="6044462"/>
            <a:chExt cx="1673859" cy="3833889"/>
          </a:xfrm>
        </p:grpSpPr>
        <p:sp>
          <p:nvSpPr>
            <p:cNvPr id="27" name="Freeform 26">
              <a:extLst>
                <a:ext uri="{FF2B5EF4-FFF2-40B4-BE49-F238E27FC236}">
                  <a16:creationId xmlns:a16="http://schemas.microsoft.com/office/drawing/2014/main" xmlns="" id="{E89C782D-AF73-3848-8851-59DCF1B59CF3}"/>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xmlns="" id="{DC4D5863-9369-8146-9DE2-2114BB5694AF}"/>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xmlns="" id="{31C420FC-0637-CF49-BCC8-DDC4F6B25A07}"/>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xmlns=""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a16="http://schemas.microsoft.com/office/drawing/2014/main" xmlns=""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xmlns=""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xmlns=""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a16="http://schemas.microsoft.com/office/drawing/2014/main" xmlns="" id="{E8CBC38E-5719-244A-86E1-80B051FD2826}"/>
              </a:ext>
            </a:extLst>
          </p:cNvPr>
          <p:cNvSpPr/>
          <p:nvPr userDrawn="1"/>
        </p:nvSpPr>
        <p:spPr>
          <a:xfrm rot="16200000">
            <a:off x="3025490" y="-2193521"/>
            <a:ext cx="6141020" cy="1124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5" name="Rectangle 34">
            <a:extLst>
              <a:ext uri="{FF2B5EF4-FFF2-40B4-BE49-F238E27FC236}">
                <a16:creationId xmlns:a16="http://schemas.microsoft.com/office/drawing/2014/main" xmlns="" id="{8034C438-32DD-6542-9ADB-4045E3ACD7B5}"/>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E1B4A51-B625-D94F-8520-2A90A0556615}"/>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xmlns="" id="{D67CB7F5-4462-904B-9316-313A9AE60DAF}"/>
              </a:ext>
            </a:extLst>
          </p:cNvPr>
          <p:cNvPicPr>
            <a:picLocks noChangeAspect="1"/>
          </p:cNvPicPr>
          <p:nvPr userDrawn="1"/>
        </p:nvPicPr>
        <p:blipFill>
          <a:blip r:embed="rId2"/>
          <a:stretch>
            <a:fillRect/>
          </a:stretch>
        </p:blipFill>
        <p:spPr>
          <a:xfrm>
            <a:off x="11867884" y="6500219"/>
            <a:ext cx="127000" cy="127000"/>
          </a:xfrm>
          <a:prstGeom prst="rect">
            <a:avLst/>
          </a:prstGeom>
        </p:spPr>
      </p:pic>
      <p:sp>
        <p:nvSpPr>
          <p:cNvPr id="24" name="Rectangle 23">
            <a:extLst>
              <a:ext uri="{FF2B5EF4-FFF2-40B4-BE49-F238E27FC236}">
                <a16:creationId xmlns:a16="http://schemas.microsoft.com/office/drawing/2014/main" xmlns="" id="{83BE6D65-CC53-424C-8020-4AF299D0144C}"/>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C29EF03D-0AC6-F74D-9B2E-1C21F4688F42}"/>
              </a:ext>
            </a:extLst>
          </p:cNvPr>
          <p:cNvSpPr/>
          <p:nvPr userDrawn="1"/>
        </p:nvSpPr>
        <p:spPr>
          <a:xfrm>
            <a:off x="12175182" y="-663613"/>
            <a:ext cx="2340244" cy="79483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xmlns="" id="{D0B40E03-4D53-DB4A-A30A-ADFB290F4B3E}"/>
              </a:ext>
            </a:extLst>
          </p:cNvPr>
          <p:cNvSpPr>
            <a:spLocks noGrp="1"/>
          </p:cNvSpPr>
          <p:nvPr>
            <p:ph type="body" sz="quarter" idx="18" hasCustomPrompt="1"/>
          </p:nvPr>
        </p:nvSpPr>
        <p:spPr>
          <a:xfrm>
            <a:off x="904856" y="2148377"/>
            <a:ext cx="10479218" cy="384494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Tree>
    <p:extLst>
      <p:ext uri="{BB962C8B-B14F-4D97-AF65-F5344CB8AC3E}">
        <p14:creationId xmlns:p14="http://schemas.microsoft.com/office/powerpoint/2010/main" xmlns="" val="27615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B12430D4-5A20-E34A-B453-C45916527BDD}"/>
              </a:ext>
            </a:extLst>
          </p:cNvPr>
          <p:cNvSpPr/>
          <p:nvPr userDrawn="1"/>
        </p:nvSpPr>
        <p:spPr>
          <a:xfrm rot="16200000">
            <a:off x="5088466" y="-5088468"/>
            <a:ext cx="2015069"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xmlns=""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a16="http://schemas.microsoft.com/office/drawing/2014/main" xmlns=""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xmlns=""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xmlns=""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7" name="Rectangle 36">
            <a:extLst>
              <a:ext uri="{FF2B5EF4-FFF2-40B4-BE49-F238E27FC236}">
                <a16:creationId xmlns:a16="http://schemas.microsoft.com/office/drawing/2014/main" xmlns=""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83BE6D65-CC53-424C-8020-4AF299D0144C}"/>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C29EF03D-0AC6-F74D-9B2E-1C21F4688F42}"/>
              </a:ext>
            </a:extLst>
          </p:cNvPr>
          <p:cNvSpPr/>
          <p:nvPr userDrawn="1"/>
        </p:nvSpPr>
        <p:spPr>
          <a:xfrm>
            <a:off x="12175182" y="-663613"/>
            <a:ext cx="2340244" cy="79483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xmlns="" id="{D0B40E03-4D53-DB4A-A30A-ADFB290F4B3E}"/>
              </a:ext>
            </a:extLst>
          </p:cNvPr>
          <p:cNvSpPr>
            <a:spLocks noGrp="1"/>
          </p:cNvSpPr>
          <p:nvPr>
            <p:ph type="body" sz="quarter" idx="18" hasCustomPrompt="1"/>
          </p:nvPr>
        </p:nvSpPr>
        <p:spPr>
          <a:xfrm>
            <a:off x="904856" y="2457445"/>
            <a:ext cx="10479218" cy="35358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xmlns="" val="324481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3">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B12430D4-5A20-E34A-B453-C45916527BDD}"/>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xmlns="" id="{4FFD4AE0-9875-0C42-AEFC-4C36BB6254E8}"/>
              </a:ext>
            </a:extLst>
          </p:cNvPr>
          <p:cNvGrpSpPr/>
          <p:nvPr userDrawn="1"/>
        </p:nvGrpSpPr>
        <p:grpSpPr>
          <a:xfrm rot="16200000">
            <a:off x="1627877" y="4112735"/>
            <a:ext cx="1673859" cy="3833889"/>
            <a:chOff x="-31447" y="6044462"/>
            <a:chExt cx="1673859" cy="3833889"/>
          </a:xfrm>
        </p:grpSpPr>
        <p:sp>
          <p:nvSpPr>
            <p:cNvPr id="27" name="Freeform 26">
              <a:extLst>
                <a:ext uri="{FF2B5EF4-FFF2-40B4-BE49-F238E27FC236}">
                  <a16:creationId xmlns:a16="http://schemas.microsoft.com/office/drawing/2014/main" xmlns="" id="{E89C782D-AF73-3848-8851-59DCF1B59CF3}"/>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xmlns="" id="{DC4D5863-9369-8146-9DE2-2114BB5694AF}"/>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xmlns="" id="{31C420FC-0637-CF49-BCC8-DDC4F6B25A07}"/>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xmlns=""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a16="http://schemas.microsoft.com/office/drawing/2014/main" xmlns=""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xmlns=""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xmlns=""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a16="http://schemas.microsoft.com/office/drawing/2014/main" xmlns="" id="{E8CBC38E-5719-244A-86E1-80B051FD2826}"/>
              </a:ext>
            </a:extLst>
          </p:cNvPr>
          <p:cNvSpPr/>
          <p:nvPr userDrawn="1"/>
        </p:nvSpPr>
        <p:spPr>
          <a:xfrm rot="16200000">
            <a:off x="5032418" y="-186594"/>
            <a:ext cx="6141020" cy="7231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7" name="Rectangle 36">
            <a:extLst>
              <a:ext uri="{FF2B5EF4-FFF2-40B4-BE49-F238E27FC236}">
                <a16:creationId xmlns:a16="http://schemas.microsoft.com/office/drawing/2014/main" xmlns=""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E1B4A51-B625-D94F-8520-2A90A0556615}"/>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xmlns="" id="{D67CB7F5-4462-904B-9316-313A9AE60DAF}"/>
              </a:ext>
            </a:extLst>
          </p:cNvPr>
          <p:cNvPicPr>
            <a:picLocks noChangeAspect="1"/>
          </p:cNvPicPr>
          <p:nvPr userDrawn="1"/>
        </p:nvPicPr>
        <p:blipFill>
          <a:blip r:embed="rId2"/>
          <a:stretch>
            <a:fillRect/>
          </a:stretch>
        </p:blipFill>
        <p:spPr>
          <a:xfrm>
            <a:off x="11867884" y="6500219"/>
            <a:ext cx="127000" cy="127000"/>
          </a:xfrm>
          <a:prstGeom prst="rect">
            <a:avLst/>
          </a:prstGeom>
        </p:spPr>
      </p:pic>
      <p:sp>
        <p:nvSpPr>
          <p:cNvPr id="16" name="Text Placeholder 17">
            <a:extLst>
              <a:ext uri="{FF2B5EF4-FFF2-40B4-BE49-F238E27FC236}">
                <a16:creationId xmlns:a16="http://schemas.microsoft.com/office/drawing/2014/main" xmlns="" id="{D0B40E03-4D53-DB4A-A30A-ADFB290F4B3E}"/>
              </a:ext>
            </a:extLst>
          </p:cNvPr>
          <p:cNvSpPr>
            <a:spLocks noGrp="1"/>
          </p:cNvSpPr>
          <p:nvPr>
            <p:ph type="body" sz="quarter" idx="18" hasCustomPrompt="1"/>
          </p:nvPr>
        </p:nvSpPr>
        <p:spPr>
          <a:xfrm>
            <a:off x="4825906" y="826894"/>
            <a:ext cx="6558167" cy="5166427"/>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xmlns=""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76A8053-B208-E74B-BC0F-4142FA0CD2B7}"/>
              </a:ext>
            </a:extLst>
          </p:cNvPr>
          <p:cNvSpPr/>
          <p:nvPr userDrawn="1"/>
        </p:nvSpPr>
        <p:spPr>
          <a:xfrm>
            <a:off x="6982690" y="527858"/>
            <a:ext cx="4721156" cy="580228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xmlns="" id="{AE77B303-149B-3242-B9F9-CA4AA9DCA5E4}"/>
              </a:ext>
            </a:extLst>
          </p:cNvPr>
          <p:cNvSpPr>
            <a:spLocks noGrp="1"/>
          </p:cNvSpPr>
          <p:nvPr userDrawn="1">
            <p:ph type="body" sz="quarter" idx="17" hasCustomPrompt="1"/>
          </p:nvPr>
        </p:nvSpPr>
        <p:spPr>
          <a:xfrm>
            <a:off x="7630824" y="990923"/>
            <a:ext cx="2066906" cy="582221"/>
          </a:xfrm>
          <a:prstGeom prst="rect">
            <a:avLst/>
          </a:prstGeom>
        </p:spPr>
        <p:txBody>
          <a:bodyPr>
            <a:noAutofit/>
          </a:bodyPr>
          <a:lstStyle>
            <a:lvl1pPr marL="0" indent="0" algn="l">
              <a:buNone/>
              <a:defRPr sz="9600" b="1" i="0">
                <a:solidFill>
                  <a:schemeClr val="bg1"/>
                </a:solidFill>
                <a:latin typeface="+mn-lt"/>
              </a:defRPr>
            </a:lvl1pPr>
          </a:lstStyle>
          <a:p>
            <a:pPr lvl="0"/>
            <a:r>
              <a:rPr lang="en-US" dirty="0"/>
              <a:t>01</a:t>
            </a:r>
          </a:p>
        </p:txBody>
      </p:sp>
      <p:sp>
        <p:nvSpPr>
          <p:cNvPr id="11" name="Picture Placeholder 3">
            <a:extLst>
              <a:ext uri="{FF2B5EF4-FFF2-40B4-BE49-F238E27FC236}">
                <a16:creationId xmlns:a16="http://schemas.microsoft.com/office/drawing/2014/main" xmlns=""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xmlns=""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ptop Slide">
    <p:spTree>
      <p:nvGrpSpPr>
        <p:cNvPr id="1" name=""/>
        <p:cNvGrpSpPr/>
        <p:nvPr/>
      </p:nvGrpSpPr>
      <p:grpSpPr>
        <a:xfrm>
          <a:off x="0" y="0"/>
          <a:ext cx="0" cy="0"/>
          <a:chOff x="0" y="0"/>
          <a:chExt cx="0" cy="0"/>
        </a:xfrm>
      </p:grpSpPr>
      <p:sp>
        <p:nvSpPr>
          <p:cNvPr id="21" name="Text Placeholder 17">
            <a:extLst>
              <a:ext uri="{FF2B5EF4-FFF2-40B4-BE49-F238E27FC236}">
                <a16:creationId xmlns:a16="http://schemas.microsoft.com/office/drawing/2014/main" xmlns="" id="{3E670370-A9D4-D040-8780-6BEACAD1BE8A}"/>
              </a:ext>
            </a:extLst>
          </p:cNvPr>
          <p:cNvSpPr>
            <a:spLocks noGrp="1"/>
          </p:cNvSpPr>
          <p:nvPr>
            <p:ph type="body" sz="quarter" idx="18" hasCustomPrompt="1"/>
          </p:nvPr>
        </p:nvSpPr>
        <p:spPr>
          <a:xfrm>
            <a:off x="6578871" y="2022924"/>
            <a:ext cx="4990998" cy="391318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23">
            <a:extLst>
              <a:ext uri="{FF2B5EF4-FFF2-40B4-BE49-F238E27FC236}">
                <a16:creationId xmlns:a16="http://schemas.microsoft.com/office/drawing/2014/main" xmlns=""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
        <p:nvSpPr>
          <p:cNvPr id="26" name="Rectangle 25">
            <a:extLst>
              <a:ext uri="{FF2B5EF4-FFF2-40B4-BE49-F238E27FC236}">
                <a16:creationId xmlns:a16="http://schemas.microsoft.com/office/drawing/2014/main" xmlns="" id="{62984C29-67DD-DD45-969D-9EB0BBF9D138}"/>
              </a:ext>
            </a:extLst>
          </p:cNvPr>
          <p:cNvSpPr/>
          <p:nvPr userDrawn="1"/>
        </p:nvSpPr>
        <p:spPr>
          <a:xfrm flipV="1">
            <a:off x="0" y="0"/>
            <a:ext cx="601405"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aphic 2">
            <a:extLst>
              <a:ext uri="{FF2B5EF4-FFF2-40B4-BE49-F238E27FC236}">
                <a16:creationId xmlns:a16="http://schemas.microsoft.com/office/drawing/2014/main" xmlns="" id="{8AE995BD-2D51-C847-B3F1-075259279028}"/>
              </a:ext>
            </a:extLst>
          </p:cNvPr>
          <p:cNvGrpSpPr/>
          <p:nvPr userDrawn="1"/>
        </p:nvGrpSpPr>
        <p:grpSpPr>
          <a:xfrm rot="16200000">
            <a:off x="-1080012" y="1310793"/>
            <a:ext cx="3833889" cy="1673865"/>
            <a:chOff x="3357879" y="5072538"/>
            <a:chExt cx="593407" cy="259080"/>
          </a:xfrm>
          <a:solidFill>
            <a:srgbClr val="EB7339"/>
          </a:solidFill>
        </p:grpSpPr>
        <p:sp>
          <p:nvSpPr>
            <p:cNvPr id="28" name="Freeform 27">
              <a:extLst>
                <a:ext uri="{FF2B5EF4-FFF2-40B4-BE49-F238E27FC236}">
                  <a16:creationId xmlns:a16="http://schemas.microsoft.com/office/drawing/2014/main" xmlns="" id="{3F3E3BC9-9DA8-914E-81F5-FC6D3DC4AA45}"/>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xmlns="" id="{6FE801F9-A880-B140-9BA8-FA84587494AE}"/>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xmlns="" id="{98901287-5A76-1B44-976B-2BAC33A324AE}"/>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1" name="Rectangle 30">
            <a:extLst>
              <a:ext uri="{FF2B5EF4-FFF2-40B4-BE49-F238E27FC236}">
                <a16:creationId xmlns:a16="http://schemas.microsoft.com/office/drawing/2014/main" xmlns="" id="{687B6E4B-E328-C341-A008-3218EA9B9D9F}"/>
              </a:ext>
            </a:extLst>
          </p:cNvPr>
          <p:cNvSpPr/>
          <p:nvPr userDrawn="1"/>
        </p:nvSpPr>
        <p:spPr>
          <a:xfrm rot="16200000">
            <a:off x="-1247060"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xmlns="" id="{A1A009B6-788D-F14C-A17B-D5B50D72340A}"/>
              </a:ext>
            </a:extLst>
          </p:cNvPr>
          <p:cNvPicPr>
            <a:picLocks noChangeAspect="1"/>
          </p:cNvPicPr>
          <p:nvPr userDrawn="1"/>
        </p:nvPicPr>
        <p:blipFill>
          <a:blip r:embed="rId2"/>
          <a:stretch>
            <a:fillRect/>
          </a:stretch>
        </p:blipFill>
        <p:spPr>
          <a:xfrm>
            <a:off x="283439" y="6500219"/>
            <a:ext cx="127000" cy="127000"/>
          </a:xfrm>
          <a:prstGeom prst="rect">
            <a:avLst/>
          </a:prstGeom>
        </p:spPr>
      </p:pic>
      <p:pic>
        <p:nvPicPr>
          <p:cNvPr id="33" name="Picture 32">
            <a:extLst>
              <a:ext uri="{FF2B5EF4-FFF2-40B4-BE49-F238E27FC236}">
                <a16:creationId xmlns:a16="http://schemas.microsoft.com/office/drawing/2014/main" xmlns="" id="{ABF8D6F4-3016-8645-8F98-165F5336ABBF}"/>
              </a:ext>
            </a:extLst>
          </p:cNvPr>
          <p:cNvPicPr>
            <a:picLocks noChangeAspect="1"/>
          </p:cNvPicPr>
          <p:nvPr userDrawn="1"/>
        </p:nvPicPr>
        <p:blipFill rotWithShape="1">
          <a:blip r:embed="rId3"/>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xmlns=""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xmlns=""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xmlns="" id="{DF1DAC0D-1907-5640-B229-4E2606C0663E}"/>
              </a:ext>
            </a:extLst>
          </p:cNvPr>
          <p:cNvSpPr>
            <a:spLocks noGrp="1"/>
          </p:cNvSpPr>
          <p:nvPr>
            <p:ph type="body" sz="quarter" idx="18" hasCustomPrompt="1"/>
          </p:nvPr>
        </p:nvSpPr>
        <p:spPr>
          <a:xfrm>
            <a:off x="607554" y="2016633"/>
            <a:ext cx="5881764" cy="391318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xmlns=""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xmlns="" id="{7CB33894-6B85-A64A-8194-AD204557A483}"/>
              </a:ext>
            </a:extLst>
          </p:cNvPr>
          <p:cNvSpPr/>
          <p:nvPr userDrawn="1"/>
        </p:nvSpPr>
        <p:spPr>
          <a:xfrm flipV="1">
            <a:off x="11584445" y="0"/>
            <a:ext cx="601405"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aphic 2">
            <a:extLst>
              <a:ext uri="{FF2B5EF4-FFF2-40B4-BE49-F238E27FC236}">
                <a16:creationId xmlns:a16="http://schemas.microsoft.com/office/drawing/2014/main" xmlns="" id="{CC8770F4-A818-D84D-B5A4-A82372BF67BF}"/>
              </a:ext>
            </a:extLst>
          </p:cNvPr>
          <p:cNvGrpSpPr/>
          <p:nvPr userDrawn="1"/>
        </p:nvGrpSpPr>
        <p:grpSpPr>
          <a:xfrm rot="5400000">
            <a:off x="9431973" y="1179700"/>
            <a:ext cx="3833889" cy="1673865"/>
            <a:chOff x="3357879" y="5072538"/>
            <a:chExt cx="593407" cy="259080"/>
          </a:xfrm>
          <a:solidFill>
            <a:srgbClr val="EB7339"/>
          </a:solidFill>
        </p:grpSpPr>
        <p:sp>
          <p:nvSpPr>
            <p:cNvPr id="22" name="Freeform 21">
              <a:extLst>
                <a:ext uri="{FF2B5EF4-FFF2-40B4-BE49-F238E27FC236}">
                  <a16:creationId xmlns:a16="http://schemas.microsoft.com/office/drawing/2014/main" xmlns="" id="{C6E6B32D-A337-DD4C-9B54-FAF060AD633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xmlns="" id="{F61359F3-399C-9D40-BEBC-FDB53A3476B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xmlns="" id="{9B093446-40B3-7641-8615-1BDD3889209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Rectangle 25">
            <a:extLst>
              <a:ext uri="{FF2B5EF4-FFF2-40B4-BE49-F238E27FC236}">
                <a16:creationId xmlns:a16="http://schemas.microsoft.com/office/drawing/2014/main" xmlns="" id="{5F05282E-025F-F446-932F-86981B219F63}"/>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xmlns="" id="{4C350C81-7962-7341-8F97-5662266A881B}"/>
              </a:ext>
            </a:extLst>
          </p:cNvPr>
          <p:cNvPicPr>
            <a:picLocks noChangeAspect="1"/>
          </p:cNvPicPr>
          <p:nvPr userDrawn="1"/>
        </p:nvPicPr>
        <p:blipFill>
          <a:blip r:embed="rId2"/>
          <a:stretch>
            <a:fillRect/>
          </a:stretch>
        </p:blipFill>
        <p:spPr>
          <a:xfrm>
            <a:off x="11867884" y="6500219"/>
            <a:ext cx="127000" cy="127000"/>
          </a:xfrm>
          <a:prstGeom prst="rect">
            <a:avLst/>
          </a:prstGeom>
        </p:spPr>
      </p:pic>
      <p:pic>
        <p:nvPicPr>
          <p:cNvPr id="28" name="Picture 27" descr="iPhone6_mockup_front_white.png">
            <a:extLst>
              <a:ext uri="{FF2B5EF4-FFF2-40B4-BE49-F238E27FC236}">
                <a16:creationId xmlns:a16="http://schemas.microsoft.com/office/drawing/2014/main" xmlns="" id="{2E93F037-6935-B341-918A-EA8992508761}"/>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xmlns=""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xmlns=""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28E93966-46F3-394F-88D7-D58DF0274DE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xmlns="" id="{1521E2A3-1467-7D4A-B512-BB50457663AE}"/>
              </a:ext>
            </a:extLst>
          </p:cNvPr>
          <p:cNvGrpSpPr/>
          <p:nvPr userDrawn="1"/>
        </p:nvGrpSpPr>
        <p:grpSpPr>
          <a:xfrm rot="16200000">
            <a:off x="1468988" y="4484554"/>
            <a:ext cx="1673859" cy="3833889"/>
            <a:chOff x="-31447" y="6044462"/>
            <a:chExt cx="1673859" cy="3833889"/>
          </a:xfrm>
        </p:grpSpPr>
        <p:sp>
          <p:nvSpPr>
            <p:cNvPr id="22" name="Freeform 21">
              <a:extLst>
                <a:ext uri="{FF2B5EF4-FFF2-40B4-BE49-F238E27FC236}">
                  <a16:creationId xmlns:a16="http://schemas.microsoft.com/office/drawing/2014/main" xmlns="" id="{A1E9198D-315E-2F4D-9B06-2275A9316167}"/>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xmlns="" id="{8157F205-341E-8A49-B701-8A0711BC7D22}"/>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xmlns="" id="{9724E577-0089-204F-B868-DF57D98A531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9" name="Rectangle 28">
            <a:extLst>
              <a:ext uri="{FF2B5EF4-FFF2-40B4-BE49-F238E27FC236}">
                <a16:creationId xmlns:a16="http://schemas.microsoft.com/office/drawing/2014/main" xmlns="" id="{4EAF78DF-955E-B046-9886-B61B5611DEB6}"/>
              </a:ext>
            </a:extLst>
          </p:cNvPr>
          <p:cNvSpPr/>
          <p:nvPr userDrawn="1"/>
        </p:nvSpPr>
        <p:spPr>
          <a:xfrm rot="16200000">
            <a:off x="4666460" y="-4269427"/>
            <a:ext cx="2853264"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grpSp>
        <p:nvGrpSpPr>
          <p:cNvPr id="139" name="Group 138">
            <a:extLst>
              <a:ext uri="{FF2B5EF4-FFF2-40B4-BE49-F238E27FC236}">
                <a16:creationId xmlns:a16="http://schemas.microsoft.com/office/drawing/2014/main" xmlns="" id="{98123A2A-7D75-424F-AAEB-0D48562B1D49}"/>
              </a:ext>
            </a:extLst>
          </p:cNvPr>
          <p:cNvGrpSpPr/>
          <p:nvPr userDrawn="1"/>
        </p:nvGrpSpPr>
        <p:grpSpPr>
          <a:xfrm>
            <a:off x="9456007" y="2296255"/>
            <a:ext cx="2735993" cy="679345"/>
            <a:chOff x="0" y="0"/>
            <a:chExt cx="2301694" cy="571500"/>
          </a:xfrm>
        </p:grpSpPr>
        <p:sp>
          <p:nvSpPr>
            <p:cNvPr id="140" name="Rectangle 139">
              <a:extLst>
                <a:ext uri="{FF2B5EF4-FFF2-40B4-BE49-F238E27FC236}">
                  <a16:creationId xmlns:a16="http://schemas.microsoft.com/office/drawing/2014/main" xmlns="" id="{FE702213-D8BD-1C41-9BF0-B2F9A16FDEB9}"/>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1" name="Picture 140">
              <a:extLst>
                <a:ext uri="{FF2B5EF4-FFF2-40B4-BE49-F238E27FC236}">
                  <a16:creationId xmlns:a16="http://schemas.microsoft.com/office/drawing/2014/main" xmlns="" id="{5BA3D805-EF80-E843-8014-280FC382BE11}"/>
                </a:ext>
              </a:extLst>
            </p:cNvPr>
            <p:cNvPicPr>
              <a:picLocks noChangeAspect="1"/>
            </p:cNvPicPr>
            <p:nvPr/>
          </p:nvPicPr>
          <p:blipFill rotWithShape="1">
            <a:blip r:embed="rId2" cstate="screen">
              <a:extLst>
                <a:ext uri="{28A0092B-C50C-407E-A947-70E740481C1C}">
                  <a14:useLocalDpi xmlns:a14="http://schemas.microsoft.com/office/drawing/2010/main" xmlns=""/>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xmlns=""/>
              </a:ext>
            </a:extLst>
          </p:spPr>
        </p:pic>
      </p:grpSp>
      <p:sp>
        <p:nvSpPr>
          <p:cNvPr id="143" name="Rectangle 142">
            <a:extLst>
              <a:ext uri="{FF2B5EF4-FFF2-40B4-BE49-F238E27FC236}">
                <a16:creationId xmlns:a16="http://schemas.microsoft.com/office/drawing/2014/main" xmlns="" id="{1A35EDDF-C19B-0344-B276-D0AAE90671EB}"/>
              </a:ext>
            </a:extLst>
          </p:cNvPr>
          <p:cNvSpPr/>
          <p:nvPr userDrawn="1"/>
        </p:nvSpPr>
        <p:spPr>
          <a:xfrm>
            <a:off x="7753690" y="6174674"/>
            <a:ext cx="4049337" cy="697353"/>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5" name="Text Placeholder 32">
            <a:extLst>
              <a:ext uri="{FF2B5EF4-FFF2-40B4-BE49-F238E27FC236}">
                <a16:creationId xmlns:a16="http://schemas.microsoft.com/office/drawing/2014/main" xmlns="" id="{A4B843D6-D64E-B84C-9B42-CB0537BA840E}"/>
              </a:ext>
            </a:extLst>
          </p:cNvPr>
          <p:cNvSpPr>
            <a:spLocks noGrp="1"/>
          </p:cNvSpPr>
          <p:nvPr>
            <p:ph type="body" sz="quarter" idx="13" hasCustomPrompt="1"/>
          </p:nvPr>
        </p:nvSpPr>
        <p:spPr>
          <a:xfrm>
            <a:off x="8046392" y="6282268"/>
            <a:ext cx="3463932" cy="466127"/>
          </a:xfrm>
          <a:prstGeom prst="rect">
            <a:avLst/>
          </a:prstGeom>
        </p:spPr>
        <p:txBody>
          <a:bodyPr>
            <a:noAutofit/>
          </a:bodyPr>
          <a:lstStyle>
            <a:lvl1pPr marL="0" indent="0" algn="ct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pic>
        <p:nvPicPr>
          <p:cNvPr id="40" name="Picture 39" descr="Logo, company name&#10;&#10;Description automatically generated">
            <a:extLst>
              <a:ext uri="{FF2B5EF4-FFF2-40B4-BE49-F238E27FC236}">
                <a16:creationId xmlns:a16="http://schemas.microsoft.com/office/drawing/2014/main" xmlns="" id="{5267AE87-6603-EB4B-9A99-EF2145BC2842}"/>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587577" y="781509"/>
            <a:ext cx="3397876" cy="2043133"/>
          </a:xfrm>
          <a:prstGeom prst="rect">
            <a:avLst/>
          </a:prstGeom>
        </p:spPr>
      </p:pic>
      <p:grpSp>
        <p:nvGrpSpPr>
          <p:cNvPr id="41" name="Group 40">
            <a:extLst>
              <a:ext uri="{FF2B5EF4-FFF2-40B4-BE49-F238E27FC236}">
                <a16:creationId xmlns:a16="http://schemas.microsoft.com/office/drawing/2014/main" xmlns="" id="{DCF04D01-F810-434F-AE4D-14069B67996E}"/>
              </a:ext>
            </a:extLst>
          </p:cNvPr>
          <p:cNvGrpSpPr/>
          <p:nvPr userDrawn="1"/>
        </p:nvGrpSpPr>
        <p:grpSpPr>
          <a:xfrm rot="16200000">
            <a:off x="8941428" y="-1080015"/>
            <a:ext cx="1673859" cy="3833889"/>
            <a:chOff x="6420816" y="1164037"/>
            <a:chExt cx="1673859" cy="3833889"/>
          </a:xfrm>
        </p:grpSpPr>
        <p:sp>
          <p:nvSpPr>
            <p:cNvPr id="42" name="Freeform 41">
              <a:extLst>
                <a:ext uri="{FF2B5EF4-FFF2-40B4-BE49-F238E27FC236}">
                  <a16:creationId xmlns:a16="http://schemas.microsoft.com/office/drawing/2014/main" xmlns="" id="{B7E871B6-8344-2B45-A4EA-952BB3F7EF85}"/>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xmlns="" id="{F0A5A1EE-EAD8-6B41-BE14-0F9C1B4248FE}"/>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xmlns="" id="{85128198-17F1-784F-B008-391BFF1A696C}"/>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45" name="Text Placeholder 17">
            <a:extLst>
              <a:ext uri="{FF2B5EF4-FFF2-40B4-BE49-F238E27FC236}">
                <a16:creationId xmlns:a16="http://schemas.microsoft.com/office/drawing/2014/main" xmlns="" id="{DEDFEDC8-283D-9E48-A4C5-512106986D58}"/>
              </a:ext>
            </a:extLst>
          </p:cNvPr>
          <p:cNvSpPr>
            <a:spLocks noGrp="1"/>
          </p:cNvSpPr>
          <p:nvPr>
            <p:ph type="body" sz="quarter" idx="18" hasCustomPrompt="1"/>
          </p:nvPr>
        </p:nvSpPr>
        <p:spPr>
          <a:xfrm>
            <a:off x="617357" y="4486051"/>
            <a:ext cx="5881764" cy="79650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Any Questions?</a:t>
            </a:r>
            <a:endParaRPr lang="en-US" dirty="0"/>
          </a:p>
        </p:txBody>
      </p:sp>
      <p:sp>
        <p:nvSpPr>
          <p:cNvPr id="46" name="Text Placeholder 23">
            <a:extLst>
              <a:ext uri="{FF2B5EF4-FFF2-40B4-BE49-F238E27FC236}">
                <a16:creationId xmlns:a16="http://schemas.microsoft.com/office/drawing/2014/main" xmlns=""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THANK YOU</a:t>
            </a:r>
          </a:p>
        </p:txBody>
      </p:sp>
      <p:sp>
        <p:nvSpPr>
          <p:cNvPr id="48" name="Rectangle 47">
            <a:extLst>
              <a:ext uri="{FF2B5EF4-FFF2-40B4-BE49-F238E27FC236}">
                <a16:creationId xmlns:a16="http://schemas.microsoft.com/office/drawing/2014/main" xmlns="" id="{BEB283AA-67EC-3446-9575-2319D6D1985C}"/>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ver Slide  02">
  <p:cSld name="1_Cover Slide  02">
    <p:spTree>
      <p:nvGrpSpPr>
        <p:cNvPr id="1" name="Shape 18"/>
        <p:cNvGrpSpPr/>
        <p:nvPr/>
      </p:nvGrpSpPr>
      <p:grpSpPr>
        <a:xfrm>
          <a:off x="0" y="0"/>
          <a:ext cx="0" cy="0"/>
          <a:chOff x="0" y="0"/>
          <a:chExt cx="0" cy="0"/>
        </a:xfrm>
      </p:grpSpPr>
      <p:grpSp>
        <p:nvGrpSpPr>
          <p:cNvPr id="2" name="Google Shape;19;p2"/>
          <p:cNvGrpSpPr/>
          <p:nvPr/>
        </p:nvGrpSpPr>
        <p:grpSpPr>
          <a:xfrm>
            <a:off x="9147476" y="5880635"/>
            <a:ext cx="2735993" cy="679345"/>
            <a:chOff x="0" y="0"/>
            <a:chExt cx="2301694" cy="571500"/>
          </a:xfrm>
        </p:grpSpPr>
        <p:sp>
          <p:nvSpPr>
            <p:cNvPr id="20" name="Google Shape;20;p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 name="Google Shape;21;p2"/>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22" name="Google Shape;22;p2"/>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2"/>
          <p:cNvSpPr/>
          <p:nvPr/>
        </p:nvSpPr>
        <p:spPr>
          <a:xfrm>
            <a:off x="0" y="3703066"/>
            <a:ext cx="4883406" cy="2856914"/>
          </a:xfrm>
          <a:prstGeom prst="rect">
            <a:avLst/>
          </a:prstGeom>
          <a:solidFill>
            <a:srgbClr val="354F92"/>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4" name="Google Shape;24;p2"/>
          <p:cNvSpPr>
            <a:spLocks noGrp="1"/>
          </p:cNvSpPr>
          <p:nvPr>
            <p:ph type="pic" idx="2"/>
          </p:nvPr>
        </p:nvSpPr>
        <p:spPr>
          <a:xfrm>
            <a:off x="0" y="2180235"/>
            <a:ext cx="12192000" cy="3440624"/>
          </a:xfrm>
          <a:prstGeom prst="rect">
            <a:avLst/>
          </a:prstGeom>
          <a:solidFill>
            <a:srgbClr val="D8D8D8"/>
          </a:solidFill>
          <a:ln>
            <a:noFill/>
          </a:ln>
        </p:spPr>
      </p:sp>
      <p:pic>
        <p:nvPicPr>
          <p:cNvPr id="25" name="Google Shape;25;p2" descr="Logo, company name&#10;&#10;Description automatically generated"/>
          <p:cNvPicPr preferRelativeResize="0"/>
          <p:nvPr/>
        </p:nvPicPr>
        <p:blipFill rotWithShape="1">
          <a:blip r:embed="rId3">
            <a:alphaModFix/>
          </a:blip>
          <a:srcRect/>
          <a:stretch/>
        </p:blipFill>
        <p:spPr>
          <a:xfrm>
            <a:off x="8410775" y="62970"/>
            <a:ext cx="3397876" cy="2043133"/>
          </a:xfrm>
          <a:prstGeom prst="rect">
            <a:avLst/>
          </a:prstGeom>
          <a:noFill/>
          <a:ln>
            <a:noFill/>
          </a:ln>
        </p:spPr>
      </p:pic>
    </p:spTree>
    <p:extLst>
      <p:ext uri="{BB962C8B-B14F-4D97-AF65-F5344CB8AC3E}">
        <p14:creationId xmlns:p14="http://schemas.microsoft.com/office/powerpoint/2010/main" xmlns="" val="1809495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verview/Intro">
  <p:cSld name="1_Overview/Intro">
    <p:spTree>
      <p:nvGrpSpPr>
        <p:cNvPr id="1" name="Shape 26"/>
        <p:cNvGrpSpPr/>
        <p:nvPr/>
      </p:nvGrpSpPr>
      <p:grpSpPr>
        <a:xfrm>
          <a:off x="0" y="0"/>
          <a:ext cx="0" cy="0"/>
          <a:chOff x="0" y="0"/>
          <a:chExt cx="0" cy="0"/>
        </a:xfrm>
      </p:grpSpPr>
      <p:sp>
        <p:nvSpPr>
          <p:cNvPr id="27" name="Google Shape;27;p3"/>
          <p:cNvSpPr/>
          <p:nvPr/>
        </p:nvSpPr>
        <p:spPr>
          <a:xfrm>
            <a:off x="2167324" y="772371"/>
            <a:ext cx="9503744" cy="5063164"/>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8" name="Google Shape;28;p3"/>
          <p:cNvSpPr>
            <a:spLocks noGrp="1"/>
          </p:cNvSpPr>
          <p:nvPr>
            <p:ph type="pic" idx="2"/>
          </p:nvPr>
        </p:nvSpPr>
        <p:spPr>
          <a:xfrm>
            <a:off x="388401" y="385460"/>
            <a:ext cx="4107750" cy="6087079"/>
          </a:xfrm>
          <a:prstGeom prst="rect">
            <a:avLst/>
          </a:prstGeom>
          <a:solidFill>
            <a:srgbClr val="BFBFBF"/>
          </a:solidFill>
          <a:ln>
            <a:noFill/>
          </a:ln>
        </p:spPr>
      </p:sp>
      <p:sp>
        <p:nvSpPr>
          <p:cNvPr id="29" name="Google Shape;29;p3"/>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xmlns="" val="3270881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1AEC8C81-1228-634A-A794-E7C603C00625}"/>
              </a:ext>
            </a:extLst>
          </p:cNvPr>
          <p:cNvGrpSpPr/>
          <p:nvPr userDrawn="1"/>
        </p:nvGrpSpPr>
        <p:grpSpPr>
          <a:xfrm>
            <a:off x="9147476" y="5880635"/>
            <a:ext cx="2735993" cy="679345"/>
            <a:chOff x="0" y="0"/>
            <a:chExt cx="2301694" cy="571500"/>
          </a:xfrm>
        </p:grpSpPr>
        <p:sp>
          <p:nvSpPr>
            <p:cNvPr id="18" name="Rectangle 17">
              <a:extLst>
                <a:ext uri="{FF2B5EF4-FFF2-40B4-BE49-F238E27FC236}">
                  <a16:creationId xmlns:a16="http://schemas.microsoft.com/office/drawing/2014/main" xmlns=""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xmlns=""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xmlns=""/>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xmlns=""/>
              </a:ext>
            </a:extLst>
          </p:spPr>
        </p:pic>
      </p:grpSp>
      <p:sp>
        <p:nvSpPr>
          <p:cNvPr id="126" name="Rectangle 125">
            <a:extLst>
              <a:ext uri="{FF2B5EF4-FFF2-40B4-BE49-F238E27FC236}">
                <a16:creationId xmlns:a16="http://schemas.microsoft.com/office/drawing/2014/main" xmlns=""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AA149650-7A9E-DA4E-8C80-0BC758D6B7B5}"/>
              </a:ext>
            </a:extLst>
          </p:cNvPr>
          <p:cNvSpPr/>
          <p:nvPr userDrawn="1"/>
        </p:nvSpPr>
        <p:spPr>
          <a:xfrm>
            <a:off x="0" y="3703066"/>
            <a:ext cx="4883406" cy="285691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37" name="Picture Placeholder 36">
            <a:extLst>
              <a:ext uri="{FF2B5EF4-FFF2-40B4-BE49-F238E27FC236}">
                <a16:creationId xmlns:a16="http://schemas.microsoft.com/office/drawing/2014/main" xmlns="" id="{C8D2E7E1-0569-5B49-A3A1-CA5FA93A00A4}"/>
              </a:ext>
            </a:extLst>
          </p:cNvPr>
          <p:cNvSpPr>
            <a:spLocks noGrp="1"/>
          </p:cNvSpPr>
          <p:nvPr>
            <p:ph type="pic" sz="quarter" idx="10"/>
          </p:nvPr>
        </p:nvSpPr>
        <p:spPr>
          <a:xfrm>
            <a:off x="0" y="2180235"/>
            <a:ext cx="12192000" cy="3440624"/>
          </a:xfrm>
          <a:custGeom>
            <a:avLst/>
            <a:gdLst>
              <a:gd name="connsiteX0" fmla="*/ 0 w 12192000"/>
              <a:gd name="connsiteY0" fmla="*/ 0 h 3440624"/>
              <a:gd name="connsiteX1" fmla="*/ 12192000 w 12192000"/>
              <a:gd name="connsiteY1" fmla="*/ 0 h 3440624"/>
              <a:gd name="connsiteX2" fmla="*/ 12192000 w 12192000"/>
              <a:gd name="connsiteY2" fmla="*/ 3440624 h 3440624"/>
              <a:gd name="connsiteX3" fmla="*/ 4883406 w 12192000"/>
              <a:gd name="connsiteY3" fmla="*/ 3440624 h 3440624"/>
              <a:gd name="connsiteX4" fmla="*/ 4883406 w 12192000"/>
              <a:gd name="connsiteY4" fmla="*/ 1522830 h 3440624"/>
              <a:gd name="connsiteX5" fmla="*/ 0 w 12192000"/>
              <a:gd name="connsiteY5" fmla="*/ 1522830 h 344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40624">
                <a:moveTo>
                  <a:pt x="0" y="0"/>
                </a:moveTo>
                <a:lnTo>
                  <a:pt x="12192000" y="0"/>
                </a:lnTo>
                <a:lnTo>
                  <a:pt x="12192000" y="3440624"/>
                </a:lnTo>
                <a:lnTo>
                  <a:pt x="4883406" y="3440624"/>
                </a:lnTo>
                <a:lnTo>
                  <a:pt x="4883406" y="1522830"/>
                </a:lnTo>
                <a:lnTo>
                  <a:pt x="0" y="1522830"/>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pic>
        <p:nvPicPr>
          <p:cNvPr id="38" name="Picture 37" descr="Logo, company name&#10;&#10;Description automatically generated">
            <a:extLst>
              <a:ext uri="{FF2B5EF4-FFF2-40B4-BE49-F238E27FC236}">
                <a16:creationId xmlns:a16="http://schemas.microsoft.com/office/drawing/2014/main" xmlns="" id="{361EE6F5-3430-9D44-8D02-86660FA0633C}"/>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410775" y="62970"/>
            <a:ext cx="3397876" cy="2043133"/>
          </a:xfrm>
          <a:prstGeom prst="rect">
            <a:avLst/>
          </a:prstGeom>
        </p:spPr>
      </p:pic>
    </p:spTree>
    <p:extLst>
      <p:ext uri="{BB962C8B-B14F-4D97-AF65-F5344CB8AC3E}">
        <p14:creationId xmlns:p14="http://schemas.microsoft.com/office/powerpoint/2010/main" xmlns=""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Divider ">
  <p:cSld name="1_Divider ">
    <p:spTree>
      <p:nvGrpSpPr>
        <p:cNvPr id="1" name="Shape 53"/>
        <p:cNvGrpSpPr/>
        <p:nvPr/>
      </p:nvGrpSpPr>
      <p:grpSpPr>
        <a:xfrm>
          <a:off x="0" y="0"/>
          <a:ext cx="0" cy="0"/>
          <a:chOff x="0" y="0"/>
          <a:chExt cx="0" cy="0"/>
        </a:xfrm>
      </p:grpSpPr>
      <p:sp>
        <p:nvSpPr>
          <p:cNvPr id="54" name="Google Shape;54;p5"/>
          <p:cNvSpPr/>
          <p:nvPr/>
        </p:nvSpPr>
        <p:spPr>
          <a:xfrm>
            <a:off x="6982690" y="527858"/>
            <a:ext cx="4721156" cy="5802284"/>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55" name="Google Shape;55;p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5"/>
          <p:cNvSpPr>
            <a:spLocks noGrp="1"/>
          </p:cNvSpPr>
          <p:nvPr>
            <p:ph type="pic" idx="2"/>
          </p:nvPr>
        </p:nvSpPr>
        <p:spPr>
          <a:xfrm>
            <a:off x="238772" y="2626822"/>
            <a:ext cx="7708195" cy="3396829"/>
          </a:xfrm>
          <a:prstGeom prst="rect">
            <a:avLst/>
          </a:prstGeom>
          <a:solidFill>
            <a:srgbClr val="BFBFBF"/>
          </a:solidFill>
          <a:ln>
            <a:noFill/>
          </a:ln>
        </p:spPr>
      </p:sp>
    </p:spTree>
    <p:extLst>
      <p:ext uri="{BB962C8B-B14F-4D97-AF65-F5344CB8AC3E}">
        <p14:creationId xmlns:p14="http://schemas.microsoft.com/office/powerpoint/2010/main" xmlns="" val="3565089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Intro">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151BFCDB-CADF-EC47-BAA7-197F619A3BA2}"/>
              </a:ext>
            </a:extLst>
          </p:cNvPr>
          <p:cNvSpPr/>
          <p:nvPr userDrawn="1"/>
        </p:nvSpPr>
        <p:spPr>
          <a:xfrm>
            <a:off x="2167324" y="772371"/>
            <a:ext cx="9503744" cy="506316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xmlns=""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9" name="Text Placeholder 17">
            <a:extLst>
              <a:ext uri="{FF2B5EF4-FFF2-40B4-BE49-F238E27FC236}">
                <a16:creationId xmlns:a16="http://schemas.microsoft.com/office/drawing/2014/main" xmlns="" id="{69A6005D-0B69-4B46-8775-6C9D41A6536B}"/>
              </a:ext>
            </a:extLst>
          </p:cNvPr>
          <p:cNvSpPr>
            <a:spLocks noGrp="1"/>
          </p:cNvSpPr>
          <p:nvPr>
            <p:ph type="body" sz="quarter" idx="18" hasCustomPrompt="1"/>
          </p:nvPr>
        </p:nvSpPr>
        <p:spPr>
          <a:xfrm>
            <a:off x="4940626" y="3429001"/>
            <a:ext cx="6414559"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xmlns="" val="61229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28A2B8D5-B1A8-DD47-B5C1-C990227310BE}"/>
              </a:ext>
            </a:extLst>
          </p:cNvPr>
          <p:cNvSpPr/>
          <p:nvPr userDrawn="1"/>
        </p:nvSpPr>
        <p:spPr>
          <a:xfrm flipV="1">
            <a:off x="0" y="-2"/>
            <a:ext cx="714331"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xmlns="" id="{B6FBFE60-B12C-7249-80E7-36657FB982C5}"/>
              </a:ext>
            </a:extLst>
          </p:cNvPr>
          <p:cNvSpPr>
            <a:spLocks noGrp="1"/>
          </p:cNvSpPr>
          <p:nvPr userDrawn="1">
            <p:ph type="body" sz="quarter" idx="15" hasCustomPrompt="1"/>
          </p:nvPr>
        </p:nvSpPr>
        <p:spPr>
          <a:xfrm>
            <a:off x="4500000" y="804645"/>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xmlns="" id="{AD37810F-17D1-864F-A250-E42663BBD06E}"/>
              </a:ext>
            </a:extLst>
          </p:cNvPr>
          <p:cNvSpPr>
            <a:spLocks noGrp="1"/>
          </p:cNvSpPr>
          <p:nvPr userDrawn="1">
            <p:ph type="body" sz="quarter" idx="14" hasCustomPrompt="1"/>
          </p:nvPr>
        </p:nvSpPr>
        <p:spPr>
          <a:xfrm>
            <a:off x="5335297" y="804645"/>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xmlns="" id="{F594FF25-E151-F942-926C-A77F810C7632}"/>
              </a:ext>
            </a:extLst>
          </p:cNvPr>
          <p:cNvSpPr>
            <a:spLocks noGrp="1"/>
          </p:cNvSpPr>
          <p:nvPr userDrawn="1">
            <p:ph type="body" sz="quarter" idx="29" hasCustomPrompt="1"/>
          </p:nvPr>
        </p:nvSpPr>
        <p:spPr>
          <a:xfrm>
            <a:off x="4521703" y="1559213"/>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xmlns="" id="{B0153595-7226-A74D-958B-B36C1D689ACA}"/>
              </a:ext>
            </a:extLst>
          </p:cNvPr>
          <p:cNvSpPr>
            <a:spLocks noGrp="1"/>
          </p:cNvSpPr>
          <p:nvPr userDrawn="1">
            <p:ph type="body" sz="quarter" idx="30" hasCustomPrompt="1"/>
          </p:nvPr>
        </p:nvSpPr>
        <p:spPr>
          <a:xfrm>
            <a:off x="5357000" y="1559213"/>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xmlns="" id="{65F53387-D10B-9540-985B-6B9A7DBDFE3E}"/>
              </a:ext>
            </a:extLst>
          </p:cNvPr>
          <p:cNvSpPr>
            <a:spLocks noGrp="1"/>
          </p:cNvSpPr>
          <p:nvPr userDrawn="1">
            <p:ph type="body" sz="quarter" idx="31" hasCustomPrompt="1"/>
          </p:nvPr>
        </p:nvSpPr>
        <p:spPr>
          <a:xfrm>
            <a:off x="4528282" y="2361906"/>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xmlns="" id="{3AA738E2-5054-304B-9BFA-90BDCB3A9A28}"/>
              </a:ext>
            </a:extLst>
          </p:cNvPr>
          <p:cNvSpPr>
            <a:spLocks noGrp="1"/>
          </p:cNvSpPr>
          <p:nvPr userDrawn="1">
            <p:ph type="body" sz="quarter" idx="32" hasCustomPrompt="1"/>
          </p:nvPr>
        </p:nvSpPr>
        <p:spPr>
          <a:xfrm>
            <a:off x="5363579" y="2361906"/>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xmlns="" id="{B58710FA-1994-8F4D-A2ED-3865386E0444}"/>
              </a:ext>
            </a:extLst>
          </p:cNvPr>
          <p:cNvSpPr>
            <a:spLocks noGrp="1"/>
          </p:cNvSpPr>
          <p:nvPr userDrawn="1">
            <p:ph type="body" sz="quarter" idx="33" hasCustomPrompt="1"/>
          </p:nvPr>
        </p:nvSpPr>
        <p:spPr>
          <a:xfrm>
            <a:off x="4549985" y="3132516"/>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xmlns="" id="{E7C9F3DF-F2E3-5B4B-A293-519EBD892B38}"/>
              </a:ext>
            </a:extLst>
          </p:cNvPr>
          <p:cNvSpPr>
            <a:spLocks noGrp="1"/>
          </p:cNvSpPr>
          <p:nvPr userDrawn="1">
            <p:ph type="body" sz="quarter" idx="34" hasCustomPrompt="1"/>
          </p:nvPr>
        </p:nvSpPr>
        <p:spPr>
          <a:xfrm>
            <a:off x="5385282" y="3132516"/>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xmlns="" id="{5FEF9E0F-CCB4-9D40-9083-F85963D2966A}"/>
              </a:ext>
            </a:extLst>
          </p:cNvPr>
          <p:cNvSpPr>
            <a:spLocks noGrp="1"/>
          </p:cNvSpPr>
          <p:nvPr userDrawn="1">
            <p:ph type="body" sz="quarter" idx="35" hasCustomPrompt="1"/>
          </p:nvPr>
        </p:nvSpPr>
        <p:spPr>
          <a:xfrm>
            <a:off x="4528282" y="3887083"/>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xmlns="" id="{1972AA1F-15FA-A945-A4A7-7FF4400BA6A5}"/>
              </a:ext>
            </a:extLst>
          </p:cNvPr>
          <p:cNvSpPr>
            <a:spLocks noGrp="1"/>
          </p:cNvSpPr>
          <p:nvPr userDrawn="1">
            <p:ph type="body" sz="quarter" idx="36" hasCustomPrompt="1"/>
          </p:nvPr>
        </p:nvSpPr>
        <p:spPr>
          <a:xfrm>
            <a:off x="5363579" y="3887083"/>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Rectangle 35">
            <a:extLst>
              <a:ext uri="{FF2B5EF4-FFF2-40B4-BE49-F238E27FC236}">
                <a16:creationId xmlns:a16="http://schemas.microsoft.com/office/drawing/2014/main" xmlns="" id="{27BC3113-E3C6-5349-8D68-5760D4A8C23B}"/>
              </a:ext>
            </a:extLst>
          </p:cNvPr>
          <p:cNvSpPr/>
          <p:nvPr userDrawn="1"/>
        </p:nvSpPr>
        <p:spPr>
          <a:xfrm>
            <a:off x="4528281" y="5560761"/>
            <a:ext cx="6686407" cy="577081"/>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p>
        </p:txBody>
      </p:sp>
      <p:grpSp>
        <p:nvGrpSpPr>
          <p:cNvPr id="2" name="Group 1">
            <a:extLst>
              <a:ext uri="{FF2B5EF4-FFF2-40B4-BE49-F238E27FC236}">
                <a16:creationId xmlns:a16="http://schemas.microsoft.com/office/drawing/2014/main" xmlns="" id="{7825F61E-2ECB-D944-82FF-1112F8A7AD2C}"/>
              </a:ext>
            </a:extLst>
          </p:cNvPr>
          <p:cNvGrpSpPr/>
          <p:nvPr userDrawn="1"/>
        </p:nvGrpSpPr>
        <p:grpSpPr>
          <a:xfrm>
            <a:off x="4371799" y="1501098"/>
            <a:ext cx="6849469" cy="2396429"/>
            <a:chOff x="5734682" y="2114653"/>
            <a:chExt cx="4556259" cy="2804550"/>
          </a:xfrm>
        </p:grpSpPr>
        <p:sp>
          <p:nvSpPr>
            <p:cNvPr id="20" name="Rectangle 19">
              <a:extLst>
                <a:ext uri="{FF2B5EF4-FFF2-40B4-BE49-F238E27FC236}">
                  <a16:creationId xmlns:a16="http://schemas.microsoft.com/office/drawing/2014/main" xmlns="" id="{681FEB11-4BC3-2445-A1F4-9F650C0DC801}"/>
                </a:ext>
              </a:extLst>
            </p:cNvPr>
            <p:cNvSpPr/>
            <p:nvPr userDrawn="1"/>
          </p:nvSpPr>
          <p:spPr>
            <a:xfrm>
              <a:off x="5734682" y="2114653"/>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xmlns="" id="{4FB6CF90-07DC-4541-91C5-2DDC9275C401}"/>
                </a:ext>
              </a:extLst>
            </p:cNvPr>
            <p:cNvSpPr/>
            <p:nvPr userDrawn="1"/>
          </p:nvSpPr>
          <p:spPr>
            <a:xfrm>
              <a:off x="5734682" y="3052782"/>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xmlns="" id="{4144BCAA-A41C-E54B-98A0-5A64F98BBA02}"/>
                </a:ext>
              </a:extLst>
            </p:cNvPr>
            <p:cNvSpPr/>
            <p:nvPr userDrawn="1"/>
          </p:nvSpPr>
          <p:spPr>
            <a:xfrm>
              <a:off x="5734682" y="3945075"/>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xmlns="" id="{33809D8D-1AA2-1D4B-B124-8D2A4A3D6E3A}"/>
                </a:ext>
              </a:extLst>
            </p:cNvPr>
            <p:cNvSpPr/>
            <p:nvPr userDrawn="1"/>
          </p:nvSpPr>
          <p:spPr>
            <a:xfrm>
              <a:off x="5734682" y="4883203"/>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grpSp>
      <p:grpSp>
        <p:nvGrpSpPr>
          <p:cNvPr id="34" name="Graphic 2">
            <a:extLst>
              <a:ext uri="{FF2B5EF4-FFF2-40B4-BE49-F238E27FC236}">
                <a16:creationId xmlns:a16="http://schemas.microsoft.com/office/drawing/2014/main" xmlns="" id="{D97B6028-6190-104C-97C1-E74E55C3D0F1}"/>
              </a:ext>
            </a:extLst>
          </p:cNvPr>
          <p:cNvGrpSpPr/>
          <p:nvPr userDrawn="1"/>
        </p:nvGrpSpPr>
        <p:grpSpPr>
          <a:xfrm rot="16200000">
            <a:off x="-1080012" y="3794929"/>
            <a:ext cx="3833889" cy="1673865"/>
            <a:chOff x="3357879" y="5072538"/>
            <a:chExt cx="593407" cy="259080"/>
          </a:xfrm>
          <a:solidFill>
            <a:srgbClr val="EB7339"/>
          </a:solidFill>
        </p:grpSpPr>
        <p:sp>
          <p:nvSpPr>
            <p:cNvPr id="35" name="Freeform 34">
              <a:extLst>
                <a:ext uri="{FF2B5EF4-FFF2-40B4-BE49-F238E27FC236}">
                  <a16:creationId xmlns:a16="http://schemas.microsoft.com/office/drawing/2014/main" xmlns="" id="{0162CC50-D6FE-9D48-841E-D0CB0C9C745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xmlns="" id="{3220F7D6-B934-D64C-A07A-E6A5B7AC346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xmlns="" id="{E9B03808-BE0B-9940-8949-C304D9B3950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a16="http://schemas.microsoft.com/office/drawing/2014/main" xmlns="" id="{1A13B05A-E52D-D044-93EB-9660AC258BCA}"/>
              </a:ext>
            </a:extLst>
          </p:cNvPr>
          <p:cNvSpPr>
            <a:spLocks noGrp="1"/>
          </p:cNvSpPr>
          <p:nvPr>
            <p:ph type="body" sz="quarter" idx="10" hasCustomPrompt="1"/>
          </p:nvPr>
        </p:nvSpPr>
        <p:spPr>
          <a:xfrm>
            <a:off x="1278900" y="790937"/>
            <a:ext cx="2528330" cy="1395907"/>
          </a:xfrm>
          <a:prstGeom prst="rect">
            <a:avLst/>
          </a:prstGeom>
        </p:spPr>
        <p:txBody>
          <a:bodyPr>
            <a:noAutofit/>
          </a:bodyPr>
          <a:lstStyle>
            <a:lvl1pPr marL="0" indent="0">
              <a:lnSpc>
                <a:spcPts val="3240"/>
              </a:lnSpc>
              <a:spcBef>
                <a:spcPts val="0"/>
              </a:spcBef>
              <a:buNone/>
              <a:defRPr sz="36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Tree>
    <p:extLst>
      <p:ext uri="{BB962C8B-B14F-4D97-AF65-F5344CB8AC3E}">
        <p14:creationId xmlns:p14="http://schemas.microsoft.com/office/powerpoint/2010/main" xmlns=""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28A2B8D5-B1A8-DD47-B5C1-C990227310BE}"/>
              </a:ext>
            </a:extLst>
          </p:cNvPr>
          <p:cNvSpPr/>
          <p:nvPr userDrawn="1"/>
        </p:nvSpPr>
        <p:spPr>
          <a:xfrm flipV="1">
            <a:off x="0" y="-2"/>
            <a:ext cx="714331"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aphic 2">
            <a:extLst>
              <a:ext uri="{FF2B5EF4-FFF2-40B4-BE49-F238E27FC236}">
                <a16:creationId xmlns:a16="http://schemas.microsoft.com/office/drawing/2014/main" xmlns="" id="{D97B6028-6190-104C-97C1-E74E55C3D0F1}"/>
              </a:ext>
            </a:extLst>
          </p:cNvPr>
          <p:cNvGrpSpPr/>
          <p:nvPr userDrawn="1"/>
        </p:nvGrpSpPr>
        <p:grpSpPr>
          <a:xfrm rot="16200000">
            <a:off x="-1080012" y="3794929"/>
            <a:ext cx="3833889" cy="1673865"/>
            <a:chOff x="3357879" y="5072538"/>
            <a:chExt cx="593407" cy="259080"/>
          </a:xfrm>
          <a:solidFill>
            <a:srgbClr val="EB7339"/>
          </a:solidFill>
        </p:grpSpPr>
        <p:sp>
          <p:nvSpPr>
            <p:cNvPr id="35" name="Freeform 34">
              <a:extLst>
                <a:ext uri="{FF2B5EF4-FFF2-40B4-BE49-F238E27FC236}">
                  <a16:creationId xmlns:a16="http://schemas.microsoft.com/office/drawing/2014/main" xmlns="" id="{0162CC50-D6FE-9D48-841E-D0CB0C9C745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xmlns="" id="{3220F7D6-B934-D64C-A07A-E6A5B7AC346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xmlns="" id="{E9B03808-BE0B-9940-8949-C304D9B3950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a16="http://schemas.microsoft.com/office/drawing/2014/main" xmlns="" id="{1A13B05A-E52D-D044-93EB-9660AC258BCA}"/>
              </a:ext>
            </a:extLst>
          </p:cNvPr>
          <p:cNvSpPr>
            <a:spLocks noGrp="1"/>
          </p:cNvSpPr>
          <p:nvPr>
            <p:ph type="body" sz="quarter" idx="10" hasCustomPrompt="1"/>
          </p:nvPr>
        </p:nvSpPr>
        <p:spPr>
          <a:xfrm>
            <a:off x="1278900" y="790937"/>
            <a:ext cx="2528330" cy="1395907"/>
          </a:xfrm>
          <a:prstGeom prst="rect">
            <a:avLst/>
          </a:prstGeom>
        </p:spPr>
        <p:txBody>
          <a:bodyPr>
            <a:noAutofit/>
          </a:bodyPr>
          <a:lstStyle>
            <a:lvl1pPr marL="0" indent="0">
              <a:lnSpc>
                <a:spcPts val="3240"/>
              </a:lnSpc>
              <a:spcBef>
                <a:spcPts val="0"/>
              </a:spcBef>
              <a:buNone/>
              <a:defRPr sz="36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Tree>
    <p:extLst>
      <p:ext uri="{BB962C8B-B14F-4D97-AF65-F5344CB8AC3E}">
        <p14:creationId xmlns:p14="http://schemas.microsoft.com/office/powerpoint/2010/main" xmlns="" val="326689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2BE1630F-ABE3-454E-AF33-B76A322BEE7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xmlns="" id="{92A42E87-A088-ED42-925E-427AFFB3E1E6}"/>
              </a:ext>
            </a:extLst>
          </p:cNvPr>
          <p:cNvGrpSpPr/>
          <p:nvPr userDrawn="1"/>
        </p:nvGrpSpPr>
        <p:grpSpPr>
          <a:xfrm rot="16200000">
            <a:off x="1576023" y="4464262"/>
            <a:ext cx="1673859" cy="3833889"/>
            <a:chOff x="-31447" y="6044462"/>
            <a:chExt cx="1673859" cy="3833889"/>
          </a:xfrm>
        </p:grpSpPr>
        <p:sp>
          <p:nvSpPr>
            <p:cNvPr id="14" name="Freeform 13">
              <a:extLst>
                <a:ext uri="{FF2B5EF4-FFF2-40B4-BE49-F238E27FC236}">
                  <a16:creationId xmlns:a16="http://schemas.microsoft.com/office/drawing/2014/main" xmlns="" id="{09EDF5FB-D775-9D48-898F-F2F4ABE9275A}"/>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xmlns="" id="{4CE4E29B-EA2D-F44F-98B7-45A465105C27}"/>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xmlns="" id="{4AD1C726-C387-CA4A-A1C9-EFDDD3CDEAF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xmlns="" id="{58BF3795-E881-3A48-987F-B734A1377660}"/>
              </a:ext>
            </a:extLst>
          </p:cNvPr>
          <p:cNvGrpSpPr/>
          <p:nvPr userDrawn="1"/>
        </p:nvGrpSpPr>
        <p:grpSpPr>
          <a:xfrm rot="16200000">
            <a:off x="8037621" y="-1362390"/>
            <a:ext cx="1673859" cy="3833889"/>
            <a:chOff x="6420816" y="1164037"/>
            <a:chExt cx="1673859" cy="3833889"/>
          </a:xfrm>
        </p:grpSpPr>
        <p:sp>
          <p:nvSpPr>
            <p:cNvPr id="19" name="Freeform 18">
              <a:extLst>
                <a:ext uri="{FF2B5EF4-FFF2-40B4-BE49-F238E27FC236}">
                  <a16:creationId xmlns:a16="http://schemas.microsoft.com/office/drawing/2014/main" xmlns="" id="{1F0A3D0C-45D5-9443-BD07-014894D3B0DD}"/>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xmlns="" id="{4761B642-84BF-0741-BAE4-5E3919A34167}"/>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xmlns="" id="{64CDB8F4-E4C9-0E45-BF05-7B2228EAC98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2" name="Rectangle 21">
            <a:extLst>
              <a:ext uri="{FF2B5EF4-FFF2-40B4-BE49-F238E27FC236}">
                <a16:creationId xmlns:a16="http://schemas.microsoft.com/office/drawing/2014/main" xmlns="" id="{FF6A92F6-7AEB-B44D-810F-0ECFA12BA532}"/>
              </a:ext>
            </a:extLst>
          </p:cNvPr>
          <p:cNvSpPr/>
          <p:nvPr userDrawn="1"/>
        </p:nvSpPr>
        <p:spPr>
          <a:xfrm rot="16200000">
            <a:off x="3025490" y="-2193521"/>
            <a:ext cx="6141020" cy="1124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3" name="Rectangle 22">
            <a:extLst>
              <a:ext uri="{FF2B5EF4-FFF2-40B4-BE49-F238E27FC236}">
                <a16:creationId xmlns:a16="http://schemas.microsoft.com/office/drawing/2014/main" xmlns="" id="{5D794C57-9082-3442-9C59-C208B6EE54D5}"/>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3">
            <a:extLst>
              <a:ext uri="{FF2B5EF4-FFF2-40B4-BE49-F238E27FC236}">
                <a16:creationId xmlns:a16="http://schemas.microsoft.com/office/drawing/2014/main" xmlns="" id="{E95453CA-7B4E-0746-91B4-37426B27DE91}"/>
              </a:ext>
            </a:extLst>
          </p:cNvPr>
          <p:cNvSpPr>
            <a:spLocks noGrp="1"/>
          </p:cNvSpPr>
          <p:nvPr>
            <p:ph type="pic" sz="quarter" idx="11"/>
          </p:nvPr>
        </p:nvSpPr>
        <p:spPr>
          <a:xfrm>
            <a:off x="817789" y="746272"/>
            <a:ext cx="1055642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7" name="Rectangle 36">
            <a:extLst>
              <a:ext uri="{FF2B5EF4-FFF2-40B4-BE49-F238E27FC236}">
                <a16:creationId xmlns:a16="http://schemas.microsoft.com/office/drawing/2014/main" xmlns="" id="{BB251946-063C-FD42-BB9A-D32D918A8245}"/>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3057462B-B982-D448-9A5D-28B4A360EC4F}"/>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52" name="Picture 51">
            <a:extLst>
              <a:ext uri="{FF2B5EF4-FFF2-40B4-BE49-F238E27FC236}">
                <a16:creationId xmlns:a16="http://schemas.microsoft.com/office/drawing/2014/main" xmlns="" id="{7F852CD8-9B07-B64B-8A48-634C007D3FB8}"/>
              </a:ext>
            </a:extLst>
          </p:cNvPr>
          <p:cNvPicPr>
            <a:picLocks noChangeAspect="1"/>
          </p:cNvPicPr>
          <p:nvPr userDrawn="1"/>
        </p:nvPicPr>
        <p:blipFill>
          <a:blip r:embed="rId2"/>
          <a:stretch>
            <a:fillRect/>
          </a:stretch>
        </p:blipFill>
        <p:spPr>
          <a:xfrm>
            <a:off x="11867884" y="6500219"/>
            <a:ext cx="127000" cy="127000"/>
          </a:xfrm>
          <a:prstGeom prst="rect">
            <a:avLst/>
          </a:prstGeom>
        </p:spPr>
      </p:pic>
    </p:spTree>
    <p:extLst>
      <p:ext uri="{BB962C8B-B14F-4D97-AF65-F5344CB8AC3E}">
        <p14:creationId xmlns:p14="http://schemas.microsoft.com/office/powerpoint/2010/main" xmlns=""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2">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1A64D667-BE72-C24D-B0CC-AD31B56CD27C}"/>
              </a:ext>
            </a:extLst>
          </p:cNvPr>
          <p:cNvSpPr/>
          <p:nvPr userDrawn="1"/>
        </p:nvSpPr>
        <p:spPr>
          <a:xfrm rot="16200000">
            <a:off x="4192375" y="-642572"/>
            <a:ext cx="3807250" cy="812984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xmlns=""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EB7339"/>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18" name="Text Placeholder 17">
            <a:extLst>
              <a:ext uri="{FF2B5EF4-FFF2-40B4-BE49-F238E27FC236}">
                <a16:creationId xmlns:a16="http://schemas.microsoft.com/office/drawing/2014/main" xmlns=""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
        <p:nvSpPr>
          <p:cNvPr id="30" name="Picture Placeholder 29">
            <a:extLst>
              <a:ext uri="{FF2B5EF4-FFF2-40B4-BE49-F238E27FC236}">
                <a16:creationId xmlns:a16="http://schemas.microsoft.com/office/drawing/2014/main" xmlns=""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xmlns="" val="381912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17">
            <a:extLst>
              <a:ext uri="{FF2B5EF4-FFF2-40B4-BE49-F238E27FC236}">
                <a16:creationId xmlns:a16="http://schemas.microsoft.com/office/drawing/2014/main" xmlns=""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EB7339"/>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8" name="Text Placeholder 17">
            <a:extLst>
              <a:ext uri="{FF2B5EF4-FFF2-40B4-BE49-F238E27FC236}">
                <a16:creationId xmlns:a16="http://schemas.microsoft.com/office/drawing/2014/main" xmlns=""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Tree>
    <p:extLst>
      <p:ext uri="{BB962C8B-B14F-4D97-AF65-F5344CB8AC3E}">
        <p14:creationId xmlns:p14="http://schemas.microsoft.com/office/powerpoint/2010/main" xmlns="" val="157695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B7E66DD-F23B-014C-B0A0-143429C57BC5}"/>
              </a:ext>
            </a:extLst>
          </p:cNvPr>
          <p:cNvSpPr/>
          <p:nvPr userDrawn="1"/>
        </p:nvSpPr>
        <p:spPr>
          <a:xfrm>
            <a:off x="0" y="16329"/>
            <a:ext cx="4780547" cy="6858000"/>
          </a:xfrm>
          <a:prstGeom prst="rect">
            <a:avLst/>
          </a:prstGeom>
          <a:solidFill>
            <a:srgbClr val="354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xmlns=""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xmlns=""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xmlns=""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a16="http://schemas.microsoft.com/office/drawing/2014/main" xmlns=""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xmlns=""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a16="http://schemas.microsoft.com/office/drawing/2014/main" xmlns=""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xmlns=""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a16="http://schemas.microsoft.com/office/drawing/2014/main" xmlns=""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a16="http://schemas.microsoft.com/office/drawing/2014/main" xmlns=""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a16="http://schemas.microsoft.com/office/drawing/2014/main" xmlns=""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p14="http://schemas.microsoft.com/office/powerpoint/2010/main" xmlns=""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6E48C901-6837-1544-8B62-CA5546255B72}"/>
              </a:ext>
            </a:extLst>
          </p:cNvPr>
          <p:cNvGrpSpPr/>
          <p:nvPr userDrawn="1"/>
        </p:nvGrpSpPr>
        <p:grpSpPr>
          <a:xfrm>
            <a:off x="11779427" y="3211290"/>
            <a:ext cx="317393" cy="3412980"/>
            <a:chOff x="7119931" y="6749816"/>
            <a:chExt cx="317393" cy="3412980"/>
          </a:xfrm>
        </p:grpSpPr>
        <p:sp>
          <p:nvSpPr>
            <p:cNvPr id="15" name="Rectangle 14">
              <a:extLst>
                <a:ext uri="{FF2B5EF4-FFF2-40B4-BE49-F238E27FC236}">
                  <a16:creationId xmlns:a16="http://schemas.microsoft.com/office/drawing/2014/main" xmlns="" id="{DDE7F489-DFCC-CC40-8E50-87FFCC47FFAC}"/>
                </a:ext>
              </a:extLst>
            </p:cNvPr>
            <p:cNvSpPr/>
            <p:nvPr userDrawn="1"/>
          </p:nvSpPr>
          <p:spPr>
            <a:xfrm rot="16200000">
              <a:off x="5677889" y="8236536"/>
              <a:ext cx="3173496" cy="200055"/>
            </a:xfrm>
            <a:prstGeom prst="rect">
              <a:avLst/>
            </a:prstGeom>
          </p:spPr>
          <p:txBody>
            <a:bodyPr wrap="square">
              <a:spAutoFit/>
            </a:bodyPr>
            <a:lstStyle/>
            <a:p>
              <a:pPr algn="l"/>
              <a:r>
                <a:rPr lang="en-IE" sz="700" b="0" i="0" u="none" strike="noStrike" kern="1000" spc="270" baseline="0" dirty="0">
                  <a:solidFill>
                    <a:srgbClr val="354F92"/>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rgbClr val="354F92"/>
                </a:solidFill>
                <a:latin typeface="Calibri" panose="020F0502020204030204" pitchFamily="34" charset="0"/>
                <a:ea typeface="Open Sans" panose="020B060603050402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xmlns="" id="{1D217D8C-9C06-9042-94B2-79EB00B2AE47}"/>
                </a:ext>
              </a:extLst>
            </p:cNvPr>
            <p:cNvGrpSpPr/>
            <p:nvPr userDrawn="1"/>
          </p:nvGrpSpPr>
          <p:grpSpPr>
            <a:xfrm rot="20700000">
              <a:off x="7119931" y="10024223"/>
              <a:ext cx="317393" cy="138573"/>
              <a:chOff x="3407362" y="9340156"/>
              <a:chExt cx="1351985" cy="590273"/>
            </a:xfrm>
          </p:grpSpPr>
          <p:sp>
            <p:nvSpPr>
              <p:cNvPr id="17" name="Freeform 16">
                <a:extLst>
                  <a:ext uri="{FF2B5EF4-FFF2-40B4-BE49-F238E27FC236}">
                    <a16:creationId xmlns:a16="http://schemas.microsoft.com/office/drawing/2014/main" xmlns="" id="{247C3F94-29BE-CA49-88CC-B49ECAE44FBF}"/>
                  </a:ext>
                </a:extLst>
              </p:cNvPr>
              <p:cNvSpPr/>
              <p:nvPr/>
            </p:nvSpPr>
            <p:spPr>
              <a:xfrm>
                <a:off x="3751433" y="9344583"/>
                <a:ext cx="564231" cy="564233"/>
              </a:xfrm>
              <a:custGeom>
                <a:avLst/>
                <a:gdLst>
                  <a:gd name="connsiteX0" fmla="*/ 247650 w 247650"/>
                  <a:gd name="connsiteY0" fmla="*/ 123825 h 247650"/>
                  <a:gd name="connsiteX1" fmla="*/ 123825 w 247650"/>
                  <a:gd name="connsiteY1" fmla="*/ 247650 h 247650"/>
                  <a:gd name="connsiteX2" fmla="*/ 0 w 247650"/>
                  <a:gd name="connsiteY2" fmla="*/ 123825 h 247650"/>
                  <a:gd name="connsiteX3" fmla="*/ 123825 w 247650"/>
                  <a:gd name="connsiteY3" fmla="*/ 0 h 247650"/>
                  <a:gd name="connsiteX4" fmla="*/ 247650 w 247650"/>
                  <a:gd name="connsiteY4" fmla="*/ 12382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EBE38"/>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2">
                <a:extLst>
                  <a:ext uri="{FF2B5EF4-FFF2-40B4-BE49-F238E27FC236}">
                    <a16:creationId xmlns:a16="http://schemas.microsoft.com/office/drawing/2014/main" xmlns="" id="{3F5C3BC8-A712-364A-AD01-0920127C5240}"/>
                  </a:ext>
                </a:extLst>
              </p:cNvPr>
              <p:cNvGrpSpPr/>
              <p:nvPr/>
            </p:nvGrpSpPr>
            <p:grpSpPr>
              <a:xfrm>
                <a:off x="3407362" y="9340156"/>
                <a:ext cx="1351985" cy="590273"/>
                <a:chOff x="3357879" y="5072538"/>
                <a:chExt cx="593407" cy="259080"/>
              </a:xfrm>
              <a:solidFill>
                <a:srgbClr val="FFFFFF"/>
              </a:solidFill>
            </p:grpSpPr>
            <p:sp>
              <p:nvSpPr>
                <p:cNvPr id="19" name="Freeform 18">
                  <a:extLst>
                    <a:ext uri="{FF2B5EF4-FFF2-40B4-BE49-F238E27FC236}">
                      <a16:creationId xmlns:a16="http://schemas.microsoft.com/office/drawing/2014/main" xmlns="" id="{3C8AAAC1-ED22-6442-B7F7-218FBE5F40F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xmlns="" id="{3B92E1A8-FC4E-BB4E-A625-8B0C12269BBC}"/>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xmlns="" id="{5FDFC230-509B-0444-AAE9-25EE6385C05D}"/>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xmlns=""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82" r:id="rId3"/>
    <p:sldLayoutId id="2147483842" r:id="rId4"/>
    <p:sldLayoutId id="2147483887"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88" r:id="rId18"/>
    <p:sldLayoutId id="2147483889" r:id="rId19"/>
    <p:sldLayoutId id="214748389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ecoffeecup.com/" TargetMode="Externa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s://www.ethnos.gr/greece/article/73544/ptolemaidastakagkelaoikatoikoigiathnapolignitopoihshthsperioxh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inactionforabetterworld.com/en/" TargetMode="External"/><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9.svg"/><Relationship Id="rId2" Type="http://schemas.openxmlformats.org/officeDocument/2006/relationships/image" Target="../media/image19.jpeg"/><Relationship Id="rId16" Type="http://schemas.openxmlformats.org/officeDocument/2006/relationships/hyperlink" Target="https://sdgs.un.org/goals/goal12" TargetMode="External"/><Relationship Id="rId1" Type="http://schemas.openxmlformats.org/officeDocument/2006/relationships/slideLayout" Target="../slideLayouts/slideLayout3.xml"/><Relationship Id="rId6" Type="http://schemas.openxmlformats.org/officeDocument/2006/relationships/image" Target="../media/image23.svg"/><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hyperlink" Target="https://inactionforabetterworld.com/en/" TargetMode="External"/><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3.png"/><Relationship Id="rId1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hyperlink" Target="https://inactionforabetterworld.com/en/" TargetMode="External"/><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inactionforabetterworld.com/en/" TargetMode="External"/><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5.xml"/><Relationship Id="rId1" Type="http://schemas.openxmlformats.org/officeDocument/2006/relationships/video" Target="https://www.youtube.com/embed/7xjRwnIlF8U?feature=oembed" TargetMode="External"/><Relationship Id="rId4" Type="http://schemas.openxmlformats.org/officeDocument/2006/relationships/hyperlink" Target="https://youtu.be/7xjRwnIlF8U"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s://www.bioaction.gr/" TargetMode="Externa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hyperlink" Target="https://www.renovablesverdes.com/bg/greenwashing-que-es-y-como-reconocerlo/" TargetMode="External"/><Relationship Id="rId2" Type="http://schemas.openxmlformats.org/officeDocument/2006/relationships/image" Target="../media/image40.jpe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hyperlink" Target="https://ecovarna.info/kak-da-razpoznaem-zelenoto-izmivane/" TargetMode="External"/><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inactionforabetterworld.com/en/" TargetMode="Externa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sdgs.un.org/goals/goal12" TargetMode="Externa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5.xml"/><Relationship Id="rId1" Type="http://schemas.openxmlformats.org/officeDocument/2006/relationships/video" Target="https://www.youtube.com/embed/ZO28tn87Ad8?feature=oembed" TargetMode="External"/><Relationship Id="rId4" Type="http://schemas.openxmlformats.org/officeDocument/2006/relationships/hyperlink" Target="https://youtu.be/ZO28tn87Ad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www.lipsi.gov.gr/el/blog" TargetMode="External"/><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ciudad-huerto.org/etiqueta/compostaje-comunitario/" TargetMode="Externa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organicauthority.com/" TargetMode="Externa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hyperlink" Target="https://kath.gr/el/koinwniki-euthuni" TargetMode="External"/><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10.xml"/><Relationship Id="rId1" Type="http://schemas.openxmlformats.org/officeDocument/2006/relationships/video" Target="https://www.youtube.com/embed/tqzF_7H53Ps?feature=oembed" TargetMode="External"/><Relationship Id="rId4" Type="http://schemas.openxmlformats.org/officeDocument/2006/relationships/hyperlink" Target="https://youtu.be/tqzF_7H53P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ideo" Target="https://www.youtube.com/embed/fAf32-9wHhc?feature=oembed" TargetMode="External"/><Relationship Id="rId5" Type="http://schemas.openxmlformats.org/officeDocument/2006/relationships/hyperlink" Target="https://youtu.be/fAf32-9wHhc" TargetMode="Externa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57.png"/><Relationship Id="rId4" Type="http://schemas.openxmlformats.org/officeDocument/2006/relationships/image" Target="../media/image63.sv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unstats.un.org/sdgs/report/2022/" TargetMode="External"/><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sdgs.un.org/goals/goal12" TargetMode="External"/><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18"/>
          <p:cNvPicPr preferRelativeResize="0">
            <a:picLocks noGrp="1"/>
          </p:cNvPicPr>
          <p:nvPr>
            <p:ph type="pic" idx="2"/>
          </p:nvPr>
        </p:nvPicPr>
        <p:blipFill rotWithShape="1">
          <a:blip r:embed="rId3">
            <a:alphaModFix/>
          </a:blip>
          <a:srcRect t="28827" b="28828"/>
          <a:stretch/>
        </p:blipFill>
        <p:spPr>
          <a:xfrm>
            <a:off x="0" y="2180235"/>
            <a:ext cx="12192000" cy="3440624"/>
          </a:xfrm>
          <a:prstGeom prst="rect">
            <a:avLst/>
          </a:prstGeom>
          <a:solidFill>
            <a:srgbClr val="D8D8D8"/>
          </a:solidFill>
          <a:ln>
            <a:noFill/>
          </a:ln>
        </p:spPr>
      </p:pic>
      <p:sp>
        <p:nvSpPr>
          <p:cNvPr id="202" name="Google Shape;202;p18"/>
          <p:cNvSpPr/>
          <p:nvPr/>
        </p:nvSpPr>
        <p:spPr>
          <a:xfrm>
            <a:off x="1673859" y="3117274"/>
            <a:ext cx="9423632" cy="21924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03" name="Google Shape;203;p18"/>
          <p:cNvSpPr txBox="1"/>
          <p:nvPr/>
        </p:nvSpPr>
        <p:spPr>
          <a:xfrm>
            <a:off x="1673860" y="3387437"/>
            <a:ext cx="9423632" cy="1200288"/>
          </a:xfrm>
          <a:prstGeom prst="rect">
            <a:avLst/>
          </a:prstGeom>
          <a:noFill/>
          <a:ln>
            <a:noFill/>
          </a:ln>
        </p:spPr>
        <p:txBody>
          <a:bodyPr spcFirstLastPara="1" wrap="square" lIns="91425" tIns="45700" rIns="91425" bIns="45700" anchor="t" anchorCtr="0">
            <a:spAutoFit/>
          </a:bodyPr>
          <a:lstStyle/>
          <a:p>
            <a:pPr>
              <a:buSzPts val="3600"/>
            </a:pPr>
            <a:r>
              <a:rPr lang="bg-BG" sz="3600" dirty="0">
                <a:solidFill>
                  <a:srgbClr val="EB7339"/>
                </a:solidFill>
                <a:ea typeface="Calibri"/>
                <a:cs typeface="Calibri"/>
                <a:sym typeface="Calibri"/>
              </a:rPr>
              <a:t>Шампиони в борбата с климатичните промени</a:t>
            </a:r>
            <a:endParaRPr lang="bg-BG" sz="3600" b="1" dirty="0">
              <a:solidFill>
                <a:srgbClr val="EB7339"/>
              </a:solidFill>
              <a:ea typeface="Calibri"/>
              <a:cs typeface="Calibri"/>
              <a:sym typeface="Calibri"/>
            </a:endParaRPr>
          </a:p>
          <a:p>
            <a:pPr>
              <a:buSzPts val="3600"/>
            </a:pPr>
            <a:r>
              <a:rPr lang="bg-BG" sz="3600" dirty="0">
                <a:solidFill>
                  <a:srgbClr val="EB7339"/>
                </a:solidFill>
                <a:ea typeface="Verdana" pitchFamily="34" charset="0"/>
              </a:rPr>
              <a:t>ЦУР 12 Устойчиво потребление и производство</a:t>
            </a:r>
            <a:endParaRPr lang="en-US" sz="3600" dirty="0">
              <a:solidFill>
                <a:srgbClr val="EB7339"/>
              </a:solidFill>
              <a:ea typeface="Verdana" pitchFamily="34" charset="0"/>
            </a:endParaRPr>
          </a:p>
        </p:txBody>
      </p:sp>
      <p:grpSp>
        <p:nvGrpSpPr>
          <p:cNvPr id="2" name="Google Shape;204;p18"/>
          <p:cNvGrpSpPr/>
          <p:nvPr/>
        </p:nvGrpSpPr>
        <p:grpSpPr>
          <a:xfrm rot="-5400000">
            <a:off x="-1080015" y="2697652"/>
            <a:ext cx="3833889" cy="1673859"/>
            <a:chOff x="3357879" y="5072538"/>
            <a:chExt cx="593407" cy="259079"/>
          </a:xfrm>
        </p:grpSpPr>
        <p:sp>
          <p:nvSpPr>
            <p:cNvPr id="205" name="Google Shape;205;p18"/>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 name="Google Shape;206;p18"/>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 name="Google Shape;207;p18"/>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058C90D1-2C6D-A9C7-0BD0-2E4A3BFF22E2}"/>
              </a:ext>
            </a:extLst>
          </p:cNvPr>
          <p:cNvSpPr txBox="1"/>
          <p:nvPr/>
        </p:nvSpPr>
        <p:spPr>
          <a:xfrm rot="16200000">
            <a:off x="9898848" y="1412385"/>
            <a:ext cx="3295462" cy="461665"/>
          </a:xfrm>
          <a:prstGeom prst="rect">
            <a:avLst/>
          </a:prstGeom>
          <a:noFill/>
        </p:spPr>
        <p:txBody>
          <a:bodyPr wrap="square">
            <a:spAutoFit/>
          </a:bodyPr>
          <a:lstStyle/>
          <a:p>
            <a:r>
              <a:rPr lang="el-GR" sz="2400" dirty="0">
                <a:solidFill>
                  <a:srgbClr val="0070C0"/>
                </a:solidFill>
                <a:hlinkClick r:id="rId2">
                  <a:extLst>
                    <a:ext uri="{A12FA001-AC4F-418D-AE19-62706E023703}">
                      <ahyp:hlinkClr xmlns:ahyp="http://schemas.microsoft.com/office/drawing/2018/hyperlinkcolor" xmlns="" val="tx"/>
                    </a:ext>
                  </a:extLst>
                </a:hlinkClick>
              </a:rPr>
              <a:t>https://ecoffeecup.com/</a:t>
            </a:r>
            <a:r>
              <a:rPr lang="bg-BG" sz="2400" dirty="0">
                <a:solidFill>
                  <a:srgbClr val="0070C0"/>
                </a:solidFill>
              </a:rPr>
              <a:t> </a:t>
            </a:r>
            <a:endParaRPr lang="el-GR" sz="2400" dirty="0">
              <a:solidFill>
                <a:srgbClr val="0070C0"/>
              </a:solidFill>
            </a:endParaRPr>
          </a:p>
        </p:txBody>
      </p:sp>
      <p:pic>
        <p:nvPicPr>
          <p:cNvPr id="1026" name="Picture 2"/>
          <p:cNvPicPr>
            <a:picLocks noChangeAspect="1" noChangeArrowheads="1"/>
          </p:cNvPicPr>
          <p:nvPr/>
        </p:nvPicPr>
        <p:blipFill>
          <a:blip r:embed="rId3"/>
          <a:srcRect/>
          <a:stretch>
            <a:fillRect/>
          </a:stretch>
        </p:blipFill>
        <p:spPr bwMode="auto">
          <a:xfrm>
            <a:off x="1715147" y="131282"/>
            <a:ext cx="7756223" cy="6618082"/>
          </a:xfrm>
          <a:prstGeom prst="rect">
            <a:avLst/>
          </a:prstGeom>
          <a:noFill/>
          <a:ln w="9525">
            <a:noFill/>
            <a:miter lim="800000"/>
            <a:headEnd/>
            <a:tailEnd/>
          </a:ln>
        </p:spPr>
      </p:pic>
      <p:pic>
        <p:nvPicPr>
          <p:cNvPr id="1028" name="Picture 4" descr="Ecoffee Cup SA | Johannesburg"/>
          <p:cNvPicPr>
            <a:picLocks noChangeAspect="1" noChangeArrowheads="1"/>
          </p:cNvPicPr>
          <p:nvPr/>
        </p:nvPicPr>
        <p:blipFill>
          <a:blip r:embed="rId4"/>
          <a:srcRect/>
          <a:stretch>
            <a:fillRect/>
          </a:stretch>
        </p:blipFill>
        <p:spPr bwMode="auto">
          <a:xfrm>
            <a:off x="9507582" y="131282"/>
            <a:ext cx="1872607" cy="1872607"/>
          </a:xfrm>
          <a:prstGeom prst="rect">
            <a:avLst/>
          </a:prstGeom>
          <a:noFill/>
        </p:spPr>
      </p:pic>
    </p:spTree>
    <p:extLst>
      <p:ext uri="{BB962C8B-B14F-4D97-AF65-F5344CB8AC3E}">
        <p14:creationId xmlns:p14="http://schemas.microsoft.com/office/powerpoint/2010/main" xmlns="" val="3342903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a:extLst>
              <a:ext uri="{FF2B5EF4-FFF2-40B4-BE49-F238E27FC236}">
                <a16:creationId xmlns:a16="http://schemas.microsoft.com/office/drawing/2014/main" xmlns="" id="{76E2377D-746A-227D-9192-F386DF45B629}"/>
              </a:ext>
            </a:extLst>
          </p:cNvPr>
          <p:cNvSpPr>
            <a:spLocks noGrp="1"/>
          </p:cNvSpPr>
          <p:nvPr>
            <p:ph type="body" sz="quarter" idx="18"/>
          </p:nvPr>
        </p:nvSpPr>
        <p:spPr>
          <a:xfrm>
            <a:off x="5553274" y="904352"/>
            <a:ext cx="5620693" cy="2515504"/>
          </a:xfrm>
        </p:spPr>
        <p:txBody>
          <a:bodyPr/>
          <a:lstStyle/>
          <a:p>
            <a:r>
              <a:rPr lang="bg-BG" sz="3200" dirty="0"/>
              <a:t>Какво е кръгова икономика</a:t>
            </a:r>
            <a:r>
              <a:rPr lang="en-US" sz="3200" dirty="0"/>
              <a:t>?</a:t>
            </a:r>
            <a:endParaRPr lang="el-GR" sz="3200" dirty="0"/>
          </a:p>
        </p:txBody>
      </p:sp>
      <p:pic>
        <p:nvPicPr>
          <p:cNvPr id="8" name="Θέση εικόνας 7" descr="Εικόνα που περιέχει κείμενο, υπαίθριος&#10;&#10;Περιγραφή που δημιουργήθηκε αυτόματα">
            <a:extLst>
              <a:ext uri="{FF2B5EF4-FFF2-40B4-BE49-F238E27FC236}">
                <a16:creationId xmlns:a16="http://schemas.microsoft.com/office/drawing/2014/main" xmlns="" id="{F8AD0A62-E80D-0A47-367A-F82E8071144C}"/>
              </a:ext>
            </a:extLst>
          </p:cNvPr>
          <p:cNvPicPr>
            <a:picLocks noGrp="1" noChangeAspect="1"/>
          </p:cNvPicPr>
          <p:nvPr>
            <p:ph type="pic" sz="quarter" idx="10"/>
          </p:nvPr>
        </p:nvPicPr>
        <p:blipFill>
          <a:blip r:embed="rId2"/>
          <a:srcRect l="27508" r="27508"/>
          <a:stretch>
            <a:fillRect/>
          </a:stretch>
        </p:blipFill>
        <p:spPr/>
      </p:pic>
      <p:pic>
        <p:nvPicPr>
          <p:cNvPr id="6" name="Picture 16"/>
          <p:cNvPicPr/>
          <p:nvPr/>
        </p:nvPicPr>
        <p:blipFill>
          <a:blip r:embed="rId3">
            <a:extLst>
              <a:ext uri="{28A0092B-C50C-407E-A947-70E740481C1C}">
                <a14:useLocalDpi xmlns:a14="http://schemas.microsoft.com/office/drawing/2010/main" xmlns="" val="0"/>
              </a:ext>
            </a:extLst>
          </a:blip>
          <a:stretch>
            <a:fillRect/>
          </a:stretch>
        </p:blipFill>
        <p:spPr>
          <a:xfrm>
            <a:off x="5064369" y="1435258"/>
            <a:ext cx="5946154" cy="52820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Θέση κειμένου 1">
            <a:extLst>
              <a:ext uri="{FF2B5EF4-FFF2-40B4-BE49-F238E27FC236}">
                <a16:creationId xmlns:a16="http://schemas.microsoft.com/office/drawing/2014/main" xmlns="" id="{D0C61213-2BDE-9B16-B1B2-34355CCF433D}"/>
              </a:ext>
            </a:extLst>
          </p:cNvPr>
          <p:cNvSpPr>
            <a:spLocks noGrp="1"/>
          </p:cNvSpPr>
          <p:nvPr>
            <p:ph type="body" sz="quarter" idx="18"/>
          </p:nvPr>
        </p:nvSpPr>
        <p:spPr>
          <a:xfrm>
            <a:off x="3092009" y="0"/>
            <a:ext cx="9099991" cy="6858000"/>
          </a:xfrm>
          <a:blipFill>
            <a:blip r:embed="rId2"/>
            <a:tile tx="0" ty="0" sx="100000" sy="100000" flip="none" algn="tl"/>
          </a:blipFill>
        </p:spPr>
        <p:txBody>
          <a:bodyPr/>
          <a:lstStyle/>
          <a:p>
            <a:r>
              <a:rPr lang="bg-BG" dirty="0">
                <a:solidFill>
                  <a:schemeClr val="bg1"/>
                </a:solidFill>
              </a:rPr>
              <a:t>Съгласно преобладаващия все още икономически м</a:t>
            </a:r>
            <a:r>
              <a:rPr lang="en-US" dirty="0">
                <a:solidFill>
                  <a:schemeClr val="bg1"/>
                </a:solidFill>
              </a:rPr>
              <a:t>o</a:t>
            </a:r>
            <a:r>
              <a:rPr lang="bg-BG" dirty="0">
                <a:solidFill>
                  <a:schemeClr val="bg1"/>
                </a:solidFill>
              </a:rPr>
              <a:t>дел  на линейна икономика, </a:t>
            </a:r>
            <a:r>
              <a:rPr lang="ru-RU" b="1" dirty="0" err="1">
                <a:solidFill>
                  <a:schemeClr val="bg1"/>
                </a:solidFill>
              </a:rPr>
              <a:t>производителят</a:t>
            </a:r>
            <a:r>
              <a:rPr lang="ru-RU" dirty="0">
                <a:solidFill>
                  <a:schemeClr val="bg1"/>
                </a:solidFill>
              </a:rPr>
              <a:t> </a:t>
            </a:r>
            <a:r>
              <a:rPr lang="ru-RU" dirty="0" err="1">
                <a:solidFill>
                  <a:schemeClr val="bg1"/>
                </a:solidFill>
              </a:rPr>
              <a:t>взем</a:t>
            </a:r>
            <a:r>
              <a:rPr lang="en-US" dirty="0">
                <a:solidFill>
                  <a:schemeClr val="bg1"/>
                </a:solidFill>
              </a:rPr>
              <a:t>a</a:t>
            </a:r>
            <a:r>
              <a:rPr lang="ru-RU" dirty="0">
                <a:solidFill>
                  <a:schemeClr val="bg1"/>
                </a:solidFill>
              </a:rPr>
              <a:t> под внимание следното, преди да реши дали продуктът си заслужава да бъде произведен</a:t>
            </a:r>
            <a:r>
              <a:rPr lang="bg-BG" dirty="0">
                <a:solidFill>
                  <a:schemeClr val="bg1"/>
                </a:solidFill>
              </a:rPr>
              <a:t>:</a:t>
            </a:r>
            <a:endParaRPr lang="en-US" dirty="0">
              <a:solidFill>
                <a:schemeClr val="bg1"/>
              </a:solidFill>
            </a:endParaRPr>
          </a:p>
          <a:p>
            <a:pPr marL="457200" indent="-457200">
              <a:buAutoNum type="arabicParenR"/>
            </a:pPr>
            <a:r>
              <a:rPr lang="ru-RU" b="1" dirty="0">
                <a:solidFill>
                  <a:schemeClr val="bg1"/>
                </a:solidFill>
              </a:rPr>
              <a:t>Как да го произведе с минимални разходи </a:t>
            </a:r>
            <a:r>
              <a:rPr lang="ru-RU" dirty="0">
                <a:solidFill>
                  <a:schemeClr val="bg1"/>
                </a:solidFill>
              </a:rPr>
              <a:t>(да намери най-евтиния доставчик на суровини, най-евтиния начин на производство, независимо от това колко отпадъци/странични продукти генерира и, в случай на липса на законови ограничения, просто да се отърве от тях, без допълнителна обработка, което би означавало повече пари, изразходвани за инвестиции в технологии за почистване). Що се отнася до транспортирането на готови продукти, производителят винаги е спазвал едно и също правило - кой транспорт е най-достъпен.</a:t>
            </a:r>
            <a:r>
              <a:rPr lang="en-US" dirty="0">
                <a:solidFill>
                  <a:schemeClr val="bg1"/>
                </a:solidFill>
              </a:rPr>
              <a:t> </a:t>
            </a:r>
            <a:endParaRPr lang="bg-BG" dirty="0">
              <a:solidFill>
                <a:schemeClr val="bg1"/>
              </a:solidFill>
            </a:endParaRPr>
          </a:p>
          <a:p>
            <a:pPr marL="457200" indent="-457200">
              <a:buAutoNum type="arabicParenR"/>
            </a:pPr>
            <a:r>
              <a:rPr lang="ru-RU" b="1" dirty="0">
                <a:solidFill>
                  <a:schemeClr val="bg1"/>
                </a:solidFill>
              </a:rPr>
              <a:t>Как да продаде продукта на възможно най-много клиенти, </a:t>
            </a:r>
            <a:r>
              <a:rPr lang="ru-RU" dirty="0">
                <a:solidFill>
                  <a:schemeClr val="bg1"/>
                </a:solidFill>
              </a:rPr>
              <a:t>с други думи, как да увеличи производството (неизбежно създавайки тонове отпадъци, когато продуктът най-накрая попадне в кошчето). </a:t>
            </a:r>
            <a:r>
              <a:rPr lang="ru-RU" dirty="0" err="1">
                <a:solidFill>
                  <a:schemeClr val="bg1"/>
                </a:solidFill>
              </a:rPr>
              <a:t>Що</a:t>
            </a:r>
            <a:r>
              <a:rPr lang="ru-RU" dirty="0">
                <a:solidFill>
                  <a:schemeClr val="bg1"/>
                </a:solidFill>
              </a:rPr>
              <a:t> се </a:t>
            </a:r>
            <a:r>
              <a:rPr lang="ru-RU" dirty="0" err="1">
                <a:solidFill>
                  <a:schemeClr val="bg1"/>
                </a:solidFill>
              </a:rPr>
              <a:t>отнася</a:t>
            </a:r>
            <a:r>
              <a:rPr lang="ru-RU" dirty="0">
                <a:solidFill>
                  <a:schemeClr val="bg1"/>
                </a:solidFill>
              </a:rPr>
              <a:t> до </a:t>
            </a:r>
            <a:r>
              <a:rPr lang="ru-RU" dirty="0" err="1">
                <a:solidFill>
                  <a:schemeClr val="bg1"/>
                </a:solidFill>
              </a:rPr>
              <a:t>опаковката</a:t>
            </a:r>
            <a:r>
              <a:rPr lang="ru-RU" dirty="0">
                <a:solidFill>
                  <a:schemeClr val="bg1"/>
                </a:solidFill>
              </a:rPr>
              <a:t>, </a:t>
            </a:r>
            <a:r>
              <a:rPr lang="ru-RU" dirty="0" err="1">
                <a:solidFill>
                  <a:schemeClr val="bg1"/>
                </a:solidFill>
              </a:rPr>
              <a:t>нейният</a:t>
            </a:r>
            <a:r>
              <a:rPr lang="ru-RU" dirty="0">
                <a:solidFill>
                  <a:schemeClr val="bg1"/>
                </a:solidFill>
              </a:rPr>
              <a:t> дизайн </a:t>
            </a:r>
            <a:r>
              <a:rPr lang="ru-RU" dirty="0" err="1">
                <a:solidFill>
                  <a:schemeClr val="bg1"/>
                </a:solidFill>
              </a:rPr>
              <a:t>винаги</a:t>
            </a:r>
            <a:r>
              <a:rPr lang="ru-RU" dirty="0">
                <a:solidFill>
                  <a:schemeClr val="bg1"/>
                </a:solidFill>
              </a:rPr>
              <a:t> се е </a:t>
            </a:r>
            <a:r>
              <a:rPr lang="ru-RU" dirty="0" err="1">
                <a:solidFill>
                  <a:schemeClr val="bg1"/>
                </a:solidFill>
              </a:rPr>
              <a:t>основавал</a:t>
            </a:r>
            <a:r>
              <a:rPr lang="ru-RU" dirty="0">
                <a:solidFill>
                  <a:schemeClr val="bg1"/>
                </a:solidFill>
              </a:rPr>
              <a:t> на </a:t>
            </a:r>
            <a:r>
              <a:rPr lang="ru-RU" dirty="0" err="1">
                <a:solidFill>
                  <a:schemeClr val="bg1"/>
                </a:solidFill>
              </a:rPr>
              <a:t>това</a:t>
            </a:r>
            <a:r>
              <a:rPr lang="ru-RU" dirty="0">
                <a:solidFill>
                  <a:schemeClr val="bg1"/>
                </a:solidFill>
              </a:rPr>
              <a:t> как да </a:t>
            </a:r>
            <a:r>
              <a:rPr lang="ru-RU" dirty="0" err="1">
                <a:solidFill>
                  <a:schemeClr val="bg1"/>
                </a:solidFill>
              </a:rPr>
              <a:t>привлече</a:t>
            </a:r>
            <a:r>
              <a:rPr lang="ru-RU" dirty="0">
                <a:solidFill>
                  <a:schemeClr val="bg1"/>
                </a:solidFill>
              </a:rPr>
              <a:t> </a:t>
            </a:r>
            <a:r>
              <a:rPr lang="ru-RU" dirty="0" err="1">
                <a:solidFill>
                  <a:schemeClr val="bg1"/>
                </a:solidFill>
              </a:rPr>
              <a:t>възможно</a:t>
            </a:r>
            <a:r>
              <a:rPr lang="ru-RU" dirty="0">
                <a:solidFill>
                  <a:schemeClr val="bg1"/>
                </a:solidFill>
              </a:rPr>
              <a:t> </a:t>
            </a:r>
            <a:r>
              <a:rPr lang="ru-RU" dirty="0" err="1">
                <a:solidFill>
                  <a:schemeClr val="bg1"/>
                </a:solidFill>
              </a:rPr>
              <a:t>най-много</a:t>
            </a:r>
            <a:r>
              <a:rPr lang="ru-RU" dirty="0">
                <a:solidFill>
                  <a:schemeClr val="bg1"/>
                </a:solidFill>
              </a:rPr>
              <a:t> потребители, </a:t>
            </a:r>
            <a:r>
              <a:rPr lang="ru-RU" dirty="0" err="1">
                <a:solidFill>
                  <a:schemeClr val="bg1"/>
                </a:solidFill>
              </a:rPr>
              <a:t>побеждавайки</a:t>
            </a:r>
            <a:r>
              <a:rPr lang="ru-RU" dirty="0">
                <a:solidFill>
                  <a:schemeClr val="bg1"/>
                </a:solidFill>
              </a:rPr>
              <a:t> </a:t>
            </a:r>
            <a:r>
              <a:rPr lang="ru-RU" dirty="0" err="1">
                <a:solidFill>
                  <a:schemeClr val="bg1"/>
                </a:solidFill>
              </a:rPr>
              <a:t>конкурентите</a:t>
            </a:r>
            <a:r>
              <a:rPr lang="ru-RU" dirty="0">
                <a:solidFill>
                  <a:schemeClr val="bg1"/>
                </a:solidFill>
              </a:rPr>
              <a:t> (и </a:t>
            </a:r>
            <a:r>
              <a:rPr lang="ru-RU" dirty="0" err="1">
                <a:solidFill>
                  <a:schemeClr val="bg1"/>
                </a:solidFill>
              </a:rPr>
              <a:t>стига</a:t>
            </a:r>
            <a:r>
              <a:rPr lang="ru-RU" dirty="0">
                <a:solidFill>
                  <a:schemeClr val="bg1"/>
                </a:solidFill>
              </a:rPr>
              <a:t> </a:t>
            </a:r>
            <a:r>
              <a:rPr lang="ru-RU" dirty="0" err="1">
                <a:solidFill>
                  <a:schemeClr val="bg1"/>
                </a:solidFill>
              </a:rPr>
              <a:t>цената</a:t>
            </a:r>
            <a:r>
              <a:rPr lang="ru-RU" dirty="0">
                <a:solidFill>
                  <a:schemeClr val="bg1"/>
                </a:solidFill>
              </a:rPr>
              <a:t> на </a:t>
            </a:r>
            <a:r>
              <a:rPr lang="ru-RU" dirty="0" err="1">
                <a:solidFill>
                  <a:schemeClr val="bg1"/>
                </a:solidFill>
              </a:rPr>
              <a:t>опаковката</a:t>
            </a:r>
            <a:r>
              <a:rPr lang="ru-RU" dirty="0">
                <a:solidFill>
                  <a:schemeClr val="bg1"/>
                </a:solidFill>
              </a:rPr>
              <a:t> да не </a:t>
            </a:r>
            <a:r>
              <a:rPr lang="ru-RU" dirty="0" err="1">
                <a:solidFill>
                  <a:schemeClr val="bg1"/>
                </a:solidFill>
              </a:rPr>
              <a:t>излезе</a:t>
            </a:r>
            <a:r>
              <a:rPr lang="ru-RU" dirty="0">
                <a:solidFill>
                  <a:schemeClr val="bg1"/>
                </a:solidFill>
              </a:rPr>
              <a:t> от </a:t>
            </a:r>
            <a:r>
              <a:rPr lang="ru-RU" dirty="0" err="1">
                <a:solidFill>
                  <a:schemeClr val="bg1"/>
                </a:solidFill>
              </a:rPr>
              <a:t>релсата</a:t>
            </a:r>
            <a:r>
              <a:rPr lang="ru-RU" dirty="0">
                <a:solidFill>
                  <a:schemeClr val="bg1"/>
                </a:solidFill>
              </a:rPr>
              <a:t>).</a:t>
            </a:r>
          </a:p>
          <a:p>
            <a:pPr marL="457200" indent="-457200"/>
            <a:endParaRPr lang="en-US" dirty="0">
              <a:solidFill>
                <a:schemeClr val="bg1"/>
              </a:solidFill>
            </a:endParaRPr>
          </a:p>
          <a:p>
            <a:r>
              <a:rPr lang="bg-BG" b="1" dirty="0">
                <a:solidFill>
                  <a:schemeClr val="bg1"/>
                </a:solidFill>
              </a:rPr>
              <a:t> </a:t>
            </a:r>
            <a:endParaRPr lang="el-GR" b="1" dirty="0">
              <a:solidFill>
                <a:schemeClr val="bg1"/>
              </a:solidFill>
            </a:endParaRPr>
          </a:p>
        </p:txBody>
      </p:sp>
      <p:pic>
        <p:nvPicPr>
          <p:cNvPr id="3" name="Picture 2" descr="Кръгова икономика – когато отпадъкът е ресурс - Общество - БНР Новини"/>
          <p:cNvPicPr>
            <a:picLocks noChangeAspect="1" noChangeArrowheads="1"/>
          </p:cNvPicPr>
          <p:nvPr/>
        </p:nvPicPr>
        <p:blipFill>
          <a:blip r:embed="rId3"/>
          <a:srcRect/>
          <a:stretch>
            <a:fillRect/>
          </a:stretch>
        </p:blipFill>
        <p:spPr bwMode="auto">
          <a:xfrm rot="18051980">
            <a:off x="-7754" y="2466165"/>
            <a:ext cx="3126601" cy="1757657"/>
          </a:xfrm>
          <a:prstGeom prst="rect">
            <a:avLst/>
          </a:prstGeom>
          <a:noFill/>
        </p:spPr>
      </p:pic>
    </p:spTree>
    <p:extLst>
      <p:ext uri="{BB962C8B-B14F-4D97-AF65-F5344CB8AC3E}">
        <p14:creationId xmlns:p14="http://schemas.microsoft.com/office/powerpoint/2010/main" xmlns="" val="317979215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Θέση κειμένου 1">
            <a:extLst>
              <a:ext uri="{FF2B5EF4-FFF2-40B4-BE49-F238E27FC236}">
                <a16:creationId xmlns:a16="http://schemas.microsoft.com/office/drawing/2014/main" xmlns="" id="{D0C61213-2BDE-9B16-B1B2-34355CCF433D}"/>
              </a:ext>
            </a:extLst>
          </p:cNvPr>
          <p:cNvSpPr>
            <a:spLocks noGrp="1"/>
          </p:cNvSpPr>
          <p:nvPr>
            <p:ph type="body" sz="quarter" idx="18"/>
          </p:nvPr>
        </p:nvSpPr>
        <p:spPr>
          <a:xfrm>
            <a:off x="3026989" y="1"/>
            <a:ext cx="8896426" cy="6857999"/>
          </a:xfrm>
          <a:blipFill>
            <a:blip r:embed="rId2"/>
            <a:tile tx="0" ty="0" sx="100000" sy="100000" flip="none" algn="tl"/>
          </a:blipFill>
        </p:spPr>
        <p:txBody>
          <a:bodyPr/>
          <a:lstStyle/>
          <a:p>
            <a:pPr marL="0" indent="0">
              <a:lnSpc>
                <a:spcPct val="100000"/>
              </a:lnSpc>
              <a:spcBef>
                <a:spcPts val="0"/>
              </a:spcBef>
            </a:pPr>
            <a:r>
              <a:rPr lang="ru-RU" b="1" dirty="0">
                <a:solidFill>
                  <a:schemeClr val="bg1"/>
                </a:solidFill>
              </a:rPr>
              <a:t>Типичният потребител,</a:t>
            </a:r>
            <a:r>
              <a:rPr lang="ru-RU" dirty="0">
                <a:solidFill>
                  <a:schemeClr val="bg1"/>
                </a:solidFill>
              </a:rPr>
              <a:t> от друга страна, най-често търси по-евтиния продукт или просто този, който харесва най-много. Освен това, в случай че попадне в категорията на свръхконсуматора (виж «Пристрастен към шопинг терапията!»), той само ще мисли колко още продукти може да купи със същата сума пари.</a:t>
            </a:r>
          </a:p>
          <a:p>
            <a:pPr marL="0" indent="0">
              <a:lnSpc>
                <a:spcPct val="100000"/>
              </a:lnSpc>
              <a:spcBef>
                <a:spcPts val="0"/>
              </a:spcBef>
            </a:pPr>
            <a:r>
              <a:rPr lang="ru-RU" b="1" dirty="0">
                <a:solidFill>
                  <a:schemeClr val="bg1"/>
                </a:solidFill>
              </a:rPr>
              <a:t>Нито типичният производител, нито типичният потребител  се замислят сериозно как околната среда е засегната от техния избор:</a:t>
            </a:r>
          </a:p>
          <a:p>
            <a:pPr marL="0" indent="0">
              <a:lnSpc>
                <a:spcPct val="100000"/>
              </a:lnSpc>
              <a:spcBef>
                <a:spcPts val="0"/>
              </a:spcBef>
            </a:pPr>
            <a:r>
              <a:rPr lang="en-US" dirty="0">
                <a:solidFill>
                  <a:schemeClr val="bg1"/>
                </a:solidFill>
                <a:sym typeface="Wingdings 2" panose="05020102010507070707" pitchFamily="18" charset="2"/>
              </a:rPr>
              <a:t></a:t>
            </a:r>
            <a:r>
              <a:rPr lang="en-US" dirty="0">
                <a:solidFill>
                  <a:schemeClr val="bg1"/>
                </a:solidFill>
              </a:rPr>
              <a:t> </a:t>
            </a:r>
            <a:r>
              <a:rPr lang="bg-BG" dirty="0">
                <a:solidFill>
                  <a:schemeClr val="bg1"/>
                </a:solidFill>
              </a:rPr>
              <a:t>Кои суровини и материали са добри за опазване на околната среда</a:t>
            </a:r>
            <a:endParaRPr lang="en-US" dirty="0">
              <a:solidFill>
                <a:schemeClr val="bg1"/>
              </a:solidFill>
            </a:endParaRPr>
          </a:p>
          <a:p>
            <a:pPr marL="0" indent="0">
              <a:lnSpc>
                <a:spcPct val="100000"/>
              </a:lnSpc>
              <a:spcBef>
                <a:spcPts val="0"/>
              </a:spcBef>
            </a:pPr>
            <a:r>
              <a:rPr lang="en-US" dirty="0">
                <a:solidFill>
                  <a:schemeClr val="bg1"/>
                </a:solidFill>
                <a:sym typeface="Wingdings 2" panose="05020102010507070707" pitchFamily="18" charset="2"/>
              </a:rPr>
              <a:t></a:t>
            </a:r>
            <a:r>
              <a:rPr lang="en-US" dirty="0">
                <a:solidFill>
                  <a:schemeClr val="bg1"/>
                </a:solidFill>
              </a:rPr>
              <a:t> </a:t>
            </a:r>
            <a:r>
              <a:rPr lang="bg-BG" dirty="0">
                <a:solidFill>
                  <a:schemeClr val="bg1"/>
                </a:solidFill>
              </a:rPr>
              <a:t>Как вторичните продукти да се пречистят по-ефективно   </a:t>
            </a:r>
            <a:endParaRPr lang="en-US" dirty="0">
              <a:solidFill>
                <a:schemeClr val="bg1"/>
              </a:solidFill>
            </a:endParaRPr>
          </a:p>
          <a:p>
            <a:pPr marL="0" indent="0">
              <a:lnSpc>
                <a:spcPct val="100000"/>
              </a:lnSpc>
              <a:spcBef>
                <a:spcPts val="0"/>
              </a:spcBef>
            </a:pPr>
            <a:r>
              <a:rPr lang="en-US" dirty="0">
                <a:solidFill>
                  <a:schemeClr val="bg1"/>
                </a:solidFill>
                <a:sym typeface="Wingdings 2" panose="05020102010507070707" pitchFamily="18" charset="2"/>
              </a:rPr>
              <a:t></a:t>
            </a:r>
            <a:r>
              <a:rPr lang="en-US" dirty="0">
                <a:solidFill>
                  <a:schemeClr val="bg1"/>
                </a:solidFill>
              </a:rPr>
              <a:t> </a:t>
            </a:r>
            <a:r>
              <a:rPr lang="bg-BG" dirty="0">
                <a:solidFill>
                  <a:schemeClr val="bg1"/>
                </a:solidFill>
              </a:rPr>
              <a:t>Коя опаковка нанася най-малко вреди на околната среда</a:t>
            </a:r>
            <a:endParaRPr lang="en-US" dirty="0">
              <a:solidFill>
                <a:schemeClr val="bg1"/>
              </a:solidFill>
            </a:endParaRPr>
          </a:p>
          <a:p>
            <a:pPr marL="0" indent="0">
              <a:lnSpc>
                <a:spcPct val="100000"/>
              </a:lnSpc>
              <a:spcBef>
                <a:spcPts val="0"/>
              </a:spcBef>
            </a:pPr>
            <a:r>
              <a:rPr lang="en-US" dirty="0">
                <a:solidFill>
                  <a:schemeClr val="bg1"/>
                </a:solidFill>
                <a:sym typeface="Wingdings 2" panose="05020102010507070707" pitchFamily="18" charset="2"/>
              </a:rPr>
              <a:t></a:t>
            </a:r>
            <a:r>
              <a:rPr lang="en-US" dirty="0">
                <a:solidFill>
                  <a:schemeClr val="bg1"/>
                </a:solidFill>
              </a:rPr>
              <a:t> </a:t>
            </a:r>
            <a:r>
              <a:rPr lang="bg-BG" dirty="0">
                <a:solidFill>
                  <a:schemeClr val="bg1"/>
                </a:solidFill>
              </a:rPr>
              <a:t>Кой транспорт замърсява най-малко</a:t>
            </a:r>
            <a:endParaRPr lang="en-US" dirty="0">
              <a:solidFill>
                <a:schemeClr val="bg1"/>
              </a:solidFill>
            </a:endParaRPr>
          </a:p>
          <a:p>
            <a:pPr marL="0" indent="0">
              <a:lnSpc>
                <a:spcPct val="100000"/>
              </a:lnSpc>
              <a:spcBef>
                <a:spcPts val="0"/>
              </a:spcBef>
            </a:pPr>
            <a:r>
              <a:rPr lang="en-US" dirty="0">
                <a:solidFill>
                  <a:schemeClr val="bg1"/>
                </a:solidFill>
                <a:sym typeface="Wingdings 2" panose="05020102010507070707" pitchFamily="18" charset="2"/>
              </a:rPr>
              <a:t></a:t>
            </a:r>
            <a:r>
              <a:rPr lang="en-US" dirty="0">
                <a:solidFill>
                  <a:schemeClr val="bg1"/>
                </a:solidFill>
              </a:rPr>
              <a:t> </a:t>
            </a:r>
            <a:r>
              <a:rPr lang="bg-BG" dirty="0">
                <a:solidFill>
                  <a:schemeClr val="bg1"/>
                </a:solidFill>
              </a:rPr>
              <a:t>Как да удължи жизнения цикъл на продукта</a:t>
            </a:r>
            <a:endParaRPr lang="en-US" dirty="0">
              <a:solidFill>
                <a:schemeClr val="bg1"/>
              </a:solidFill>
            </a:endParaRPr>
          </a:p>
          <a:p>
            <a:pPr marL="0" indent="0">
              <a:lnSpc>
                <a:spcPct val="100000"/>
              </a:lnSpc>
              <a:spcBef>
                <a:spcPts val="0"/>
              </a:spcBef>
              <a:buFont typeface="Wingdings 2"/>
              <a:buChar char="`"/>
            </a:pPr>
            <a:r>
              <a:rPr lang="bg-BG" dirty="0">
                <a:solidFill>
                  <a:schemeClr val="bg1"/>
                </a:solidFill>
              </a:rPr>
              <a:t>Възможо ли е друго приложение на продукта преди да го изхвърлим в контейнера за боклук</a:t>
            </a:r>
          </a:p>
          <a:p>
            <a:pPr marL="0" indent="0">
              <a:lnSpc>
                <a:spcPct val="100000"/>
              </a:lnSpc>
              <a:spcBef>
                <a:spcPts val="0"/>
              </a:spcBef>
            </a:pPr>
            <a:endParaRPr lang="en-US" sz="800" dirty="0">
              <a:solidFill>
                <a:schemeClr val="bg1"/>
              </a:solidFill>
            </a:endParaRPr>
          </a:p>
          <a:p>
            <a:pPr marL="0" indent="0" algn="ctr">
              <a:lnSpc>
                <a:spcPct val="100000"/>
              </a:lnSpc>
              <a:spcBef>
                <a:spcPts val="0"/>
              </a:spcBef>
            </a:pPr>
            <a:r>
              <a:rPr lang="ru-RU" b="1" dirty="0">
                <a:solidFill>
                  <a:schemeClr val="bg1"/>
                </a:solidFill>
              </a:rPr>
              <a:t>КРЪГОВА ИКОНОМИКА </a:t>
            </a:r>
            <a:r>
              <a:rPr lang="ru-RU" b="1" dirty="0" err="1">
                <a:solidFill>
                  <a:schemeClr val="bg1"/>
                </a:solidFill>
              </a:rPr>
              <a:t>означава</a:t>
            </a:r>
            <a:r>
              <a:rPr lang="ru-RU" b="1" dirty="0">
                <a:solidFill>
                  <a:schemeClr val="bg1"/>
                </a:solidFill>
              </a:rPr>
              <a:t> </a:t>
            </a:r>
            <a:r>
              <a:rPr lang="ru-RU" b="1" dirty="0" err="1">
                <a:solidFill>
                  <a:schemeClr val="bg1"/>
                </a:solidFill>
              </a:rPr>
              <a:t>вземане</a:t>
            </a:r>
            <a:r>
              <a:rPr lang="ru-RU" b="1" dirty="0">
                <a:solidFill>
                  <a:schemeClr val="bg1"/>
                </a:solidFill>
              </a:rPr>
              <a:t> под внимание на </a:t>
            </a:r>
            <a:r>
              <a:rPr lang="ru-RU" b="1" dirty="0" err="1">
                <a:solidFill>
                  <a:schemeClr val="bg1"/>
                </a:solidFill>
              </a:rPr>
              <a:t>всички</a:t>
            </a:r>
            <a:r>
              <a:rPr lang="ru-RU" b="1" dirty="0">
                <a:solidFill>
                  <a:schemeClr val="bg1"/>
                </a:solidFill>
              </a:rPr>
              <a:t> </a:t>
            </a:r>
            <a:r>
              <a:rPr lang="ru-RU" b="1" dirty="0" err="1">
                <a:solidFill>
                  <a:schemeClr val="bg1"/>
                </a:solidFill>
              </a:rPr>
              <a:t>горепосочени</a:t>
            </a:r>
            <a:r>
              <a:rPr lang="ru-RU" b="1" dirty="0">
                <a:solidFill>
                  <a:schemeClr val="bg1"/>
                </a:solidFill>
              </a:rPr>
              <a:t> </a:t>
            </a:r>
            <a:r>
              <a:rPr lang="ru-RU" b="1" dirty="0" err="1">
                <a:solidFill>
                  <a:schemeClr val="bg1"/>
                </a:solidFill>
              </a:rPr>
              <a:t>съображения</a:t>
            </a:r>
            <a:r>
              <a:rPr lang="ru-RU" b="1" dirty="0">
                <a:solidFill>
                  <a:schemeClr val="bg1"/>
                </a:solidFill>
              </a:rPr>
              <a:t>.</a:t>
            </a:r>
            <a:endParaRPr lang="el-GR" b="1" dirty="0">
              <a:solidFill>
                <a:schemeClr val="bg1"/>
              </a:solidFill>
            </a:endParaRPr>
          </a:p>
        </p:txBody>
      </p:sp>
      <p:pic>
        <p:nvPicPr>
          <p:cNvPr id="3" name="Picture 2" descr="Кръгова икономика – когато отпадъкът е ресурс - Общество - БНР Новини"/>
          <p:cNvPicPr>
            <a:picLocks noChangeAspect="1" noChangeArrowheads="1"/>
          </p:cNvPicPr>
          <p:nvPr/>
        </p:nvPicPr>
        <p:blipFill>
          <a:blip r:embed="rId3"/>
          <a:srcRect/>
          <a:stretch>
            <a:fillRect/>
          </a:stretch>
        </p:blipFill>
        <p:spPr bwMode="auto">
          <a:xfrm rot="17687371">
            <a:off x="-122594" y="2434940"/>
            <a:ext cx="3237750" cy="1820142"/>
          </a:xfrm>
          <a:prstGeom prst="rect">
            <a:avLst/>
          </a:prstGeom>
          <a:noFill/>
        </p:spPr>
      </p:pic>
    </p:spTree>
    <p:extLst>
      <p:ext uri="{BB962C8B-B14F-4D97-AF65-F5344CB8AC3E}">
        <p14:creationId xmlns:p14="http://schemas.microsoft.com/office/powerpoint/2010/main" xmlns="" val="31797921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 Θέση εικόνας" descr="lignitikesmonadesdeh-1200x799-1.jpg"/>
          <p:cNvPicPr>
            <a:picLocks noGrp="1" noChangeAspect="1"/>
          </p:cNvPicPr>
          <p:nvPr>
            <p:ph type="pic" sz="quarter" idx="10"/>
          </p:nvPr>
        </p:nvPicPr>
        <p:blipFill>
          <a:blip r:embed="rId3"/>
          <a:srcRect t="16922" b="16922"/>
          <a:stretch>
            <a:fillRect/>
          </a:stretch>
        </p:blipFill>
        <p:spPr/>
      </p:pic>
      <p:grpSp>
        <p:nvGrpSpPr>
          <p:cNvPr id="2" name="Graphic 2">
            <a:extLst>
              <a:ext uri="{FF2B5EF4-FFF2-40B4-BE49-F238E27FC236}">
                <a16:creationId xmlns:a16="http://schemas.microsoft.com/office/drawing/2014/main" xmlns=""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xmlns=""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xmlns=""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xmlns=""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xmlns="" id="{D2D1FFB0-10A8-4FDA-1D56-CCD314088898}"/>
              </a:ext>
            </a:extLst>
          </p:cNvPr>
          <p:cNvSpPr txBox="1"/>
          <p:nvPr/>
        </p:nvSpPr>
        <p:spPr>
          <a:xfrm>
            <a:off x="238772" y="6083733"/>
            <a:ext cx="10648303" cy="646331"/>
          </a:xfrm>
          <a:prstGeom prst="rect">
            <a:avLst/>
          </a:prstGeom>
          <a:noFill/>
        </p:spPr>
        <p:txBody>
          <a:bodyPr wrap="square">
            <a:spAutoFit/>
          </a:bodyPr>
          <a:lstStyle/>
          <a:p>
            <a:r>
              <a:rPr lang="bg-BG" i="1" dirty="0"/>
              <a:t>Източник на снимката</a:t>
            </a:r>
            <a:r>
              <a:rPr lang="en-US" i="1" dirty="0"/>
              <a:t>: </a:t>
            </a:r>
            <a:r>
              <a:rPr lang="el-GR" i="1" dirty="0">
                <a:solidFill>
                  <a:srgbClr val="0070C0"/>
                </a:solidFill>
                <a:hlinkClick r:id="rId4">
                  <a:extLst>
                    <a:ext uri="{A12FA001-AC4F-418D-AE19-62706E023703}">
                      <ahyp:hlinkClr xmlns:ahyp="http://schemas.microsoft.com/office/drawing/2018/hyperlinkcolor" xmlns="" val="tx"/>
                    </a:ext>
                  </a:extLst>
                </a:hlinkClick>
              </a:rPr>
              <a:t>https://www.ethnos.gr/greece/article/73544/ptolemaidastakagkelaoikatoikoigiathnapolignitopoihshthsperioxhs</a:t>
            </a:r>
            <a:r>
              <a:rPr lang="bg-BG" i="1" dirty="0">
                <a:solidFill>
                  <a:srgbClr val="0070C0"/>
                </a:solidFill>
              </a:rPr>
              <a:t> </a:t>
            </a:r>
            <a:endParaRPr lang="el-GR" i="1" dirty="0">
              <a:solidFill>
                <a:srgbClr val="0070C0"/>
              </a:solidFill>
            </a:endParaRPr>
          </a:p>
        </p:txBody>
      </p:sp>
      <p:sp>
        <p:nvSpPr>
          <p:cNvPr id="3" name="Text Placeholder 4">
            <a:extLst>
              <a:ext uri="{FF2B5EF4-FFF2-40B4-BE49-F238E27FC236}">
                <a16:creationId xmlns:a16="http://schemas.microsoft.com/office/drawing/2014/main" xmlns="" id="{3154EF66-29ED-8E50-CEE8-B72673811720}"/>
              </a:ext>
            </a:extLst>
          </p:cNvPr>
          <p:cNvSpPr>
            <a:spLocks noGrp="1"/>
          </p:cNvSpPr>
          <p:nvPr>
            <p:ph type="body" sz="quarter" idx="17"/>
          </p:nvPr>
        </p:nvSpPr>
        <p:spPr>
          <a:xfrm>
            <a:off x="7385538" y="990923"/>
            <a:ext cx="4170065" cy="3136707"/>
          </a:xfrm>
        </p:spPr>
        <p:txBody>
          <a:bodyPr/>
          <a:lstStyle/>
          <a:p>
            <a:r>
              <a:rPr lang="ru-RU" sz="3600" dirty="0" err="1"/>
              <a:t>Свръхпотребление</a:t>
            </a:r>
            <a:r>
              <a:rPr lang="ru-RU" sz="3600" dirty="0"/>
              <a:t> на </a:t>
            </a:r>
            <a:r>
              <a:rPr lang="ru-RU" sz="3600" dirty="0" err="1"/>
              <a:t>енергия</a:t>
            </a:r>
            <a:r>
              <a:rPr lang="ru-RU" sz="3600" dirty="0"/>
              <a:t>, вода и </a:t>
            </a:r>
            <a:r>
              <a:rPr lang="ru-RU" sz="3600" dirty="0" err="1"/>
              <a:t>храна</a:t>
            </a:r>
            <a:r>
              <a:rPr lang="ru-RU" sz="3600" dirty="0"/>
              <a:t>  </a:t>
            </a:r>
          </a:p>
        </p:txBody>
      </p:sp>
    </p:spTree>
    <p:extLst>
      <p:ext uri="{BB962C8B-B14F-4D97-AF65-F5344CB8AC3E}">
        <p14:creationId xmlns:p14="http://schemas.microsoft.com/office/powerpoint/2010/main" xmlns="" val="1329186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Θέση εικόνας" descr="lignitikesmonadesdeh-1200x799-1.jpg"/>
          <p:cNvPicPr>
            <a:picLocks noGrp="1" noChangeAspect="1"/>
          </p:cNvPicPr>
          <p:nvPr>
            <p:ph type="pic" sz="quarter" idx="10"/>
          </p:nvPr>
        </p:nvPicPr>
        <p:blipFill>
          <a:blip r:embed="rId2"/>
          <a:srcRect l="27536" r="27536"/>
          <a:stretch>
            <a:fillRect/>
          </a:stretch>
        </p:blipFill>
        <p:spPr/>
      </p:pic>
      <p:sp>
        <p:nvSpPr>
          <p:cNvPr id="3" name="2 - Θέση κειμένου"/>
          <p:cNvSpPr>
            <a:spLocks noGrp="1"/>
          </p:cNvSpPr>
          <p:nvPr>
            <p:ph type="body" sz="quarter" idx="18"/>
          </p:nvPr>
        </p:nvSpPr>
        <p:spPr>
          <a:xfrm>
            <a:off x="4496150" y="829160"/>
            <a:ext cx="7127097" cy="2545635"/>
          </a:xfrm>
        </p:spPr>
        <p:txBody>
          <a:bodyPr/>
          <a:lstStyle/>
          <a:p>
            <a:pPr marL="342900" indent="-342900" algn="ctr"/>
            <a:r>
              <a:rPr lang="pt-PT" sz="3200" dirty="0"/>
              <a:t> </a:t>
            </a:r>
            <a:r>
              <a:rPr lang="bg-BG" sz="3200" b="1" dirty="0"/>
              <a:t>ЦУР 12 и потреблението на електроенергия </a:t>
            </a:r>
            <a:endParaRPr lang="pt-PT" sz="3200" b="1" dirty="0"/>
          </a:p>
          <a:p>
            <a:pPr marL="342900" indent="-342900">
              <a:buFont typeface="Wingdings" panose="05000000000000000000" pitchFamily="2" charset="2"/>
              <a:buChar char="§"/>
            </a:pPr>
            <a:r>
              <a:rPr lang="bg-BG" sz="2200" dirty="0"/>
              <a:t> </a:t>
            </a:r>
            <a:r>
              <a:rPr lang="ru-RU" sz="2200" dirty="0" err="1"/>
              <a:t>Въпреки</a:t>
            </a:r>
            <a:r>
              <a:rPr lang="ru-RU" sz="2200" dirty="0"/>
              <a:t> </a:t>
            </a:r>
            <a:r>
              <a:rPr lang="ru-RU" sz="2200" dirty="0" err="1"/>
              <a:t>технологичния</a:t>
            </a:r>
            <a:r>
              <a:rPr lang="ru-RU" sz="2200" dirty="0"/>
              <a:t> </a:t>
            </a:r>
            <a:r>
              <a:rPr lang="ru-RU" sz="2200" dirty="0" err="1"/>
              <a:t>напредък</a:t>
            </a:r>
            <a:r>
              <a:rPr lang="ru-RU" sz="2200" dirty="0"/>
              <a:t> в </a:t>
            </a:r>
            <a:r>
              <a:rPr lang="ru-RU" sz="2200" dirty="0" err="1"/>
              <a:t>областта</a:t>
            </a:r>
            <a:r>
              <a:rPr lang="ru-RU" sz="2200" dirty="0"/>
              <a:t> на  </a:t>
            </a:r>
            <a:r>
              <a:rPr lang="ru-RU" sz="2200" dirty="0" err="1"/>
              <a:t>повишаване</a:t>
            </a:r>
            <a:r>
              <a:rPr lang="ru-RU" sz="2200" dirty="0"/>
              <a:t> на </a:t>
            </a:r>
            <a:r>
              <a:rPr lang="ru-RU" sz="2200" dirty="0" err="1"/>
              <a:t>енергийната</a:t>
            </a:r>
            <a:r>
              <a:rPr lang="ru-RU" sz="2200" dirty="0"/>
              <a:t> </a:t>
            </a:r>
            <a:r>
              <a:rPr lang="ru-RU" sz="2200" dirty="0" err="1"/>
              <a:t>ефективност</a:t>
            </a:r>
            <a:r>
              <a:rPr lang="ru-RU" sz="2200" dirty="0"/>
              <a:t>, </a:t>
            </a:r>
            <a:r>
              <a:rPr lang="ru-RU" sz="2200" dirty="0" err="1"/>
              <a:t>потреблението</a:t>
            </a:r>
            <a:r>
              <a:rPr lang="ru-RU" sz="2200" dirty="0"/>
              <a:t> </a:t>
            </a:r>
            <a:r>
              <a:rPr lang="ru-RU" sz="2200" dirty="0" err="1"/>
              <a:t>на</a:t>
            </a:r>
            <a:r>
              <a:rPr lang="ru-RU" sz="2200" dirty="0"/>
              <a:t> </a:t>
            </a:r>
            <a:r>
              <a:rPr lang="ru-RU" sz="2200" dirty="0" err="1"/>
              <a:t>енергия</a:t>
            </a:r>
            <a:r>
              <a:rPr lang="ru-RU" sz="2200" dirty="0"/>
              <a:t> в </a:t>
            </a:r>
            <a:r>
              <a:rPr lang="ru-RU" sz="2200" dirty="0" err="1"/>
              <a:t>страните</a:t>
            </a:r>
            <a:r>
              <a:rPr lang="ru-RU" sz="2200" dirty="0"/>
              <a:t> от ОИСР </a:t>
            </a:r>
            <a:r>
              <a:rPr lang="ru-RU" sz="2200" dirty="0" err="1"/>
              <a:t>продължава</a:t>
            </a:r>
            <a:r>
              <a:rPr lang="ru-RU" sz="2200" dirty="0"/>
              <a:t> да </a:t>
            </a:r>
            <a:r>
              <a:rPr lang="ru-RU" sz="2200" dirty="0" err="1"/>
              <a:t>нараства</a:t>
            </a:r>
            <a:r>
              <a:rPr lang="ru-RU" sz="2200" dirty="0"/>
              <a:t>. След транспорта, </a:t>
            </a:r>
            <a:r>
              <a:rPr lang="ru-RU" sz="2200" dirty="0" err="1"/>
              <a:t>потреблението</a:t>
            </a:r>
            <a:r>
              <a:rPr lang="ru-RU" sz="2200" dirty="0"/>
              <a:t> на </a:t>
            </a:r>
            <a:r>
              <a:rPr lang="ru-RU" sz="2200" dirty="0" err="1"/>
              <a:t>електрическа</a:t>
            </a:r>
            <a:r>
              <a:rPr lang="ru-RU" sz="2200" dirty="0"/>
              <a:t> </a:t>
            </a:r>
            <a:r>
              <a:rPr lang="ru-RU" sz="2200" dirty="0" err="1"/>
              <a:t>енергия</a:t>
            </a:r>
            <a:r>
              <a:rPr lang="ru-RU" sz="2200" dirty="0"/>
              <a:t> от бизнеса и </a:t>
            </a:r>
            <a:r>
              <a:rPr lang="ru-RU" sz="2200" dirty="0" err="1"/>
              <a:t>гражданите</a:t>
            </a:r>
            <a:r>
              <a:rPr lang="ru-RU" sz="2200" dirty="0"/>
              <a:t> е </a:t>
            </a:r>
            <a:r>
              <a:rPr lang="ru-RU" sz="2200" dirty="0" err="1"/>
              <a:t>второто</a:t>
            </a:r>
            <a:r>
              <a:rPr lang="ru-RU" sz="2200" dirty="0"/>
              <a:t> по </a:t>
            </a:r>
            <a:r>
              <a:rPr lang="ru-RU" sz="2200" dirty="0" err="1"/>
              <a:t>значимост</a:t>
            </a:r>
            <a:r>
              <a:rPr lang="ru-RU" sz="2200" dirty="0"/>
              <a:t>. </a:t>
            </a:r>
            <a:endParaRPr lang="en-US" sz="2200" dirty="0"/>
          </a:p>
        </p:txBody>
      </p:sp>
      <p:sp>
        <p:nvSpPr>
          <p:cNvPr id="6" name="6 - Ελλειψοειδής επεξήγηση">
            <a:extLst>
              <a:ext uri="{FF2B5EF4-FFF2-40B4-BE49-F238E27FC236}">
                <a16:creationId xmlns:a16="http://schemas.microsoft.com/office/drawing/2014/main" xmlns="" id="{8F30C667-0FA1-9FC3-6E55-CB60B73EB586}"/>
              </a:ext>
            </a:extLst>
          </p:cNvPr>
          <p:cNvSpPr/>
          <p:nvPr/>
        </p:nvSpPr>
        <p:spPr>
          <a:xfrm>
            <a:off x="4157221" y="3720974"/>
            <a:ext cx="7466027" cy="2585556"/>
          </a:xfrm>
          <a:prstGeom prst="wedgeEllipseCallout">
            <a:avLst>
              <a:gd name="adj1" fmla="val -41919"/>
              <a:gd name="adj2" fmla="val 6153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highlight>
                <a:srgbClr val="00FFFF"/>
              </a:highlight>
            </a:endParaRPr>
          </a:p>
        </p:txBody>
      </p:sp>
      <p:sp>
        <p:nvSpPr>
          <p:cNvPr id="8" name="2 - Θέση κειμένου">
            <a:extLst>
              <a:ext uri="{FF2B5EF4-FFF2-40B4-BE49-F238E27FC236}">
                <a16:creationId xmlns:a16="http://schemas.microsoft.com/office/drawing/2014/main" xmlns="" id="{DAFA6C2A-022C-531E-A444-44A354B19A32}"/>
              </a:ext>
            </a:extLst>
          </p:cNvPr>
          <p:cNvSpPr txBox="1">
            <a:spLocks/>
          </p:cNvSpPr>
          <p:nvPr/>
        </p:nvSpPr>
        <p:spPr>
          <a:xfrm>
            <a:off x="4937971" y="3864989"/>
            <a:ext cx="6280727" cy="2277193"/>
          </a:xfrm>
          <a:prstGeom prst="rect">
            <a:avLst/>
          </a:prstGeom>
          <a:solidFill>
            <a:schemeClr val="tx2"/>
          </a:solidFill>
        </p:spPr>
        <p:txBody>
          <a:bodyPr/>
          <a:lstStyle/>
          <a:p>
            <a:pPr algn="ctr"/>
            <a:r>
              <a:rPr lang="bg-BG" sz="2200" b="1" dirty="0">
                <a:solidFill>
                  <a:srgbClr val="354F92"/>
                </a:solidFill>
              </a:rPr>
              <a:t>За какво използваме енергията в нашите домове</a:t>
            </a:r>
            <a:r>
              <a:rPr lang="en-US" sz="2200" b="1" dirty="0">
                <a:solidFill>
                  <a:srgbClr val="354F92"/>
                </a:solidFill>
              </a:rPr>
              <a:t>?</a:t>
            </a:r>
          </a:p>
          <a:p>
            <a:pPr lvl="2">
              <a:buFont typeface="Wingdings" pitchFamily="2" charset="2"/>
              <a:buChar char="q"/>
            </a:pPr>
            <a:r>
              <a:rPr lang="bg-BG" sz="2200" dirty="0">
                <a:solidFill>
                  <a:srgbClr val="354F92"/>
                </a:solidFill>
              </a:rPr>
              <a:t>Отопление/Охлаждане</a:t>
            </a:r>
            <a:endParaRPr lang="en-US" sz="2200" dirty="0">
              <a:solidFill>
                <a:srgbClr val="354F92"/>
              </a:solidFill>
            </a:endParaRPr>
          </a:p>
          <a:p>
            <a:pPr lvl="2">
              <a:buFont typeface="Wingdings" pitchFamily="2" charset="2"/>
              <a:buChar char="q"/>
            </a:pPr>
            <a:r>
              <a:rPr lang="bg-BG" sz="2200" dirty="0">
                <a:solidFill>
                  <a:srgbClr val="354F92"/>
                </a:solidFill>
              </a:rPr>
              <a:t>Осветление</a:t>
            </a:r>
            <a:endParaRPr lang="en-US" sz="2200" dirty="0">
              <a:solidFill>
                <a:srgbClr val="354F92"/>
              </a:solidFill>
            </a:endParaRPr>
          </a:p>
          <a:p>
            <a:pPr lvl="2">
              <a:buFont typeface="Wingdings" pitchFamily="2" charset="2"/>
              <a:buChar char="q"/>
            </a:pPr>
            <a:r>
              <a:rPr lang="bg-BG" sz="2200" dirty="0">
                <a:solidFill>
                  <a:srgbClr val="354F92"/>
                </a:solidFill>
              </a:rPr>
              <a:t>Приготвяне на храна</a:t>
            </a:r>
            <a:endParaRPr lang="en-US" sz="2200" dirty="0">
              <a:solidFill>
                <a:srgbClr val="354F92"/>
              </a:solidFill>
            </a:endParaRPr>
          </a:p>
          <a:p>
            <a:pPr lvl="2">
              <a:buFont typeface="Wingdings" pitchFamily="2" charset="2"/>
              <a:buChar char="q"/>
            </a:pPr>
            <a:r>
              <a:rPr lang="bg-BG" sz="2200" dirty="0">
                <a:solidFill>
                  <a:srgbClr val="354F92"/>
                </a:solidFill>
              </a:rPr>
              <a:t>Топла вода</a:t>
            </a:r>
            <a:endParaRPr lang="en-US" sz="2200" dirty="0">
              <a:solidFill>
                <a:srgbClr val="354F92"/>
              </a:solidFill>
            </a:endParaRPr>
          </a:p>
          <a:p>
            <a:pPr lvl="2">
              <a:buFont typeface="Wingdings" pitchFamily="2" charset="2"/>
              <a:buChar char="q"/>
            </a:pPr>
            <a:r>
              <a:rPr lang="bg-BG" sz="2200" dirty="0">
                <a:solidFill>
                  <a:srgbClr val="354F92"/>
                </a:solidFill>
              </a:rPr>
              <a:t>Електрически и електронни устройства</a:t>
            </a:r>
            <a:endParaRPr lang="en-US" sz="2200" dirty="0">
              <a:solidFill>
                <a:srgbClr val="354F92"/>
              </a:solidFill>
            </a:endParaRPr>
          </a:p>
        </p:txBody>
      </p:sp>
      <p:sp>
        <p:nvSpPr>
          <p:cNvPr id="7" name="TextBox 6">
            <a:extLst>
              <a:ext uri="{FF2B5EF4-FFF2-40B4-BE49-F238E27FC236}">
                <a16:creationId xmlns:a16="http://schemas.microsoft.com/office/drawing/2014/main" xmlns="" id="{44CB7842-B8E1-E608-591B-4779618EC089}"/>
              </a:ext>
            </a:extLst>
          </p:cNvPr>
          <p:cNvSpPr txBox="1"/>
          <p:nvPr/>
        </p:nvSpPr>
        <p:spPr>
          <a:xfrm rot="16200000">
            <a:off x="8876822" y="901349"/>
            <a:ext cx="6094476" cy="369332"/>
          </a:xfrm>
          <a:prstGeom prst="rect">
            <a:avLst/>
          </a:prstGeom>
          <a:noFill/>
        </p:spPr>
        <p:txBody>
          <a:bodyPr wrap="square">
            <a:spAutoFit/>
          </a:bodyPr>
          <a:lstStyle/>
          <a:p>
            <a:r>
              <a:rPr lang="el-GR" dirty="0">
                <a:solidFill>
                  <a:srgbClr val="0070C0"/>
                </a:solidFill>
                <a:hlinkClick r:id="rId3">
                  <a:extLst>
                    <a:ext uri="{A12FA001-AC4F-418D-AE19-62706E023703}">
                      <ahyp:hlinkClr xmlns:ahyp="http://schemas.microsoft.com/office/drawing/2018/hyperlinkcolor" xmlns="" val="tx"/>
                    </a:ext>
                  </a:extLst>
                </a:hlinkClick>
              </a:rPr>
              <a:t>https://inactionforabetterworld.com/en/</a:t>
            </a:r>
            <a:r>
              <a:rPr lang="bg-BG" dirty="0">
                <a:solidFill>
                  <a:srgbClr val="0070C0"/>
                </a:solidFill>
              </a:rPr>
              <a:t> </a:t>
            </a:r>
            <a:endParaRPr lang="el-GR" dirty="0">
              <a:solidFill>
                <a:srgbClr val="0070C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Θέση εικόνας" descr="lignitikesmonadesdeh-1200x799-1.jpg"/>
          <p:cNvPicPr>
            <a:picLocks noGrp="1" noChangeAspect="1"/>
          </p:cNvPicPr>
          <p:nvPr>
            <p:ph type="pic" sz="quarter" idx="10"/>
          </p:nvPr>
        </p:nvPicPr>
        <p:blipFill>
          <a:blip r:embed="rId2"/>
          <a:srcRect l="27536" r="27536"/>
          <a:stretch>
            <a:fillRect/>
          </a:stretch>
        </p:blipFill>
        <p:spPr/>
      </p:pic>
      <p:sp>
        <p:nvSpPr>
          <p:cNvPr id="3" name="2 - Θέση κειμένου"/>
          <p:cNvSpPr>
            <a:spLocks noGrp="1"/>
          </p:cNvSpPr>
          <p:nvPr>
            <p:ph type="body" sz="quarter" idx="18"/>
          </p:nvPr>
        </p:nvSpPr>
        <p:spPr>
          <a:xfrm>
            <a:off x="4496150" y="829161"/>
            <a:ext cx="7418759" cy="1969458"/>
          </a:xfrm>
        </p:spPr>
        <p:txBody>
          <a:bodyPr/>
          <a:lstStyle/>
          <a:p>
            <a:pPr marL="342900" indent="-342900"/>
            <a:r>
              <a:rPr lang="bg-BG" sz="2200" b="1" dirty="0"/>
              <a:t>ЦУР12 ДАННИ</a:t>
            </a:r>
            <a:r>
              <a:rPr lang="pt-PT" sz="2200" b="1" dirty="0"/>
              <a:t> </a:t>
            </a:r>
            <a:r>
              <a:rPr lang="ru-RU" sz="2200" dirty="0" err="1"/>
              <a:t>През</a:t>
            </a:r>
            <a:r>
              <a:rPr lang="ru-RU" sz="2200" dirty="0"/>
              <a:t> 2002 г. моторните превозни средства в страните от ОИСР бяха 550 милиона (75% от които бяха лични автомобили). До 2020 г. се увеличиха с 32%.  В същото време се предвижда километрите на моторни превозни средства да се увеличат с 40% за същия период.    </a:t>
            </a:r>
            <a:endParaRPr lang="en-US" sz="2200" dirty="0"/>
          </a:p>
          <a:p>
            <a:pPr marL="342900" indent="-342900"/>
            <a:endParaRPr lang="en-US" dirty="0"/>
          </a:p>
          <a:p>
            <a:pPr marL="342900" indent="-342900"/>
            <a:endParaRPr lang="bg-BG" dirty="0"/>
          </a:p>
          <a:p>
            <a:pPr marL="342900" indent="-342900"/>
            <a:r>
              <a:rPr lang="bg-BG" sz="2200" b="1" dirty="0"/>
              <a:t>ЦУР</a:t>
            </a:r>
            <a:r>
              <a:rPr lang="pt-PT" sz="2200" b="1" dirty="0"/>
              <a:t>12 </a:t>
            </a:r>
            <a:r>
              <a:rPr lang="bg-BG" sz="2200" b="1" dirty="0"/>
              <a:t>ЦЕЛИ</a:t>
            </a:r>
            <a:r>
              <a:rPr lang="pt-PT" sz="2200" b="1" dirty="0"/>
              <a:t> * </a:t>
            </a:r>
            <a:r>
              <a:rPr lang="bg-BG" sz="2200" dirty="0"/>
              <a:t>Да се премахнат</a:t>
            </a:r>
            <a:r>
              <a:rPr lang="ru-RU" sz="2200" dirty="0"/>
              <a:t> неефективните субсидии за изкопаеми горива, които насърчават разточителното  им потребление и изкривяват пазара, в съответствие с националните специфики, включително чрез преструктуриране на данъчното облагане и постепенното им премахване за намаляване отрицателното въздействие върху околната среда.</a:t>
            </a:r>
            <a:r>
              <a:rPr lang="bg-BG" sz="2200" dirty="0"/>
              <a:t> </a:t>
            </a:r>
            <a:endParaRPr lang="el-GR" sz="2200" dirty="0"/>
          </a:p>
        </p:txBody>
      </p:sp>
      <p:pic>
        <p:nvPicPr>
          <p:cNvPr id="4" name="Γραφικό 3" descr="Αυτοκίνητο με συμπαγές γέμισμα">
            <a:extLst>
              <a:ext uri="{FF2B5EF4-FFF2-40B4-BE49-F238E27FC236}">
                <a16:creationId xmlns:a16="http://schemas.microsoft.com/office/drawing/2014/main" xmlns="" id="{6D0030C9-20C2-79B9-2996-A76137F2D3B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17807" y="2798619"/>
            <a:ext cx="914400" cy="914400"/>
          </a:xfrm>
          <a:prstGeom prst="rect">
            <a:avLst/>
          </a:prstGeom>
        </p:spPr>
      </p:pic>
      <p:pic>
        <p:nvPicPr>
          <p:cNvPr id="6" name="Γραφικό 5" descr="Αυτοκίνητο περίγραμμα">
            <a:extLst>
              <a:ext uri="{FF2B5EF4-FFF2-40B4-BE49-F238E27FC236}">
                <a16:creationId xmlns:a16="http://schemas.microsoft.com/office/drawing/2014/main" xmlns="" id="{A433AD3D-7A04-0FE4-1D0F-882C01AE264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894445" y="2798619"/>
            <a:ext cx="914400" cy="914400"/>
          </a:xfrm>
          <a:prstGeom prst="rect">
            <a:avLst/>
          </a:prstGeom>
        </p:spPr>
      </p:pic>
      <p:pic>
        <p:nvPicPr>
          <p:cNvPr id="11" name="Γραφικό 10" descr="Κάμπριο περίγραμμα">
            <a:extLst>
              <a:ext uri="{FF2B5EF4-FFF2-40B4-BE49-F238E27FC236}">
                <a16:creationId xmlns:a16="http://schemas.microsoft.com/office/drawing/2014/main" xmlns="" id="{AFFFED3F-3A9A-8C84-0C1A-152E9C484A6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932207" y="2798619"/>
            <a:ext cx="914400" cy="914400"/>
          </a:xfrm>
          <a:prstGeom prst="rect">
            <a:avLst/>
          </a:prstGeom>
        </p:spPr>
      </p:pic>
      <p:pic>
        <p:nvPicPr>
          <p:cNvPr id="13" name="Γραφικό 12" descr="Προσγείωση με συμπαγές γέμισμα">
            <a:extLst>
              <a:ext uri="{FF2B5EF4-FFF2-40B4-BE49-F238E27FC236}">
                <a16:creationId xmlns:a16="http://schemas.microsoft.com/office/drawing/2014/main" xmlns="" id="{EE2F0732-0FEB-7E74-FB8E-11F31AE014D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100958" y="2798619"/>
            <a:ext cx="914400" cy="914400"/>
          </a:xfrm>
          <a:prstGeom prst="rect">
            <a:avLst/>
          </a:prstGeom>
        </p:spPr>
      </p:pic>
      <p:pic>
        <p:nvPicPr>
          <p:cNvPr id="15" name="Γραφικό 14" descr="Μοτοσικλέτα με συμπαγές γέμισμα">
            <a:extLst>
              <a:ext uri="{FF2B5EF4-FFF2-40B4-BE49-F238E27FC236}">
                <a16:creationId xmlns:a16="http://schemas.microsoft.com/office/drawing/2014/main" xmlns="" id="{C4E8E080-0982-F8EF-70FE-DA2309D3B89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980045" y="2798619"/>
            <a:ext cx="914400" cy="914400"/>
          </a:xfrm>
          <a:prstGeom prst="rect">
            <a:avLst/>
          </a:prstGeom>
        </p:spPr>
      </p:pic>
      <p:pic>
        <p:nvPicPr>
          <p:cNvPr id="17" name="Γραφικό 16" descr="Φορτηγό με συμπαγές γέμισμα">
            <a:extLst>
              <a:ext uri="{FF2B5EF4-FFF2-40B4-BE49-F238E27FC236}">
                <a16:creationId xmlns:a16="http://schemas.microsoft.com/office/drawing/2014/main" xmlns="" id="{158C1897-F5C8-9E29-EA82-753480A4A77C}"/>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075721" y="2798619"/>
            <a:ext cx="914400" cy="914400"/>
          </a:xfrm>
          <a:prstGeom prst="rect">
            <a:avLst/>
          </a:prstGeom>
        </p:spPr>
      </p:pic>
      <p:sp>
        <p:nvSpPr>
          <p:cNvPr id="10" name="TextBox 9">
            <a:extLst>
              <a:ext uri="{FF2B5EF4-FFF2-40B4-BE49-F238E27FC236}">
                <a16:creationId xmlns:a16="http://schemas.microsoft.com/office/drawing/2014/main" xmlns="" id="{3F5C000E-9C2D-5350-70DD-1E95C5DB8A73}"/>
              </a:ext>
            </a:extLst>
          </p:cNvPr>
          <p:cNvSpPr txBox="1"/>
          <p:nvPr/>
        </p:nvSpPr>
        <p:spPr>
          <a:xfrm rot="16200000">
            <a:off x="8876822" y="901349"/>
            <a:ext cx="6094476" cy="369332"/>
          </a:xfrm>
          <a:prstGeom prst="rect">
            <a:avLst/>
          </a:prstGeom>
          <a:noFill/>
        </p:spPr>
        <p:txBody>
          <a:bodyPr wrap="square">
            <a:spAutoFit/>
          </a:bodyPr>
          <a:lstStyle/>
          <a:p>
            <a:r>
              <a:rPr lang="el-GR" dirty="0">
                <a:solidFill>
                  <a:srgbClr val="0070C0"/>
                </a:solidFill>
                <a:hlinkClick r:id="rId15">
                  <a:extLst>
                    <a:ext uri="{A12FA001-AC4F-418D-AE19-62706E023703}">
                      <ahyp:hlinkClr xmlns:ahyp="http://schemas.microsoft.com/office/drawing/2018/hyperlinkcolor" xmlns="" val="tx"/>
                    </a:ext>
                  </a:extLst>
                </a:hlinkClick>
              </a:rPr>
              <a:t>https://inactionforabetterworld.com/en/</a:t>
            </a:r>
            <a:r>
              <a:rPr lang="bg-BG" dirty="0">
                <a:solidFill>
                  <a:srgbClr val="0070C0"/>
                </a:solidFill>
              </a:rPr>
              <a:t> </a:t>
            </a:r>
            <a:endParaRPr lang="el-GR" dirty="0">
              <a:solidFill>
                <a:srgbClr val="0070C0"/>
              </a:solidFill>
            </a:endParaRPr>
          </a:p>
        </p:txBody>
      </p:sp>
      <p:sp>
        <p:nvSpPr>
          <p:cNvPr id="12" name="TextBox 11">
            <a:extLst>
              <a:ext uri="{FF2B5EF4-FFF2-40B4-BE49-F238E27FC236}">
                <a16:creationId xmlns:a16="http://schemas.microsoft.com/office/drawing/2014/main" xmlns="" id="{641CE660-BE0E-F0B3-6A01-E32169352341}"/>
              </a:ext>
            </a:extLst>
          </p:cNvPr>
          <p:cNvSpPr txBox="1"/>
          <p:nvPr/>
        </p:nvSpPr>
        <p:spPr>
          <a:xfrm>
            <a:off x="8576009" y="5908596"/>
            <a:ext cx="6094476" cy="369332"/>
          </a:xfrm>
          <a:prstGeom prst="rect">
            <a:avLst/>
          </a:prstGeom>
          <a:noFill/>
        </p:spPr>
        <p:txBody>
          <a:bodyPr wrap="square">
            <a:spAutoFit/>
          </a:bodyPr>
          <a:lstStyle/>
          <a:p>
            <a:r>
              <a:rPr lang="el-GR" dirty="0">
                <a:solidFill>
                  <a:srgbClr val="0070C0"/>
                </a:solidFill>
                <a:hlinkClick r:id="rId16">
                  <a:extLst>
                    <a:ext uri="{A12FA001-AC4F-418D-AE19-62706E023703}">
                      <ahyp:hlinkClr xmlns:ahyp="http://schemas.microsoft.com/office/drawing/2018/hyperlinkcolor" xmlns="" val="tx"/>
                    </a:ext>
                  </a:extLst>
                </a:hlinkClick>
              </a:rPr>
              <a:t>https://sdgs.un.org/goals/goal12</a:t>
            </a:r>
            <a:r>
              <a:rPr lang="bg-BG" dirty="0">
                <a:solidFill>
                  <a:srgbClr val="0070C0"/>
                </a:solidFill>
              </a:rPr>
              <a:t> </a:t>
            </a:r>
            <a:endParaRPr lang="el-GR" dirty="0">
              <a:solidFill>
                <a:srgbClr val="0070C0"/>
              </a:solidFill>
            </a:endParaRPr>
          </a:p>
        </p:txBody>
      </p:sp>
    </p:spTree>
    <p:extLst>
      <p:ext uri="{BB962C8B-B14F-4D97-AF65-F5344CB8AC3E}">
        <p14:creationId xmlns:p14="http://schemas.microsoft.com/office/powerpoint/2010/main" xmlns="" val="4287262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Θέση εικόνας" descr="Εικόνα111.jpg"/>
          <p:cNvPicPr>
            <a:picLocks noGrp="1" noChangeAspect="1"/>
          </p:cNvPicPr>
          <p:nvPr>
            <p:ph type="pic" sz="quarter" idx="10"/>
          </p:nvPr>
        </p:nvPicPr>
        <p:blipFill>
          <a:blip r:embed="rId2"/>
          <a:srcRect l="6906" r="6906"/>
          <a:stretch>
            <a:fillRect/>
          </a:stretch>
        </p:blipFill>
        <p:spPr/>
      </p:pic>
      <p:sp>
        <p:nvSpPr>
          <p:cNvPr id="3" name="2 - Θέση κειμένου"/>
          <p:cNvSpPr>
            <a:spLocks noGrp="1"/>
          </p:cNvSpPr>
          <p:nvPr>
            <p:ph type="body" sz="quarter" idx="18"/>
          </p:nvPr>
        </p:nvSpPr>
        <p:spPr>
          <a:xfrm>
            <a:off x="4496151" y="829160"/>
            <a:ext cx="7277926" cy="2545635"/>
          </a:xfrm>
        </p:spPr>
        <p:txBody>
          <a:bodyPr/>
          <a:lstStyle/>
          <a:p>
            <a:pPr marL="342900" indent="-342900" algn="ctr"/>
            <a:r>
              <a:rPr lang="el-GR" sz="3200" b="1" dirty="0"/>
              <a:t> </a:t>
            </a:r>
            <a:r>
              <a:rPr lang="bg-BG" sz="3200" b="1" dirty="0"/>
              <a:t>ЦУР</a:t>
            </a:r>
            <a:r>
              <a:rPr lang="pt-PT" sz="3200" b="1" dirty="0"/>
              <a:t>12 </a:t>
            </a:r>
            <a:r>
              <a:rPr lang="bg-BG" sz="3200" b="1" dirty="0"/>
              <a:t>ДАННИ за потреблението на вода</a:t>
            </a:r>
            <a:endParaRPr lang="pt-PT" sz="3200" b="1" dirty="0"/>
          </a:p>
          <a:p>
            <a:pPr marL="342900" indent="-342900">
              <a:buFont typeface="Wingdings" panose="05000000000000000000" pitchFamily="2" charset="2"/>
              <a:buChar char="§"/>
            </a:pPr>
            <a:r>
              <a:rPr lang="ru-RU" dirty="0"/>
              <a:t>Над 1 000 000 000 души все още нямат достъп до прясна вода.</a:t>
            </a:r>
          </a:p>
          <a:p>
            <a:pPr marL="342900" indent="-342900"/>
            <a:endParaRPr lang="ru-RU" sz="800" dirty="0"/>
          </a:p>
          <a:p>
            <a:pPr marL="342900" indent="-342900">
              <a:buFont typeface="Wingdings" panose="05000000000000000000" pitchFamily="2" charset="2"/>
              <a:buChar char="§"/>
            </a:pPr>
            <a:r>
              <a:rPr lang="ru-RU" dirty="0" err="1"/>
              <a:t>Прекомерната</a:t>
            </a:r>
            <a:r>
              <a:rPr lang="ru-RU" dirty="0"/>
              <a:t> </a:t>
            </a:r>
            <a:r>
              <a:rPr lang="ru-RU" dirty="0" err="1"/>
              <a:t>употреба</a:t>
            </a:r>
            <a:r>
              <a:rPr lang="ru-RU" dirty="0"/>
              <a:t> на вода </a:t>
            </a:r>
            <a:r>
              <a:rPr lang="ru-RU" dirty="0" err="1"/>
              <a:t>допринася</a:t>
            </a:r>
            <a:r>
              <a:rPr lang="ru-RU" dirty="0"/>
              <a:t> за </a:t>
            </a:r>
            <a:r>
              <a:rPr lang="ru-RU" dirty="0" err="1"/>
              <a:t>глобалния</a:t>
            </a:r>
            <a:r>
              <a:rPr lang="ru-RU" dirty="0"/>
              <a:t> </a:t>
            </a:r>
            <a:r>
              <a:rPr lang="ru-RU" dirty="0" err="1"/>
              <a:t>воден</a:t>
            </a:r>
            <a:r>
              <a:rPr lang="ru-RU" dirty="0"/>
              <a:t> </a:t>
            </a:r>
            <a:r>
              <a:rPr lang="ru-RU" dirty="0" err="1"/>
              <a:t>стрес</a:t>
            </a:r>
            <a:r>
              <a:rPr lang="ru-RU" dirty="0"/>
              <a:t>.</a:t>
            </a:r>
          </a:p>
          <a:p>
            <a:pPr marL="342900" indent="-342900"/>
            <a:endParaRPr lang="ru-RU" sz="800" dirty="0"/>
          </a:p>
          <a:p>
            <a:pPr marL="342900" indent="-342900">
              <a:buFont typeface="Wingdings" panose="05000000000000000000" pitchFamily="2" charset="2"/>
              <a:buChar char="§"/>
            </a:pPr>
            <a:r>
              <a:rPr lang="ru-RU" dirty="0"/>
              <a:t>Водата е природен ресурс и необходимата инфраструктура за доставянето й изисква големи инвестиции.</a:t>
            </a:r>
            <a:endParaRPr lang="el-GR" sz="2200" dirty="0"/>
          </a:p>
        </p:txBody>
      </p:sp>
      <p:sp>
        <p:nvSpPr>
          <p:cNvPr id="10" name="9 - Ορθογώνιο"/>
          <p:cNvSpPr/>
          <p:nvPr/>
        </p:nvSpPr>
        <p:spPr>
          <a:xfrm>
            <a:off x="4496151" y="6103207"/>
            <a:ext cx="4519122" cy="369332"/>
          </a:xfrm>
          <a:prstGeom prst="rect">
            <a:avLst/>
          </a:prstGeom>
        </p:spPr>
        <p:txBody>
          <a:bodyPr wrap="none">
            <a:spAutoFit/>
          </a:bodyPr>
          <a:lstStyle/>
          <a:p>
            <a:r>
              <a:rPr lang="bg-BG" i="1" dirty="0"/>
              <a:t>Източник на снимката</a:t>
            </a:r>
            <a:r>
              <a:rPr lang="pt-PT" i="1" dirty="0"/>
              <a:t>: athensmagazine.gr</a:t>
            </a:r>
          </a:p>
        </p:txBody>
      </p:sp>
      <p:sp>
        <p:nvSpPr>
          <p:cNvPr id="5" name="TextBox 4">
            <a:extLst>
              <a:ext uri="{FF2B5EF4-FFF2-40B4-BE49-F238E27FC236}">
                <a16:creationId xmlns:a16="http://schemas.microsoft.com/office/drawing/2014/main" xmlns="" id="{5F1781D5-A8AF-ECFE-9438-5736ADDF4480}"/>
              </a:ext>
            </a:extLst>
          </p:cNvPr>
          <p:cNvSpPr txBox="1"/>
          <p:nvPr/>
        </p:nvSpPr>
        <p:spPr>
          <a:xfrm rot="16200000">
            <a:off x="8876822" y="901349"/>
            <a:ext cx="6094476" cy="369332"/>
          </a:xfrm>
          <a:prstGeom prst="rect">
            <a:avLst/>
          </a:prstGeom>
          <a:noFill/>
        </p:spPr>
        <p:txBody>
          <a:bodyPr wrap="square">
            <a:spAutoFit/>
          </a:bodyPr>
          <a:lstStyle/>
          <a:p>
            <a:r>
              <a:rPr lang="el-GR" dirty="0">
                <a:solidFill>
                  <a:srgbClr val="0070C0"/>
                </a:solidFill>
                <a:hlinkClick r:id="rId3">
                  <a:extLst>
                    <a:ext uri="{A12FA001-AC4F-418D-AE19-62706E023703}">
                      <ahyp:hlinkClr xmlns:ahyp="http://schemas.microsoft.com/office/drawing/2018/hyperlinkcolor" xmlns="" val="tx"/>
                    </a:ext>
                  </a:extLst>
                </a:hlinkClick>
              </a:rPr>
              <a:t>https://inactionforabetterworld.com/en/</a:t>
            </a:r>
            <a:r>
              <a:rPr lang="bg-BG" dirty="0">
                <a:solidFill>
                  <a:srgbClr val="0070C0"/>
                </a:solidFill>
              </a:rPr>
              <a:t> </a:t>
            </a:r>
            <a:endParaRPr lang="el-GR" dirty="0">
              <a:solidFill>
                <a:srgbClr val="0070C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Εικόνα" descr="κορωνεια.jpg"/>
          <p:cNvPicPr>
            <a:picLocks noChangeAspect="1"/>
          </p:cNvPicPr>
          <p:nvPr/>
        </p:nvPicPr>
        <p:blipFill>
          <a:blip r:embed="rId2"/>
          <a:srcRect l="-100" t="3036" r="12775" b="5649"/>
          <a:stretch>
            <a:fillRect/>
          </a:stretch>
        </p:blipFill>
        <p:spPr>
          <a:xfrm>
            <a:off x="4278879" y="772998"/>
            <a:ext cx="7618658" cy="5062194"/>
          </a:xfrm>
          <a:prstGeom prst="rect">
            <a:avLst/>
          </a:prstGeom>
        </p:spPr>
      </p:pic>
      <p:pic>
        <p:nvPicPr>
          <p:cNvPr id="9" name="8 - Θέση εικόνας" descr="Εικόνα111.jpg"/>
          <p:cNvPicPr>
            <a:picLocks noGrp="1" noChangeAspect="1"/>
          </p:cNvPicPr>
          <p:nvPr>
            <p:ph type="pic" sz="quarter" idx="10"/>
          </p:nvPr>
        </p:nvPicPr>
        <p:blipFill>
          <a:blip r:embed="rId3"/>
          <a:srcRect l="6906" r="6906"/>
          <a:stretch>
            <a:fillRect/>
          </a:stretch>
        </p:blipFill>
        <p:spPr>
          <a:xfrm>
            <a:off x="180182" y="385460"/>
            <a:ext cx="4107750" cy="6087079"/>
          </a:xfrm>
        </p:spPr>
      </p:pic>
      <p:sp>
        <p:nvSpPr>
          <p:cNvPr id="5" name="2 - Θέση κειμένου"/>
          <p:cNvSpPr txBox="1">
            <a:spLocks/>
          </p:cNvSpPr>
          <p:nvPr/>
        </p:nvSpPr>
        <p:spPr>
          <a:xfrm>
            <a:off x="4496151" y="1253765"/>
            <a:ext cx="7455704" cy="2639904"/>
          </a:xfrm>
          <a:prstGeom prst="rect">
            <a:avLst/>
          </a:prstGeom>
        </p:spPr>
        <p:txBody>
          <a:bodyPr/>
          <a:lstStyle/>
          <a:p>
            <a:pPr algn="just"/>
            <a:r>
              <a:rPr lang="ru-RU" sz="2800" b="1" dirty="0" err="1">
                <a:solidFill>
                  <a:schemeClr val="tx1">
                    <a:lumMod val="50000"/>
                  </a:schemeClr>
                </a:solidFill>
              </a:rPr>
              <a:t>Според</a:t>
            </a:r>
            <a:r>
              <a:rPr lang="ru-RU" sz="2800" b="1" dirty="0">
                <a:solidFill>
                  <a:schemeClr val="tx1">
                    <a:lumMod val="50000"/>
                  </a:schemeClr>
                </a:solidFill>
              </a:rPr>
              <a:t> </a:t>
            </a:r>
            <a:r>
              <a:rPr lang="ru-RU" sz="2800" b="1" dirty="0" err="1">
                <a:solidFill>
                  <a:schemeClr val="tx1">
                    <a:lumMod val="50000"/>
                  </a:schemeClr>
                </a:solidFill>
              </a:rPr>
              <a:t>прогнозите</a:t>
            </a:r>
            <a:r>
              <a:rPr lang="ru-RU" sz="2800" b="1" dirty="0">
                <a:solidFill>
                  <a:schemeClr val="tx1">
                    <a:lumMod val="50000"/>
                  </a:schemeClr>
                </a:solidFill>
              </a:rPr>
              <a:t> на ООН и </a:t>
            </a:r>
            <a:r>
              <a:rPr lang="ru-RU" sz="2800" b="1" dirty="0" err="1">
                <a:solidFill>
                  <a:schemeClr val="tx1">
                    <a:lumMod val="50000"/>
                  </a:schemeClr>
                </a:solidFill>
              </a:rPr>
              <a:t>Световната</a:t>
            </a:r>
            <a:r>
              <a:rPr lang="ru-RU" sz="2800" b="1" dirty="0">
                <a:solidFill>
                  <a:schemeClr val="tx1">
                    <a:lumMod val="50000"/>
                  </a:schemeClr>
                </a:solidFill>
              </a:rPr>
              <a:t> банка, </a:t>
            </a:r>
            <a:r>
              <a:rPr lang="ru-RU" sz="2800" b="1" dirty="0" err="1">
                <a:solidFill>
                  <a:schemeClr val="tx1">
                    <a:lumMod val="50000"/>
                  </a:schemeClr>
                </a:solidFill>
              </a:rPr>
              <a:t>сушата</a:t>
            </a:r>
            <a:r>
              <a:rPr lang="ru-RU" sz="2800" b="1" dirty="0">
                <a:solidFill>
                  <a:schemeClr val="tx1">
                    <a:lumMod val="50000"/>
                  </a:schemeClr>
                </a:solidFill>
              </a:rPr>
              <a:t> </a:t>
            </a:r>
            <a:r>
              <a:rPr lang="ru-RU" sz="2800" b="1" dirty="0" err="1">
                <a:solidFill>
                  <a:schemeClr val="tx1">
                    <a:lumMod val="50000"/>
                  </a:schemeClr>
                </a:solidFill>
              </a:rPr>
              <a:t>може</a:t>
            </a:r>
            <a:r>
              <a:rPr lang="ru-RU" sz="2800" b="1" dirty="0">
                <a:solidFill>
                  <a:schemeClr val="tx1">
                    <a:lumMod val="50000"/>
                  </a:schemeClr>
                </a:solidFill>
              </a:rPr>
              <a:t> да изложи до 2030 г. над 700 </a:t>
            </a:r>
            <a:r>
              <a:rPr lang="ru-RU" sz="2800" b="1" dirty="0" err="1">
                <a:solidFill>
                  <a:schemeClr val="tx1">
                    <a:lumMod val="50000"/>
                  </a:schemeClr>
                </a:solidFill>
              </a:rPr>
              <a:t>милиона</a:t>
            </a:r>
            <a:r>
              <a:rPr lang="ru-RU" sz="2800" b="1" dirty="0">
                <a:solidFill>
                  <a:schemeClr val="tx1">
                    <a:lumMod val="50000"/>
                  </a:schemeClr>
                </a:solidFill>
              </a:rPr>
              <a:t> души на риск от </a:t>
            </a:r>
            <a:r>
              <a:rPr lang="ru-RU" sz="2800" b="1" dirty="0" err="1">
                <a:solidFill>
                  <a:schemeClr val="tx1">
                    <a:lumMod val="50000"/>
                  </a:schemeClr>
                </a:solidFill>
              </a:rPr>
              <a:t>преселване</a:t>
            </a:r>
            <a:r>
              <a:rPr lang="ru-RU" sz="2800" b="1" dirty="0">
                <a:solidFill>
                  <a:schemeClr val="tx1">
                    <a:lumMod val="50000"/>
                  </a:schemeClr>
                </a:solidFill>
              </a:rPr>
              <a:t>.</a:t>
            </a:r>
          </a:p>
        </p:txBody>
      </p:sp>
      <p:sp>
        <p:nvSpPr>
          <p:cNvPr id="10" name="9 - Ορθογώνιο"/>
          <p:cNvSpPr/>
          <p:nvPr/>
        </p:nvSpPr>
        <p:spPr>
          <a:xfrm>
            <a:off x="4496151" y="6103207"/>
            <a:ext cx="4466223" cy="369332"/>
          </a:xfrm>
          <a:prstGeom prst="rect">
            <a:avLst/>
          </a:prstGeom>
        </p:spPr>
        <p:txBody>
          <a:bodyPr wrap="none">
            <a:spAutoFit/>
          </a:bodyPr>
          <a:lstStyle/>
          <a:p>
            <a:r>
              <a:rPr lang="bg-BG" i="1" dirty="0"/>
              <a:t>Източник на снимката</a:t>
            </a:r>
            <a:r>
              <a:rPr lang="pt-PT" i="1" dirty="0"/>
              <a:t>: athensmagazine.gr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sz="quarter" idx="18"/>
          </p:nvPr>
        </p:nvSpPr>
        <p:spPr>
          <a:xfrm>
            <a:off x="3833285" y="783895"/>
            <a:ext cx="7906109" cy="5055590"/>
          </a:xfrm>
        </p:spPr>
        <p:txBody>
          <a:bodyPr/>
          <a:lstStyle/>
          <a:p>
            <a:pPr marL="0" indent="0" algn="ctr"/>
            <a:r>
              <a:rPr lang="en-US" sz="3200" dirty="0">
                <a:sym typeface="Wingdings 2" panose="05020102010507070707" pitchFamily="18" charset="2"/>
              </a:rPr>
              <a:t> </a:t>
            </a:r>
            <a:r>
              <a:rPr lang="bg-BG" sz="3200" b="1" dirty="0">
                <a:sym typeface="Wingdings 2" panose="05020102010507070707" pitchFamily="18" charset="2"/>
              </a:rPr>
              <a:t>ЦУР</a:t>
            </a:r>
            <a:r>
              <a:rPr lang="en-US" sz="3200" b="1" dirty="0">
                <a:sym typeface="Wingdings 2" panose="05020102010507070707" pitchFamily="18" charset="2"/>
              </a:rPr>
              <a:t>12 </a:t>
            </a:r>
            <a:r>
              <a:rPr lang="bg-BG" sz="3200" b="1" dirty="0">
                <a:sym typeface="Wingdings 2" panose="05020102010507070707" pitchFamily="18" charset="2"/>
              </a:rPr>
              <a:t>ДАННИ за хранителните отпадъци </a:t>
            </a:r>
            <a:r>
              <a:rPr lang="en-US" sz="3200" b="1" dirty="0">
                <a:sym typeface="Wingdings 2" panose="05020102010507070707" pitchFamily="18" charset="2"/>
              </a:rPr>
              <a:t> </a:t>
            </a:r>
          </a:p>
          <a:p>
            <a:pPr marL="342900" indent="-342900">
              <a:buFont typeface="Wingdings" panose="05000000000000000000" pitchFamily="2" charset="2"/>
              <a:buChar char="§"/>
            </a:pPr>
            <a:r>
              <a:rPr lang="ru-RU" b="1" dirty="0" err="1">
                <a:solidFill>
                  <a:srgbClr val="FFC000"/>
                </a:solidFill>
              </a:rPr>
              <a:t>Всяка</a:t>
            </a:r>
            <a:r>
              <a:rPr lang="ru-RU" b="1" dirty="0">
                <a:solidFill>
                  <a:srgbClr val="FFC000"/>
                </a:solidFill>
              </a:rPr>
              <a:t> година </a:t>
            </a:r>
            <a:r>
              <a:rPr lang="ru-RU" b="1" dirty="0" err="1">
                <a:solidFill>
                  <a:srgbClr val="FFC000"/>
                </a:solidFill>
              </a:rPr>
              <a:t>приблизително</a:t>
            </a:r>
            <a:r>
              <a:rPr lang="ru-RU" b="1" dirty="0">
                <a:solidFill>
                  <a:srgbClr val="FFC000"/>
                </a:solidFill>
              </a:rPr>
              <a:t> 1/3 от </a:t>
            </a:r>
            <a:r>
              <a:rPr lang="ru-RU" b="1" dirty="0" err="1">
                <a:solidFill>
                  <a:srgbClr val="FFC000"/>
                </a:solidFill>
              </a:rPr>
              <a:t>всички</a:t>
            </a:r>
            <a:r>
              <a:rPr lang="ru-RU" b="1" dirty="0">
                <a:solidFill>
                  <a:srgbClr val="FFC000"/>
                </a:solidFill>
              </a:rPr>
              <a:t> </a:t>
            </a:r>
            <a:r>
              <a:rPr lang="ru-RU" b="1" dirty="0" err="1">
                <a:solidFill>
                  <a:srgbClr val="FFC000"/>
                </a:solidFill>
              </a:rPr>
              <a:t>произведени</a:t>
            </a:r>
            <a:r>
              <a:rPr lang="ru-RU" b="1" dirty="0">
                <a:solidFill>
                  <a:srgbClr val="FFC000"/>
                </a:solidFill>
              </a:rPr>
              <a:t> храни – </a:t>
            </a:r>
            <a:r>
              <a:rPr lang="ru-RU" b="1" dirty="0" err="1">
                <a:solidFill>
                  <a:srgbClr val="FFC000"/>
                </a:solidFill>
              </a:rPr>
              <a:t>еквивалентни</a:t>
            </a:r>
            <a:r>
              <a:rPr lang="ru-RU" b="1" dirty="0">
                <a:solidFill>
                  <a:srgbClr val="FFC000"/>
                </a:solidFill>
              </a:rPr>
              <a:t> на 1,3 </a:t>
            </a:r>
            <a:r>
              <a:rPr lang="ru-RU" b="1" dirty="0" err="1">
                <a:solidFill>
                  <a:srgbClr val="FFC000"/>
                </a:solidFill>
              </a:rPr>
              <a:t>милиарда</a:t>
            </a:r>
            <a:r>
              <a:rPr lang="ru-RU" b="1" dirty="0">
                <a:solidFill>
                  <a:srgbClr val="FFC000"/>
                </a:solidFill>
              </a:rPr>
              <a:t> тона на </a:t>
            </a:r>
            <a:r>
              <a:rPr lang="ru-RU" b="1" dirty="0" err="1">
                <a:solidFill>
                  <a:srgbClr val="FFC000"/>
                </a:solidFill>
              </a:rPr>
              <a:t>стойност</a:t>
            </a:r>
            <a:r>
              <a:rPr lang="ru-RU" b="1" dirty="0">
                <a:solidFill>
                  <a:srgbClr val="FFC000"/>
                </a:solidFill>
              </a:rPr>
              <a:t> около 1 </a:t>
            </a:r>
            <a:r>
              <a:rPr lang="ru-RU" b="1" dirty="0" err="1">
                <a:solidFill>
                  <a:srgbClr val="FFC000"/>
                </a:solidFill>
              </a:rPr>
              <a:t>трилион</a:t>
            </a:r>
            <a:r>
              <a:rPr lang="ru-RU" b="1" dirty="0">
                <a:solidFill>
                  <a:srgbClr val="FFC000"/>
                </a:solidFill>
              </a:rPr>
              <a:t> </a:t>
            </a:r>
            <a:r>
              <a:rPr lang="ru-RU" b="1" dirty="0" err="1">
                <a:solidFill>
                  <a:srgbClr val="FFC000"/>
                </a:solidFill>
              </a:rPr>
              <a:t>долара</a:t>
            </a:r>
            <a:r>
              <a:rPr lang="ru-RU" b="1" dirty="0">
                <a:solidFill>
                  <a:srgbClr val="FFC000"/>
                </a:solidFill>
              </a:rPr>
              <a:t> – </a:t>
            </a:r>
            <a:r>
              <a:rPr lang="ru-RU" b="1" dirty="0" err="1">
                <a:solidFill>
                  <a:srgbClr val="FFC000"/>
                </a:solidFill>
              </a:rPr>
              <a:t>завършват</a:t>
            </a:r>
            <a:r>
              <a:rPr lang="ru-RU" b="1" dirty="0">
                <a:solidFill>
                  <a:srgbClr val="FFC000"/>
                </a:solidFill>
              </a:rPr>
              <a:t> с </a:t>
            </a:r>
            <a:r>
              <a:rPr lang="ru-RU" b="1" dirty="0" err="1">
                <a:solidFill>
                  <a:srgbClr val="FFC000"/>
                </a:solidFill>
              </a:rPr>
              <a:t>гниене</a:t>
            </a:r>
            <a:r>
              <a:rPr lang="ru-RU" b="1" dirty="0">
                <a:solidFill>
                  <a:srgbClr val="FFC000"/>
                </a:solidFill>
              </a:rPr>
              <a:t> в </a:t>
            </a:r>
            <a:r>
              <a:rPr lang="ru-RU" b="1" dirty="0" err="1">
                <a:solidFill>
                  <a:srgbClr val="FFC000"/>
                </a:solidFill>
              </a:rPr>
              <a:t>кофите</a:t>
            </a:r>
            <a:r>
              <a:rPr lang="ru-RU" b="1" dirty="0">
                <a:solidFill>
                  <a:srgbClr val="FFC000"/>
                </a:solidFill>
              </a:rPr>
              <a:t> за </a:t>
            </a:r>
            <a:r>
              <a:rPr lang="ru-RU" b="1" dirty="0" err="1">
                <a:solidFill>
                  <a:srgbClr val="FFC000"/>
                </a:solidFill>
              </a:rPr>
              <a:t>боклук</a:t>
            </a:r>
            <a:r>
              <a:rPr lang="ru-RU" b="1" dirty="0">
                <a:solidFill>
                  <a:srgbClr val="FFC000"/>
                </a:solidFill>
              </a:rPr>
              <a:t> на потребители и </a:t>
            </a:r>
            <a:r>
              <a:rPr lang="ru-RU" b="1" dirty="0" err="1">
                <a:solidFill>
                  <a:srgbClr val="FFC000"/>
                </a:solidFill>
              </a:rPr>
              <a:t>търговци</a:t>
            </a:r>
            <a:r>
              <a:rPr lang="ru-RU" b="1" dirty="0">
                <a:solidFill>
                  <a:srgbClr val="FFC000"/>
                </a:solidFill>
              </a:rPr>
              <a:t> на </a:t>
            </a:r>
            <a:r>
              <a:rPr lang="ru-RU" b="1" dirty="0" err="1">
                <a:solidFill>
                  <a:srgbClr val="FFC000"/>
                </a:solidFill>
              </a:rPr>
              <a:t>дребно</a:t>
            </a:r>
            <a:r>
              <a:rPr lang="ru-RU" b="1" dirty="0">
                <a:solidFill>
                  <a:srgbClr val="FFC000"/>
                </a:solidFill>
              </a:rPr>
              <a:t> или се развалят </a:t>
            </a:r>
            <a:r>
              <a:rPr lang="ru-RU" b="1" dirty="0" err="1">
                <a:solidFill>
                  <a:srgbClr val="FFC000"/>
                </a:solidFill>
              </a:rPr>
              <a:t>поради</a:t>
            </a:r>
            <a:r>
              <a:rPr lang="ru-RU" b="1" dirty="0">
                <a:solidFill>
                  <a:srgbClr val="FFC000"/>
                </a:solidFill>
              </a:rPr>
              <a:t> </a:t>
            </a:r>
            <a:r>
              <a:rPr lang="ru-RU" b="1" dirty="0" err="1">
                <a:solidFill>
                  <a:srgbClr val="FFC000"/>
                </a:solidFill>
              </a:rPr>
              <a:t>лоши</a:t>
            </a:r>
            <a:r>
              <a:rPr lang="ru-RU" b="1" dirty="0">
                <a:solidFill>
                  <a:srgbClr val="FFC000"/>
                </a:solidFill>
              </a:rPr>
              <a:t> практики за </a:t>
            </a:r>
            <a:r>
              <a:rPr lang="ru-RU" b="1" dirty="0" err="1">
                <a:solidFill>
                  <a:srgbClr val="FFC000"/>
                </a:solidFill>
              </a:rPr>
              <a:t>транспортиране</a:t>
            </a:r>
            <a:r>
              <a:rPr lang="ru-RU" b="1" dirty="0">
                <a:solidFill>
                  <a:srgbClr val="FFC000"/>
                </a:solidFill>
              </a:rPr>
              <a:t> и </a:t>
            </a:r>
            <a:r>
              <a:rPr lang="ru-RU" b="1" dirty="0" err="1">
                <a:solidFill>
                  <a:srgbClr val="FFC000"/>
                </a:solidFill>
              </a:rPr>
              <a:t>прибиране</a:t>
            </a:r>
            <a:r>
              <a:rPr lang="ru-RU" b="1" dirty="0">
                <a:solidFill>
                  <a:srgbClr val="FFC000"/>
                </a:solidFill>
              </a:rPr>
              <a:t> на </a:t>
            </a:r>
            <a:r>
              <a:rPr lang="ru-RU" b="1" dirty="0" err="1">
                <a:solidFill>
                  <a:srgbClr val="FFC000"/>
                </a:solidFill>
              </a:rPr>
              <a:t>реколтата</a:t>
            </a:r>
            <a:r>
              <a:rPr lang="ru-RU" b="1" dirty="0">
                <a:solidFill>
                  <a:srgbClr val="FFC000"/>
                </a:solidFill>
              </a:rPr>
              <a:t>.</a:t>
            </a:r>
          </a:p>
          <a:p>
            <a:pPr marL="342900" indent="-342900">
              <a:buFont typeface="Wingdings" panose="05000000000000000000" pitchFamily="2" charset="2"/>
              <a:buChar char="§"/>
            </a:pPr>
            <a:r>
              <a:rPr lang="en-US" dirty="0"/>
              <a:t>2 </a:t>
            </a:r>
            <a:r>
              <a:rPr lang="bg-BG" dirty="0"/>
              <a:t>милиарда души глобално са с наднормено тегло </a:t>
            </a:r>
            <a:endParaRPr lang="en-US" b="1" dirty="0">
              <a:solidFill>
                <a:schemeClr val="tx1"/>
              </a:solidFill>
            </a:endParaRPr>
          </a:p>
          <a:p>
            <a:pPr marL="342900" indent="-342900">
              <a:buFont typeface="Wingdings" panose="05000000000000000000" pitchFamily="2" charset="2"/>
              <a:buChar char="§"/>
            </a:pPr>
            <a:r>
              <a:rPr lang="ru-RU" b="1" dirty="0" err="1">
                <a:solidFill>
                  <a:srgbClr val="92D050"/>
                </a:solidFill>
              </a:rPr>
              <a:t>Деградацията</a:t>
            </a:r>
            <a:r>
              <a:rPr lang="ru-RU" b="1" dirty="0">
                <a:solidFill>
                  <a:srgbClr val="92D050"/>
                </a:solidFill>
              </a:rPr>
              <a:t> на </a:t>
            </a:r>
            <a:r>
              <a:rPr lang="ru-RU" b="1" dirty="0" err="1">
                <a:solidFill>
                  <a:srgbClr val="92D050"/>
                </a:solidFill>
              </a:rPr>
              <a:t>земята</a:t>
            </a:r>
            <a:r>
              <a:rPr lang="ru-RU" b="1" dirty="0">
                <a:solidFill>
                  <a:srgbClr val="92D050"/>
                </a:solidFill>
              </a:rPr>
              <a:t>, </a:t>
            </a:r>
            <a:r>
              <a:rPr lang="ru-RU" b="1" dirty="0" err="1">
                <a:solidFill>
                  <a:srgbClr val="92D050"/>
                </a:solidFill>
              </a:rPr>
              <a:t>намаляването</a:t>
            </a:r>
            <a:r>
              <a:rPr lang="ru-RU" b="1" dirty="0">
                <a:solidFill>
                  <a:srgbClr val="92D050"/>
                </a:solidFill>
              </a:rPr>
              <a:t> </a:t>
            </a:r>
            <a:r>
              <a:rPr lang="ru-RU" b="1" dirty="0" err="1">
                <a:solidFill>
                  <a:srgbClr val="92D050"/>
                </a:solidFill>
              </a:rPr>
              <a:t>на</a:t>
            </a:r>
            <a:r>
              <a:rPr lang="ru-RU" b="1" dirty="0">
                <a:solidFill>
                  <a:srgbClr val="92D050"/>
                </a:solidFill>
              </a:rPr>
              <a:t> </a:t>
            </a:r>
            <a:r>
              <a:rPr lang="ru-RU" b="1" dirty="0" err="1">
                <a:solidFill>
                  <a:srgbClr val="92D050"/>
                </a:solidFill>
              </a:rPr>
              <a:t>почвеното</a:t>
            </a:r>
            <a:r>
              <a:rPr lang="ru-RU" b="1" dirty="0">
                <a:solidFill>
                  <a:srgbClr val="92D050"/>
                </a:solidFill>
              </a:rPr>
              <a:t> плодородие, </a:t>
            </a:r>
            <a:r>
              <a:rPr lang="ru-RU" b="1" dirty="0" err="1">
                <a:solidFill>
                  <a:srgbClr val="92D050"/>
                </a:solidFill>
              </a:rPr>
              <a:t>неустойчивото</a:t>
            </a:r>
            <a:r>
              <a:rPr lang="ru-RU" b="1" dirty="0">
                <a:solidFill>
                  <a:srgbClr val="92D050"/>
                </a:solidFill>
              </a:rPr>
              <a:t> </a:t>
            </a:r>
            <a:r>
              <a:rPr lang="ru-RU" b="1" dirty="0" err="1">
                <a:solidFill>
                  <a:srgbClr val="92D050"/>
                </a:solidFill>
              </a:rPr>
              <a:t>използване</a:t>
            </a:r>
            <a:r>
              <a:rPr lang="ru-RU" b="1" dirty="0">
                <a:solidFill>
                  <a:srgbClr val="92D050"/>
                </a:solidFill>
              </a:rPr>
              <a:t> на </a:t>
            </a:r>
            <a:r>
              <a:rPr lang="ru-RU" b="1" dirty="0" err="1">
                <a:solidFill>
                  <a:srgbClr val="92D050"/>
                </a:solidFill>
              </a:rPr>
              <a:t>водата</a:t>
            </a:r>
            <a:r>
              <a:rPr lang="ru-RU" b="1" dirty="0">
                <a:solidFill>
                  <a:srgbClr val="92D050"/>
                </a:solidFill>
              </a:rPr>
              <a:t>, </a:t>
            </a:r>
            <a:r>
              <a:rPr lang="ru-RU" b="1" dirty="0" err="1">
                <a:solidFill>
                  <a:srgbClr val="92D050"/>
                </a:solidFill>
              </a:rPr>
              <a:t>свръхуловът</a:t>
            </a:r>
            <a:r>
              <a:rPr lang="ru-RU" b="1" dirty="0">
                <a:solidFill>
                  <a:srgbClr val="92D050"/>
                </a:solidFill>
              </a:rPr>
              <a:t> и </a:t>
            </a:r>
            <a:r>
              <a:rPr lang="ru-RU" b="1" dirty="0" err="1">
                <a:solidFill>
                  <a:srgbClr val="92D050"/>
                </a:solidFill>
              </a:rPr>
              <a:t>деградацията</a:t>
            </a:r>
            <a:r>
              <a:rPr lang="ru-RU" b="1" dirty="0">
                <a:solidFill>
                  <a:srgbClr val="92D050"/>
                </a:solidFill>
              </a:rPr>
              <a:t> на </a:t>
            </a:r>
            <a:r>
              <a:rPr lang="ru-RU" b="1" dirty="0" err="1">
                <a:solidFill>
                  <a:srgbClr val="92D050"/>
                </a:solidFill>
              </a:rPr>
              <a:t>морската</a:t>
            </a:r>
            <a:r>
              <a:rPr lang="ru-RU" b="1" dirty="0">
                <a:solidFill>
                  <a:srgbClr val="92D050"/>
                </a:solidFill>
              </a:rPr>
              <a:t> среда </a:t>
            </a:r>
            <a:r>
              <a:rPr lang="ru-RU" b="1" dirty="0" err="1">
                <a:solidFill>
                  <a:srgbClr val="92D050"/>
                </a:solidFill>
              </a:rPr>
              <a:t>намаляват</a:t>
            </a:r>
            <a:r>
              <a:rPr lang="ru-RU" b="1" dirty="0">
                <a:solidFill>
                  <a:srgbClr val="92D050"/>
                </a:solidFill>
              </a:rPr>
              <a:t> </a:t>
            </a:r>
            <a:r>
              <a:rPr lang="ru-RU" b="1" dirty="0" err="1">
                <a:solidFill>
                  <a:srgbClr val="92D050"/>
                </a:solidFill>
              </a:rPr>
              <a:t>способността</a:t>
            </a:r>
            <a:r>
              <a:rPr lang="ru-RU" b="1" dirty="0">
                <a:solidFill>
                  <a:srgbClr val="92D050"/>
                </a:solidFill>
              </a:rPr>
              <a:t>  на </a:t>
            </a:r>
            <a:r>
              <a:rPr lang="ru-RU" b="1" dirty="0" err="1">
                <a:solidFill>
                  <a:srgbClr val="92D050"/>
                </a:solidFill>
              </a:rPr>
              <a:t>природата</a:t>
            </a:r>
            <a:r>
              <a:rPr lang="ru-RU" b="1" dirty="0">
                <a:solidFill>
                  <a:srgbClr val="92D050"/>
                </a:solidFill>
              </a:rPr>
              <a:t> да </a:t>
            </a:r>
            <a:r>
              <a:rPr lang="ru-RU" b="1" dirty="0" err="1">
                <a:solidFill>
                  <a:srgbClr val="92D050"/>
                </a:solidFill>
              </a:rPr>
              <a:t>доставя</a:t>
            </a:r>
            <a:r>
              <a:rPr lang="ru-RU" b="1" dirty="0">
                <a:solidFill>
                  <a:srgbClr val="92D050"/>
                </a:solidFill>
              </a:rPr>
              <a:t> </a:t>
            </a:r>
            <a:r>
              <a:rPr lang="ru-RU" b="1" dirty="0" err="1">
                <a:solidFill>
                  <a:srgbClr val="92D050"/>
                </a:solidFill>
              </a:rPr>
              <a:t>храна</a:t>
            </a:r>
            <a:r>
              <a:rPr lang="ru-RU" b="1" dirty="0">
                <a:solidFill>
                  <a:srgbClr val="92D050"/>
                </a:solidFill>
              </a:rPr>
              <a:t>.</a:t>
            </a:r>
            <a:endParaRPr lang="el-GR" dirty="0"/>
          </a:p>
        </p:txBody>
      </p:sp>
      <p:pic>
        <p:nvPicPr>
          <p:cNvPr id="6" name="Θέση εικόνας 5" descr="Εικόνα που περιέχει δέντρο&#10;&#10;Περιγραφή που δημιουργήθηκε αυτόματα">
            <a:extLst>
              <a:ext uri="{FF2B5EF4-FFF2-40B4-BE49-F238E27FC236}">
                <a16:creationId xmlns:a16="http://schemas.microsoft.com/office/drawing/2014/main" xmlns="" id="{B56A9AAF-FD4F-A335-C74B-6C169E623D20}"/>
              </a:ext>
            </a:extLst>
          </p:cNvPr>
          <p:cNvPicPr>
            <a:picLocks noGrp="1" noChangeAspect="1"/>
          </p:cNvPicPr>
          <p:nvPr>
            <p:ph type="pic" sz="quarter" idx="10"/>
          </p:nvPr>
        </p:nvPicPr>
        <p:blipFill>
          <a:blip r:embed="rId2"/>
          <a:srcRect l="27508" r="27508"/>
          <a:stretch>
            <a:fillRect/>
          </a:stretch>
        </p:blipFill>
        <p:spPr>
          <a:xfrm>
            <a:off x="63372" y="457898"/>
            <a:ext cx="3833284" cy="5680360"/>
          </a:xfrm>
        </p:spPr>
      </p:pic>
      <p:sp>
        <p:nvSpPr>
          <p:cNvPr id="8" name="TextBox 7">
            <a:extLst>
              <a:ext uri="{FF2B5EF4-FFF2-40B4-BE49-F238E27FC236}">
                <a16:creationId xmlns:a16="http://schemas.microsoft.com/office/drawing/2014/main" xmlns="" id="{394D4348-EB79-8D2B-AB3F-9533470B74DD}"/>
              </a:ext>
            </a:extLst>
          </p:cNvPr>
          <p:cNvSpPr txBox="1"/>
          <p:nvPr/>
        </p:nvSpPr>
        <p:spPr>
          <a:xfrm rot="16200000">
            <a:off x="8876822" y="901349"/>
            <a:ext cx="6094476" cy="369332"/>
          </a:xfrm>
          <a:prstGeom prst="rect">
            <a:avLst/>
          </a:prstGeom>
          <a:noFill/>
        </p:spPr>
        <p:txBody>
          <a:bodyPr wrap="square">
            <a:spAutoFit/>
          </a:bodyPr>
          <a:lstStyle/>
          <a:p>
            <a:r>
              <a:rPr lang="el-GR" dirty="0">
                <a:solidFill>
                  <a:srgbClr val="0070C0"/>
                </a:solidFill>
                <a:hlinkClick r:id="rId3">
                  <a:extLst>
                    <a:ext uri="{A12FA001-AC4F-418D-AE19-62706E023703}">
                      <ahyp:hlinkClr xmlns:ahyp="http://schemas.microsoft.com/office/drawing/2018/hyperlinkcolor" xmlns="" val="tx"/>
                    </a:ext>
                  </a:extLst>
                </a:hlinkClick>
              </a:rPr>
              <a:t>https://inactionforabetterworld.com/en/</a:t>
            </a:r>
            <a:r>
              <a:rPr lang="bg-BG" dirty="0">
                <a:solidFill>
                  <a:srgbClr val="0070C0"/>
                </a:solidFill>
              </a:rPr>
              <a:t> </a:t>
            </a:r>
            <a:endParaRPr lang="el-GR" dirty="0">
              <a:solidFill>
                <a:srgbClr val="0070C0"/>
              </a:solidFill>
            </a:endParaRPr>
          </a:p>
        </p:txBody>
      </p:sp>
    </p:spTree>
    <p:extLst>
      <p:ext uri="{BB962C8B-B14F-4D97-AF65-F5344CB8AC3E}">
        <p14:creationId xmlns:p14="http://schemas.microsoft.com/office/powerpoint/2010/main" xmlns="" val="3562149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19"/>
          <p:cNvSpPr txBox="1">
            <a:spLocks noGrp="1"/>
          </p:cNvSpPr>
          <p:nvPr>
            <p:ph type="body" idx="1"/>
          </p:nvPr>
        </p:nvSpPr>
        <p:spPr>
          <a:xfrm>
            <a:off x="4874636" y="1480802"/>
            <a:ext cx="6772589" cy="4327113"/>
          </a:xfrm>
          <a:prstGeom prst="rect">
            <a:avLst/>
          </a:prstGeom>
          <a:noFill/>
          <a:ln>
            <a:noFill/>
          </a:ln>
        </p:spPr>
        <p:txBody>
          <a:bodyPr spcFirstLastPara="1" wrap="square" lIns="91425" tIns="45700" rIns="91425" bIns="45700" anchor="t" anchorCtr="0">
            <a:noAutofit/>
          </a:bodyPr>
          <a:lstStyle/>
          <a:p>
            <a:pPr marL="0" indent="0" algn="just">
              <a:lnSpc>
                <a:spcPct val="100000"/>
              </a:lnSpc>
              <a:spcBef>
                <a:spcPts val="600"/>
              </a:spcBef>
            </a:pPr>
            <a:r>
              <a:rPr lang="ru-RU" dirty="0" err="1">
                <a:solidFill>
                  <a:schemeClr val="bg1"/>
                </a:solidFill>
              </a:rPr>
              <a:t>Този</a:t>
            </a:r>
            <a:r>
              <a:rPr lang="ru-RU" dirty="0">
                <a:solidFill>
                  <a:schemeClr val="bg1"/>
                </a:solidFill>
              </a:rPr>
              <a:t> </a:t>
            </a:r>
            <a:r>
              <a:rPr lang="ru-RU" dirty="0" err="1">
                <a:solidFill>
                  <a:schemeClr val="bg1"/>
                </a:solidFill>
              </a:rPr>
              <a:t>модул</a:t>
            </a:r>
            <a:r>
              <a:rPr lang="ru-RU" dirty="0">
                <a:solidFill>
                  <a:schemeClr val="bg1"/>
                </a:solidFill>
              </a:rPr>
              <a:t> е част от курса «</a:t>
            </a:r>
            <a:r>
              <a:rPr lang="ru-RU" dirty="0" err="1">
                <a:solidFill>
                  <a:schemeClr val="bg1"/>
                </a:solidFill>
              </a:rPr>
              <a:t>Шампиони</a:t>
            </a:r>
            <a:r>
              <a:rPr lang="ru-RU" dirty="0">
                <a:solidFill>
                  <a:schemeClr val="bg1"/>
                </a:solidFill>
              </a:rPr>
              <a:t> в </a:t>
            </a:r>
            <a:r>
              <a:rPr lang="ru-RU" dirty="0" err="1">
                <a:solidFill>
                  <a:schemeClr val="bg1"/>
                </a:solidFill>
              </a:rPr>
              <a:t>борбата</a:t>
            </a:r>
            <a:r>
              <a:rPr lang="ru-RU" dirty="0">
                <a:solidFill>
                  <a:schemeClr val="bg1"/>
                </a:solidFill>
              </a:rPr>
              <a:t> с </a:t>
            </a:r>
            <a:r>
              <a:rPr lang="ru-RU" dirty="0" err="1">
                <a:solidFill>
                  <a:schemeClr val="bg1"/>
                </a:solidFill>
              </a:rPr>
              <a:t>климатичните</a:t>
            </a:r>
            <a:r>
              <a:rPr lang="ru-RU" dirty="0">
                <a:solidFill>
                  <a:schemeClr val="bg1"/>
                </a:solidFill>
              </a:rPr>
              <a:t> </a:t>
            </a:r>
            <a:r>
              <a:rPr lang="ru-RU" dirty="0" err="1">
                <a:solidFill>
                  <a:schemeClr val="bg1"/>
                </a:solidFill>
              </a:rPr>
              <a:t>промени</a:t>
            </a:r>
            <a:r>
              <a:rPr lang="ru-RU" dirty="0">
                <a:solidFill>
                  <a:schemeClr val="bg1"/>
                </a:solidFill>
              </a:rPr>
              <a:t>» и е </a:t>
            </a:r>
            <a:r>
              <a:rPr lang="ru-RU" dirty="0" err="1">
                <a:solidFill>
                  <a:schemeClr val="bg1"/>
                </a:solidFill>
              </a:rPr>
              <a:t>посветен</a:t>
            </a:r>
            <a:r>
              <a:rPr lang="ru-RU" dirty="0">
                <a:solidFill>
                  <a:schemeClr val="bg1"/>
                </a:solidFill>
              </a:rPr>
              <a:t> на ЦУР 12 -</a:t>
            </a:r>
            <a:r>
              <a:rPr lang="ru-RU" dirty="0" err="1">
                <a:solidFill>
                  <a:schemeClr val="bg1"/>
                </a:solidFill>
              </a:rPr>
              <a:t>отговорно</a:t>
            </a:r>
            <a:r>
              <a:rPr lang="ru-RU" dirty="0">
                <a:solidFill>
                  <a:schemeClr val="bg1"/>
                </a:solidFill>
              </a:rPr>
              <a:t> производство и потребление. </a:t>
            </a:r>
          </a:p>
          <a:p>
            <a:pPr marL="0" indent="0" algn="just">
              <a:lnSpc>
                <a:spcPct val="100000"/>
              </a:lnSpc>
              <a:spcBef>
                <a:spcPts val="600"/>
              </a:spcBef>
            </a:pPr>
            <a:r>
              <a:rPr lang="ru-RU" dirty="0"/>
              <a:t>Ще разгледаме теми като:</a:t>
            </a:r>
          </a:p>
          <a:p>
            <a:pPr marL="0" indent="0" algn="just">
              <a:lnSpc>
                <a:spcPct val="100000"/>
              </a:lnSpc>
              <a:spcBef>
                <a:spcPts val="600"/>
              </a:spcBef>
            </a:pPr>
            <a:r>
              <a:rPr lang="ru-RU" dirty="0"/>
              <a:t>• Опасностите от свръхпроизводство на твърди</a:t>
            </a:r>
          </a:p>
          <a:p>
            <a:pPr marL="0" indent="0" algn="just">
              <a:lnSpc>
                <a:spcPct val="100000"/>
              </a:lnSpc>
              <a:spcBef>
                <a:spcPts val="600"/>
              </a:spcBef>
            </a:pPr>
            <a:r>
              <a:rPr lang="ru-RU" dirty="0"/>
              <a:t>  </a:t>
            </a:r>
            <a:r>
              <a:rPr lang="ru-RU" dirty="0" err="1"/>
              <a:t>отпадъци</a:t>
            </a:r>
            <a:r>
              <a:rPr lang="ru-RU" dirty="0"/>
              <a:t> и </a:t>
            </a:r>
            <a:r>
              <a:rPr lang="ru-RU" dirty="0" err="1"/>
              <a:t>свръхконсумация</a:t>
            </a:r>
            <a:r>
              <a:rPr lang="ru-RU" dirty="0"/>
              <a:t> на </a:t>
            </a:r>
            <a:r>
              <a:rPr lang="ru-RU" dirty="0" err="1"/>
              <a:t>енергия</a:t>
            </a:r>
            <a:r>
              <a:rPr lang="ru-RU" dirty="0"/>
              <a:t>, вода и</a:t>
            </a:r>
          </a:p>
          <a:p>
            <a:pPr marL="0" indent="0" algn="just">
              <a:lnSpc>
                <a:spcPct val="100000"/>
              </a:lnSpc>
              <a:spcBef>
                <a:spcPts val="600"/>
              </a:spcBef>
            </a:pPr>
            <a:r>
              <a:rPr lang="ru-RU" dirty="0"/>
              <a:t>  храна.</a:t>
            </a:r>
          </a:p>
          <a:p>
            <a:pPr marL="0" indent="0" algn="just">
              <a:lnSpc>
                <a:spcPct val="100000"/>
              </a:lnSpc>
              <a:spcBef>
                <a:spcPts val="600"/>
              </a:spcBef>
              <a:buFont typeface="Arial" pitchFamily="34" charset="0"/>
              <a:buChar char="•"/>
            </a:pPr>
            <a:r>
              <a:rPr lang="ru-RU" dirty="0"/>
              <a:t> Що е то кръгова икономика?</a:t>
            </a:r>
          </a:p>
          <a:p>
            <a:pPr marL="0" indent="0" algn="just">
              <a:lnSpc>
                <a:spcPct val="100000"/>
              </a:lnSpc>
              <a:spcBef>
                <a:spcPts val="600"/>
              </a:spcBef>
            </a:pPr>
            <a:r>
              <a:rPr lang="ru-RU" dirty="0"/>
              <a:t>• Добри примери за отговорно производство и</a:t>
            </a:r>
          </a:p>
          <a:p>
            <a:pPr marL="0" indent="0" algn="just">
              <a:lnSpc>
                <a:spcPct val="100000"/>
              </a:lnSpc>
              <a:spcBef>
                <a:spcPts val="600"/>
              </a:spcBef>
            </a:pPr>
            <a:r>
              <a:rPr lang="ru-RU" dirty="0"/>
              <a:t>  потребление </a:t>
            </a:r>
            <a:r>
              <a:rPr lang="bg-BG" dirty="0"/>
              <a:t>.</a:t>
            </a:r>
            <a:endParaRPr dirty="0"/>
          </a:p>
        </p:txBody>
      </p:sp>
      <p:sp>
        <p:nvSpPr>
          <p:cNvPr id="215" name="Google Shape;215;p19"/>
          <p:cNvSpPr/>
          <p:nvPr/>
        </p:nvSpPr>
        <p:spPr>
          <a:xfrm>
            <a:off x="4900201" y="809331"/>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16" name="Google Shape;216;p19"/>
          <p:cNvSpPr txBox="1"/>
          <p:nvPr/>
        </p:nvSpPr>
        <p:spPr>
          <a:xfrm>
            <a:off x="4891148" y="816406"/>
            <a:ext cx="491467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bg-BG" sz="3600" b="1" i="0" u="none" strike="noStrike" cap="none" dirty="0">
                <a:solidFill>
                  <a:srgbClr val="EB7339"/>
                </a:solidFill>
                <a:latin typeface="Calibri"/>
                <a:ea typeface="Calibri"/>
                <a:cs typeface="Calibri"/>
                <a:sym typeface="Calibri"/>
              </a:rPr>
              <a:t> Добре дошли</a:t>
            </a:r>
            <a:r>
              <a:rPr lang="en-US" sz="3600" b="1" dirty="0">
                <a:solidFill>
                  <a:srgbClr val="EB7339"/>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grpSp>
        <p:nvGrpSpPr>
          <p:cNvPr id="3" name="Google Shape;217;p19"/>
          <p:cNvGrpSpPr/>
          <p:nvPr/>
        </p:nvGrpSpPr>
        <p:grpSpPr>
          <a:xfrm rot="-5400000">
            <a:off x="-1080133" y="3718665"/>
            <a:ext cx="3833889" cy="1673859"/>
            <a:chOff x="3357879" y="5072538"/>
            <a:chExt cx="593407" cy="259079"/>
          </a:xfrm>
        </p:grpSpPr>
        <p:sp>
          <p:nvSpPr>
            <p:cNvPr id="218" name="Google Shape;218;p19"/>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 name="Google Shape;219;p19"/>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 name="Google Shape;220;p19"/>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0658" name="Picture 2" descr="ВИЖТЕ: Новините на детски език | Ключова дума: кръгова икономика"/>
          <p:cNvPicPr>
            <a:picLocks noChangeAspect="1" noChangeArrowheads="1"/>
          </p:cNvPicPr>
          <p:nvPr/>
        </p:nvPicPr>
        <p:blipFill>
          <a:blip r:embed="rId3"/>
          <a:srcRect/>
          <a:stretch>
            <a:fillRect/>
          </a:stretch>
        </p:blipFill>
        <p:spPr bwMode="auto">
          <a:xfrm>
            <a:off x="81779" y="764066"/>
            <a:ext cx="4807438" cy="5071009"/>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sz="quarter" idx="18"/>
          </p:nvPr>
        </p:nvSpPr>
        <p:spPr>
          <a:xfrm>
            <a:off x="4496150" y="829160"/>
            <a:ext cx="7127097" cy="5194568"/>
          </a:xfrm>
        </p:spPr>
        <p:txBody>
          <a:bodyPr/>
          <a:lstStyle/>
          <a:p>
            <a:pPr algn="ctr">
              <a:buFont typeface="Wingdings 2"/>
              <a:buChar char="Ø"/>
            </a:pPr>
            <a:r>
              <a:rPr lang="bg-BG" sz="3200" b="1" dirty="0">
                <a:sym typeface="Wingdings 2" panose="05020102010507070707" pitchFamily="18" charset="2"/>
              </a:rPr>
              <a:t>ЦУР</a:t>
            </a:r>
            <a:r>
              <a:rPr lang="en-US" sz="3200" b="1" dirty="0">
                <a:sym typeface="Wingdings 2" panose="05020102010507070707" pitchFamily="18" charset="2"/>
              </a:rPr>
              <a:t>12</a:t>
            </a:r>
            <a:r>
              <a:rPr lang="bg-BG" sz="3200" b="1" dirty="0">
                <a:sym typeface="Wingdings 2" panose="05020102010507070707" pitchFamily="18" charset="2"/>
              </a:rPr>
              <a:t> ЦЕЛИ за управление на хранителните отпадъци </a:t>
            </a:r>
            <a:r>
              <a:rPr lang="en-US" sz="3200" b="1" dirty="0">
                <a:sym typeface="Wingdings 2" panose="05020102010507070707" pitchFamily="18" charset="2"/>
              </a:rPr>
              <a:t> </a:t>
            </a:r>
          </a:p>
          <a:p>
            <a:pPr algn="ctr">
              <a:buFont typeface="Wingdings 2"/>
              <a:buChar char="Ø"/>
            </a:pPr>
            <a:endParaRPr lang="en-US" dirty="0">
              <a:sym typeface="Wingdings 2" panose="05020102010507070707" pitchFamily="18" charset="2"/>
            </a:endParaRPr>
          </a:p>
          <a:p>
            <a:pPr marL="342900" indent="-342900" algn="ctr"/>
            <a:r>
              <a:rPr lang="ru-RU" dirty="0"/>
              <a:t>До 2030 г. да се </a:t>
            </a:r>
            <a:r>
              <a:rPr lang="ru-RU" dirty="0" err="1"/>
              <a:t>намалят</a:t>
            </a:r>
            <a:r>
              <a:rPr lang="ru-RU" dirty="0"/>
              <a:t> </a:t>
            </a:r>
            <a:r>
              <a:rPr lang="ru-RU" dirty="0" err="1"/>
              <a:t>наполовина</a:t>
            </a:r>
            <a:r>
              <a:rPr lang="ru-RU" dirty="0"/>
              <a:t>  </a:t>
            </a:r>
            <a:r>
              <a:rPr lang="ru-RU" dirty="0" err="1"/>
              <a:t>глобалните</a:t>
            </a:r>
            <a:r>
              <a:rPr lang="ru-RU" dirty="0"/>
              <a:t> </a:t>
            </a:r>
            <a:r>
              <a:rPr lang="ru-RU" dirty="0" err="1"/>
              <a:t>хранителни</a:t>
            </a:r>
            <a:r>
              <a:rPr lang="ru-RU" dirty="0"/>
              <a:t> </a:t>
            </a:r>
            <a:r>
              <a:rPr lang="ru-RU" dirty="0" err="1"/>
              <a:t>отпадъци</a:t>
            </a:r>
            <a:r>
              <a:rPr lang="ru-RU" dirty="0"/>
              <a:t> на глава от </a:t>
            </a:r>
            <a:r>
              <a:rPr lang="ru-RU" dirty="0" err="1"/>
              <a:t>населението</a:t>
            </a:r>
            <a:r>
              <a:rPr lang="ru-RU" dirty="0"/>
              <a:t> на </a:t>
            </a:r>
            <a:r>
              <a:rPr lang="ru-RU" dirty="0" err="1"/>
              <a:t>ниво</a:t>
            </a:r>
            <a:r>
              <a:rPr lang="ru-RU" dirty="0"/>
              <a:t> </a:t>
            </a:r>
            <a:r>
              <a:rPr lang="ru-RU" dirty="0" err="1"/>
              <a:t>търговия</a:t>
            </a:r>
            <a:r>
              <a:rPr lang="ru-RU" dirty="0"/>
              <a:t> </a:t>
            </a:r>
            <a:r>
              <a:rPr lang="ru-RU" dirty="0" err="1"/>
              <a:t>на</a:t>
            </a:r>
            <a:r>
              <a:rPr lang="ru-RU" dirty="0"/>
              <a:t> </a:t>
            </a:r>
            <a:r>
              <a:rPr lang="ru-RU" dirty="0" err="1"/>
              <a:t>дребно</a:t>
            </a:r>
            <a:r>
              <a:rPr lang="ru-RU" dirty="0"/>
              <a:t> и потребители и да се </a:t>
            </a:r>
            <a:r>
              <a:rPr lang="ru-RU" dirty="0" err="1"/>
              <a:t>намали</a:t>
            </a:r>
            <a:r>
              <a:rPr lang="ru-RU" dirty="0"/>
              <a:t> </a:t>
            </a:r>
            <a:r>
              <a:rPr lang="ru-RU" dirty="0" err="1"/>
              <a:t>загубата</a:t>
            </a:r>
            <a:r>
              <a:rPr lang="ru-RU" dirty="0"/>
              <a:t> на </a:t>
            </a:r>
            <a:r>
              <a:rPr lang="ru-RU" dirty="0" err="1"/>
              <a:t>храна</a:t>
            </a:r>
            <a:r>
              <a:rPr lang="ru-RU" dirty="0"/>
              <a:t> по </a:t>
            </a:r>
            <a:r>
              <a:rPr lang="ru-RU" dirty="0" err="1"/>
              <a:t>веригата</a:t>
            </a:r>
            <a:r>
              <a:rPr lang="ru-RU" dirty="0"/>
              <a:t> за производство и доставка, </a:t>
            </a:r>
            <a:r>
              <a:rPr lang="ru-RU" dirty="0" err="1"/>
              <a:t>включително</a:t>
            </a:r>
            <a:r>
              <a:rPr lang="ru-RU" dirty="0"/>
              <a:t> загубите след </a:t>
            </a:r>
            <a:r>
              <a:rPr lang="ru-RU" dirty="0" err="1"/>
              <a:t>прибиране</a:t>
            </a:r>
            <a:r>
              <a:rPr lang="ru-RU" dirty="0"/>
              <a:t> на </a:t>
            </a:r>
            <a:r>
              <a:rPr lang="ru-RU" dirty="0" err="1"/>
              <a:t>реколтата</a:t>
            </a:r>
            <a:r>
              <a:rPr lang="ru-RU" dirty="0"/>
              <a:t>.</a:t>
            </a:r>
            <a:endParaRPr lang="en-US" dirty="0"/>
          </a:p>
          <a:p>
            <a:pPr algn="ctr"/>
            <a:endParaRPr lang="el-GR" dirty="0"/>
          </a:p>
        </p:txBody>
      </p:sp>
      <p:pic>
        <p:nvPicPr>
          <p:cNvPr id="6" name="Θέση εικόνας 5" descr="Εικόνα που περιέχει δέντρο&#10;&#10;Περιγραφή που δημιουργήθηκε αυτόματα">
            <a:extLst>
              <a:ext uri="{FF2B5EF4-FFF2-40B4-BE49-F238E27FC236}">
                <a16:creationId xmlns:a16="http://schemas.microsoft.com/office/drawing/2014/main" xmlns="" id="{C0345B40-FAA9-3552-5D87-1906443D9E3F}"/>
              </a:ext>
            </a:extLst>
          </p:cNvPr>
          <p:cNvPicPr>
            <a:picLocks noGrp="1" noChangeAspect="1"/>
          </p:cNvPicPr>
          <p:nvPr>
            <p:ph type="pic" sz="quarter" idx="10"/>
          </p:nvPr>
        </p:nvPicPr>
        <p:blipFill>
          <a:blip r:embed="rId2"/>
          <a:srcRect l="27508" r="27508"/>
          <a:stretch>
            <a:fillRect/>
          </a:stretch>
        </p:blipFill>
        <p:spPr/>
      </p:pic>
      <p:sp>
        <p:nvSpPr>
          <p:cNvPr id="8" name="TextBox 7">
            <a:extLst>
              <a:ext uri="{FF2B5EF4-FFF2-40B4-BE49-F238E27FC236}">
                <a16:creationId xmlns:a16="http://schemas.microsoft.com/office/drawing/2014/main" xmlns="" id="{D1B441F8-4521-4CE1-36EE-A9F8BFA3A978}"/>
              </a:ext>
            </a:extLst>
          </p:cNvPr>
          <p:cNvSpPr txBox="1"/>
          <p:nvPr/>
        </p:nvSpPr>
        <p:spPr>
          <a:xfrm rot="16200000">
            <a:off x="8893826" y="644494"/>
            <a:ext cx="6094476" cy="369332"/>
          </a:xfrm>
          <a:prstGeom prst="rect">
            <a:avLst/>
          </a:prstGeom>
          <a:noFill/>
        </p:spPr>
        <p:txBody>
          <a:bodyPr wrap="square">
            <a:spAutoFit/>
          </a:bodyPr>
          <a:lstStyle/>
          <a:p>
            <a:r>
              <a:rPr lang="el-GR" dirty="0">
                <a:solidFill>
                  <a:srgbClr val="0070C0"/>
                </a:solidFill>
              </a:rPr>
              <a:t>https://sdgs.un.org/goals/goal12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sz="quarter" idx="18"/>
          </p:nvPr>
        </p:nvSpPr>
        <p:spPr>
          <a:xfrm>
            <a:off x="3642961" y="769544"/>
            <a:ext cx="8177558" cy="5069941"/>
          </a:xfrm>
        </p:spPr>
        <p:txBody>
          <a:bodyPr/>
          <a:lstStyle/>
          <a:p>
            <a:pPr marL="342900" indent="-342900" algn="ctr">
              <a:lnSpc>
                <a:spcPct val="100000"/>
              </a:lnSpc>
              <a:spcBef>
                <a:spcPts val="0"/>
              </a:spcBef>
            </a:pPr>
            <a:r>
              <a:rPr lang="bg-BG" sz="2200" dirty="0">
                <a:solidFill>
                  <a:schemeClr val="accent1">
                    <a:lumMod val="60000"/>
                    <a:lumOff val="40000"/>
                  </a:schemeClr>
                </a:solidFill>
              </a:rPr>
              <a:t>ЦУР12 ДАННИ за въздействието на туризма върху околната среда  </a:t>
            </a:r>
            <a:endParaRPr lang="pt-PT" sz="2200" dirty="0">
              <a:solidFill>
                <a:schemeClr val="accent1">
                  <a:lumMod val="60000"/>
                  <a:lumOff val="40000"/>
                </a:schemeClr>
              </a:solidFill>
            </a:endParaRPr>
          </a:p>
          <a:p>
            <a:pPr marL="342900" indent="-342900">
              <a:lnSpc>
                <a:spcPct val="100000"/>
              </a:lnSpc>
              <a:spcBef>
                <a:spcPts val="0"/>
              </a:spcBef>
            </a:pPr>
            <a:r>
              <a:rPr lang="ru-RU" sz="2200" dirty="0" err="1">
                <a:solidFill>
                  <a:schemeClr val="accent1">
                    <a:lumMod val="60000"/>
                    <a:lumOff val="40000"/>
                  </a:schemeClr>
                </a:solidFill>
              </a:rPr>
              <a:t>Разработване</a:t>
            </a:r>
            <a:r>
              <a:rPr lang="ru-RU" sz="2200" dirty="0">
                <a:solidFill>
                  <a:schemeClr val="accent1">
                    <a:lumMod val="60000"/>
                    <a:lumOff val="40000"/>
                  </a:schemeClr>
                </a:solidFill>
              </a:rPr>
              <a:t> и </a:t>
            </a:r>
            <a:r>
              <a:rPr lang="ru-RU" sz="2200" dirty="0" err="1">
                <a:solidFill>
                  <a:schemeClr val="accent1">
                    <a:lumMod val="60000"/>
                    <a:lumOff val="40000"/>
                  </a:schemeClr>
                </a:solidFill>
              </a:rPr>
              <a:t>прилагане</a:t>
            </a:r>
            <a:r>
              <a:rPr lang="ru-RU" sz="2200" dirty="0">
                <a:solidFill>
                  <a:schemeClr val="accent1">
                    <a:lumMod val="60000"/>
                    <a:lumOff val="40000"/>
                  </a:schemeClr>
                </a:solidFill>
              </a:rPr>
              <a:t> на </a:t>
            </a:r>
            <a:r>
              <a:rPr lang="ru-RU" sz="2200" dirty="0" err="1">
                <a:solidFill>
                  <a:schemeClr val="accent1">
                    <a:lumMod val="60000"/>
                    <a:lumOff val="40000"/>
                  </a:schemeClr>
                </a:solidFill>
              </a:rPr>
              <a:t>инструменти</a:t>
            </a:r>
            <a:r>
              <a:rPr lang="ru-RU" sz="2200" dirty="0">
                <a:solidFill>
                  <a:schemeClr val="accent1">
                    <a:lumMod val="60000"/>
                    <a:lumOff val="40000"/>
                  </a:schemeClr>
                </a:solidFill>
              </a:rPr>
              <a:t> за наблюдение на </a:t>
            </a:r>
            <a:r>
              <a:rPr lang="ru-RU" sz="2200" dirty="0" err="1">
                <a:solidFill>
                  <a:schemeClr val="accent1">
                    <a:lumMod val="60000"/>
                    <a:lumOff val="40000"/>
                  </a:schemeClr>
                </a:solidFill>
              </a:rPr>
              <a:t>въздействието</a:t>
            </a:r>
            <a:r>
              <a:rPr lang="ru-RU" sz="2200" dirty="0">
                <a:solidFill>
                  <a:schemeClr val="accent1">
                    <a:lumMod val="60000"/>
                    <a:lumOff val="40000"/>
                  </a:schemeClr>
                </a:solidFill>
              </a:rPr>
              <a:t> от </a:t>
            </a:r>
            <a:r>
              <a:rPr lang="ru-RU" sz="2200" dirty="0" err="1">
                <a:solidFill>
                  <a:schemeClr val="accent1">
                    <a:lumMod val="60000"/>
                    <a:lumOff val="40000"/>
                  </a:schemeClr>
                </a:solidFill>
              </a:rPr>
              <a:t>развитието</a:t>
            </a:r>
            <a:r>
              <a:rPr lang="ru-RU" sz="2200" dirty="0">
                <a:solidFill>
                  <a:schemeClr val="accent1">
                    <a:lumMod val="60000"/>
                    <a:lumOff val="40000"/>
                  </a:schemeClr>
                </a:solidFill>
              </a:rPr>
              <a:t> на устойчив </a:t>
            </a:r>
            <a:r>
              <a:rPr lang="ru-RU" sz="2200" dirty="0" err="1">
                <a:solidFill>
                  <a:schemeClr val="accent1">
                    <a:lumMod val="60000"/>
                    <a:lumOff val="40000"/>
                  </a:schemeClr>
                </a:solidFill>
              </a:rPr>
              <a:t>туризъм</a:t>
            </a:r>
            <a:r>
              <a:rPr lang="ru-RU" sz="2200" dirty="0">
                <a:solidFill>
                  <a:schemeClr val="accent1">
                    <a:lumMod val="60000"/>
                    <a:lumOff val="40000"/>
                  </a:schemeClr>
                </a:solidFill>
              </a:rPr>
              <a:t>, </a:t>
            </a:r>
            <a:r>
              <a:rPr lang="ru-RU" sz="2200" dirty="0" err="1">
                <a:solidFill>
                  <a:schemeClr val="accent1">
                    <a:lumMod val="60000"/>
                    <a:lumOff val="40000"/>
                  </a:schemeClr>
                </a:solidFill>
              </a:rPr>
              <a:t>който</a:t>
            </a:r>
            <a:r>
              <a:rPr lang="ru-RU" sz="2200" dirty="0">
                <a:solidFill>
                  <a:schemeClr val="accent1">
                    <a:lumMod val="60000"/>
                    <a:lumOff val="40000"/>
                  </a:schemeClr>
                </a:solidFill>
              </a:rPr>
              <a:t> </a:t>
            </a:r>
            <a:r>
              <a:rPr lang="ru-RU" sz="2200" dirty="0" err="1">
                <a:solidFill>
                  <a:schemeClr val="accent1">
                    <a:lumMod val="60000"/>
                    <a:lumOff val="40000"/>
                  </a:schemeClr>
                </a:solidFill>
              </a:rPr>
              <a:t>създава</a:t>
            </a:r>
            <a:r>
              <a:rPr lang="ru-RU" sz="2200" dirty="0">
                <a:solidFill>
                  <a:schemeClr val="accent1">
                    <a:lumMod val="60000"/>
                    <a:lumOff val="40000"/>
                  </a:schemeClr>
                </a:solidFill>
              </a:rPr>
              <a:t> работни места и </a:t>
            </a:r>
            <a:r>
              <a:rPr lang="ru-RU" sz="2200" dirty="0" err="1">
                <a:solidFill>
                  <a:schemeClr val="accent1">
                    <a:lumMod val="60000"/>
                    <a:lumOff val="40000"/>
                  </a:schemeClr>
                </a:solidFill>
              </a:rPr>
              <a:t>насърчаваразвитието</a:t>
            </a:r>
            <a:r>
              <a:rPr lang="ru-RU" sz="2200" dirty="0">
                <a:solidFill>
                  <a:schemeClr val="accent1">
                    <a:lumMod val="60000"/>
                    <a:lumOff val="40000"/>
                  </a:schemeClr>
                </a:solidFill>
              </a:rPr>
              <a:t> на </a:t>
            </a:r>
            <a:r>
              <a:rPr lang="ru-RU" sz="2200" dirty="0" err="1">
                <a:solidFill>
                  <a:schemeClr val="accent1">
                    <a:lumMod val="60000"/>
                    <a:lumOff val="40000"/>
                  </a:schemeClr>
                </a:solidFill>
              </a:rPr>
              <a:t>местната</a:t>
            </a:r>
            <a:r>
              <a:rPr lang="ru-RU" sz="2200" dirty="0">
                <a:solidFill>
                  <a:schemeClr val="accent1">
                    <a:lumMod val="60000"/>
                    <a:lumOff val="40000"/>
                  </a:schemeClr>
                </a:solidFill>
              </a:rPr>
              <a:t> </a:t>
            </a:r>
            <a:r>
              <a:rPr lang="ru-RU" sz="2200" dirty="0" err="1">
                <a:solidFill>
                  <a:schemeClr val="accent1">
                    <a:lumMod val="60000"/>
                    <a:lumOff val="40000"/>
                  </a:schemeClr>
                </a:solidFill>
              </a:rPr>
              <a:t>култура</a:t>
            </a:r>
            <a:r>
              <a:rPr lang="ru-RU" sz="2200" dirty="0">
                <a:solidFill>
                  <a:schemeClr val="accent1">
                    <a:lumMod val="60000"/>
                    <a:lumOff val="40000"/>
                  </a:schemeClr>
                </a:solidFill>
              </a:rPr>
              <a:t> и </a:t>
            </a:r>
            <a:r>
              <a:rPr lang="ru-RU" sz="2200" dirty="0" err="1">
                <a:solidFill>
                  <a:schemeClr val="accent1">
                    <a:lumMod val="60000"/>
                    <a:lumOff val="40000"/>
                  </a:schemeClr>
                </a:solidFill>
              </a:rPr>
              <a:t>продукти</a:t>
            </a:r>
            <a:r>
              <a:rPr lang="ru-RU" sz="2200" dirty="0">
                <a:solidFill>
                  <a:schemeClr val="accent1">
                    <a:lumMod val="60000"/>
                    <a:lumOff val="40000"/>
                  </a:schemeClr>
                </a:solidFill>
              </a:rPr>
              <a:t>.</a:t>
            </a:r>
          </a:p>
          <a:p>
            <a:pPr marL="342900" indent="-342900" algn="ctr">
              <a:lnSpc>
                <a:spcPct val="100000"/>
              </a:lnSpc>
              <a:spcBef>
                <a:spcPts val="0"/>
              </a:spcBef>
            </a:pPr>
            <a:r>
              <a:rPr lang="bg-BG" sz="2200" dirty="0">
                <a:solidFill>
                  <a:schemeClr val="accent1">
                    <a:lumMod val="60000"/>
                    <a:lumOff val="40000"/>
                  </a:schemeClr>
                </a:solidFill>
              </a:rPr>
              <a:t> </a:t>
            </a:r>
            <a:r>
              <a:rPr lang="en-US" sz="2200" dirty="0">
                <a:sym typeface="Wingdings 2" panose="05020102010507070707" pitchFamily="18" charset="2"/>
              </a:rPr>
              <a:t> </a:t>
            </a:r>
            <a:r>
              <a:rPr lang="bg-BG" sz="2200" dirty="0">
                <a:sym typeface="Wingdings 2" panose="05020102010507070707" pitchFamily="18" charset="2"/>
              </a:rPr>
              <a:t>ЦУР12 ЦЕЛ за намаляване на употребата на химикали </a:t>
            </a:r>
            <a:r>
              <a:rPr lang="pt-PT" sz="2200" dirty="0"/>
              <a:t> </a:t>
            </a:r>
            <a:r>
              <a:rPr lang="bg-BG" sz="2200" dirty="0"/>
              <a:t> </a:t>
            </a:r>
            <a:endParaRPr lang="pt-PT" sz="2200" dirty="0"/>
          </a:p>
          <a:p>
            <a:pPr marL="342900" indent="-342900">
              <a:lnSpc>
                <a:spcPct val="100000"/>
              </a:lnSpc>
              <a:spcBef>
                <a:spcPts val="0"/>
              </a:spcBef>
            </a:pPr>
            <a:r>
              <a:rPr lang="ru-RU" sz="2200" dirty="0"/>
              <a:t>До 2020 г. </a:t>
            </a:r>
            <a:r>
              <a:rPr lang="ru-RU" sz="2200" dirty="0" err="1"/>
              <a:t>постигане</a:t>
            </a:r>
            <a:r>
              <a:rPr lang="ru-RU" sz="2200" dirty="0"/>
              <a:t> на </a:t>
            </a:r>
            <a:r>
              <a:rPr lang="ru-RU" sz="2200" dirty="0" err="1"/>
              <a:t>екологосъобразно</a:t>
            </a:r>
            <a:r>
              <a:rPr lang="ru-RU" sz="2200" dirty="0"/>
              <a:t> управление на </a:t>
            </a:r>
            <a:r>
              <a:rPr lang="ru-RU" sz="2200" dirty="0" err="1"/>
              <a:t>химикали</a:t>
            </a:r>
            <a:r>
              <a:rPr lang="ru-RU" sz="2200" dirty="0"/>
              <a:t> и </a:t>
            </a:r>
            <a:r>
              <a:rPr lang="ru-RU" sz="2200" dirty="0" err="1"/>
              <a:t>всички</a:t>
            </a:r>
            <a:r>
              <a:rPr lang="ru-RU" sz="2200" dirty="0"/>
              <a:t> </a:t>
            </a:r>
            <a:r>
              <a:rPr lang="ru-RU" sz="2200" dirty="0" err="1"/>
              <a:t>отпадъци</a:t>
            </a:r>
            <a:r>
              <a:rPr lang="ru-RU" sz="2200" dirty="0"/>
              <a:t> </a:t>
            </a:r>
            <a:r>
              <a:rPr lang="ru-RU" sz="2200" dirty="0" err="1"/>
              <a:t>през</a:t>
            </a:r>
            <a:r>
              <a:rPr lang="ru-RU" sz="2200" dirty="0"/>
              <a:t> </a:t>
            </a:r>
            <a:r>
              <a:rPr lang="ru-RU" sz="2200" dirty="0" err="1"/>
              <a:t>целия</a:t>
            </a:r>
            <a:r>
              <a:rPr lang="ru-RU" sz="2200" dirty="0"/>
              <a:t> им жизнен </a:t>
            </a:r>
            <a:r>
              <a:rPr lang="ru-RU" sz="2200" dirty="0" err="1"/>
              <a:t>цикъл</a:t>
            </a:r>
            <a:r>
              <a:rPr lang="ru-RU" sz="2200" dirty="0"/>
              <a:t> и </a:t>
            </a:r>
            <a:r>
              <a:rPr lang="ru-RU" sz="2200" dirty="0" err="1"/>
              <a:t>значително</a:t>
            </a:r>
            <a:r>
              <a:rPr lang="ru-RU" sz="2200" dirty="0"/>
              <a:t> </a:t>
            </a:r>
            <a:r>
              <a:rPr lang="ru-RU" sz="2200" dirty="0" err="1"/>
              <a:t>намаляване</a:t>
            </a:r>
            <a:r>
              <a:rPr lang="ru-RU" sz="2200" dirty="0"/>
              <a:t> на </a:t>
            </a:r>
            <a:r>
              <a:rPr lang="ru-RU" sz="2200" dirty="0" err="1"/>
              <a:t>изпускането</a:t>
            </a:r>
            <a:r>
              <a:rPr lang="ru-RU" sz="2200" dirty="0"/>
              <a:t> им </a:t>
            </a:r>
            <a:r>
              <a:rPr lang="ru-RU" sz="2200" dirty="0" err="1"/>
              <a:t>във</a:t>
            </a:r>
            <a:r>
              <a:rPr lang="ru-RU" sz="2200" dirty="0"/>
              <a:t> </a:t>
            </a:r>
            <a:r>
              <a:rPr lang="ru-RU" sz="2200" dirty="0" err="1"/>
              <a:t>въздуха</a:t>
            </a:r>
            <a:r>
              <a:rPr lang="ru-RU" sz="2200" dirty="0"/>
              <a:t>, </a:t>
            </a:r>
            <a:r>
              <a:rPr lang="ru-RU" sz="2200" dirty="0" err="1"/>
              <a:t>водата</a:t>
            </a:r>
            <a:r>
              <a:rPr lang="ru-RU" sz="2200" dirty="0"/>
              <a:t> и </a:t>
            </a:r>
            <a:r>
              <a:rPr lang="ru-RU" sz="2200" dirty="0" err="1"/>
              <a:t>почвата</a:t>
            </a:r>
            <a:r>
              <a:rPr lang="ru-RU" sz="2200" dirty="0"/>
              <a:t>.</a:t>
            </a:r>
          </a:p>
          <a:p>
            <a:pPr marL="342900" indent="-342900" algn="ctr">
              <a:lnSpc>
                <a:spcPct val="100000"/>
              </a:lnSpc>
              <a:spcBef>
                <a:spcPts val="0"/>
              </a:spcBef>
            </a:pPr>
            <a:r>
              <a:rPr lang="en-US" sz="2200" dirty="0">
                <a:solidFill>
                  <a:schemeClr val="bg1">
                    <a:lumMod val="75000"/>
                  </a:schemeClr>
                </a:solidFill>
                <a:sym typeface="Wingdings 2" panose="05020102010507070707" pitchFamily="18" charset="2"/>
              </a:rPr>
              <a:t> </a:t>
            </a:r>
            <a:r>
              <a:rPr lang="ru-RU" sz="2200" dirty="0">
                <a:solidFill>
                  <a:schemeClr val="bg1">
                    <a:lumMod val="75000"/>
                  </a:schemeClr>
                </a:solidFill>
                <a:sym typeface="Wingdings 2" panose="05020102010507070707" pitchFamily="18" charset="2"/>
              </a:rPr>
              <a:t>ЦУР12 ЦЕЛ за </a:t>
            </a:r>
            <a:r>
              <a:rPr lang="ru-RU" sz="2200" dirty="0" err="1">
                <a:solidFill>
                  <a:schemeClr val="bg1">
                    <a:lumMod val="75000"/>
                  </a:schemeClr>
                </a:solidFill>
                <a:sym typeface="Wingdings 2" panose="05020102010507070707" pitchFamily="18" charset="2"/>
              </a:rPr>
              <a:t>повишаване</a:t>
            </a:r>
            <a:r>
              <a:rPr lang="ru-RU" sz="2200" dirty="0">
                <a:solidFill>
                  <a:schemeClr val="bg1">
                    <a:lumMod val="75000"/>
                  </a:schemeClr>
                </a:solidFill>
                <a:sym typeface="Wingdings 2" panose="05020102010507070707" pitchFamily="18" charset="2"/>
              </a:rPr>
              <a:t> на </a:t>
            </a:r>
            <a:r>
              <a:rPr lang="ru-RU" sz="2200" dirty="0" err="1">
                <a:solidFill>
                  <a:schemeClr val="bg1">
                    <a:lumMod val="75000"/>
                  </a:schemeClr>
                </a:solidFill>
                <a:sym typeface="Wingdings 2" panose="05020102010507070707" pitchFamily="18" charset="2"/>
              </a:rPr>
              <a:t>информираността</a:t>
            </a:r>
            <a:r>
              <a:rPr lang="ru-RU" sz="2200" dirty="0">
                <a:solidFill>
                  <a:schemeClr val="bg1">
                    <a:lumMod val="75000"/>
                  </a:schemeClr>
                </a:solidFill>
                <a:sym typeface="Wingdings 2" panose="05020102010507070707" pitchFamily="18" charset="2"/>
              </a:rPr>
              <a:t> за </a:t>
            </a:r>
            <a:r>
              <a:rPr lang="ru-RU" sz="2200" dirty="0" err="1">
                <a:solidFill>
                  <a:schemeClr val="bg1">
                    <a:lumMod val="75000"/>
                  </a:schemeClr>
                </a:solidFill>
                <a:sym typeface="Wingdings 2" panose="05020102010507070707" pitchFamily="18" charset="2"/>
              </a:rPr>
              <a:t>мултинационалните</a:t>
            </a:r>
            <a:r>
              <a:rPr lang="ru-RU" sz="2200" dirty="0">
                <a:solidFill>
                  <a:schemeClr val="bg1">
                    <a:lumMod val="75000"/>
                  </a:schemeClr>
                </a:solidFill>
                <a:sym typeface="Wingdings 2" panose="05020102010507070707" pitchFamily="18" charset="2"/>
              </a:rPr>
              <a:t> компании</a:t>
            </a:r>
            <a:endParaRPr lang="pt-PT" sz="2200" dirty="0">
              <a:solidFill>
                <a:srgbClr val="FEBE38"/>
              </a:solidFill>
            </a:endParaRPr>
          </a:p>
          <a:p>
            <a:pPr marL="342900" indent="-342900">
              <a:lnSpc>
                <a:spcPct val="100000"/>
              </a:lnSpc>
              <a:spcBef>
                <a:spcPts val="0"/>
              </a:spcBef>
            </a:pPr>
            <a:r>
              <a:rPr lang="ru-RU" sz="2200" dirty="0" err="1">
                <a:solidFill>
                  <a:srgbClr val="FEBE38"/>
                </a:solidFill>
              </a:rPr>
              <a:t>Насърчаване</a:t>
            </a:r>
            <a:r>
              <a:rPr lang="ru-RU" sz="2200" dirty="0">
                <a:solidFill>
                  <a:srgbClr val="FEBE38"/>
                </a:solidFill>
              </a:rPr>
              <a:t> на </a:t>
            </a:r>
            <a:r>
              <a:rPr lang="ru-RU" sz="2200" dirty="0" err="1">
                <a:solidFill>
                  <a:srgbClr val="FEBE38"/>
                </a:solidFill>
              </a:rPr>
              <a:t>компаниите</a:t>
            </a:r>
            <a:r>
              <a:rPr lang="ru-RU" sz="2200" dirty="0">
                <a:solidFill>
                  <a:srgbClr val="FEBE38"/>
                </a:solidFill>
              </a:rPr>
              <a:t>, </a:t>
            </a:r>
            <a:r>
              <a:rPr lang="ru-RU" sz="2200" dirty="0" err="1">
                <a:solidFill>
                  <a:srgbClr val="FEBE38"/>
                </a:solidFill>
              </a:rPr>
              <a:t>особено</a:t>
            </a:r>
            <a:r>
              <a:rPr lang="ru-RU" sz="2200" dirty="0">
                <a:solidFill>
                  <a:srgbClr val="FEBE38"/>
                </a:solidFill>
              </a:rPr>
              <a:t> </a:t>
            </a:r>
            <a:r>
              <a:rPr lang="ru-RU" sz="2200" dirty="0" err="1">
                <a:solidFill>
                  <a:srgbClr val="FEBE38"/>
                </a:solidFill>
              </a:rPr>
              <a:t>големи</a:t>
            </a:r>
            <a:r>
              <a:rPr lang="ru-RU" sz="2200" dirty="0">
                <a:solidFill>
                  <a:srgbClr val="FEBE38"/>
                </a:solidFill>
              </a:rPr>
              <a:t> и </a:t>
            </a:r>
            <a:r>
              <a:rPr lang="ru-RU" sz="2200" dirty="0" err="1">
                <a:solidFill>
                  <a:srgbClr val="FEBE38"/>
                </a:solidFill>
              </a:rPr>
              <a:t>транснационални</a:t>
            </a:r>
            <a:r>
              <a:rPr lang="ru-RU" sz="2200" dirty="0">
                <a:solidFill>
                  <a:srgbClr val="FEBE38"/>
                </a:solidFill>
              </a:rPr>
              <a:t> компании, да </a:t>
            </a:r>
            <a:r>
              <a:rPr lang="ru-RU" sz="2200" dirty="0" err="1">
                <a:solidFill>
                  <a:srgbClr val="FEBE38"/>
                </a:solidFill>
              </a:rPr>
              <a:t>възприемат</a:t>
            </a:r>
            <a:r>
              <a:rPr lang="ru-RU" sz="2200" dirty="0">
                <a:solidFill>
                  <a:srgbClr val="FEBE38"/>
                </a:solidFill>
              </a:rPr>
              <a:t> </a:t>
            </a:r>
            <a:r>
              <a:rPr lang="ru-RU" sz="2200" dirty="0" err="1">
                <a:solidFill>
                  <a:srgbClr val="FEBE38"/>
                </a:solidFill>
              </a:rPr>
              <a:t>устойчиви</a:t>
            </a:r>
            <a:r>
              <a:rPr lang="ru-RU" sz="2200" dirty="0">
                <a:solidFill>
                  <a:srgbClr val="FEBE38"/>
                </a:solidFill>
              </a:rPr>
              <a:t> практики и да </a:t>
            </a:r>
            <a:r>
              <a:rPr lang="ru-RU" sz="2200" dirty="0" err="1">
                <a:solidFill>
                  <a:srgbClr val="FEBE38"/>
                </a:solidFill>
              </a:rPr>
              <a:t>интегрират</a:t>
            </a:r>
            <a:r>
              <a:rPr lang="ru-RU" sz="2200" dirty="0">
                <a:solidFill>
                  <a:srgbClr val="FEBE38"/>
                </a:solidFill>
              </a:rPr>
              <a:t> информация за </a:t>
            </a:r>
            <a:r>
              <a:rPr lang="ru-RU" sz="2200" dirty="0" err="1">
                <a:solidFill>
                  <a:srgbClr val="FEBE38"/>
                </a:solidFill>
              </a:rPr>
              <a:t>устойчивостта</a:t>
            </a:r>
            <a:r>
              <a:rPr lang="ru-RU" sz="2200" dirty="0">
                <a:solidFill>
                  <a:srgbClr val="FEBE38"/>
                </a:solidFill>
              </a:rPr>
              <a:t> в </a:t>
            </a:r>
            <a:r>
              <a:rPr lang="ru-RU" sz="2200" dirty="0" err="1">
                <a:solidFill>
                  <a:srgbClr val="FEBE38"/>
                </a:solidFill>
              </a:rPr>
              <a:t>своите</a:t>
            </a:r>
            <a:r>
              <a:rPr lang="ru-RU" sz="2200" dirty="0">
                <a:solidFill>
                  <a:srgbClr val="FEBE38"/>
                </a:solidFill>
              </a:rPr>
              <a:t> практики за </a:t>
            </a:r>
            <a:r>
              <a:rPr lang="ru-RU" sz="2200" dirty="0" err="1">
                <a:solidFill>
                  <a:srgbClr val="FEBE38"/>
                </a:solidFill>
              </a:rPr>
              <a:t>отчитане</a:t>
            </a:r>
            <a:endParaRPr lang="el-GR" sz="2200" dirty="0">
              <a:solidFill>
                <a:srgbClr val="FEBE38"/>
              </a:solidFill>
            </a:endParaRPr>
          </a:p>
        </p:txBody>
      </p:sp>
      <p:pic>
        <p:nvPicPr>
          <p:cNvPr id="8" name="Θέση εικόνας 7" descr="Νέος αγόρι σύμβολο φωνήεντος χαμογελαστός">
            <a:extLst>
              <a:ext uri="{FF2B5EF4-FFF2-40B4-BE49-F238E27FC236}">
                <a16:creationId xmlns:a16="http://schemas.microsoft.com/office/drawing/2014/main" xmlns="" id="{200A66DE-7675-9E00-2745-7DA4A95D834A}"/>
              </a:ext>
            </a:extLst>
          </p:cNvPr>
          <p:cNvPicPr>
            <a:picLocks noGrp="1" noChangeAspect="1"/>
          </p:cNvPicPr>
          <p:nvPr>
            <p:ph type="pic" sz="quarter" idx="10"/>
          </p:nvPr>
        </p:nvPicPr>
        <p:blipFill>
          <a:blip r:embed="rId3"/>
          <a:srcRect t="10013" b="10013"/>
          <a:stretch>
            <a:fillRect/>
          </a:stretch>
        </p:blipFill>
        <p:spPr>
          <a:xfrm flipH="1">
            <a:off x="8174" y="598113"/>
            <a:ext cx="3634786" cy="5386216"/>
          </a:xfrm>
        </p:spPr>
      </p:pic>
      <p:sp>
        <p:nvSpPr>
          <p:cNvPr id="14" name="TextBox 13">
            <a:extLst>
              <a:ext uri="{FF2B5EF4-FFF2-40B4-BE49-F238E27FC236}">
                <a16:creationId xmlns:a16="http://schemas.microsoft.com/office/drawing/2014/main" xmlns="" id="{842B3598-DFD7-7EFA-4087-B783414250C3}"/>
              </a:ext>
            </a:extLst>
          </p:cNvPr>
          <p:cNvSpPr txBox="1"/>
          <p:nvPr/>
        </p:nvSpPr>
        <p:spPr>
          <a:xfrm rot="20548195">
            <a:off x="436190" y="1226495"/>
            <a:ext cx="2827180" cy="1754326"/>
          </a:xfrm>
          <a:prstGeom prst="rect">
            <a:avLst/>
          </a:prstGeom>
          <a:noFill/>
        </p:spPr>
        <p:txBody>
          <a:bodyPr wrap="square">
            <a:spAutoFit/>
          </a:bodyPr>
          <a:lstStyle/>
          <a:p>
            <a:pPr marL="342900" indent="-342900" algn="ctr"/>
            <a:r>
              <a:rPr lang="bg-BG" sz="3600" dirty="0">
                <a:effectLst>
                  <a:outerShdw blurRad="38100" dist="38100" dir="2700000" algn="tl">
                    <a:srgbClr val="000000">
                      <a:alpha val="43137"/>
                    </a:srgbClr>
                  </a:outerShdw>
                </a:effectLst>
                <a:sym typeface="Wingdings 2" panose="05020102010507070707" pitchFamily="18" charset="2"/>
              </a:rPr>
              <a:t>Още данни и цели на ЦУР 12</a:t>
            </a:r>
            <a:endParaRPr lang="el-GR" sz="3600"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C07DAE2C-80F6-60E3-B1E5-EA927D7A93F3}"/>
              </a:ext>
            </a:extLst>
          </p:cNvPr>
          <p:cNvSpPr txBox="1"/>
          <p:nvPr/>
        </p:nvSpPr>
        <p:spPr>
          <a:xfrm rot="16200000">
            <a:off x="8830817" y="644494"/>
            <a:ext cx="6094476" cy="369332"/>
          </a:xfrm>
          <a:prstGeom prst="rect">
            <a:avLst/>
          </a:prstGeom>
          <a:noFill/>
        </p:spPr>
        <p:txBody>
          <a:bodyPr wrap="square">
            <a:spAutoFit/>
          </a:bodyPr>
          <a:lstStyle/>
          <a:p>
            <a:r>
              <a:rPr lang="el-GR" dirty="0">
                <a:solidFill>
                  <a:srgbClr val="0070C0"/>
                </a:solidFill>
              </a:rPr>
              <a:t>https://sdgs.un.org/goals/goal12</a:t>
            </a:r>
          </a:p>
        </p:txBody>
      </p:sp>
    </p:spTree>
    <p:extLst>
      <p:ext uri="{BB962C8B-B14F-4D97-AF65-F5344CB8AC3E}">
        <p14:creationId xmlns:p14="http://schemas.microsoft.com/office/powerpoint/2010/main" xmlns="" val="3064906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εικόνας 7" descr="Εικόνα που περιέχει υπαίθριος, νερό, ουρανός, ηλιοβασίλεμα&#10;&#10;Περιγραφή που δημιουργήθηκε αυτόματα">
            <a:extLst>
              <a:ext uri="{FF2B5EF4-FFF2-40B4-BE49-F238E27FC236}">
                <a16:creationId xmlns:a16="http://schemas.microsoft.com/office/drawing/2014/main" xmlns="" id="{9B3DECDE-0B7A-9548-CF26-A886F7E7534C}"/>
              </a:ext>
            </a:extLst>
          </p:cNvPr>
          <p:cNvPicPr>
            <a:picLocks noGrp="1" noChangeAspect="1"/>
          </p:cNvPicPr>
          <p:nvPr>
            <p:ph type="pic" sz="quarter" idx="10"/>
          </p:nvPr>
        </p:nvPicPr>
        <p:blipFill>
          <a:blip r:embed="rId3"/>
          <a:srcRect t="20634" b="20634"/>
          <a:stretch>
            <a:fillRect/>
          </a:stretch>
        </p:blipFill>
        <p:spPr/>
      </p:pic>
      <p:sp>
        <p:nvSpPr>
          <p:cNvPr id="6" name="Rectangle 5">
            <a:extLst>
              <a:ext uri="{FF2B5EF4-FFF2-40B4-BE49-F238E27FC236}">
                <a16:creationId xmlns:a16="http://schemas.microsoft.com/office/drawing/2014/main" xmlns="" id="{1DF2049A-9A6D-0A49-9CEA-AEAEB81268B2}"/>
              </a:ext>
            </a:extLst>
          </p:cNvPr>
          <p:cNvSpPr/>
          <p:nvPr/>
        </p:nvSpPr>
        <p:spPr>
          <a:xfrm>
            <a:off x="6861574" y="3463006"/>
            <a:ext cx="4831662" cy="1166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7" name="TextBox 6">
            <a:extLst>
              <a:ext uri="{FF2B5EF4-FFF2-40B4-BE49-F238E27FC236}">
                <a16:creationId xmlns:a16="http://schemas.microsoft.com/office/drawing/2014/main" xmlns="" id="{9664755C-D94B-2A4C-946A-2A124785D8C0}"/>
              </a:ext>
            </a:extLst>
          </p:cNvPr>
          <p:cNvSpPr txBox="1"/>
          <p:nvPr/>
        </p:nvSpPr>
        <p:spPr>
          <a:xfrm>
            <a:off x="6861575" y="3463006"/>
            <a:ext cx="4357032" cy="1200329"/>
          </a:xfrm>
          <a:prstGeom prst="rect">
            <a:avLst/>
          </a:prstGeom>
          <a:noFill/>
        </p:spPr>
        <p:txBody>
          <a:bodyPr wrap="square" rtlCol="0">
            <a:spAutoFit/>
          </a:bodyPr>
          <a:lstStyle/>
          <a:p>
            <a:pPr algn="ctr"/>
            <a:r>
              <a:rPr lang="bg-BG" sz="3600" b="1" dirty="0">
                <a:solidFill>
                  <a:srgbClr val="EB7339"/>
                </a:solidFill>
              </a:rPr>
              <a:t>Какво може да направим?</a:t>
            </a:r>
          </a:p>
        </p:txBody>
      </p:sp>
      <p:grpSp>
        <p:nvGrpSpPr>
          <p:cNvPr id="2" name="Graphic 2">
            <a:extLst>
              <a:ext uri="{FF2B5EF4-FFF2-40B4-BE49-F238E27FC236}">
                <a16:creationId xmlns:a16="http://schemas.microsoft.com/office/drawing/2014/main" xmlns=""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xmlns=""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xmlns=""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xmlns=""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4" name="Text Placeholder 4">
            <a:extLst>
              <a:ext uri="{FF2B5EF4-FFF2-40B4-BE49-F238E27FC236}">
                <a16:creationId xmlns:a16="http://schemas.microsoft.com/office/drawing/2014/main" xmlns="" id="{6457149C-E893-4842-4AC9-E65FF351BFC4}"/>
              </a:ext>
            </a:extLst>
          </p:cNvPr>
          <p:cNvSpPr>
            <a:spLocks noGrp="1"/>
          </p:cNvSpPr>
          <p:nvPr>
            <p:ph type="body" sz="quarter" idx="17"/>
          </p:nvPr>
        </p:nvSpPr>
        <p:spPr>
          <a:xfrm>
            <a:off x="7630824" y="990923"/>
            <a:ext cx="2066906" cy="582221"/>
          </a:xfrm>
        </p:spPr>
        <p:txBody>
          <a:bodyPr/>
          <a:lstStyle/>
          <a:p>
            <a:r>
              <a:rPr lang="en-US" dirty="0"/>
              <a:t>02</a:t>
            </a:r>
          </a:p>
        </p:txBody>
      </p:sp>
    </p:spTree>
    <p:extLst>
      <p:ext uri="{BB962C8B-B14F-4D97-AF65-F5344CB8AC3E}">
        <p14:creationId xmlns:p14="http://schemas.microsoft.com/office/powerpoint/2010/main" xmlns="" val="1826223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εικόνας 8" descr="Εικόνα που περιέχει κείμενο, υπαίθριος&#10;&#10;Περιγραφή που δημιουργήθηκε αυτόματα">
            <a:extLst>
              <a:ext uri="{FF2B5EF4-FFF2-40B4-BE49-F238E27FC236}">
                <a16:creationId xmlns:a16="http://schemas.microsoft.com/office/drawing/2014/main" xmlns="" id="{5B1E0183-3966-7652-29F4-3E77A7E33687}"/>
              </a:ext>
            </a:extLst>
          </p:cNvPr>
          <p:cNvPicPr>
            <a:picLocks noGrp="1" noChangeAspect="1"/>
          </p:cNvPicPr>
          <p:nvPr>
            <p:ph type="pic" sz="quarter" idx="10"/>
          </p:nvPr>
        </p:nvPicPr>
        <p:blipFill>
          <a:blip r:embed="rId2"/>
          <a:srcRect l="27508" r="27508"/>
          <a:stretch>
            <a:fillRect/>
          </a:stretch>
        </p:blipFill>
        <p:spPr/>
      </p:pic>
      <p:sp>
        <p:nvSpPr>
          <p:cNvPr id="6" name="5 - Σύννεφο"/>
          <p:cNvSpPr/>
          <p:nvPr/>
        </p:nvSpPr>
        <p:spPr>
          <a:xfrm>
            <a:off x="4174720" y="1891112"/>
            <a:ext cx="7599357" cy="477835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2 - Θέση κειμένου"/>
          <p:cNvSpPr>
            <a:spLocks noGrp="1"/>
          </p:cNvSpPr>
          <p:nvPr>
            <p:ph type="body" sz="quarter" idx="18"/>
          </p:nvPr>
        </p:nvSpPr>
        <p:spPr>
          <a:xfrm>
            <a:off x="4288979" y="1179791"/>
            <a:ext cx="7277926" cy="2123902"/>
          </a:xfrm>
        </p:spPr>
        <p:txBody>
          <a:bodyPr/>
          <a:lstStyle/>
          <a:p>
            <a:pPr algn="ctr"/>
            <a:r>
              <a:rPr lang="ru-RU" dirty="0" err="1"/>
              <a:t>Индивидуални</a:t>
            </a:r>
            <a:r>
              <a:rPr lang="ru-RU" dirty="0"/>
              <a:t> подходи за </a:t>
            </a:r>
            <a:r>
              <a:rPr lang="ru-RU" dirty="0" err="1"/>
              <a:t>справяне</a:t>
            </a:r>
            <a:r>
              <a:rPr lang="ru-RU" dirty="0"/>
              <a:t> с </a:t>
            </a:r>
            <a:r>
              <a:rPr lang="ru-RU" dirty="0" err="1"/>
              <a:t>отпадъците</a:t>
            </a:r>
            <a:endParaRPr lang="el-GR" dirty="0"/>
          </a:p>
        </p:txBody>
      </p:sp>
      <p:sp>
        <p:nvSpPr>
          <p:cNvPr id="5" name="2 - Θέση κειμένου"/>
          <p:cNvSpPr txBox="1">
            <a:spLocks/>
          </p:cNvSpPr>
          <p:nvPr/>
        </p:nvSpPr>
        <p:spPr>
          <a:xfrm>
            <a:off x="5260157" y="2105891"/>
            <a:ext cx="6306748" cy="3540765"/>
          </a:xfrm>
          <a:prstGeom prst="rect">
            <a:avLst/>
          </a:prstGeom>
          <a:solidFill>
            <a:schemeClr val="accent1"/>
          </a:solidFill>
        </p:spPr>
        <p:txBody>
          <a:bodyPr/>
          <a:lstStyle/>
          <a:p>
            <a:pPr marL="342900" indent="-342900">
              <a:buFont typeface="Wingdings" panose="05000000000000000000" pitchFamily="2" charset="2"/>
              <a:buChar char="ü"/>
            </a:pPr>
            <a:r>
              <a:rPr lang="ru-RU" sz="2400" dirty="0" err="1">
                <a:solidFill>
                  <a:srgbClr val="92D050"/>
                </a:solidFill>
              </a:rPr>
              <a:t>Използвайте</a:t>
            </a:r>
            <a:r>
              <a:rPr lang="ru-RU" sz="2400" dirty="0">
                <a:solidFill>
                  <a:srgbClr val="92D050"/>
                </a:solidFill>
              </a:rPr>
              <a:t> </a:t>
            </a:r>
            <a:r>
              <a:rPr lang="ru-RU" sz="2400" dirty="0" err="1">
                <a:solidFill>
                  <a:srgbClr val="92D050"/>
                </a:solidFill>
              </a:rPr>
              <a:t>по-малко</a:t>
            </a:r>
            <a:r>
              <a:rPr lang="ru-RU" sz="2400" dirty="0">
                <a:solidFill>
                  <a:srgbClr val="92D050"/>
                </a:solidFill>
              </a:rPr>
              <a:t> </a:t>
            </a:r>
            <a:r>
              <a:rPr lang="ru-RU" sz="2400" dirty="0" err="1">
                <a:solidFill>
                  <a:srgbClr val="92D050"/>
                </a:solidFill>
              </a:rPr>
              <a:t>пластмаса</a:t>
            </a:r>
            <a:r>
              <a:rPr lang="ru-RU" sz="2400" dirty="0">
                <a:solidFill>
                  <a:srgbClr val="92D050"/>
                </a:solidFill>
              </a:rPr>
              <a:t> (</a:t>
            </a:r>
            <a:r>
              <a:rPr lang="ru-RU" sz="2400" dirty="0" err="1">
                <a:solidFill>
                  <a:srgbClr val="92D050"/>
                </a:solidFill>
              </a:rPr>
              <a:t>торби</a:t>
            </a:r>
            <a:r>
              <a:rPr lang="ru-RU" sz="2400" dirty="0">
                <a:solidFill>
                  <a:srgbClr val="92D050"/>
                </a:solidFill>
              </a:rPr>
              <a:t>, чаши за кафе, </a:t>
            </a:r>
            <a:r>
              <a:rPr lang="ru-RU" sz="2400" dirty="0" err="1">
                <a:solidFill>
                  <a:srgbClr val="92D050"/>
                </a:solidFill>
              </a:rPr>
              <a:t>опаковки</a:t>
            </a:r>
            <a:r>
              <a:rPr lang="ru-RU" sz="2400" dirty="0">
                <a:solidFill>
                  <a:srgbClr val="92D050"/>
                </a:solidFill>
              </a:rPr>
              <a:t> за </a:t>
            </a:r>
            <a:r>
              <a:rPr lang="ru-RU" sz="2400" dirty="0" err="1">
                <a:solidFill>
                  <a:srgbClr val="92D050"/>
                </a:solidFill>
              </a:rPr>
              <a:t>храна</a:t>
            </a:r>
            <a:r>
              <a:rPr lang="ru-RU" sz="2400" dirty="0">
                <a:solidFill>
                  <a:srgbClr val="92D050"/>
                </a:solidFill>
              </a:rPr>
              <a:t>, </a:t>
            </a:r>
            <a:r>
              <a:rPr lang="ru-RU" sz="2400" dirty="0" err="1">
                <a:solidFill>
                  <a:srgbClr val="92D050"/>
                </a:solidFill>
              </a:rPr>
              <a:t>предмети</a:t>
            </a:r>
            <a:r>
              <a:rPr lang="ru-RU" sz="2400" dirty="0">
                <a:solidFill>
                  <a:srgbClr val="92D050"/>
                </a:solidFill>
              </a:rPr>
              <a:t> </a:t>
            </a:r>
            <a:r>
              <a:rPr lang="ru-RU" sz="2400" dirty="0" err="1">
                <a:solidFill>
                  <a:srgbClr val="92D050"/>
                </a:solidFill>
              </a:rPr>
              <a:t>за</a:t>
            </a:r>
            <a:r>
              <a:rPr lang="ru-RU" sz="2400" dirty="0">
                <a:solidFill>
                  <a:srgbClr val="92D050"/>
                </a:solidFill>
              </a:rPr>
              <a:t> </a:t>
            </a:r>
            <a:r>
              <a:rPr lang="ru-RU" sz="2400" dirty="0" err="1">
                <a:solidFill>
                  <a:srgbClr val="92D050"/>
                </a:solidFill>
              </a:rPr>
              <a:t>еднократна</a:t>
            </a:r>
            <a:r>
              <a:rPr lang="ru-RU" sz="2400" dirty="0">
                <a:solidFill>
                  <a:srgbClr val="92D050"/>
                </a:solidFill>
              </a:rPr>
              <a:t> </a:t>
            </a:r>
            <a:r>
              <a:rPr lang="ru-RU" sz="2400" dirty="0" err="1">
                <a:solidFill>
                  <a:srgbClr val="92D050"/>
                </a:solidFill>
              </a:rPr>
              <a:t>употреба</a:t>
            </a:r>
            <a:r>
              <a:rPr lang="ru-RU" sz="2400" dirty="0">
                <a:solidFill>
                  <a:srgbClr val="92D050"/>
                </a:solidFill>
              </a:rPr>
              <a:t>). </a:t>
            </a:r>
            <a:r>
              <a:rPr lang="ru-RU" sz="2400" dirty="0" err="1">
                <a:solidFill>
                  <a:srgbClr val="92D050"/>
                </a:solidFill>
              </a:rPr>
              <a:t>Пластмасата</a:t>
            </a:r>
            <a:r>
              <a:rPr lang="ru-RU" sz="2400" dirty="0">
                <a:solidFill>
                  <a:srgbClr val="92D050"/>
                </a:solidFill>
              </a:rPr>
              <a:t> се </a:t>
            </a:r>
            <a:r>
              <a:rPr lang="ru-RU" sz="2400" dirty="0" err="1">
                <a:solidFill>
                  <a:srgbClr val="92D050"/>
                </a:solidFill>
              </a:rPr>
              <a:t>произвежда</a:t>
            </a:r>
            <a:r>
              <a:rPr lang="ru-RU" sz="2400" dirty="0">
                <a:solidFill>
                  <a:srgbClr val="92D050"/>
                </a:solidFill>
              </a:rPr>
              <a:t> от </a:t>
            </a:r>
            <a:r>
              <a:rPr lang="ru-RU" sz="2400" dirty="0" err="1">
                <a:solidFill>
                  <a:srgbClr val="92D050"/>
                </a:solidFill>
              </a:rPr>
              <a:t>петрол</a:t>
            </a:r>
            <a:r>
              <a:rPr lang="ru-RU" sz="2400" dirty="0">
                <a:solidFill>
                  <a:srgbClr val="92D050"/>
                </a:solidFill>
              </a:rPr>
              <a:t>.</a:t>
            </a:r>
          </a:p>
          <a:p>
            <a:pPr marL="342900" indent="-342900">
              <a:buFont typeface="Wingdings" panose="05000000000000000000" pitchFamily="2" charset="2"/>
              <a:buChar char="ü"/>
            </a:pPr>
            <a:r>
              <a:rPr lang="ru-RU" sz="2400" dirty="0" err="1">
                <a:solidFill>
                  <a:srgbClr val="92D050"/>
                </a:solidFill>
              </a:rPr>
              <a:t>Използвайте</a:t>
            </a:r>
            <a:r>
              <a:rPr lang="ru-RU" sz="2400" dirty="0">
                <a:solidFill>
                  <a:srgbClr val="92D050"/>
                </a:solidFill>
              </a:rPr>
              <a:t> </a:t>
            </a:r>
            <a:r>
              <a:rPr lang="ru-RU" sz="2400" dirty="0" err="1">
                <a:solidFill>
                  <a:srgbClr val="92D050"/>
                </a:solidFill>
              </a:rPr>
              <a:t>по-малко</a:t>
            </a:r>
            <a:r>
              <a:rPr lang="ru-RU" sz="2400" dirty="0">
                <a:solidFill>
                  <a:srgbClr val="92D050"/>
                </a:solidFill>
              </a:rPr>
              <a:t> хартия (</a:t>
            </a:r>
            <a:r>
              <a:rPr lang="ru-RU" sz="2400" dirty="0" err="1">
                <a:solidFill>
                  <a:srgbClr val="92D050"/>
                </a:solidFill>
              </a:rPr>
              <a:t>торби</a:t>
            </a:r>
            <a:r>
              <a:rPr lang="ru-RU" sz="2400" dirty="0">
                <a:solidFill>
                  <a:srgbClr val="92D050"/>
                </a:solidFill>
              </a:rPr>
              <a:t>, чаши за кафе, </a:t>
            </a:r>
            <a:r>
              <a:rPr lang="ru-RU" sz="2400" dirty="0" err="1">
                <a:solidFill>
                  <a:srgbClr val="92D050"/>
                </a:solidFill>
              </a:rPr>
              <a:t>контейнери</a:t>
            </a:r>
            <a:r>
              <a:rPr lang="ru-RU" sz="2400" dirty="0">
                <a:solidFill>
                  <a:srgbClr val="92D050"/>
                </a:solidFill>
              </a:rPr>
              <a:t> за </a:t>
            </a:r>
            <a:r>
              <a:rPr lang="ru-RU" sz="2400" dirty="0" err="1">
                <a:solidFill>
                  <a:srgbClr val="92D050"/>
                </a:solidFill>
              </a:rPr>
              <a:t>храна</a:t>
            </a:r>
            <a:r>
              <a:rPr lang="ru-RU" sz="2400" dirty="0">
                <a:solidFill>
                  <a:srgbClr val="92D050"/>
                </a:solidFill>
              </a:rPr>
              <a:t>, </a:t>
            </a:r>
            <a:r>
              <a:rPr lang="ru-RU" sz="2400" dirty="0" err="1">
                <a:solidFill>
                  <a:srgbClr val="92D050"/>
                </a:solidFill>
              </a:rPr>
              <a:t>предмети</a:t>
            </a:r>
            <a:r>
              <a:rPr lang="ru-RU" sz="2400" dirty="0">
                <a:solidFill>
                  <a:srgbClr val="92D050"/>
                </a:solidFill>
              </a:rPr>
              <a:t> </a:t>
            </a:r>
            <a:r>
              <a:rPr lang="ru-RU" sz="2400" dirty="0" err="1">
                <a:solidFill>
                  <a:srgbClr val="92D050"/>
                </a:solidFill>
              </a:rPr>
              <a:t>за</a:t>
            </a:r>
            <a:r>
              <a:rPr lang="ru-RU" sz="2400" dirty="0">
                <a:solidFill>
                  <a:srgbClr val="92D050"/>
                </a:solidFill>
              </a:rPr>
              <a:t> </a:t>
            </a:r>
            <a:r>
              <a:rPr lang="ru-RU" sz="2400" dirty="0" err="1">
                <a:solidFill>
                  <a:srgbClr val="92D050"/>
                </a:solidFill>
              </a:rPr>
              <a:t>еднократна</a:t>
            </a:r>
            <a:r>
              <a:rPr lang="ru-RU" sz="2400" dirty="0">
                <a:solidFill>
                  <a:srgbClr val="92D050"/>
                </a:solidFill>
              </a:rPr>
              <a:t> </a:t>
            </a:r>
            <a:r>
              <a:rPr lang="ru-RU" sz="2400" dirty="0" err="1">
                <a:solidFill>
                  <a:srgbClr val="92D050"/>
                </a:solidFill>
              </a:rPr>
              <a:t>употреба</a:t>
            </a:r>
            <a:r>
              <a:rPr lang="ru-RU" sz="2400" dirty="0">
                <a:solidFill>
                  <a:srgbClr val="92D050"/>
                </a:solidFill>
              </a:rPr>
              <a:t>, офис </a:t>
            </a:r>
            <a:r>
              <a:rPr lang="ru-RU" sz="2400" dirty="0" err="1">
                <a:solidFill>
                  <a:srgbClr val="92D050"/>
                </a:solidFill>
              </a:rPr>
              <a:t>материали</a:t>
            </a:r>
            <a:r>
              <a:rPr lang="ru-RU" sz="2400" dirty="0">
                <a:solidFill>
                  <a:srgbClr val="92D050"/>
                </a:solidFill>
              </a:rPr>
              <a:t>). </a:t>
            </a:r>
            <a:r>
              <a:rPr lang="ru-RU" sz="2400" dirty="0" err="1">
                <a:solidFill>
                  <a:srgbClr val="92D050"/>
                </a:solidFill>
              </a:rPr>
              <a:t>Хартията</a:t>
            </a:r>
            <a:r>
              <a:rPr lang="ru-RU" sz="2400" dirty="0">
                <a:solidFill>
                  <a:srgbClr val="92D050"/>
                </a:solidFill>
              </a:rPr>
              <a:t> </a:t>
            </a:r>
            <a:r>
              <a:rPr lang="ru-RU" sz="2400" dirty="0" err="1">
                <a:solidFill>
                  <a:srgbClr val="92D050"/>
                </a:solidFill>
              </a:rPr>
              <a:t>идва</a:t>
            </a:r>
            <a:r>
              <a:rPr lang="ru-RU" sz="2400" dirty="0">
                <a:solidFill>
                  <a:srgbClr val="92D050"/>
                </a:solidFill>
              </a:rPr>
              <a:t> от </a:t>
            </a:r>
            <a:r>
              <a:rPr lang="ru-RU" sz="2400" dirty="0" err="1">
                <a:solidFill>
                  <a:srgbClr val="92D050"/>
                </a:solidFill>
              </a:rPr>
              <a:t>дърветата</a:t>
            </a:r>
            <a:r>
              <a:rPr lang="ru-RU" sz="2400" dirty="0">
                <a:solidFill>
                  <a:srgbClr val="92D050"/>
                </a:solidFill>
              </a:rPr>
              <a:t>.</a:t>
            </a:r>
          </a:p>
          <a:p>
            <a:pPr marL="342900" indent="-342900">
              <a:buFont typeface="Wingdings" panose="05000000000000000000" pitchFamily="2" charset="2"/>
              <a:buChar char="ü"/>
            </a:pPr>
            <a:r>
              <a:rPr lang="ru-RU" sz="2400" dirty="0" err="1">
                <a:solidFill>
                  <a:srgbClr val="92D050"/>
                </a:solidFill>
              </a:rPr>
              <a:t>Продуктите</a:t>
            </a:r>
            <a:r>
              <a:rPr lang="ru-RU" sz="2400" dirty="0">
                <a:solidFill>
                  <a:srgbClr val="92D050"/>
                </a:solidFill>
              </a:rPr>
              <a:t> и от </a:t>
            </a:r>
            <a:r>
              <a:rPr lang="ru-RU" sz="2400" dirty="0" err="1">
                <a:solidFill>
                  <a:srgbClr val="92D050"/>
                </a:solidFill>
              </a:rPr>
              <a:t>двата</a:t>
            </a:r>
            <a:r>
              <a:rPr lang="ru-RU" sz="2400" dirty="0">
                <a:solidFill>
                  <a:srgbClr val="92D050"/>
                </a:solidFill>
              </a:rPr>
              <a:t> </a:t>
            </a:r>
            <a:r>
              <a:rPr lang="ru-RU" sz="2400" dirty="0" err="1">
                <a:solidFill>
                  <a:srgbClr val="92D050"/>
                </a:solidFill>
              </a:rPr>
              <a:t>източника</a:t>
            </a:r>
            <a:r>
              <a:rPr lang="ru-RU" sz="2400" dirty="0">
                <a:solidFill>
                  <a:srgbClr val="92D050"/>
                </a:solidFill>
              </a:rPr>
              <a:t> в </a:t>
            </a:r>
            <a:r>
              <a:rPr lang="ru-RU" sz="2400" dirty="0" err="1">
                <a:solidFill>
                  <a:srgbClr val="92D050"/>
                </a:solidFill>
              </a:rPr>
              <a:t>крайна</a:t>
            </a:r>
            <a:r>
              <a:rPr lang="ru-RU" sz="2400" dirty="0">
                <a:solidFill>
                  <a:srgbClr val="92D050"/>
                </a:solidFill>
              </a:rPr>
              <a:t> сметка се </a:t>
            </a:r>
            <a:r>
              <a:rPr lang="ru-RU" sz="2400" dirty="0" err="1">
                <a:solidFill>
                  <a:srgbClr val="92D050"/>
                </a:solidFill>
              </a:rPr>
              <a:t>озовават</a:t>
            </a:r>
            <a:r>
              <a:rPr lang="ru-RU" sz="2400" dirty="0">
                <a:solidFill>
                  <a:srgbClr val="92D050"/>
                </a:solidFill>
              </a:rPr>
              <a:t> на </a:t>
            </a:r>
            <a:r>
              <a:rPr lang="ru-RU" sz="2400" dirty="0" err="1">
                <a:solidFill>
                  <a:srgbClr val="92D050"/>
                </a:solidFill>
              </a:rPr>
              <a:t>сметища</a:t>
            </a:r>
            <a:r>
              <a:rPr lang="ru-RU" sz="2400" dirty="0">
                <a:solidFill>
                  <a:srgbClr val="92D050"/>
                </a:solidFill>
              </a:rPr>
              <a:t> или в океана.</a:t>
            </a:r>
            <a:endParaRPr kumimoji="0" lang="el-GR" sz="2400" b="0" i="0" u="none" strike="noStrike" kern="1200" cap="none" spc="0" normalizeH="0" baseline="0" noProof="0" dirty="0">
              <a:ln>
                <a:noFill/>
              </a:ln>
              <a:solidFill>
                <a:srgbClr val="92D050"/>
              </a:solidFill>
              <a:effectLst/>
              <a:uLnTx/>
              <a:uFillTx/>
              <a:latin typeface="+mn-lt"/>
              <a:ea typeface="+mn-ea"/>
              <a:cs typeface="+mn-cs"/>
            </a:endParaRPr>
          </a:p>
        </p:txBody>
      </p:sp>
    </p:spTree>
    <p:extLst>
      <p:ext uri="{BB962C8B-B14F-4D97-AF65-F5344CB8AC3E}">
        <p14:creationId xmlns:p14="http://schemas.microsoft.com/office/powerpoint/2010/main" xmlns="" val="3711536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εικόνας 7" descr="Εικόνα που περιέχει κείμενο, υπαίθριος&#10;&#10;Περιγραφή που δημιουργήθηκε αυτόματα">
            <a:extLst>
              <a:ext uri="{FF2B5EF4-FFF2-40B4-BE49-F238E27FC236}">
                <a16:creationId xmlns:a16="http://schemas.microsoft.com/office/drawing/2014/main" xmlns="" id="{76132645-9D06-AF52-ABB5-765283F44EDB}"/>
              </a:ext>
            </a:extLst>
          </p:cNvPr>
          <p:cNvPicPr>
            <a:picLocks noGrp="1" noChangeAspect="1"/>
          </p:cNvPicPr>
          <p:nvPr>
            <p:ph type="pic" sz="quarter" idx="10"/>
          </p:nvPr>
        </p:nvPicPr>
        <p:blipFill>
          <a:blip r:embed="rId2"/>
          <a:srcRect l="27508" r="27508"/>
          <a:stretch>
            <a:fillRect/>
          </a:stretch>
        </p:blipFill>
        <p:spPr/>
      </p:pic>
      <p:sp>
        <p:nvSpPr>
          <p:cNvPr id="6" name="5 - Σύννεφο"/>
          <p:cNvSpPr/>
          <p:nvPr/>
        </p:nvSpPr>
        <p:spPr>
          <a:xfrm>
            <a:off x="4348226" y="868304"/>
            <a:ext cx="7599357" cy="477835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2 - Θέση κειμένου"/>
          <p:cNvSpPr txBox="1">
            <a:spLocks/>
          </p:cNvSpPr>
          <p:nvPr/>
        </p:nvSpPr>
        <p:spPr>
          <a:xfrm>
            <a:off x="5385854" y="1191492"/>
            <a:ext cx="5468074" cy="3543470"/>
          </a:xfrm>
          <a:prstGeom prst="rect">
            <a:avLst/>
          </a:prstGeom>
          <a:solidFill>
            <a:schemeClr val="accent1"/>
          </a:solidFill>
        </p:spPr>
        <p:txBody>
          <a:bodyPr/>
          <a:lstStyle/>
          <a:p>
            <a:pPr marL="342900" indent="-342900">
              <a:buFont typeface="Wingdings" panose="05000000000000000000" pitchFamily="2" charset="2"/>
              <a:buChar char="ü"/>
            </a:pPr>
            <a:r>
              <a:rPr lang="ru-RU" sz="2400" dirty="0" err="1">
                <a:solidFill>
                  <a:srgbClr val="92D050"/>
                </a:solidFill>
              </a:rPr>
              <a:t>Опитайте</a:t>
            </a:r>
            <a:r>
              <a:rPr lang="ru-RU" sz="2400" dirty="0">
                <a:solidFill>
                  <a:srgbClr val="92D050"/>
                </a:solidFill>
              </a:rPr>
              <a:t> да </a:t>
            </a:r>
            <a:r>
              <a:rPr lang="ru-RU" sz="2400" dirty="0" err="1">
                <a:solidFill>
                  <a:srgbClr val="92D050"/>
                </a:solidFill>
              </a:rPr>
              <a:t>купувате</a:t>
            </a:r>
            <a:r>
              <a:rPr lang="ru-RU" sz="2400" dirty="0">
                <a:solidFill>
                  <a:srgbClr val="92D050"/>
                </a:solidFill>
              </a:rPr>
              <a:t> </a:t>
            </a:r>
            <a:r>
              <a:rPr lang="ru-RU" sz="2400" dirty="0" err="1">
                <a:solidFill>
                  <a:srgbClr val="92D050"/>
                </a:solidFill>
              </a:rPr>
              <a:t>модни</a:t>
            </a:r>
            <a:r>
              <a:rPr lang="ru-RU" sz="2400" dirty="0">
                <a:solidFill>
                  <a:srgbClr val="92D050"/>
                </a:solidFill>
              </a:rPr>
              <a:t> </a:t>
            </a:r>
            <a:r>
              <a:rPr lang="ru-RU" sz="2400" dirty="0" err="1">
                <a:solidFill>
                  <a:srgbClr val="92D050"/>
                </a:solidFill>
              </a:rPr>
              <a:t>артикули</a:t>
            </a:r>
            <a:r>
              <a:rPr lang="ru-RU" sz="2400" dirty="0">
                <a:solidFill>
                  <a:srgbClr val="92D050"/>
                </a:solidFill>
              </a:rPr>
              <a:t> втора </a:t>
            </a:r>
            <a:r>
              <a:rPr lang="ru-RU" sz="2400" dirty="0" err="1">
                <a:solidFill>
                  <a:srgbClr val="92D050"/>
                </a:solidFill>
              </a:rPr>
              <a:t>употреба</a:t>
            </a:r>
            <a:r>
              <a:rPr lang="ru-RU" sz="2400" dirty="0">
                <a:solidFill>
                  <a:srgbClr val="92D050"/>
                </a:solidFill>
              </a:rPr>
              <a:t> или просто </a:t>
            </a:r>
            <a:r>
              <a:rPr lang="ru-RU" sz="2400" dirty="0" err="1">
                <a:solidFill>
                  <a:srgbClr val="92D050"/>
                </a:solidFill>
              </a:rPr>
              <a:t>използвайте</a:t>
            </a:r>
            <a:r>
              <a:rPr lang="ru-RU" sz="2400" dirty="0">
                <a:solidFill>
                  <a:srgbClr val="92D050"/>
                </a:solidFill>
              </a:rPr>
              <a:t> </a:t>
            </a:r>
            <a:r>
              <a:rPr lang="ru-RU" sz="2400" dirty="0" err="1">
                <a:solidFill>
                  <a:srgbClr val="92D050"/>
                </a:solidFill>
              </a:rPr>
              <a:t>дрехите</a:t>
            </a:r>
            <a:r>
              <a:rPr lang="ru-RU" sz="2400" dirty="0">
                <a:solidFill>
                  <a:srgbClr val="92D050"/>
                </a:solidFill>
              </a:rPr>
              <a:t> си </a:t>
            </a:r>
            <a:r>
              <a:rPr lang="ru-RU" sz="2400" dirty="0" err="1">
                <a:solidFill>
                  <a:srgbClr val="92D050"/>
                </a:solidFill>
              </a:rPr>
              <a:t>по-дълго</a:t>
            </a:r>
            <a:r>
              <a:rPr lang="ru-RU" sz="2400" dirty="0">
                <a:solidFill>
                  <a:srgbClr val="92D050"/>
                </a:solidFill>
              </a:rPr>
              <a:t>.</a:t>
            </a:r>
          </a:p>
          <a:p>
            <a:pPr marL="342900" indent="-342900">
              <a:buFont typeface="Wingdings" panose="05000000000000000000" pitchFamily="2" charset="2"/>
              <a:buChar char="ü"/>
            </a:pPr>
            <a:r>
              <a:rPr lang="ru-RU" sz="2400" dirty="0" err="1">
                <a:solidFill>
                  <a:srgbClr val="92D050"/>
                </a:solidFill>
              </a:rPr>
              <a:t>Опитайте</a:t>
            </a:r>
            <a:r>
              <a:rPr lang="ru-RU" sz="2400" dirty="0">
                <a:solidFill>
                  <a:srgbClr val="92D050"/>
                </a:solidFill>
              </a:rPr>
              <a:t> да </a:t>
            </a:r>
            <a:r>
              <a:rPr lang="ru-RU" sz="2400" dirty="0" err="1">
                <a:solidFill>
                  <a:srgbClr val="92D050"/>
                </a:solidFill>
              </a:rPr>
              <a:t>ремонтирате</a:t>
            </a:r>
            <a:r>
              <a:rPr lang="ru-RU" sz="2400" dirty="0">
                <a:solidFill>
                  <a:srgbClr val="92D050"/>
                </a:solidFill>
              </a:rPr>
              <a:t> стари </a:t>
            </a:r>
            <a:r>
              <a:rPr lang="ru-RU" sz="2400" dirty="0" err="1">
                <a:solidFill>
                  <a:srgbClr val="92D050"/>
                </a:solidFill>
              </a:rPr>
              <a:t>дрехи</a:t>
            </a:r>
            <a:r>
              <a:rPr lang="ru-RU" sz="2400" dirty="0">
                <a:solidFill>
                  <a:srgbClr val="92D050"/>
                </a:solidFill>
              </a:rPr>
              <a:t> и обувки или се </a:t>
            </a:r>
            <a:r>
              <a:rPr lang="ru-RU" sz="2400" dirty="0" err="1">
                <a:solidFill>
                  <a:srgbClr val="92D050"/>
                </a:solidFill>
              </a:rPr>
              <a:t>научете</a:t>
            </a:r>
            <a:r>
              <a:rPr lang="ru-RU" sz="2400" dirty="0">
                <a:solidFill>
                  <a:srgbClr val="92D050"/>
                </a:solidFill>
              </a:rPr>
              <a:t> как да </a:t>
            </a:r>
            <a:r>
              <a:rPr lang="ru-RU" sz="2400" dirty="0" err="1">
                <a:solidFill>
                  <a:srgbClr val="92D050"/>
                </a:solidFill>
              </a:rPr>
              <a:t>шиете</a:t>
            </a:r>
            <a:r>
              <a:rPr lang="ru-RU" sz="2400" dirty="0">
                <a:solidFill>
                  <a:srgbClr val="92D050"/>
                </a:solidFill>
              </a:rPr>
              <a:t> свои </a:t>
            </a:r>
            <a:r>
              <a:rPr lang="ru-RU" sz="2400" dirty="0" err="1">
                <a:solidFill>
                  <a:srgbClr val="92D050"/>
                </a:solidFill>
              </a:rPr>
              <a:t>собствени</a:t>
            </a:r>
            <a:r>
              <a:rPr lang="ru-RU" sz="2400" dirty="0">
                <a:solidFill>
                  <a:srgbClr val="92D050"/>
                </a:solidFill>
              </a:rPr>
              <a:t>. </a:t>
            </a:r>
          </a:p>
          <a:p>
            <a:pPr marL="342900" indent="-342900">
              <a:buFont typeface="Wingdings" panose="05000000000000000000" pitchFamily="2" charset="2"/>
              <a:buChar char="ü"/>
            </a:pPr>
            <a:r>
              <a:rPr lang="ru-RU" sz="2400" dirty="0">
                <a:solidFill>
                  <a:srgbClr val="92D050"/>
                </a:solidFill>
              </a:rPr>
              <a:t>Рециклирайте всичко, което можете (стъкло, хартия, картон, батерии, електрически крушки, електронни устройства, гуми, органични отпадъци, стари дрехи/мебели и пластмаса).</a:t>
            </a:r>
            <a:endParaRPr lang="en-US" sz="2400" dirty="0">
              <a:solidFill>
                <a:srgbClr val="92D05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a:extLst>
              <a:ext uri="{FF2B5EF4-FFF2-40B4-BE49-F238E27FC236}">
                <a16:creationId xmlns:a16="http://schemas.microsoft.com/office/drawing/2014/main" xmlns="" id="{E483AD2A-E2D3-FD02-22EC-D07EA921CF77}"/>
              </a:ext>
            </a:extLst>
          </p:cNvPr>
          <p:cNvSpPr>
            <a:spLocks noGrp="1"/>
          </p:cNvSpPr>
          <p:nvPr>
            <p:ph type="body" sz="quarter" idx="10"/>
          </p:nvPr>
        </p:nvSpPr>
        <p:spPr>
          <a:xfrm>
            <a:off x="1278900" y="790937"/>
            <a:ext cx="10530662" cy="481433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l-GR" dirty="0"/>
          </a:p>
          <a:p>
            <a:endParaRPr lang="el-GR" dirty="0"/>
          </a:p>
          <a:p>
            <a:endParaRPr lang="en-US" dirty="0"/>
          </a:p>
          <a:p>
            <a:endParaRPr lang="en-US" dirty="0"/>
          </a:p>
          <a:p>
            <a:endParaRPr lang="en-US" dirty="0"/>
          </a:p>
          <a:p>
            <a:endParaRPr lang="en-US" sz="2000" b="0" i="1" dirty="0"/>
          </a:p>
          <a:p>
            <a:r>
              <a:rPr lang="en-US" sz="2000" b="0" i="1" dirty="0"/>
              <a:t> </a:t>
            </a:r>
            <a:endParaRPr lang="el-GR" sz="2000" b="0" i="1" dirty="0"/>
          </a:p>
        </p:txBody>
      </p:sp>
      <p:pic>
        <p:nvPicPr>
          <p:cNvPr id="3" name="Online Media 2">
            <a:hlinkClick r:id="" action="ppaction://media"/>
            <a:extLst>
              <a:ext uri="{FF2B5EF4-FFF2-40B4-BE49-F238E27FC236}">
                <a16:creationId xmlns:a16="http://schemas.microsoft.com/office/drawing/2014/main" xmlns="" id="{6EB4726C-FF88-4F26-86C6-B793038C3D9E}"/>
              </a:ext>
            </a:extLst>
          </p:cNvPr>
          <p:cNvPicPr>
            <a:picLocks noRot="1" noChangeAspect="1"/>
          </p:cNvPicPr>
          <p:nvPr>
            <a:videoFile r:link="rId1"/>
          </p:nvPr>
        </p:nvPicPr>
        <p:blipFill>
          <a:blip r:embed="rId3"/>
          <a:stretch>
            <a:fillRect/>
          </a:stretch>
        </p:blipFill>
        <p:spPr>
          <a:xfrm>
            <a:off x="1955047" y="545534"/>
            <a:ext cx="8965995" cy="5065787"/>
          </a:xfrm>
          <a:prstGeom prst="rect">
            <a:avLst/>
          </a:prstGeom>
        </p:spPr>
      </p:pic>
      <p:sp>
        <p:nvSpPr>
          <p:cNvPr id="4" name="Rectangle 3"/>
          <p:cNvSpPr/>
          <p:nvPr/>
        </p:nvSpPr>
        <p:spPr>
          <a:xfrm>
            <a:off x="1955047" y="5991847"/>
            <a:ext cx="3049104" cy="369332"/>
          </a:xfrm>
          <a:prstGeom prst="rect">
            <a:avLst/>
          </a:prstGeom>
        </p:spPr>
        <p:txBody>
          <a:bodyPr wrap="none">
            <a:spAutoFit/>
          </a:bodyPr>
          <a:lstStyle/>
          <a:p>
            <a:r>
              <a:rPr lang="en-US" dirty="0" smtClean="0">
                <a:hlinkClick r:id="rId4"/>
              </a:rPr>
              <a:t>https://youtu.be/7xjRwnIlF8U</a:t>
            </a:r>
            <a:r>
              <a:rPr lang="bg-BG" dirty="0" smtClean="0"/>
              <a:t> </a:t>
            </a:r>
            <a:endParaRPr lang="bg-BG" dirty="0"/>
          </a:p>
        </p:txBody>
      </p:sp>
    </p:spTree>
    <p:extLst>
      <p:ext uri="{BB962C8B-B14F-4D97-AF65-F5344CB8AC3E}">
        <p14:creationId xmlns:p14="http://schemas.microsoft.com/office/powerpoint/2010/main" xmlns="" val="291787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Θέση εικόνας" descr="lignitikesmonadesdeh-1200x799-1.jpg"/>
          <p:cNvPicPr>
            <a:picLocks noGrp="1" noChangeAspect="1"/>
          </p:cNvPicPr>
          <p:nvPr>
            <p:ph type="pic" sz="quarter" idx="10"/>
          </p:nvPr>
        </p:nvPicPr>
        <p:blipFill>
          <a:blip r:embed="rId2"/>
          <a:srcRect l="27536" r="27536"/>
          <a:stretch>
            <a:fillRect/>
          </a:stretch>
        </p:blipFill>
        <p:spPr/>
      </p:pic>
      <p:sp>
        <p:nvSpPr>
          <p:cNvPr id="7" name="6 - Ελλειψοειδής επεξήγηση"/>
          <p:cNvSpPr/>
          <p:nvPr/>
        </p:nvSpPr>
        <p:spPr>
          <a:xfrm>
            <a:off x="4157221" y="2102177"/>
            <a:ext cx="7466027" cy="4204354"/>
          </a:xfrm>
          <a:prstGeom prst="wedgeEllipseCallout">
            <a:avLst>
              <a:gd name="adj1" fmla="val -41919"/>
              <a:gd name="adj2" fmla="val 6153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2 - Θέση κειμένου"/>
          <p:cNvSpPr>
            <a:spLocks noGrp="1"/>
          </p:cNvSpPr>
          <p:nvPr>
            <p:ph type="body" sz="quarter" idx="18"/>
          </p:nvPr>
        </p:nvSpPr>
        <p:spPr>
          <a:xfrm>
            <a:off x="4496151" y="829160"/>
            <a:ext cx="7277926" cy="2545635"/>
          </a:xfrm>
        </p:spPr>
        <p:txBody>
          <a:bodyPr/>
          <a:lstStyle/>
          <a:p>
            <a:pPr marL="342900" indent="-342900" algn="ctr"/>
            <a:r>
              <a:rPr lang="bg-BG" b="1" dirty="0"/>
              <a:t>Как да намалим използването на ел. енергия в домовете си</a:t>
            </a:r>
            <a:r>
              <a:rPr lang="en-US" b="1" dirty="0"/>
              <a:t>?</a:t>
            </a:r>
          </a:p>
          <a:p>
            <a:pPr marL="342900" indent="-342900" algn="ctr"/>
            <a:r>
              <a:rPr lang="en-US" dirty="0">
                <a:effectLst>
                  <a:outerShdw blurRad="38100" dist="38100" dir="2700000" algn="tl">
                    <a:srgbClr val="000000">
                      <a:alpha val="43137"/>
                    </a:srgbClr>
                  </a:outerShdw>
                </a:effectLst>
              </a:rPr>
              <a:t>&lt; </a:t>
            </a:r>
            <a:r>
              <a:rPr lang="bg-BG" dirty="0">
                <a:effectLst>
                  <a:outerShdw blurRad="38100" dist="38100" dir="2700000" algn="tl">
                    <a:srgbClr val="000000">
                      <a:alpha val="43137"/>
                    </a:srgbClr>
                  </a:outerShdw>
                </a:effectLst>
              </a:rPr>
              <a:t>ИДЕИ</a:t>
            </a:r>
            <a:r>
              <a:rPr lang="en-US" dirty="0">
                <a:effectLst>
                  <a:outerShdw blurRad="38100" dist="38100" dir="2700000" algn="tl">
                    <a:srgbClr val="000000">
                      <a:alpha val="43137"/>
                    </a:srgbClr>
                  </a:outerShdw>
                </a:effectLst>
              </a:rPr>
              <a:t> &gt;</a:t>
            </a:r>
          </a:p>
          <a:p>
            <a:pPr algn="ctr"/>
            <a:endParaRPr lang="el-GR" dirty="0"/>
          </a:p>
        </p:txBody>
      </p:sp>
      <p:sp>
        <p:nvSpPr>
          <p:cNvPr id="5" name="2 - Θέση κειμένου"/>
          <p:cNvSpPr txBox="1">
            <a:spLocks/>
          </p:cNvSpPr>
          <p:nvPr/>
        </p:nvSpPr>
        <p:spPr>
          <a:xfrm>
            <a:off x="5448692" y="2667786"/>
            <a:ext cx="5524108" cy="2423726"/>
          </a:xfrm>
          <a:prstGeom prst="rect">
            <a:avLst/>
          </a:prstGeom>
          <a:solidFill>
            <a:srgbClr val="FFC000"/>
          </a:solidFill>
        </p:spPr>
        <p:txBody>
          <a:bodyPr/>
          <a:lstStyle/>
          <a:p>
            <a:pPr algn="ctr">
              <a:buFont typeface="Wingdings" pitchFamily="2" charset="2"/>
              <a:buChar char="ü"/>
            </a:pPr>
            <a:r>
              <a:rPr lang="ru-RU" sz="2400" b="1" dirty="0"/>
              <a:t>Задайте умерена температура на </a:t>
            </a:r>
            <a:r>
              <a:rPr lang="ru-RU" sz="2400" b="1" dirty="0" err="1"/>
              <a:t>закрито</a:t>
            </a:r>
            <a:r>
              <a:rPr lang="ru-RU" sz="2400" b="1" dirty="0"/>
              <a:t> в студено и </a:t>
            </a:r>
            <a:r>
              <a:rPr lang="ru-RU" sz="2400" b="1" dirty="0" err="1"/>
              <a:t>горещо</a:t>
            </a:r>
            <a:r>
              <a:rPr lang="ru-RU" sz="2400" b="1" dirty="0"/>
              <a:t> </a:t>
            </a:r>
            <a:r>
              <a:rPr lang="ru-RU" sz="2400" b="1" dirty="0" err="1"/>
              <a:t>време</a:t>
            </a:r>
            <a:endParaRPr lang="ru-RU" sz="2400" b="1" dirty="0"/>
          </a:p>
          <a:p>
            <a:pPr algn="ctr">
              <a:buFont typeface="Wingdings" pitchFamily="2" charset="2"/>
              <a:buChar char="ü"/>
            </a:pPr>
            <a:r>
              <a:rPr lang="ru-RU" sz="2400" b="1" dirty="0" err="1"/>
              <a:t>Използвайте</a:t>
            </a:r>
            <a:r>
              <a:rPr lang="ru-RU" sz="2400" b="1" dirty="0"/>
              <a:t> </a:t>
            </a:r>
            <a:r>
              <a:rPr lang="ru-RU" sz="2400" b="1" dirty="0" err="1"/>
              <a:t>съвети</a:t>
            </a:r>
            <a:r>
              <a:rPr lang="ru-RU" sz="2400" b="1" dirty="0"/>
              <a:t> за </a:t>
            </a:r>
            <a:r>
              <a:rPr lang="ru-RU" sz="2400" b="1" dirty="0" err="1"/>
              <a:t>пестене</a:t>
            </a:r>
            <a:r>
              <a:rPr lang="ru-RU" sz="2400" b="1" dirty="0"/>
              <a:t> на </a:t>
            </a:r>
            <a:r>
              <a:rPr lang="ru-RU" sz="2400" b="1" dirty="0" err="1"/>
              <a:t>енергия</a:t>
            </a:r>
            <a:r>
              <a:rPr lang="ru-RU" sz="2400" b="1" dirty="0"/>
              <a:t> при </a:t>
            </a:r>
            <a:r>
              <a:rPr lang="ru-RU" sz="2400" b="1" dirty="0" err="1"/>
              <a:t>готвене</a:t>
            </a:r>
            <a:endParaRPr lang="ru-RU" sz="2400" b="1" dirty="0"/>
          </a:p>
          <a:p>
            <a:pPr algn="ctr">
              <a:buFont typeface="Wingdings" pitchFamily="2" charset="2"/>
              <a:buChar char="ü"/>
            </a:pPr>
            <a:r>
              <a:rPr lang="ru-RU" sz="2400" b="1" dirty="0" err="1"/>
              <a:t>Избягвайте</a:t>
            </a:r>
            <a:r>
              <a:rPr lang="ru-RU" sz="2400" b="1" dirty="0"/>
              <a:t> </a:t>
            </a:r>
            <a:r>
              <a:rPr lang="ru-RU" sz="2400" b="1" dirty="0" err="1"/>
              <a:t>използването</a:t>
            </a:r>
            <a:r>
              <a:rPr lang="ru-RU" sz="2400" b="1" dirty="0"/>
              <a:t> на </a:t>
            </a:r>
            <a:r>
              <a:rPr lang="ru-RU" sz="2400" b="1" dirty="0" err="1"/>
              <a:t>полупразна</a:t>
            </a:r>
            <a:r>
              <a:rPr lang="ru-RU" sz="2400" b="1" dirty="0"/>
              <a:t> </a:t>
            </a:r>
            <a:r>
              <a:rPr lang="ru-RU" sz="2400" b="1" dirty="0" err="1"/>
              <a:t>пералня</a:t>
            </a:r>
            <a:r>
              <a:rPr lang="ru-RU" sz="2400" b="1" dirty="0"/>
              <a:t> и </a:t>
            </a:r>
            <a:r>
              <a:rPr lang="ru-RU" sz="2400" b="1" dirty="0" err="1"/>
              <a:t>сушилня</a:t>
            </a:r>
            <a:endParaRPr lang="ru-RU" sz="2400" b="1" dirty="0"/>
          </a:p>
          <a:p>
            <a:pPr algn="ctr">
              <a:buFont typeface="Wingdings" pitchFamily="2" charset="2"/>
              <a:buChar char="ü"/>
            </a:pPr>
            <a:r>
              <a:rPr lang="ru-RU" sz="2400" b="1"/>
              <a:t>Купете</a:t>
            </a:r>
            <a:r>
              <a:rPr lang="ru-RU" sz="2400" b="1" dirty="0"/>
              <a:t> </a:t>
            </a:r>
            <a:r>
              <a:rPr lang="ru-RU" sz="2400" b="1" dirty="0" err="1"/>
              <a:t>енергийно</a:t>
            </a:r>
            <a:r>
              <a:rPr lang="ru-RU" sz="2400" b="1" dirty="0"/>
              <a:t> </a:t>
            </a:r>
            <a:r>
              <a:rPr lang="ru-RU" sz="2400" b="1" dirty="0" err="1"/>
              <a:t>ефективни</a:t>
            </a:r>
            <a:r>
              <a:rPr lang="ru-RU" sz="2400" b="1" dirty="0"/>
              <a:t> устройства и </a:t>
            </a:r>
            <a:r>
              <a:rPr lang="ru-RU" sz="2400" b="1" dirty="0" err="1"/>
              <a:t>крушки</a:t>
            </a:r>
            <a:endParaRPr lang="el-GR" sz="24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sz="quarter" idx="18"/>
          </p:nvPr>
        </p:nvSpPr>
        <p:spPr>
          <a:xfrm>
            <a:off x="4525673" y="715841"/>
            <a:ext cx="7277926" cy="712320"/>
          </a:xfrm>
        </p:spPr>
        <p:txBody>
          <a:bodyPr/>
          <a:lstStyle/>
          <a:p>
            <a:pPr marL="342900" indent="-342900" algn="ctr"/>
            <a:r>
              <a:rPr lang="bg-BG" sz="3200" dirty="0"/>
              <a:t>Как отделният човек отговоря на предизвикателствата на транспорта?</a:t>
            </a:r>
            <a:endParaRPr lang="el-GR" sz="3200" dirty="0"/>
          </a:p>
        </p:txBody>
      </p:sp>
      <p:pic>
        <p:nvPicPr>
          <p:cNvPr id="6" name="5 - Θέση εικόνας" descr="lignitikesmonadesdeh-1200x799-1.jpg"/>
          <p:cNvPicPr>
            <a:picLocks noGrp="1" noChangeAspect="1"/>
          </p:cNvPicPr>
          <p:nvPr>
            <p:ph type="pic" sz="quarter" idx="10"/>
          </p:nvPr>
        </p:nvPicPr>
        <p:blipFill>
          <a:blip r:embed="rId2"/>
          <a:srcRect l="27536" r="27536"/>
          <a:stretch>
            <a:fillRect/>
          </a:stretch>
        </p:blipFill>
        <p:spPr/>
      </p:pic>
      <p:sp>
        <p:nvSpPr>
          <p:cNvPr id="7" name="6 - Ελλειψοειδής επεξήγηση"/>
          <p:cNvSpPr/>
          <p:nvPr/>
        </p:nvSpPr>
        <p:spPr>
          <a:xfrm>
            <a:off x="4337572" y="2343069"/>
            <a:ext cx="7466027" cy="2931736"/>
          </a:xfrm>
          <a:prstGeom prst="wedgeEllipseCallout">
            <a:avLst>
              <a:gd name="adj1" fmla="val -42677"/>
              <a:gd name="adj2" fmla="val 6024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0898" name="AutoShape 2" descr="Bicycles Dimensions &amp; Drawings | Dimensions.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0900" name="AutoShape 4" descr="Bicycles Dimensions &amp; Drawings | Dimensions.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0902" name="AutoShape 6" descr="Bicycles Dimensions &amp; Drawings | Dimensions.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1" name="10 - Εικόνα" descr="carpool-5508006_640.png"/>
          <p:cNvPicPr>
            <a:picLocks noChangeAspect="1"/>
          </p:cNvPicPr>
          <p:nvPr/>
        </p:nvPicPr>
        <p:blipFill>
          <a:blip r:embed="rId3"/>
          <a:stretch>
            <a:fillRect/>
          </a:stretch>
        </p:blipFill>
        <p:spPr>
          <a:xfrm>
            <a:off x="9959069" y="3142552"/>
            <a:ext cx="1533387" cy="1255561"/>
          </a:xfrm>
          <a:prstGeom prst="rect">
            <a:avLst/>
          </a:prstGeom>
        </p:spPr>
      </p:pic>
      <p:pic>
        <p:nvPicPr>
          <p:cNvPr id="12" name="11 - Εικόνα" descr="7.jpg"/>
          <p:cNvPicPr>
            <a:picLocks noChangeAspect="1"/>
          </p:cNvPicPr>
          <p:nvPr/>
        </p:nvPicPr>
        <p:blipFill>
          <a:blip r:embed="rId4"/>
          <a:stretch>
            <a:fillRect/>
          </a:stretch>
        </p:blipFill>
        <p:spPr>
          <a:xfrm>
            <a:off x="4676502" y="3311987"/>
            <a:ext cx="1598312" cy="972807"/>
          </a:xfrm>
          <a:prstGeom prst="rect">
            <a:avLst/>
          </a:prstGeom>
        </p:spPr>
      </p:pic>
      <p:pic>
        <p:nvPicPr>
          <p:cNvPr id="14" name="13 - Εικόνα" descr="man-walking-drawing.png"/>
          <p:cNvPicPr>
            <a:picLocks noChangeAspect="1"/>
          </p:cNvPicPr>
          <p:nvPr/>
        </p:nvPicPr>
        <p:blipFill>
          <a:blip r:embed="rId5"/>
          <a:stretch>
            <a:fillRect/>
          </a:stretch>
        </p:blipFill>
        <p:spPr>
          <a:xfrm>
            <a:off x="5577053" y="4398113"/>
            <a:ext cx="504478" cy="678510"/>
          </a:xfrm>
          <a:prstGeom prst="rect">
            <a:avLst/>
          </a:prstGeom>
        </p:spPr>
      </p:pic>
      <p:pic>
        <p:nvPicPr>
          <p:cNvPr id="17" name="16 - Εικόνα" descr="bus-colored.jpg"/>
          <p:cNvPicPr>
            <a:picLocks noChangeAspect="1"/>
          </p:cNvPicPr>
          <p:nvPr/>
        </p:nvPicPr>
        <p:blipFill>
          <a:blip r:embed="rId6"/>
          <a:stretch>
            <a:fillRect/>
          </a:stretch>
        </p:blipFill>
        <p:spPr>
          <a:xfrm>
            <a:off x="6552870" y="3449989"/>
            <a:ext cx="3059938" cy="1669609"/>
          </a:xfrm>
          <a:prstGeom prst="rect">
            <a:avLst/>
          </a:prstGeom>
        </p:spPr>
      </p:pic>
      <p:pic>
        <p:nvPicPr>
          <p:cNvPr id="18" name="17 - Εικόνα" descr="man-walking-drawing.png"/>
          <p:cNvPicPr>
            <a:picLocks noChangeAspect="1"/>
          </p:cNvPicPr>
          <p:nvPr/>
        </p:nvPicPr>
        <p:blipFill>
          <a:blip r:embed="rId5"/>
          <a:stretch>
            <a:fillRect/>
          </a:stretch>
        </p:blipFill>
        <p:spPr>
          <a:xfrm flipH="1">
            <a:off x="7058547" y="2777211"/>
            <a:ext cx="397611" cy="534776"/>
          </a:xfrm>
          <a:prstGeom prst="rect">
            <a:avLst/>
          </a:prstGeom>
        </p:spPr>
      </p:pic>
      <p:pic>
        <p:nvPicPr>
          <p:cNvPr id="19" name="18 - Εικόνα" descr="man-walking-drawing.png"/>
          <p:cNvPicPr>
            <a:picLocks noChangeAspect="1"/>
          </p:cNvPicPr>
          <p:nvPr/>
        </p:nvPicPr>
        <p:blipFill>
          <a:blip r:embed="rId5"/>
          <a:stretch>
            <a:fillRect/>
          </a:stretch>
        </p:blipFill>
        <p:spPr>
          <a:xfrm flipH="1">
            <a:off x="8371360" y="2483616"/>
            <a:ext cx="718507" cy="966373"/>
          </a:xfrm>
          <a:prstGeom prst="rect">
            <a:avLst/>
          </a:prstGeom>
        </p:spPr>
      </p:pic>
      <p:pic>
        <p:nvPicPr>
          <p:cNvPr id="15" name="14 - Εικόνα" descr="man-walking-drawing.png"/>
          <p:cNvPicPr>
            <a:picLocks noChangeAspect="1"/>
          </p:cNvPicPr>
          <p:nvPr/>
        </p:nvPicPr>
        <p:blipFill>
          <a:blip r:embed="rId5"/>
          <a:stretch>
            <a:fillRect/>
          </a:stretch>
        </p:blipFill>
        <p:spPr>
          <a:xfrm flipH="1">
            <a:off x="6172575" y="2838751"/>
            <a:ext cx="546774" cy="735397"/>
          </a:xfrm>
          <a:prstGeom prst="rect">
            <a:avLst/>
          </a:prstGeom>
        </p:spPr>
      </p:pic>
      <p:pic>
        <p:nvPicPr>
          <p:cNvPr id="16" name="15 - Εικόνα" descr="man-walking-drawing.png"/>
          <p:cNvPicPr>
            <a:picLocks noChangeAspect="1"/>
          </p:cNvPicPr>
          <p:nvPr/>
        </p:nvPicPr>
        <p:blipFill>
          <a:blip r:embed="rId5"/>
          <a:stretch>
            <a:fillRect/>
          </a:stretch>
        </p:blipFill>
        <p:spPr>
          <a:xfrm>
            <a:off x="9339421" y="2838751"/>
            <a:ext cx="546774" cy="735397"/>
          </a:xfrm>
          <a:prstGeom prst="rect">
            <a:avLst/>
          </a:prstGeom>
        </p:spPr>
      </p:pic>
      <p:pic>
        <p:nvPicPr>
          <p:cNvPr id="20" name="19 - Εικόνα" descr="7.jpg"/>
          <p:cNvPicPr>
            <a:picLocks noChangeAspect="1"/>
          </p:cNvPicPr>
          <p:nvPr/>
        </p:nvPicPr>
        <p:blipFill>
          <a:blip r:embed="rId4"/>
          <a:stretch>
            <a:fillRect/>
          </a:stretch>
        </p:blipFill>
        <p:spPr>
          <a:xfrm flipH="1">
            <a:off x="9729295" y="4398113"/>
            <a:ext cx="829164" cy="50466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Θέση εικόνας" descr="lignitikesmonadesdeh-1200x799-1.jpg"/>
          <p:cNvPicPr>
            <a:picLocks noGrp="1" noChangeAspect="1"/>
          </p:cNvPicPr>
          <p:nvPr>
            <p:ph type="pic" sz="quarter" idx="10"/>
          </p:nvPr>
        </p:nvPicPr>
        <p:blipFill>
          <a:blip r:embed="rId2"/>
          <a:srcRect l="27536" r="27536"/>
          <a:stretch>
            <a:fillRect/>
          </a:stretch>
        </p:blipFill>
        <p:spPr/>
      </p:pic>
      <p:sp>
        <p:nvSpPr>
          <p:cNvPr id="7" name="6 - Ελλειψοειδής επεξήγηση"/>
          <p:cNvSpPr/>
          <p:nvPr/>
        </p:nvSpPr>
        <p:spPr>
          <a:xfrm>
            <a:off x="4157221" y="1866507"/>
            <a:ext cx="7466027" cy="4440023"/>
          </a:xfrm>
          <a:prstGeom prst="wedgeEllipseCallout">
            <a:avLst>
              <a:gd name="adj1" fmla="val -41919"/>
              <a:gd name="adj2" fmla="val 6153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2 - Θέση κειμένου"/>
          <p:cNvSpPr>
            <a:spLocks noGrp="1"/>
          </p:cNvSpPr>
          <p:nvPr>
            <p:ph type="body" sz="quarter" idx="18"/>
          </p:nvPr>
        </p:nvSpPr>
        <p:spPr>
          <a:xfrm>
            <a:off x="4345322" y="829160"/>
            <a:ext cx="7277926" cy="2545635"/>
          </a:xfrm>
        </p:spPr>
        <p:txBody>
          <a:bodyPr/>
          <a:lstStyle/>
          <a:p>
            <a:pPr marL="342900" indent="-342900" algn="ctr"/>
            <a:r>
              <a:rPr lang="bg-BG" sz="3200" b="1" dirty="0"/>
              <a:t>За потреблението на енергия </a:t>
            </a:r>
            <a:r>
              <a:rPr lang="en-US" sz="3200" b="1" dirty="0"/>
              <a:t>(SDG-7)</a:t>
            </a:r>
          </a:p>
          <a:p>
            <a:pPr algn="ctr"/>
            <a:endParaRPr lang="el-GR" dirty="0"/>
          </a:p>
        </p:txBody>
      </p:sp>
      <p:sp>
        <p:nvSpPr>
          <p:cNvPr id="5" name="2 - Θέση κειμένου"/>
          <p:cNvSpPr txBox="1">
            <a:spLocks/>
          </p:cNvSpPr>
          <p:nvPr/>
        </p:nvSpPr>
        <p:spPr>
          <a:xfrm>
            <a:off x="4883086" y="2818614"/>
            <a:ext cx="6366805" cy="2228874"/>
          </a:xfrm>
          <a:prstGeom prst="rect">
            <a:avLst/>
          </a:prstGeom>
          <a:solidFill>
            <a:srgbClr val="FFC000"/>
          </a:solidFill>
        </p:spPr>
        <p:txBody>
          <a:bodyPr/>
          <a:lstStyle/>
          <a:p>
            <a:pPr algn="ctr"/>
            <a:r>
              <a:rPr lang="bg-BG" sz="2400" b="1" dirty="0"/>
              <a:t>Природният газ нанася по малко вреди на околната среда </a:t>
            </a:r>
            <a:r>
              <a:rPr lang="en-US" sz="2400" b="1" dirty="0"/>
              <a:t>(</a:t>
            </a:r>
            <a:r>
              <a:rPr lang="bg-BG" sz="2400" b="1" dirty="0"/>
              <a:t>няма емисии на </a:t>
            </a:r>
            <a:r>
              <a:rPr lang="en-US" sz="2400" b="1" dirty="0"/>
              <a:t>SO2, </a:t>
            </a:r>
            <a:r>
              <a:rPr lang="bg-BG" sz="2400" b="1" dirty="0"/>
              <a:t>по-малко </a:t>
            </a:r>
            <a:r>
              <a:rPr lang="en-US" sz="2400" b="1" dirty="0" err="1"/>
              <a:t>Nox</a:t>
            </a:r>
            <a:r>
              <a:rPr lang="bg-BG" sz="2400" b="1" dirty="0"/>
              <a:t> и няма ФПЧ)</a:t>
            </a:r>
            <a:r>
              <a:rPr lang="en-US" sz="2400" b="1" dirty="0"/>
              <a:t>.</a:t>
            </a:r>
          </a:p>
          <a:p>
            <a:pPr algn="ctr"/>
            <a:r>
              <a:rPr lang="bg-BG" sz="2400" b="1" dirty="0"/>
              <a:t>Електрическата енергия, използвана за отопление </a:t>
            </a:r>
            <a:r>
              <a:rPr lang="en-US" sz="2400" b="1" dirty="0"/>
              <a:t>(</a:t>
            </a:r>
            <a:r>
              <a:rPr lang="bg-BG" sz="2400" b="1" dirty="0"/>
              <a:t>термопомпи</a:t>
            </a:r>
            <a:r>
              <a:rPr lang="en-US" sz="2400" b="1" dirty="0"/>
              <a:t>) </a:t>
            </a:r>
            <a:r>
              <a:rPr lang="bg-BG" sz="2400" b="1" dirty="0"/>
              <a:t>и за мобилност </a:t>
            </a:r>
            <a:r>
              <a:rPr lang="en-US" sz="2400" b="1" dirty="0"/>
              <a:t> </a:t>
            </a:r>
            <a:r>
              <a:rPr lang="bg-BG" sz="2400" b="1" dirty="0"/>
              <a:t>по принцип е по-безвредна за околната среда. </a:t>
            </a:r>
            <a:r>
              <a:rPr lang="bg-BG" sz="2400" b="1" dirty="0">
                <a:solidFill>
                  <a:schemeClr val="bg1"/>
                </a:solidFill>
              </a:rPr>
              <a:t>Единственото устойчиво решение на днешния ден е енергията от ВЕИ!!!</a:t>
            </a:r>
            <a:endParaRPr lang="el-GR" sz="2400" b="1"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 Θέση εικόνας" descr="lignitikesmonadesdeh-1200x799-1.jpg"/>
          <p:cNvPicPr>
            <a:picLocks noGrp="1" noChangeAspect="1"/>
          </p:cNvPicPr>
          <p:nvPr>
            <p:ph type="pic" sz="quarter" idx="10"/>
          </p:nvPr>
        </p:nvPicPr>
        <p:blipFill>
          <a:blip r:embed="rId3"/>
          <a:srcRect l="27536" r="27536"/>
          <a:stretch>
            <a:fillRect/>
          </a:stretch>
        </p:blipFill>
        <p:spPr>
          <a:xfrm>
            <a:off x="388401" y="539361"/>
            <a:ext cx="3979914" cy="5897645"/>
          </a:xfrm>
        </p:spPr>
      </p:pic>
      <p:sp>
        <p:nvSpPr>
          <p:cNvPr id="8" name="2 - Θέση κειμένου">
            <a:extLst>
              <a:ext uri="{FF2B5EF4-FFF2-40B4-BE49-F238E27FC236}">
                <a16:creationId xmlns:a16="http://schemas.microsoft.com/office/drawing/2014/main" xmlns="" id="{E93A0630-EED0-3FB1-BE3C-06003E3CB02C}"/>
              </a:ext>
            </a:extLst>
          </p:cNvPr>
          <p:cNvSpPr>
            <a:spLocks noGrp="1"/>
          </p:cNvSpPr>
          <p:nvPr>
            <p:ph type="body" sz="quarter" idx="18"/>
          </p:nvPr>
        </p:nvSpPr>
        <p:spPr>
          <a:xfrm>
            <a:off x="4399511" y="1012040"/>
            <a:ext cx="7277926" cy="2545635"/>
          </a:xfrm>
        </p:spPr>
        <p:txBody>
          <a:bodyPr/>
          <a:lstStyle/>
          <a:p>
            <a:pPr marL="342900" indent="-342900" algn="ctr"/>
            <a:r>
              <a:rPr lang="bg-BG" sz="3200" b="1" dirty="0"/>
              <a:t>Възобновяеми Източници на Енергия</a:t>
            </a:r>
            <a:endParaRPr lang="en-US" sz="3200" b="1" dirty="0"/>
          </a:p>
          <a:p>
            <a:pPr algn="ctr"/>
            <a:endParaRPr lang="el-GR" sz="3200" dirty="0"/>
          </a:p>
        </p:txBody>
      </p:sp>
      <p:pic>
        <p:nvPicPr>
          <p:cNvPr id="33793" name="Picture 1"/>
          <p:cNvPicPr>
            <a:picLocks noChangeAspect="1" noChangeArrowheads="1"/>
          </p:cNvPicPr>
          <p:nvPr/>
        </p:nvPicPr>
        <p:blipFill>
          <a:blip r:embed="rId4"/>
          <a:srcRect/>
          <a:stretch>
            <a:fillRect/>
          </a:stretch>
        </p:blipFill>
        <p:spPr bwMode="auto">
          <a:xfrm>
            <a:off x="4365643" y="1468894"/>
            <a:ext cx="7311794" cy="4379645"/>
          </a:xfrm>
          <a:prstGeom prst="rect">
            <a:avLst/>
          </a:prstGeom>
          <a:noFill/>
          <a:ln w="9525">
            <a:noFill/>
            <a:miter lim="800000"/>
            <a:headEnd/>
            <a:tailEnd/>
          </a:ln>
        </p:spPr>
      </p:pic>
    </p:spTree>
    <p:extLst>
      <p:ext uri="{BB962C8B-B14F-4D97-AF65-F5344CB8AC3E}">
        <p14:creationId xmlns:p14="http://schemas.microsoft.com/office/powerpoint/2010/main" xmlns="" val="2541679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xmlns=""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xmlns="" id="{C4E048F0-9773-C54B-A71E-3C9CFEB59C8E}"/>
              </a:ext>
            </a:extLst>
          </p:cNvPr>
          <p:cNvSpPr>
            <a:spLocks noGrp="1"/>
          </p:cNvSpPr>
          <p:nvPr>
            <p:ph type="body" sz="quarter" idx="14"/>
          </p:nvPr>
        </p:nvSpPr>
        <p:spPr>
          <a:xfrm>
            <a:off x="5335297" y="804645"/>
            <a:ext cx="6401074" cy="689519"/>
          </a:xfrm>
        </p:spPr>
        <p:txBody>
          <a:bodyPr/>
          <a:lstStyle/>
          <a:p>
            <a:r>
              <a:rPr lang="bg-BG" sz="2400" dirty="0"/>
              <a:t>Стоп на свръх производството и потреблението  </a:t>
            </a:r>
            <a:endParaRPr lang="en-US" sz="2400" dirty="0"/>
          </a:p>
        </p:txBody>
      </p:sp>
      <p:sp>
        <p:nvSpPr>
          <p:cNvPr id="19" name="Text Placeholder 18">
            <a:extLst>
              <a:ext uri="{FF2B5EF4-FFF2-40B4-BE49-F238E27FC236}">
                <a16:creationId xmlns:a16="http://schemas.microsoft.com/office/drawing/2014/main" xmlns="" id="{5B018A2C-261B-FE40-8CCB-12ABA36272E0}"/>
              </a:ext>
            </a:extLst>
          </p:cNvPr>
          <p:cNvSpPr>
            <a:spLocks noGrp="1"/>
          </p:cNvSpPr>
          <p:nvPr>
            <p:ph type="body" sz="quarter" idx="29"/>
          </p:nvPr>
        </p:nvSpPr>
        <p:spPr/>
        <p:txBody>
          <a:bodyPr/>
          <a:lstStyle/>
          <a:p>
            <a:r>
              <a:rPr lang="en-US" dirty="0"/>
              <a:t>02</a:t>
            </a:r>
          </a:p>
        </p:txBody>
      </p:sp>
      <p:sp>
        <p:nvSpPr>
          <p:cNvPr id="21" name="Text Placeholder 20">
            <a:extLst>
              <a:ext uri="{FF2B5EF4-FFF2-40B4-BE49-F238E27FC236}">
                <a16:creationId xmlns:a16="http://schemas.microsoft.com/office/drawing/2014/main" xmlns=""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xmlns="" id="{4AB945CA-DD37-8744-AC8D-A87A2B36C598}"/>
              </a:ext>
            </a:extLst>
          </p:cNvPr>
          <p:cNvSpPr>
            <a:spLocks noGrp="1"/>
          </p:cNvSpPr>
          <p:nvPr>
            <p:ph type="body" sz="quarter" idx="32"/>
          </p:nvPr>
        </p:nvSpPr>
        <p:spPr/>
        <p:txBody>
          <a:bodyPr/>
          <a:lstStyle/>
          <a:p>
            <a:r>
              <a:rPr lang="bg-BG" sz="2400" dirty="0"/>
              <a:t>Добрата новина</a:t>
            </a:r>
            <a:endParaRPr lang="en-US" sz="2400" dirty="0"/>
          </a:p>
        </p:txBody>
      </p:sp>
      <p:sp>
        <p:nvSpPr>
          <p:cNvPr id="23" name="Text Placeholder 22">
            <a:extLst>
              <a:ext uri="{FF2B5EF4-FFF2-40B4-BE49-F238E27FC236}">
                <a16:creationId xmlns:a16="http://schemas.microsoft.com/office/drawing/2014/main" xmlns=""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xmlns="" id="{5691577C-B257-3147-BB4B-29D2F40873AE}"/>
              </a:ext>
            </a:extLst>
          </p:cNvPr>
          <p:cNvSpPr>
            <a:spLocks noGrp="1"/>
          </p:cNvSpPr>
          <p:nvPr>
            <p:ph type="body" sz="quarter" idx="34"/>
          </p:nvPr>
        </p:nvSpPr>
        <p:spPr>
          <a:xfrm>
            <a:off x="5356999" y="3887082"/>
            <a:ext cx="5857689" cy="689519"/>
          </a:xfrm>
        </p:spPr>
        <p:txBody>
          <a:bodyPr/>
          <a:lstStyle/>
          <a:p>
            <a:r>
              <a:rPr lang="bg-BG" sz="2400" dirty="0"/>
              <a:t>Обобщение</a:t>
            </a:r>
            <a:endParaRPr lang="en-US" sz="2400" dirty="0"/>
          </a:p>
        </p:txBody>
      </p:sp>
      <p:sp>
        <p:nvSpPr>
          <p:cNvPr id="25" name="Text Placeholder 24">
            <a:extLst>
              <a:ext uri="{FF2B5EF4-FFF2-40B4-BE49-F238E27FC236}">
                <a16:creationId xmlns:a16="http://schemas.microsoft.com/office/drawing/2014/main" xmlns=""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xmlns="" id="{AF2A8952-1670-2F4B-B3F8-033CA2659F15}"/>
              </a:ext>
            </a:extLst>
          </p:cNvPr>
          <p:cNvSpPr>
            <a:spLocks noGrp="1"/>
          </p:cNvSpPr>
          <p:nvPr>
            <p:ph type="body" sz="quarter" idx="36"/>
          </p:nvPr>
        </p:nvSpPr>
        <p:spPr>
          <a:xfrm>
            <a:off x="5363579" y="3140372"/>
            <a:ext cx="5857689" cy="689519"/>
          </a:xfrm>
        </p:spPr>
        <p:txBody>
          <a:bodyPr/>
          <a:lstStyle/>
          <a:p>
            <a:r>
              <a:rPr lang="bg-BG" sz="2400" dirty="0"/>
              <a:t>Добрите примери</a:t>
            </a:r>
            <a:endParaRPr lang="en-US" sz="2400" dirty="0"/>
          </a:p>
        </p:txBody>
      </p:sp>
      <p:sp>
        <p:nvSpPr>
          <p:cNvPr id="18" name="Text Placeholder 17">
            <a:extLst>
              <a:ext uri="{FF2B5EF4-FFF2-40B4-BE49-F238E27FC236}">
                <a16:creationId xmlns:a16="http://schemas.microsoft.com/office/drawing/2014/main" xmlns="" id="{CD062C7B-9BAE-0E43-A6E9-6E98B3E7EBD7}"/>
              </a:ext>
            </a:extLst>
          </p:cNvPr>
          <p:cNvSpPr>
            <a:spLocks noGrp="1"/>
          </p:cNvSpPr>
          <p:nvPr>
            <p:ph type="body" sz="quarter" idx="10"/>
          </p:nvPr>
        </p:nvSpPr>
        <p:spPr>
          <a:xfrm>
            <a:off x="1278900" y="790937"/>
            <a:ext cx="3011746" cy="1395907"/>
          </a:xfrm>
          <a:prstGeom prst="rect">
            <a:avLst/>
          </a:prstGeom>
        </p:spPr>
        <p:txBody>
          <a:bodyPr/>
          <a:lstStyle/>
          <a:p>
            <a:r>
              <a:rPr lang="bg-BG" dirty="0"/>
              <a:t>СЪДЪРЖАНИЕ</a:t>
            </a:r>
            <a:endParaRPr lang="en-US" dirty="0"/>
          </a:p>
        </p:txBody>
      </p:sp>
      <p:sp>
        <p:nvSpPr>
          <p:cNvPr id="14" name="Text Placeholder 14">
            <a:extLst>
              <a:ext uri="{FF2B5EF4-FFF2-40B4-BE49-F238E27FC236}">
                <a16:creationId xmlns:a16="http://schemas.microsoft.com/office/drawing/2014/main" xmlns="" id="{C4E048F0-9773-C54B-A71E-3C9CFEB59C8E}"/>
              </a:ext>
            </a:extLst>
          </p:cNvPr>
          <p:cNvSpPr>
            <a:spLocks noGrp="1"/>
          </p:cNvSpPr>
          <p:nvPr>
            <p:ph type="body" sz="quarter" idx="30"/>
          </p:nvPr>
        </p:nvSpPr>
        <p:spPr>
          <a:xfrm>
            <a:off x="5357000" y="1559213"/>
            <a:ext cx="6379371" cy="689519"/>
          </a:xfrm>
        </p:spPr>
        <p:txBody>
          <a:bodyPr/>
          <a:lstStyle/>
          <a:p>
            <a:r>
              <a:rPr lang="bg-BG" sz="2400" dirty="0"/>
              <a:t>Какво може да направим</a:t>
            </a:r>
            <a:r>
              <a:rPr lang="en-US" sz="2400" dirty="0"/>
              <a:t>?</a:t>
            </a:r>
          </a:p>
        </p:txBody>
      </p:sp>
    </p:spTree>
    <p:extLst>
      <p:ext uri="{BB962C8B-B14F-4D97-AF65-F5344CB8AC3E}">
        <p14:creationId xmlns:p14="http://schemas.microsoft.com/office/powerpoint/2010/main" xmlns="" val="30286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Θέση εικόνας" descr="Εικόνα111.jpg"/>
          <p:cNvPicPr>
            <a:picLocks noGrp="1" noChangeAspect="1"/>
          </p:cNvPicPr>
          <p:nvPr>
            <p:ph type="pic" sz="quarter" idx="10"/>
          </p:nvPr>
        </p:nvPicPr>
        <p:blipFill>
          <a:blip r:embed="rId2"/>
          <a:srcRect l="6906" r="6906"/>
          <a:stretch>
            <a:fillRect/>
          </a:stretch>
        </p:blipFill>
        <p:spPr>
          <a:xfrm>
            <a:off x="388401" y="331255"/>
            <a:ext cx="4107750" cy="6087079"/>
          </a:xfrm>
        </p:spPr>
      </p:pic>
      <p:sp>
        <p:nvSpPr>
          <p:cNvPr id="3" name="2 - Θέση κειμένου"/>
          <p:cNvSpPr>
            <a:spLocks noGrp="1"/>
          </p:cNvSpPr>
          <p:nvPr>
            <p:ph type="body" sz="quarter" idx="18"/>
          </p:nvPr>
        </p:nvSpPr>
        <p:spPr>
          <a:xfrm>
            <a:off x="4496151" y="563418"/>
            <a:ext cx="7277926" cy="2811377"/>
          </a:xfrm>
        </p:spPr>
        <p:txBody>
          <a:bodyPr/>
          <a:lstStyle/>
          <a:p>
            <a:pPr marL="342900" indent="-342900" algn="ctr"/>
            <a:endParaRPr lang="bg-BG" dirty="0"/>
          </a:p>
          <a:p>
            <a:pPr marL="342900" indent="-342900" algn="ctr"/>
            <a:r>
              <a:rPr lang="bg-BG" dirty="0"/>
              <a:t>Как отделният човек може да пести вода?</a:t>
            </a:r>
            <a:endParaRPr lang="el-GR" dirty="0"/>
          </a:p>
          <a:p>
            <a:pPr marL="342900" indent="-342900" algn="ctr"/>
            <a:endParaRPr lang="en-US" dirty="0"/>
          </a:p>
          <a:p>
            <a:pPr marL="342900" indent="-342900" algn="ctr"/>
            <a:endParaRPr lang="en-US" dirty="0"/>
          </a:p>
          <a:p>
            <a:pPr marL="342900" indent="-342900" algn="ctr"/>
            <a:endParaRPr lang="en-US" dirty="0"/>
          </a:p>
          <a:p>
            <a:pPr marL="342900" indent="-342900" algn="ctr"/>
            <a:endParaRPr lang="en-US" dirty="0"/>
          </a:p>
          <a:p>
            <a:pPr marL="342900" indent="-342900" algn="ctr"/>
            <a:endParaRPr lang="en-US" dirty="0"/>
          </a:p>
          <a:p>
            <a:pPr marL="342900" indent="-342900" algn="ctr"/>
            <a:r>
              <a:rPr lang="bg-BG" dirty="0"/>
              <a:t>Как се пести вода в земеделието и горското стопанство?</a:t>
            </a:r>
            <a:endParaRPr lang="el-GR" dirty="0"/>
          </a:p>
        </p:txBody>
      </p:sp>
      <p:sp>
        <p:nvSpPr>
          <p:cNvPr id="7" name="6 - Ελλειψοειδής επεξήγηση"/>
          <p:cNvSpPr/>
          <p:nvPr/>
        </p:nvSpPr>
        <p:spPr>
          <a:xfrm>
            <a:off x="4308050" y="1401285"/>
            <a:ext cx="7466027" cy="2320970"/>
          </a:xfrm>
          <a:prstGeom prst="wedgeEllipseCallout">
            <a:avLst>
              <a:gd name="adj1" fmla="val -43687"/>
              <a:gd name="adj2" fmla="val -58401"/>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p>
        </p:txBody>
      </p:sp>
      <p:sp>
        <p:nvSpPr>
          <p:cNvPr id="5" name="2 - Θέση κειμένου"/>
          <p:cNvSpPr txBox="1">
            <a:spLocks/>
          </p:cNvSpPr>
          <p:nvPr/>
        </p:nvSpPr>
        <p:spPr>
          <a:xfrm>
            <a:off x="4496151" y="1653308"/>
            <a:ext cx="7277926" cy="2349377"/>
          </a:xfrm>
          <a:prstGeom prst="rect">
            <a:avLst/>
          </a:prstGeom>
        </p:spPr>
        <p:txBody>
          <a:bodyPr/>
          <a:lstStyle/>
          <a:p>
            <a:pPr algn="ctr"/>
            <a:r>
              <a:rPr lang="bg-BG" sz="2200" b="1" noProof="0" dirty="0">
                <a:solidFill>
                  <a:srgbClr val="354F92"/>
                </a:solidFill>
              </a:rPr>
              <a:t>Цени водата!!!</a:t>
            </a:r>
            <a:endParaRPr lang="en-US" sz="2200" b="1" noProof="0" dirty="0">
              <a:solidFill>
                <a:srgbClr val="354F92"/>
              </a:solidFill>
            </a:endParaRPr>
          </a:p>
          <a:p>
            <a:pPr algn="ctr"/>
            <a:r>
              <a:rPr lang="ru-RU" sz="2200" b="1" dirty="0">
                <a:solidFill>
                  <a:srgbClr val="354F92"/>
                </a:solidFill>
              </a:rPr>
              <a:t>              Не </a:t>
            </a:r>
            <a:r>
              <a:rPr lang="ru-RU" sz="2200" b="1" dirty="0" err="1">
                <a:solidFill>
                  <a:srgbClr val="354F92"/>
                </a:solidFill>
              </a:rPr>
              <a:t>оставя</a:t>
            </a:r>
            <a:r>
              <a:rPr lang="ru-RU" sz="2200" b="1" dirty="0">
                <a:solidFill>
                  <a:srgbClr val="354F92"/>
                </a:solidFill>
              </a:rPr>
              <a:t> крана отворен, </a:t>
            </a:r>
            <a:r>
              <a:rPr lang="ru-RU" sz="2200" b="1" dirty="0" err="1">
                <a:solidFill>
                  <a:srgbClr val="354F92"/>
                </a:solidFill>
              </a:rPr>
              <a:t>докато</a:t>
            </a:r>
            <a:r>
              <a:rPr lang="ru-RU" sz="2200" b="1" dirty="0">
                <a:solidFill>
                  <a:srgbClr val="354F92"/>
                </a:solidFill>
              </a:rPr>
              <a:t> се </a:t>
            </a:r>
            <a:r>
              <a:rPr lang="ru-RU" sz="2200" b="1" dirty="0" err="1">
                <a:solidFill>
                  <a:srgbClr val="354F92"/>
                </a:solidFill>
              </a:rPr>
              <a:t>къпе</a:t>
            </a:r>
            <a:r>
              <a:rPr lang="ru-RU" sz="2200" b="1" dirty="0">
                <a:solidFill>
                  <a:srgbClr val="354F92"/>
                </a:solidFill>
              </a:rPr>
              <a:t>,</a:t>
            </a:r>
          </a:p>
          <a:p>
            <a:pPr algn="ctr"/>
            <a:r>
              <a:rPr lang="ru-RU" sz="2200" b="1" dirty="0" err="1">
                <a:solidFill>
                  <a:srgbClr val="354F92"/>
                </a:solidFill>
              </a:rPr>
              <a:t>мие</a:t>
            </a:r>
            <a:r>
              <a:rPr lang="ru-RU" sz="2200" b="1" dirty="0">
                <a:solidFill>
                  <a:srgbClr val="354F92"/>
                </a:solidFill>
              </a:rPr>
              <a:t> си </a:t>
            </a:r>
            <a:r>
              <a:rPr lang="ru-RU" sz="2200" b="1" dirty="0" err="1">
                <a:solidFill>
                  <a:srgbClr val="354F92"/>
                </a:solidFill>
              </a:rPr>
              <a:t>зъбите</a:t>
            </a:r>
            <a:r>
              <a:rPr lang="ru-RU" sz="2200" b="1" dirty="0">
                <a:solidFill>
                  <a:srgbClr val="354F92"/>
                </a:solidFill>
              </a:rPr>
              <a:t> или при </a:t>
            </a:r>
            <a:r>
              <a:rPr lang="ru-RU" sz="2200" b="1" dirty="0" err="1">
                <a:solidFill>
                  <a:srgbClr val="354F92"/>
                </a:solidFill>
              </a:rPr>
              <a:t>миене</a:t>
            </a:r>
            <a:r>
              <a:rPr lang="ru-RU" sz="2200" b="1" dirty="0">
                <a:solidFill>
                  <a:srgbClr val="354F92"/>
                </a:solidFill>
              </a:rPr>
              <a:t> на </a:t>
            </a:r>
            <a:r>
              <a:rPr lang="ru-RU" sz="2200" b="1" dirty="0" err="1">
                <a:solidFill>
                  <a:srgbClr val="354F92"/>
                </a:solidFill>
              </a:rPr>
              <a:t>чинии</a:t>
            </a:r>
            <a:r>
              <a:rPr lang="ru-RU" sz="2200" b="1" dirty="0">
                <a:solidFill>
                  <a:srgbClr val="354F92"/>
                </a:solidFill>
              </a:rPr>
              <a:t>. </a:t>
            </a:r>
            <a:r>
              <a:rPr lang="ru-RU" sz="2200" b="1" dirty="0" err="1">
                <a:solidFill>
                  <a:srgbClr val="354F92"/>
                </a:solidFill>
              </a:rPr>
              <a:t>Избягва</a:t>
            </a:r>
            <a:r>
              <a:rPr lang="ru-RU" sz="2200" b="1" dirty="0">
                <a:solidFill>
                  <a:srgbClr val="354F92"/>
                </a:solidFill>
              </a:rPr>
              <a:t> да </a:t>
            </a:r>
            <a:r>
              <a:rPr lang="ru-RU" sz="2200" b="1" dirty="0" err="1">
                <a:solidFill>
                  <a:srgbClr val="354F92"/>
                </a:solidFill>
              </a:rPr>
              <a:t>използва</a:t>
            </a:r>
            <a:r>
              <a:rPr lang="ru-RU" sz="2200" b="1" dirty="0">
                <a:solidFill>
                  <a:srgbClr val="354F92"/>
                </a:solidFill>
              </a:rPr>
              <a:t> </a:t>
            </a:r>
            <a:r>
              <a:rPr lang="ru-RU" sz="2200" b="1" dirty="0" err="1">
                <a:solidFill>
                  <a:srgbClr val="354F92"/>
                </a:solidFill>
              </a:rPr>
              <a:t>вана</a:t>
            </a:r>
            <a:r>
              <a:rPr lang="ru-RU" sz="2200" b="1" dirty="0">
                <a:solidFill>
                  <a:srgbClr val="354F92"/>
                </a:solidFill>
              </a:rPr>
              <a:t>. </a:t>
            </a:r>
            <a:r>
              <a:rPr lang="ru-RU" sz="2200" b="1" dirty="0" err="1">
                <a:solidFill>
                  <a:srgbClr val="354F92"/>
                </a:solidFill>
              </a:rPr>
              <a:t>Използва</a:t>
            </a:r>
            <a:r>
              <a:rPr lang="ru-RU" sz="2200" b="1" dirty="0">
                <a:solidFill>
                  <a:srgbClr val="354F92"/>
                </a:solidFill>
              </a:rPr>
              <a:t> </a:t>
            </a:r>
            <a:r>
              <a:rPr lang="ru-RU" sz="2200" b="1" dirty="0" err="1">
                <a:solidFill>
                  <a:srgbClr val="354F92"/>
                </a:solidFill>
              </a:rPr>
              <a:t>икономични</a:t>
            </a:r>
            <a:r>
              <a:rPr lang="ru-RU" sz="2200" b="1" dirty="0">
                <a:solidFill>
                  <a:srgbClr val="354F92"/>
                </a:solidFill>
              </a:rPr>
              <a:t> </a:t>
            </a:r>
            <a:r>
              <a:rPr lang="ru-RU" sz="2200" b="1" dirty="0" err="1">
                <a:solidFill>
                  <a:srgbClr val="354F92"/>
                </a:solidFill>
              </a:rPr>
              <a:t>програми</a:t>
            </a:r>
            <a:r>
              <a:rPr lang="ru-RU" sz="2200" b="1" dirty="0">
                <a:solidFill>
                  <a:srgbClr val="354F92"/>
                </a:solidFill>
              </a:rPr>
              <a:t> на </a:t>
            </a:r>
            <a:r>
              <a:rPr lang="ru-RU" sz="2200" b="1" dirty="0" err="1">
                <a:solidFill>
                  <a:srgbClr val="354F92"/>
                </a:solidFill>
              </a:rPr>
              <a:t>пералнята</a:t>
            </a:r>
            <a:r>
              <a:rPr lang="ru-RU" sz="2200" b="1" dirty="0">
                <a:solidFill>
                  <a:srgbClr val="354F92"/>
                </a:solidFill>
              </a:rPr>
              <a:t>. Не полива </a:t>
            </a:r>
            <a:r>
              <a:rPr lang="ru-RU" sz="2200" b="1" dirty="0" err="1">
                <a:solidFill>
                  <a:srgbClr val="354F92"/>
                </a:solidFill>
              </a:rPr>
              <a:t>градината</a:t>
            </a:r>
            <a:r>
              <a:rPr lang="ru-RU" sz="2200" b="1" dirty="0">
                <a:solidFill>
                  <a:srgbClr val="354F92"/>
                </a:solidFill>
              </a:rPr>
              <a:t> с </a:t>
            </a:r>
            <a:r>
              <a:rPr lang="ru-RU" sz="2200" b="1" dirty="0" err="1">
                <a:solidFill>
                  <a:srgbClr val="354F92"/>
                </a:solidFill>
              </a:rPr>
              <a:t>питейна</a:t>
            </a:r>
            <a:r>
              <a:rPr lang="ru-RU" sz="2200" b="1" dirty="0">
                <a:solidFill>
                  <a:srgbClr val="354F92"/>
                </a:solidFill>
              </a:rPr>
              <a:t> вода.. </a:t>
            </a:r>
            <a:endParaRPr kumimoji="0" lang="en-US" sz="2200" b="1" i="0" u="none" strike="noStrike" kern="1200" cap="none" spc="0" normalizeH="0" noProof="0" dirty="0">
              <a:ln>
                <a:noFill/>
              </a:ln>
              <a:solidFill>
                <a:srgbClr val="354F92"/>
              </a:solidFill>
              <a:effectLst/>
              <a:uLnTx/>
              <a:uFillTx/>
              <a:latin typeface="+mn-lt"/>
              <a:ea typeface="+mn-ea"/>
              <a:cs typeface="+mn-cs"/>
            </a:endParaRPr>
          </a:p>
        </p:txBody>
      </p:sp>
      <p:sp>
        <p:nvSpPr>
          <p:cNvPr id="8" name="6 - Ελλειψοειδής επεξήγηση">
            <a:extLst>
              <a:ext uri="{FF2B5EF4-FFF2-40B4-BE49-F238E27FC236}">
                <a16:creationId xmlns:a16="http://schemas.microsoft.com/office/drawing/2014/main" xmlns="" id="{614EC29A-59B8-36D8-B3B5-9DE45DB79F99}"/>
              </a:ext>
            </a:extLst>
          </p:cNvPr>
          <p:cNvSpPr/>
          <p:nvPr/>
        </p:nvSpPr>
        <p:spPr>
          <a:xfrm>
            <a:off x="4754880" y="4654296"/>
            <a:ext cx="6946046" cy="2060540"/>
          </a:xfrm>
          <a:prstGeom prst="wedgeEllipseCallout">
            <a:avLst>
              <a:gd name="adj1" fmla="val -43687"/>
              <a:gd name="adj2" fmla="val -58401"/>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p>
        </p:txBody>
      </p:sp>
      <p:sp>
        <p:nvSpPr>
          <p:cNvPr id="11" name="2 - Θέση κειμένου">
            <a:extLst>
              <a:ext uri="{FF2B5EF4-FFF2-40B4-BE49-F238E27FC236}">
                <a16:creationId xmlns:a16="http://schemas.microsoft.com/office/drawing/2014/main" xmlns="" id="{57474FB8-564C-E8CA-CEA2-5A96303C75B6}"/>
              </a:ext>
            </a:extLst>
          </p:cNvPr>
          <p:cNvSpPr txBox="1">
            <a:spLocks/>
          </p:cNvSpPr>
          <p:nvPr/>
        </p:nvSpPr>
        <p:spPr>
          <a:xfrm>
            <a:off x="5163127" y="4654295"/>
            <a:ext cx="6610950" cy="2836091"/>
          </a:xfrm>
          <a:prstGeom prst="rect">
            <a:avLst/>
          </a:prstGeom>
        </p:spPr>
        <p:txBody>
          <a:bodyPr/>
          <a:lstStyle/>
          <a:p>
            <a:pPr marL="457200" indent="-457200"/>
            <a:r>
              <a:rPr lang="ru-RU" sz="2200" b="1" dirty="0">
                <a:solidFill>
                  <a:srgbClr val="354F92"/>
                </a:solidFill>
              </a:rPr>
              <a:t>	1. Чрез </a:t>
            </a:r>
            <a:r>
              <a:rPr lang="ru-RU" sz="2200" b="1" dirty="0" err="1">
                <a:solidFill>
                  <a:srgbClr val="354F92"/>
                </a:solidFill>
              </a:rPr>
              <a:t>използване</a:t>
            </a:r>
            <a:r>
              <a:rPr lang="ru-RU" sz="2200" b="1" dirty="0">
                <a:solidFill>
                  <a:srgbClr val="354F92"/>
                </a:solidFill>
              </a:rPr>
              <a:t> на техники за </a:t>
            </a:r>
          </a:p>
          <a:p>
            <a:pPr marL="457200" indent="-457200"/>
            <a:r>
              <a:rPr lang="ru-RU" sz="2200" b="1" dirty="0">
                <a:solidFill>
                  <a:srgbClr val="354F92"/>
                </a:solidFill>
              </a:rPr>
              <a:t>	    </a:t>
            </a:r>
            <a:r>
              <a:rPr lang="ru-RU" sz="2200" b="1" dirty="0" err="1">
                <a:solidFill>
                  <a:srgbClr val="354F92"/>
                </a:solidFill>
              </a:rPr>
              <a:t>пестене</a:t>
            </a:r>
            <a:r>
              <a:rPr lang="ru-RU" sz="2200" b="1" dirty="0">
                <a:solidFill>
                  <a:srgbClr val="354F92"/>
                </a:solidFill>
              </a:rPr>
              <a:t> на вода в </a:t>
            </a:r>
            <a:r>
              <a:rPr lang="ru-RU" sz="2200" b="1" dirty="0" err="1">
                <a:solidFill>
                  <a:srgbClr val="354F92"/>
                </a:solidFill>
              </a:rPr>
              <a:t>селското</a:t>
            </a:r>
            <a:r>
              <a:rPr lang="ru-RU" sz="2200" b="1" dirty="0">
                <a:solidFill>
                  <a:srgbClr val="354F92"/>
                </a:solidFill>
              </a:rPr>
              <a:t> </a:t>
            </a:r>
            <a:r>
              <a:rPr lang="ru-RU" sz="2200" b="1" dirty="0" err="1">
                <a:solidFill>
                  <a:srgbClr val="354F92"/>
                </a:solidFill>
              </a:rPr>
              <a:t>стопанство</a:t>
            </a:r>
            <a:endParaRPr lang="ru-RU" sz="2200" b="1" dirty="0">
              <a:solidFill>
                <a:srgbClr val="354F92"/>
              </a:solidFill>
            </a:endParaRPr>
          </a:p>
          <a:p>
            <a:pPr marL="457200" indent="-457200"/>
            <a:r>
              <a:rPr lang="ru-RU" sz="2200" b="1" dirty="0">
                <a:solidFill>
                  <a:srgbClr val="354F92"/>
                </a:solidFill>
              </a:rPr>
              <a:t>	2. Чрез </a:t>
            </a:r>
            <a:r>
              <a:rPr lang="ru-RU" sz="2200" b="1" dirty="0" err="1">
                <a:solidFill>
                  <a:srgbClr val="354F92"/>
                </a:solidFill>
              </a:rPr>
              <a:t>създаване</a:t>
            </a:r>
            <a:r>
              <a:rPr lang="ru-RU" sz="2200" b="1" dirty="0">
                <a:solidFill>
                  <a:srgbClr val="354F92"/>
                </a:solidFill>
              </a:rPr>
              <a:t> на малки </a:t>
            </a:r>
            <a:r>
              <a:rPr lang="ru-RU" sz="2200" b="1" dirty="0" err="1">
                <a:solidFill>
                  <a:srgbClr val="354F92"/>
                </a:solidFill>
              </a:rPr>
              <a:t>горски</a:t>
            </a:r>
            <a:r>
              <a:rPr lang="ru-RU" sz="2200" b="1" dirty="0">
                <a:solidFill>
                  <a:srgbClr val="354F92"/>
                </a:solidFill>
              </a:rPr>
              <a:t> </a:t>
            </a:r>
            <a:r>
              <a:rPr lang="ru-RU" sz="2200" b="1" dirty="0" err="1">
                <a:solidFill>
                  <a:srgbClr val="354F92"/>
                </a:solidFill>
              </a:rPr>
              <a:t>язовири</a:t>
            </a:r>
            <a:r>
              <a:rPr lang="ru-RU" sz="2200" b="1" dirty="0">
                <a:solidFill>
                  <a:srgbClr val="354F92"/>
                </a:solidFill>
              </a:rPr>
              <a:t>,    </a:t>
            </a:r>
          </a:p>
          <a:p>
            <a:pPr marL="457200" indent="-457200"/>
            <a:r>
              <a:rPr lang="ru-RU" sz="2200" b="1" dirty="0">
                <a:solidFill>
                  <a:srgbClr val="354F92"/>
                </a:solidFill>
              </a:rPr>
              <a:t>	     </a:t>
            </a:r>
            <a:r>
              <a:rPr lang="ru-RU" sz="2200" b="1" dirty="0" err="1">
                <a:solidFill>
                  <a:srgbClr val="354F92"/>
                </a:solidFill>
              </a:rPr>
              <a:t>които</a:t>
            </a:r>
            <a:r>
              <a:rPr lang="ru-RU" sz="2200" b="1" dirty="0">
                <a:solidFill>
                  <a:srgbClr val="354F92"/>
                </a:solidFill>
              </a:rPr>
              <a:t> служат </a:t>
            </a:r>
            <a:r>
              <a:rPr lang="ru-RU" sz="2200" b="1" dirty="0" err="1">
                <a:solidFill>
                  <a:srgbClr val="354F92"/>
                </a:solidFill>
              </a:rPr>
              <a:t>като</a:t>
            </a:r>
            <a:r>
              <a:rPr lang="ru-RU" sz="2200" b="1" dirty="0">
                <a:solidFill>
                  <a:srgbClr val="354F92"/>
                </a:solidFill>
              </a:rPr>
              <a:t> </a:t>
            </a:r>
            <a:r>
              <a:rPr lang="ru-RU" sz="2200" b="1" dirty="0" err="1">
                <a:solidFill>
                  <a:srgbClr val="354F92"/>
                </a:solidFill>
              </a:rPr>
              <a:t>резервоари</a:t>
            </a:r>
            <a:r>
              <a:rPr lang="ru-RU" sz="2200" b="1" dirty="0">
                <a:solidFill>
                  <a:srgbClr val="354F92"/>
                </a:solidFill>
              </a:rPr>
              <a:t> в сухи   </a:t>
            </a:r>
          </a:p>
          <a:p>
            <a:pPr marL="457200" indent="-457200"/>
            <a:r>
              <a:rPr lang="ru-RU" sz="2200" b="1" dirty="0">
                <a:solidFill>
                  <a:srgbClr val="354F92"/>
                </a:solidFill>
              </a:rPr>
              <a:t>            </a:t>
            </a:r>
            <a:r>
              <a:rPr lang="ru-RU" sz="2200" b="1" dirty="0" err="1">
                <a:solidFill>
                  <a:srgbClr val="354F92"/>
                </a:solidFill>
              </a:rPr>
              <a:t>периоди</a:t>
            </a:r>
            <a:r>
              <a:rPr lang="ru-RU" sz="2200" b="1" dirty="0">
                <a:solidFill>
                  <a:srgbClr val="354F92"/>
                </a:solidFill>
              </a:rPr>
              <a:t> и </a:t>
            </a:r>
            <a:r>
              <a:rPr lang="ru-RU" sz="2200" b="1" dirty="0" err="1">
                <a:solidFill>
                  <a:srgbClr val="354F92"/>
                </a:solidFill>
              </a:rPr>
              <a:t>като</a:t>
            </a:r>
            <a:r>
              <a:rPr lang="ru-RU" sz="2200" b="1" dirty="0">
                <a:solidFill>
                  <a:srgbClr val="354F92"/>
                </a:solidFill>
              </a:rPr>
              <a:t> </a:t>
            </a:r>
            <a:r>
              <a:rPr lang="ru-RU" sz="2200" b="1" dirty="0" err="1">
                <a:solidFill>
                  <a:srgbClr val="354F92"/>
                </a:solidFill>
              </a:rPr>
              <a:t>противопожарни</a:t>
            </a:r>
            <a:r>
              <a:rPr lang="ru-RU" sz="2200" b="1" dirty="0">
                <a:solidFill>
                  <a:srgbClr val="354F92"/>
                </a:solidFill>
              </a:rPr>
              <a:t> прегради</a:t>
            </a:r>
            <a:endParaRPr lang="en-US" sz="2200" b="1" dirty="0">
              <a:solidFill>
                <a:srgbClr val="354F92"/>
              </a:solidFill>
            </a:endParaRPr>
          </a:p>
        </p:txBody>
      </p:sp>
    </p:spTree>
    <p:extLst>
      <p:ext uri="{BB962C8B-B14F-4D97-AF65-F5344CB8AC3E}">
        <p14:creationId xmlns:p14="http://schemas.microsoft.com/office/powerpoint/2010/main" xmlns="" val="405841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xmlns="" id="{81E0B1C8-19DD-A112-E959-9C75B4217C7D}"/>
              </a:ext>
            </a:extLst>
          </p:cNvPr>
          <p:cNvPicPr>
            <a:picLocks noChangeAspect="1"/>
          </p:cNvPicPr>
          <p:nvPr/>
        </p:nvPicPr>
        <p:blipFill>
          <a:blip r:embed="rId3"/>
          <a:stretch>
            <a:fillRect/>
          </a:stretch>
        </p:blipFill>
        <p:spPr>
          <a:xfrm>
            <a:off x="4496151" y="-1119086"/>
            <a:ext cx="7307448" cy="8901011"/>
          </a:xfrm>
          <a:prstGeom prst="rect">
            <a:avLst/>
          </a:prstGeom>
        </p:spPr>
      </p:pic>
      <p:sp>
        <p:nvSpPr>
          <p:cNvPr id="8" name="7 - Ορθογώνιο"/>
          <p:cNvSpPr/>
          <p:nvPr/>
        </p:nvSpPr>
        <p:spPr>
          <a:xfrm>
            <a:off x="5924550" y="1023039"/>
            <a:ext cx="4699850" cy="4893647"/>
          </a:xfrm>
          <a:prstGeom prst="rect">
            <a:avLst/>
          </a:prstGeom>
        </p:spPr>
        <p:txBody>
          <a:bodyPr wrap="square">
            <a:spAutoFit/>
          </a:bodyPr>
          <a:lstStyle/>
          <a:p>
            <a:pPr algn="ctr"/>
            <a:r>
              <a:rPr lang="bg-BG" sz="2400" b="1" dirty="0">
                <a:solidFill>
                  <a:srgbClr val="FFFF00"/>
                </a:solidFill>
              </a:rPr>
              <a:t>          Как да не създаваме</a:t>
            </a:r>
          </a:p>
          <a:p>
            <a:pPr algn="ctr"/>
            <a:r>
              <a:rPr lang="bg-BG" sz="2400" b="1" dirty="0">
                <a:solidFill>
                  <a:srgbClr val="FFFF00"/>
                </a:solidFill>
              </a:rPr>
              <a:t>         хранителен отпадък?</a:t>
            </a:r>
            <a:endParaRPr lang="en-US" sz="2400" b="1" dirty="0">
              <a:solidFill>
                <a:srgbClr val="FFFF00"/>
              </a:solidFill>
            </a:endParaRPr>
          </a:p>
          <a:p>
            <a:pPr algn="ctr"/>
            <a:endParaRPr lang="en-US" sz="2400" b="1" dirty="0">
              <a:solidFill>
                <a:srgbClr val="FFFF00"/>
              </a:solidFill>
            </a:endParaRPr>
          </a:p>
          <a:p>
            <a:pPr algn="ctr"/>
            <a:r>
              <a:rPr lang="bg-BG" sz="2400" b="1" dirty="0">
                <a:solidFill>
                  <a:srgbClr val="FFFF00"/>
                </a:solidFill>
              </a:rPr>
              <a:t> </a:t>
            </a:r>
            <a:r>
              <a:rPr lang="ru-RU" sz="2400" b="1" dirty="0">
                <a:solidFill>
                  <a:srgbClr val="FFFF00"/>
                </a:solidFill>
              </a:rPr>
              <a:t>Не </a:t>
            </a:r>
            <a:r>
              <a:rPr lang="ru-RU" sz="2400" b="1" dirty="0" err="1">
                <a:solidFill>
                  <a:srgbClr val="FFFF00"/>
                </a:solidFill>
              </a:rPr>
              <a:t>изхвърляйте</a:t>
            </a:r>
            <a:r>
              <a:rPr lang="ru-RU" sz="2400" b="1" dirty="0">
                <a:solidFill>
                  <a:srgbClr val="FFFF00"/>
                </a:solidFill>
              </a:rPr>
              <a:t> </a:t>
            </a:r>
            <a:r>
              <a:rPr lang="ru-RU" sz="2400" b="1" dirty="0" err="1">
                <a:solidFill>
                  <a:srgbClr val="FFFF00"/>
                </a:solidFill>
              </a:rPr>
              <a:t>храна</a:t>
            </a:r>
            <a:r>
              <a:rPr lang="ru-RU" sz="2400" b="1" dirty="0">
                <a:solidFill>
                  <a:srgbClr val="FFFF00"/>
                </a:solidFill>
              </a:rPr>
              <a:t> у </a:t>
            </a:r>
          </a:p>
          <a:p>
            <a:pPr algn="ctr"/>
            <a:r>
              <a:rPr lang="ru-RU" sz="2400" b="1" dirty="0">
                <a:solidFill>
                  <a:srgbClr val="FFFF00"/>
                </a:solidFill>
              </a:rPr>
              <a:t>дома или в ресторанта!</a:t>
            </a:r>
          </a:p>
          <a:p>
            <a:pPr algn="ctr"/>
            <a:r>
              <a:rPr lang="ru-RU" sz="2400" b="1" dirty="0">
                <a:solidFill>
                  <a:srgbClr val="FFFF00"/>
                </a:solidFill>
              </a:rPr>
              <a:t>    Не купувайте повече, отколкото можете да консумирате!</a:t>
            </a:r>
          </a:p>
          <a:p>
            <a:pPr algn="ctr"/>
            <a:r>
              <a:rPr lang="ru-RU" sz="2400" b="1" dirty="0">
                <a:solidFill>
                  <a:srgbClr val="FFFF00"/>
                </a:solidFill>
              </a:rPr>
              <a:t>Купувайте от местни производители! </a:t>
            </a:r>
          </a:p>
          <a:p>
            <a:pPr algn="ctr"/>
            <a:r>
              <a:rPr lang="ru-RU" sz="2400" b="1" dirty="0">
                <a:solidFill>
                  <a:srgbClr val="FFFF00"/>
                </a:solidFill>
              </a:rPr>
              <a:t>Консумирайте сезонни плодове и зеленчуци!</a:t>
            </a:r>
          </a:p>
          <a:p>
            <a:pPr algn="ctr"/>
            <a:r>
              <a:rPr lang="ru-RU" sz="2400" b="1" dirty="0">
                <a:solidFill>
                  <a:srgbClr val="FFFF00"/>
                </a:solidFill>
              </a:rPr>
              <a:t>Скъсете веригата на доставки! </a:t>
            </a:r>
            <a:endParaRPr lang="en-US" sz="2400" b="1" dirty="0">
              <a:solidFill>
                <a:srgbClr val="FFFF00"/>
              </a:solidFill>
            </a:endParaRPr>
          </a:p>
        </p:txBody>
      </p:sp>
      <p:pic>
        <p:nvPicPr>
          <p:cNvPr id="5" name="Θέση εικόνας 4" descr="Εικόνα που περιέχει δέντρο&#10;&#10;Περιγραφή που δημιουργήθηκε αυτόματα">
            <a:extLst>
              <a:ext uri="{FF2B5EF4-FFF2-40B4-BE49-F238E27FC236}">
                <a16:creationId xmlns:a16="http://schemas.microsoft.com/office/drawing/2014/main" xmlns="" id="{C0A4BD18-2046-23DC-556D-AB12C64C24BA}"/>
              </a:ext>
            </a:extLst>
          </p:cNvPr>
          <p:cNvPicPr>
            <a:picLocks noGrp="1" noChangeAspect="1"/>
          </p:cNvPicPr>
          <p:nvPr>
            <p:ph type="pic" sz="quarter" idx="10"/>
          </p:nvPr>
        </p:nvPicPr>
        <p:blipFill>
          <a:blip r:embed="rId4"/>
          <a:srcRect l="27508" r="27508"/>
          <a:stretch>
            <a:fillRect/>
          </a:stretch>
        </p:blip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xmlns="" id="{824A4265-89F0-3E58-D5A7-045EB4A1A180}"/>
              </a:ext>
            </a:extLst>
          </p:cNvPr>
          <p:cNvPicPr>
            <a:picLocks noChangeAspect="1"/>
          </p:cNvPicPr>
          <p:nvPr/>
        </p:nvPicPr>
        <p:blipFill>
          <a:blip r:embed="rId3"/>
          <a:stretch>
            <a:fillRect/>
          </a:stretch>
        </p:blipFill>
        <p:spPr>
          <a:xfrm>
            <a:off x="4496151" y="-1119086"/>
            <a:ext cx="7307448" cy="8901011"/>
          </a:xfrm>
          <a:prstGeom prst="rect">
            <a:avLst/>
          </a:prstGeom>
        </p:spPr>
      </p:pic>
      <p:sp>
        <p:nvSpPr>
          <p:cNvPr id="8" name="7 - Ορθογώνιο"/>
          <p:cNvSpPr/>
          <p:nvPr/>
        </p:nvSpPr>
        <p:spPr>
          <a:xfrm>
            <a:off x="6514226" y="1228436"/>
            <a:ext cx="3353150" cy="5262979"/>
          </a:xfrm>
          <a:prstGeom prst="rect">
            <a:avLst/>
          </a:prstGeom>
        </p:spPr>
        <p:txBody>
          <a:bodyPr wrap="square">
            <a:spAutoFit/>
          </a:bodyPr>
          <a:lstStyle/>
          <a:p>
            <a:pPr algn="ctr"/>
            <a:r>
              <a:rPr lang="bg-BG" sz="2400" b="1" dirty="0">
                <a:solidFill>
                  <a:srgbClr val="FFFF00"/>
                </a:solidFill>
              </a:rPr>
              <a:t>      Как да не създаваме</a:t>
            </a:r>
          </a:p>
          <a:p>
            <a:pPr algn="ctr"/>
            <a:r>
              <a:rPr lang="bg-BG" sz="2400" b="1" dirty="0">
                <a:solidFill>
                  <a:srgbClr val="FFFF00"/>
                </a:solidFill>
              </a:rPr>
              <a:t>         хранителен  </a:t>
            </a:r>
          </a:p>
          <a:p>
            <a:pPr algn="ctr"/>
            <a:r>
              <a:rPr lang="bg-BG" sz="2400" b="1" dirty="0">
                <a:solidFill>
                  <a:srgbClr val="FFFF00"/>
                </a:solidFill>
              </a:rPr>
              <a:t>       отпадък? </a:t>
            </a:r>
            <a:endParaRPr lang="en-US" sz="2400" b="1" dirty="0">
              <a:solidFill>
                <a:srgbClr val="FFFF00"/>
              </a:solidFill>
            </a:endParaRPr>
          </a:p>
          <a:p>
            <a:pPr algn="ctr"/>
            <a:endParaRPr lang="en-US" sz="2400" b="1" dirty="0">
              <a:solidFill>
                <a:srgbClr val="FFFF00"/>
              </a:solidFill>
            </a:endParaRPr>
          </a:p>
          <a:p>
            <a:pPr algn="ctr"/>
            <a:r>
              <a:rPr lang="ru-RU" sz="2400" b="1" dirty="0">
                <a:solidFill>
                  <a:srgbClr val="FFFF00"/>
                </a:solidFill>
              </a:rPr>
              <a:t>Консумирайте  биологични продукти! </a:t>
            </a:r>
            <a:r>
              <a:rPr lang="bg-BG" sz="2400" b="1" dirty="0">
                <a:solidFill>
                  <a:srgbClr val="FFFF00"/>
                </a:solidFill>
              </a:rPr>
              <a:t> </a:t>
            </a:r>
            <a:endParaRPr lang="en-US" sz="2400" b="1" dirty="0">
              <a:solidFill>
                <a:srgbClr val="FFFF00"/>
              </a:solidFill>
            </a:endParaRPr>
          </a:p>
          <a:p>
            <a:pPr algn="ctr"/>
            <a:r>
              <a:rPr lang="bg-BG" sz="2400" b="1" dirty="0">
                <a:solidFill>
                  <a:srgbClr val="FFFF00"/>
                </a:solidFill>
              </a:rPr>
              <a:t>Намалете консумацията на месо!</a:t>
            </a:r>
            <a:r>
              <a:rPr lang="en-US" sz="2400" b="1" dirty="0">
                <a:solidFill>
                  <a:srgbClr val="FFFF00"/>
                </a:solidFill>
              </a:rPr>
              <a:t> </a:t>
            </a:r>
            <a:r>
              <a:rPr lang="bg-BG" sz="2400" b="1" dirty="0">
                <a:solidFill>
                  <a:srgbClr val="FFFF00"/>
                </a:solidFill>
              </a:rPr>
              <a:t>Човешкото здраве е злато!</a:t>
            </a:r>
            <a:endParaRPr lang="en-US" sz="2400" b="1" dirty="0">
              <a:solidFill>
                <a:srgbClr val="FFFF00"/>
              </a:solidFill>
            </a:endParaRPr>
          </a:p>
          <a:p>
            <a:pPr algn="ctr"/>
            <a:r>
              <a:rPr lang="ru-RU" sz="2400" b="1" dirty="0">
                <a:solidFill>
                  <a:srgbClr val="FFFF00"/>
                </a:solidFill>
              </a:rPr>
              <a:t>Отглеждайте собствени плодове и зеленчуци и  взаимодействайте със съседите си! </a:t>
            </a:r>
            <a:r>
              <a:rPr lang="bg-BG" sz="2400" b="1" dirty="0">
                <a:solidFill>
                  <a:srgbClr val="FFFF00"/>
                </a:solidFill>
              </a:rPr>
              <a:t> </a:t>
            </a:r>
            <a:endParaRPr lang="en-US" sz="2400" b="1" dirty="0">
              <a:solidFill>
                <a:srgbClr val="FFFF00"/>
              </a:solidFill>
            </a:endParaRPr>
          </a:p>
        </p:txBody>
      </p:sp>
      <p:pic>
        <p:nvPicPr>
          <p:cNvPr id="7" name="Θέση εικόνας 6" descr="Εικόνα που περιέχει δέντρο&#10;&#10;Περιγραφή που δημιουργήθηκε αυτόματα">
            <a:extLst>
              <a:ext uri="{FF2B5EF4-FFF2-40B4-BE49-F238E27FC236}">
                <a16:creationId xmlns:a16="http://schemas.microsoft.com/office/drawing/2014/main" xmlns="" id="{8B4B4EB3-D8A3-B4CE-2F86-30A331D8DB60}"/>
              </a:ext>
            </a:extLst>
          </p:cNvPr>
          <p:cNvPicPr>
            <a:picLocks noGrp="1" noChangeAspect="1"/>
          </p:cNvPicPr>
          <p:nvPr>
            <p:ph type="pic" sz="quarter" idx="10"/>
          </p:nvPr>
        </p:nvPicPr>
        <p:blipFill>
          <a:blip r:embed="rId4"/>
          <a:srcRect l="27508" r="27508"/>
          <a:stretch>
            <a:fillRect/>
          </a:stretch>
        </p:blip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Θέση εικόνας 11" descr="Εικόνα που περιέχει υπαίθριος, χλόη, σκουπίδια&#10;&#10;Περιγραφή που δημιουργήθηκε αυτόματα">
            <a:extLst>
              <a:ext uri="{FF2B5EF4-FFF2-40B4-BE49-F238E27FC236}">
                <a16:creationId xmlns:a16="http://schemas.microsoft.com/office/drawing/2014/main" xmlns="" id="{59B983AE-EB32-19F1-2224-4445050CC0F3}"/>
              </a:ext>
            </a:extLst>
          </p:cNvPr>
          <p:cNvPicPr>
            <a:picLocks noGrp="1" noChangeAspect="1"/>
          </p:cNvPicPr>
          <p:nvPr>
            <p:ph type="pic" sz="quarter" idx="10"/>
          </p:nvPr>
        </p:nvPicPr>
        <p:blipFill>
          <a:blip r:embed="rId3"/>
          <a:srcRect l="24697" r="24697"/>
          <a:stretch>
            <a:fillRect/>
          </a:stretch>
        </p:blipFill>
        <p:spPr/>
      </p:pic>
      <p:sp>
        <p:nvSpPr>
          <p:cNvPr id="7" name="6 - Ελλειψοειδής επεξήγηση"/>
          <p:cNvSpPr/>
          <p:nvPr/>
        </p:nvSpPr>
        <p:spPr>
          <a:xfrm>
            <a:off x="4414891" y="0"/>
            <a:ext cx="7777109" cy="3449370"/>
          </a:xfrm>
          <a:prstGeom prst="wedgeEllipseCallout">
            <a:avLst>
              <a:gd name="adj1" fmla="val -55555"/>
              <a:gd name="adj2" fmla="val 43774"/>
            </a:avLst>
          </a:prstGeom>
          <a:solidFill>
            <a:srgbClr val="FEBE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p>
        </p:txBody>
      </p:sp>
      <p:sp>
        <p:nvSpPr>
          <p:cNvPr id="5" name="2 - Θέση κειμένου"/>
          <p:cNvSpPr txBox="1">
            <a:spLocks/>
          </p:cNvSpPr>
          <p:nvPr/>
        </p:nvSpPr>
        <p:spPr>
          <a:xfrm>
            <a:off x="4649806" y="421041"/>
            <a:ext cx="7077456" cy="2881598"/>
          </a:xfrm>
          <a:prstGeom prst="rect">
            <a:avLst/>
          </a:prstGeom>
        </p:spPr>
        <p:txBody>
          <a:bodyPr/>
          <a:lstStyle/>
          <a:p>
            <a:pPr algn="ctr"/>
            <a:r>
              <a:rPr lang="ru-RU" sz="2200" b="1" cap="small" dirty="0" err="1"/>
              <a:t>Бъдете</a:t>
            </a:r>
            <a:r>
              <a:rPr lang="ru-RU" sz="2200" b="1" cap="small" dirty="0"/>
              <a:t> турист, </a:t>
            </a:r>
            <a:r>
              <a:rPr lang="ru-RU" sz="2200" b="1" cap="small" dirty="0" err="1"/>
              <a:t>който</a:t>
            </a:r>
            <a:r>
              <a:rPr lang="ru-RU" sz="2200" b="1" cap="small" dirty="0"/>
              <a:t> </a:t>
            </a:r>
            <a:r>
              <a:rPr lang="ru-RU" sz="2200" b="1" cap="small" dirty="0" err="1"/>
              <a:t>уважава</a:t>
            </a:r>
            <a:r>
              <a:rPr lang="ru-RU" sz="2200" b="1" cap="small" dirty="0"/>
              <a:t> </a:t>
            </a:r>
            <a:r>
              <a:rPr lang="ru-RU" sz="2200" b="1" cap="small" dirty="0" err="1"/>
              <a:t>природата</a:t>
            </a:r>
            <a:r>
              <a:rPr lang="ru-RU" sz="2200" b="1" dirty="0"/>
              <a:t>!</a:t>
            </a:r>
          </a:p>
          <a:p>
            <a:pPr algn="ctr"/>
            <a:r>
              <a:rPr lang="ru-RU" sz="2200" b="1" dirty="0"/>
              <a:t>Опитайте се да избягвате огромни туристически комплекси, които са в конфликт с естествената среда. Предпочитайте да </a:t>
            </a:r>
            <a:r>
              <a:rPr lang="ru-RU" sz="2200" b="1" dirty="0" err="1"/>
              <a:t>използвате</a:t>
            </a:r>
            <a:r>
              <a:rPr lang="ru-RU" sz="2200" b="1" dirty="0"/>
              <a:t> </a:t>
            </a:r>
            <a:r>
              <a:rPr lang="ru-RU" sz="2200" b="1" dirty="0" err="1"/>
              <a:t>обществен</a:t>
            </a:r>
            <a:r>
              <a:rPr lang="ru-RU" sz="2200" b="1" dirty="0"/>
              <a:t> транспорт или </a:t>
            </a:r>
            <a:r>
              <a:rPr lang="ru-RU" sz="2200" b="1" dirty="0" err="1"/>
              <a:t>споделено</a:t>
            </a:r>
            <a:r>
              <a:rPr lang="ru-RU" sz="2200" b="1" dirty="0"/>
              <a:t> </a:t>
            </a:r>
            <a:r>
              <a:rPr lang="ru-RU" sz="2200" b="1" dirty="0" err="1"/>
              <a:t>пътуване</a:t>
            </a:r>
            <a:r>
              <a:rPr lang="ru-RU" sz="2200" b="1" dirty="0"/>
              <a:t>, </a:t>
            </a:r>
            <a:r>
              <a:rPr lang="ru-RU" sz="2200" b="1" dirty="0" err="1"/>
              <a:t>когато</a:t>
            </a:r>
            <a:r>
              <a:rPr lang="ru-RU" sz="2200" b="1" dirty="0"/>
              <a:t> </a:t>
            </a:r>
            <a:r>
              <a:rPr lang="ru-RU" sz="2200" b="1" dirty="0" err="1"/>
              <a:t>пътувате</a:t>
            </a:r>
            <a:r>
              <a:rPr lang="ru-RU" sz="2200" b="1" dirty="0"/>
              <a:t> на кратки </a:t>
            </a:r>
            <a:r>
              <a:rPr lang="ru-RU" sz="2200" b="1" dirty="0" err="1"/>
              <a:t>разстояния</a:t>
            </a:r>
            <a:r>
              <a:rPr lang="ru-RU" sz="2200" b="1" dirty="0"/>
              <a:t>. </a:t>
            </a:r>
            <a:r>
              <a:rPr lang="ru-RU" sz="2200" b="1" dirty="0" err="1"/>
              <a:t>Наградете</a:t>
            </a:r>
            <a:r>
              <a:rPr lang="ru-RU" sz="2200" b="1" dirty="0"/>
              <a:t> хотели, </a:t>
            </a:r>
            <a:r>
              <a:rPr lang="ru-RU" sz="2200" b="1" dirty="0" err="1"/>
              <a:t>които</a:t>
            </a:r>
            <a:r>
              <a:rPr lang="ru-RU" sz="2200" b="1" dirty="0"/>
              <a:t> </a:t>
            </a:r>
            <a:r>
              <a:rPr lang="ru-RU" sz="2200" b="1" dirty="0" err="1"/>
              <a:t>са</a:t>
            </a:r>
            <a:r>
              <a:rPr lang="ru-RU" sz="2200" b="1" dirty="0"/>
              <a:t> </a:t>
            </a:r>
            <a:r>
              <a:rPr lang="ru-RU" sz="2200" b="1" dirty="0" err="1"/>
              <a:t>инвестирали</a:t>
            </a:r>
            <a:r>
              <a:rPr lang="ru-RU" sz="2200" b="1" dirty="0"/>
              <a:t> в </a:t>
            </a:r>
            <a:r>
              <a:rPr lang="ru-RU" sz="2200" b="1" dirty="0" err="1"/>
              <a:t>екологични</a:t>
            </a:r>
            <a:r>
              <a:rPr lang="ru-RU" sz="2200" b="1" dirty="0"/>
              <a:t> политики. </a:t>
            </a:r>
            <a:r>
              <a:rPr lang="ru-RU" sz="2200" b="1" dirty="0" err="1"/>
              <a:t>Когато</a:t>
            </a:r>
            <a:r>
              <a:rPr lang="ru-RU" sz="2200" b="1" dirty="0"/>
              <a:t> </a:t>
            </a:r>
            <a:r>
              <a:rPr lang="ru-RU" sz="2200" b="1" dirty="0" err="1"/>
              <a:t>сте</a:t>
            </a:r>
            <a:r>
              <a:rPr lang="ru-RU" sz="2200" b="1" dirty="0"/>
              <a:t> сред </a:t>
            </a:r>
            <a:r>
              <a:rPr lang="ru-RU" sz="2200" b="1" dirty="0" err="1"/>
              <a:t>природата</a:t>
            </a:r>
            <a:r>
              <a:rPr lang="ru-RU" sz="2200" b="1" dirty="0"/>
              <a:t>, не </a:t>
            </a:r>
            <a:r>
              <a:rPr lang="ru-RU" sz="2200" b="1" dirty="0" err="1"/>
              <a:t>оставяйте</a:t>
            </a:r>
            <a:r>
              <a:rPr lang="ru-RU" sz="2200" b="1" dirty="0"/>
              <a:t> </a:t>
            </a:r>
            <a:r>
              <a:rPr lang="ru-RU" sz="2200" b="1" dirty="0" err="1"/>
              <a:t>отпадъци</a:t>
            </a:r>
            <a:r>
              <a:rPr lang="ru-RU" sz="2200" b="1" dirty="0"/>
              <a:t> след вас.</a:t>
            </a:r>
            <a:endParaRPr kumimoji="0" lang="el-GR" sz="2200" i="0" u="none" strike="noStrike" kern="1200" cap="none" spc="0" normalizeH="0" baseline="0" noProof="0" dirty="0">
              <a:ln>
                <a:noFill/>
              </a:ln>
              <a:solidFill>
                <a:schemeClr val="accent2"/>
              </a:solidFill>
              <a:effectLst/>
              <a:uLnTx/>
              <a:uFillTx/>
              <a:latin typeface="+mn-lt"/>
              <a:ea typeface="+mn-ea"/>
              <a:cs typeface="+mn-cs"/>
            </a:endParaRPr>
          </a:p>
        </p:txBody>
      </p:sp>
      <p:pic>
        <p:nvPicPr>
          <p:cNvPr id="13" name="10 - Θέση εικόνας" descr="toxic chemicals in cleaning products_0.jpg">
            <a:extLst>
              <a:ext uri="{FF2B5EF4-FFF2-40B4-BE49-F238E27FC236}">
                <a16:creationId xmlns:a16="http://schemas.microsoft.com/office/drawing/2014/main" xmlns="" id="{6695F8AF-0B27-5572-8E51-FDA6BC28FD8F}"/>
              </a:ext>
            </a:extLst>
          </p:cNvPr>
          <p:cNvPicPr>
            <a:picLocks noChangeAspect="1"/>
          </p:cNvPicPr>
          <p:nvPr/>
        </p:nvPicPr>
        <p:blipFill>
          <a:blip r:embed="rId4"/>
          <a:srcRect l="12210" r="12210"/>
          <a:stretch>
            <a:fillRect/>
          </a:stretch>
        </p:blipFill>
        <p:spPr>
          <a:xfrm>
            <a:off x="9815455" y="3985967"/>
            <a:ext cx="1678016" cy="248657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pic>
      <p:sp>
        <p:nvSpPr>
          <p:cNvPr id="8" name="6 - Ελλειψοειδής επεξήγηση">
            <a:extLst>
              <a:ext uri="{FF2B5EF4-FFF2-40B4-BE49-F238E27FC236}">
                <a16:creationId xmlns:a16="http://schemas.microsoft.com/office/drawing/2014/main" xmlns="" id="{7A139C69-7A9A-BAC4-3AAD-B84ACD73334A}"/>
              </a:ext>
            </a:extLst>
          </p:cNvPr>
          <p:cNvSpPr/>
          <p:nvPr/>
        </p:nvSpPr>
        <p:spPr>
          <a:xfrm>
            <a:off x="2709550" y="3160303"/>
            <a:ext cx="7755249" cy="3140730"/>
          </a:xfrm>
          <a:prstGeom prst="wedgeEllipseCallout">
            <a:avLst>
              <a:gd name="adj1" fmla="val 47652"/>
              <a:gd name="adj2" fmla="val 55146"/>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ü"/>
            </a:pPr>
            <a:endParaRPr lang="el-GR" sz="2200" dirty="0">
              <a:solidFill>
                <a:schemeClr val="accent3">
                  <a:lumMod val="75000"/>
                </a:schemeClr>
              </a:solidFill>
            </a:endParaRPr>
          </a:p>
        </p:txBody>
      </p:sp>
      <p:sp>
        <p:nvSpPr>
          <p:cNvPr id="11" name="2 - Θέση κειμένου">
            <a:extLst>
              <a:ext uri="{FF2B5EF4-FFF2-40B4-BE49-F238E27FC236}">
                <a16:creationId xmlns:a16="http://schemas.microsoft.com/office/drawing/2014/main" xmlns="" id="{B87AC269-6289-FB3A-E4EA-2D0C01B52704}"/>
              </a:ext>
            </a:extLst>
          </p:cNvPr>
          <p:cNvSpPr txBox="1">
            <a:spLocks/>
          </p:cNvSpPr>
          <p:nvPr/>
        </p:nvSpPr>
        <p:spPr>
          <a:xfrm>
            <a:off x="2944683" y="3393169"/>
            <a:ext cx="7077456" cy="3286697"/>
          </a:xfrm>
          <a:prstGeom prst="rect">
            <a:avLst/>
          </a:prstGeom>
        </p:spPr>
        <p:txBody>
          <a:bodyPr/>
          <a:lstStyle/>
          <a:p>
            <a:pPr algn="ctr"/>
            <a:r>
              <a:rPr lang="ru-RU" sz="2200" b="1" cap="small" dirty="0">
                <a:solidFill>
                  <a:schemeClr val="accent3">
                    <a:lumMod val="75000"/>
                  </a:schemeClr>
                </a:solidFill>
              </a:rPr>
              <a:t>    </a:t>
            </a:r>
            <a:r>
              <a:rPr lang="ru-RU" sz="2200" b="1" cap="small" dirty="0" err="1">
                <a:solidFill>
                  <a:schemeClr val="accent3">
                    <a:lumMod val="75000"/>
                  </a:schemeClr>
                </a:solidFill>
              </a:rPr>
              <a:t>Избягвайте</a:t>
            </a:r>
            <a:r>
              <a:rPr lang="ru-RU" sz="2200" b="1" cap="small" dirty="0">
                <a:solidFill>
                  <a:schemeClr val="accent3">
                    <a:lumMod val="75000"/>
                  </a:schemeClr>
                </a:solidFill>
              </a:rPr>
              <a:t> </a:t>
            </a:r>
            <a:r>
              <a:rPr lang="ru-RU" sz="2200" b="1" cap="small" dirty="0" err="1">
                <a:solidFill>
                  <a:schemeClr val="accent3">
                    <a:lumMod val="75000"/>
                  </a:schemeClr>
                </a:solidFill>
              </a:rPr>
              <a:t>употребата</a:t>
            </a:r>
            <a:r>
              <a:rPr lang="ru-RU" sz="2200" b="1" cap="small" dirty="0">
                <a:solidFill>
                  <a:schemeClr val="accent3">
                    <a:lumMod val="75000"/>
                  </a:schemeClr>
                </a:solidFill>
              </a:rPr>
              <a:t> на </a:t>
            </a:r>
            <a:r>
              <a:rPr lang="ru-RU" sz="2200" b="1" cap="small" dirty="0" err="1">
                <a:solidFill>
                  <a:schemeClr val="accent3">
                    <a:lumMod val="75000"/>
                  </a:schemeClr>
                </a:solidFill>
              </a:rPr>
              <a:t>химикали</a:t>
            </a:r>
            <a:r>
              <a:rPr lang="ru-RU" sz="2200" b="1" cap="small" dirty="0">
                <a:solidFill>
                  <a:schemeClr val="accent3">
                    <a:lumMod val="75000"/>
                  </a:schemeClr>
                </a:solidFill>
              </a:rPr>
              <a:t>!</a:t>
            </a:r>
          </a:p>
          <a:p>
            <a:pPr algn="ctr"/>
            <a:r>
              <a:rPr lang="ru-RU" sz="2200" b="1" dirty="0">
                <a:solidFill>
                  <a:schemeClr val="accent3">
                    <a:lumMod val="75000"/>
                  </a:schemeClr>
                </a:solidFill>
              </a:rPr>
              <a:t>   </a:t>
            </a:r>
            <a:r>
              <a:rPr lang="ru-RU" sz="2200" b="1" dirty="0" err="1">
                <a:solidFill>
                  <a:schemeClr val="accent3">
                    <a:lumMod val="75000"/>
                  </a:schemeClr>
                </a:solidFill>
              </a:rPr>
              <a:t>Избягвайте</a:t>
            </a:r>
            <a:r>
              <a:rPr lang="ru-RU" sz="2200" b="1" dirty="0">
                <a:solidFill>
                  <a:schemeClr val="accent3">
                    <a:lumMod val="75000"/>
                  </a:schemeClr>
                </a:solidFill>
              </a:rPr>
              <a:t> </a:t>
            </a:r>
            <a:r>
              <a:rPr lang="ru-RU" sz="2200" b="1" dirty="0" err="1">
                <a:solidFill>
                  <a:schemeClr val="accent3">
                    <a:lumMod val="75000"/>
                  </a:schemeClr>
                </a:solidFill>
              </a:rPr>
              <a:t>прекомерната</a:t>
            </a:r>
            <a:r>
              <a:rPr lang="ru-RU" sz="2200" b="1" dirty="0">
                <a:solidFill>
                  <a:schemeClr val="accent3">
                    <a:lumMod val="75000"/>
                  </a:schemeClr>
                </a:solidFill>
              </a:rPr>
              <a:t> </a:t>
            </a:r>
            <a:r>
              <a:rPr lang="ru-RU" sz="2200" b="1" dirty="0" err="1">
                <a:solidFill>
                  <a:schemeClr val="accent3">
                    <a:lumMod val="75000"/>
                  </a:schemeClr>
                </a:solidFill>
              </a:rPr>
              <a:t>употреба</a:t>
            </a:r>
            <a:r>
              <a:rPr lang="ru-RU" sz="2200" b="1" dirty="0">
                <a:solidFill>
                  <a:schemeClr val="accent3">
                    <a:lumMod val="75000"/>
                  </a:schemeClr>
                </a:solidFill>
              </a:rPr>
              <a:t> на химически </a:t>
            </a:r>
            <a:r>
              <a:rPr lang="ru-RU" sz="2200" b="1" dirty="0" err="1">
                <a:solidFill>
                  <a:schemeClr val="accent3">
                    <a:lumMod val="75000"/>
                  </a:schemeClr>
                </a:solidFill>
              </a:rPr>
              <a:t>препарати</a:t>
            </a:r>
            <a:r>
              <a:rPr lang="ru-RU" sz="2200" b="1" dirty="0">
                <a:solidFill>
                  <a:schemeClr val="accent3">
                    <a:lumMod val="75000"/>
                  </a:schemeClr>
                </a:solidFill>
              </a:rPr>
              <a:t> при </a:t>
            </a:r>
            <a:r>
              <a:rPr lang="ru-RU" sz="2200" b="1" dirty="0" err="1">
                <a:solidFill>
                  <a:schemeClr val="accent3">
                    <a:lumMod val="75000"/>
                  </a:schemeClr>
                </a:solidFill>
              </a:rPr>
              <a:t>почистването</a:t>
            </a:r>
            <a:r>
              <a:rPr lang="ru-RU" sz="2200" b="1" dirty="0">
                <a:solidFill>
                  <a:schemeClr val="accent3">
                    <a:lumMod val="75000"/>
                  </a:schemeClr>
                </a:solidFill>
              </a:rPr>
              <a:t> на дома, </a:t>
            </a:r>
            <a:r>
              <a:rPr lang="ru-RU" sz="2200" b="1" dirty="0" err="1">
                <a:solidFill>
                  <a:schemeClr val="accent3">
                    <a:lumMod val="75000"/>
                  </a:schemeClr>
                </a:solidFill>
              </a:rPr>
              <a:t>кухнята</a:t>
            </a:r>
            <a:r>
              <a:rPr lang="ru-RU" sz="2200" b="1" dirty="0">
                <a:solidFill>
                  <a:schemeClr val="accent3">
                    <a:lumMod val="75000"/>
                  </a:schemeClr>
                </a:solidFill>
              </a:rPr>
              <a:t>, </a:t>
            </a:r>
            <a:r>
              <a:rPr lang="ru-RU" sz="2200" b="1" dirty="0" err="1">
                <a:solidFill>
                  <a:schemeClr val="accent3">
                    <a:lumMod val="75000"/>
                  </a:schemeClr>
                </a:solidFill>
              </a:rPr>
              <a:t>дрехите</a:t>
            </a:r>
            <a:r>
              <a:rPr lang="ru-RU" sz="2200" b="1" dirty="0">
                <a:solidFill>
                  <a:schemeClr val="accent3">
                    <a:lumMod val="75000"/>
                  </a:schemeClr>
                </a:solidFill>
              </a:rPr>
              <a:t>, </a:t>
            </a:r>
            <a:r>
              <a:rPr lang="ru-RU" sz="2200" b="1" dirty="0" err="1">
                <a:solidFill>
                  <a:schemeClr val="accent3">
                    <a:lumMod val="75000"/>
                  </a:schemeClr>
                </a:solidFill>
              </a:rPr>
              <a:t>личната</a:t>
            </a:r>
            <a:r>
              <a:rPr lang="ru-RU" sz="2200" b="1" dirty="0">
                <a:solidFill>
                  <a:schemeClr val="accent3">
                    <a:lumMod val="75000"/>
                  </a:schemeClr>
                </a:solidFill>
              </a:rPr>
              <a:t> </a:t>
            </a:r>
            <a:r>
              <a:rPr lang="ru-RU" sz="2200" b="1" dirty="0" err="1">
                <a:solidFill>
                  <a:schemeClr val="accent3">
                    <a:lumMod val="75000"/>
                  </a:schemeClr>
                </a:solidFill>
              </a:rPr>
              <a:t>хигиена</a:t>
            </a:r>
            <a:r>
              <a:rPr lang="ru-RU" sz="2200" b="1" dirty="0">
                <a:solidFill>
                  <a:schemeClr val="accent3">
                    <a:lumMod val="75000"/>
                  </a:schemeClr>
                </a:solidFill>
              </a:rPr>
              <a:t> и грима. Не </a:t>
            </a:r>
            <a:r>
              <a:rPr lang="ru-RU" sz="2200" b="1" dirty="0" err="1">
                <a:solidFill>
                  <a:schemeClr val="accent3">
                    <a:lumMod val="75000"/>
                  </a:schemeClr>
                </a:solidFill>
              </a:rPr>
              <a:t>прекалявайте</a:t>
            </a:r>
            <a:r>
              <a:rPr lang="ru-RU" sz="2200" b="1" dirty="0">
                <a:solidFill>
                  <a:schemeClr val="accent3">
                    <a:lumMod val="75000"/>
                  </a:schemeClr>
                </a:solidFill>
              </a:rPr>
              <a:t> с </a:t>
            </a:r>
            <a:r>
              <a:rPr lang="ru-RU" sz="2200" b="1" dirty="0" err="1">
                <a:solidFill>
                  <a:schemeClr val="accent3">
                    <a:lumMod val="75000"/>
                  </a:schemeClr>
                </a:solidFill>
              </a:rPr>
              <a:t>миещите</a:t>
            </a:r>
            <a:r>
              <a:rPr lang="ru-RU" sz="2200" b="1" dirty="0">
                <a:solidFill>
                  <a:schemeClr val="accent3">
                    <a:lumMod val="75000"/>
                  </a:schemeClr>
                </a:solidFill>
              </a:rPr>
              <a:t>  </a:t>
            </a:r>
            <a:r>
              <a:rPr lang="ru-RU" sz="2200" b="1" dirty="0" err="1">
                <a:solidFill>
                  <a:schemeClr val="accent3">
                    <a:lumMod val="75000"/>
                  </a:schemeClr>
                </a:solidFill>
              </a:rPr>
              <a:t>препарати</a:t>
            </a:r>
            <a:r>
              <a:rPr lang="ru-RU" sz="2200" b="1" dirty="0">
                <a:solidFill>
                  <a:schemeClr val="accent3">
                    <a:lumMod val="75000"/>
                  </a:schemeClr>
                </a:solidFill>
              </a:rPr>
              <a:t> и хлора. Всяко </a:t>
            </a:r>
            <a:r>
              <a:rPr lang="ru-RU" sz="2200" b="1" dirty="0" err="1">
                <a:solidFill>
                  <a:schemeClr val="accent3">
                    <a:lumMod val="75000"/>
                  </a:schemeClr>
                </a:solidFill>
              </a:rPr>
              <a:t>излишно</a:t>
            </a:r>
            <a:r>
              <a:rPr lang="ru-RU" sz="2200" b="1" dirty="0">
                <a:solidFill>
                  <a:schemeClr val="accent3">
                    <a:lumMod val="75000"/>
                  </a:schemeClr>
                </a:solidFill>
              </a:rPr>
              <a:t> количество се </a:t>
            </a:r>
            <a:r>
              <a:rPr lang="ru-RU" sz="2200" b="1" dirty="0" err="1">
                <a:solidFill>
                  <a:schemeClr val="accent3">
                    <a:lumMod val="75000"/>
                  </a:schemeClr>
                </a:solidFill>
              </a:rPr>
              <a:t>озовава</a:t>
            </a:r>
            <a:r>
              <a:rPr lang="ru-RU" sz="2200" b="1" dirty="0">
                <a:solidFill>
                  <a:schemeClr val="accent3">
                    <a:lumMod val="75000"/>
                  </a:schemeClr>
                </a:solidFill>
              </a:rPr>
              <a:t> ненужно </a:t>
            </a:r>
            <a:r>
              <a:rPr lang="ru-RU" sz="2200" b="1" dirty="0" err="1">
                <a:solidFill>
                  <a:schemeClr val="accent3">
                    <a:lumMod val="75000"/>
                  </a:schemeClr>
                </a:solidFill>
              </a:rPr>
              <a:t>във</a:t>
            </a:r>
            <a:r>
              <a:rPr lang="ru-RU" sz="2200" b="1" dirty="0">
                <a:solidFill>
                  <a:schemeClr val="accent3">
                    <a:lumMod val="75000"/>
                  </a:schemeClr>
                </a:solidFill>
              </a:rPr>
              <a:t> </a:t>
            </a:r>
            <a:r>
              <a:rPr lang="ru-RU" sz="2200" b="1" dirty="0" err="1">
                <a:solidFill>
                  <a:schemeClr val="accent3">
                    <a:lumMod val="75000"/>
                  </a:schemeClr>
                </a:solidFill>
              </a:rPr>
              <a:t>водните</a:t>
            </a:r>
            <a:r>
              <a:rPr lang="ru-RU" sz="2200" b="1" dirty="0">
                <a:solidFill>
                  <a:schemeClr val="accent3">
                    <a:lumMod val="75000"/>
                  </a:schemeClr>
                </a:solidFill>
              </a:rPr>
              <a:t> </a:t>
            </a:r>
            <a:r>
              <a:rPr lang="ru-RU" sz="2200" b="1" dirty="0" err="1">
                <a:solidFill>
                  <a:schemeClr val="accent3">
                    <a:lumMod val="75000"/>
                  </a:schemeClr>
                </a:solidFill>
              </a:rPr>
              <a:t>резервоари</a:t>
            </a:r>
            <a:r>
              <a:rPr lang="ru-RU" sz="2200" b="1" dirty="0">
                <a:solidFill>
                  <a:schemeClr val="accent3">
                    <a:lumMod val="75000"/>
                  </a:schemeClr>
                </a:solidFill>
              </a:rPr>
              <a:t>. </a:t>
            </a:r>
            <a:r>
              <a:rPr lang="ru-RU" sz="2200" b="1" dirty="0" err="1">
                <a:solidFill>
                  <a:schemeClr val="accent3">
                    <a:lumMod val="75000"/>
                  </a:schemeClr>
                </a:solidFill>
              </a:rPr>
              <a:t>Заложете</a:t>
            </a:r>
            <a:r>
              <a:rPr lang="ru-RU" sz="2200" b="1" dirty="0">
                <a:solidFill>
                  <a:schemeClr val="accent3">
                    <a:lumMod val="75000"/>
                  </a:schemeClr>
                </a:solidFill>
              </a:rPr>
              <a:t> на </a:t>
            </a:r>
            <a:r>
              <a:rPr lang="ru-RU" sz="2200" b="1" dirty="0" err="1">
                <a:solidFill>
                  <a:schemeClr val="accent3">
                    <a:lumMod val="75000"/>
                  </a:schemeClr>
                </a:solidFill>
              </a:rPr>
              <a:t>по-малко</a:t>
            </a:r>
            <a:r>
              <a:rPr lang="ru-RU" sz="2200" b="1" dirty="0">
                <a:solidFill>
                  <a:schemeClr val="accent3">
                    <a:lumMod val="75000"/>
                  </a:schemeClr>
                </a:solidFill>
              </a:rPr>
              <a:t> </a:t>
            </a:r>
            <a:r>
              <a:rPr lang="ru-RU" sz="2200" b="1" dirty="0" err="1">
                <a:solidFill>
                  <a:schemeClr val="accent3">
                    <a:lumMod val="75000"/>
                  </a:schemeClr>
                </a:solidFill>
              </a:rPr>
              <a:t>преработени</a:t>
            </a:r>
            <a:r>
              <a:rPr lang="ru-RU" sz="2200" b="1" dirty="0">
                <a:solidFill>
                  <a:schemeClr val="accent3">
                    <a:lumMod val="75000"/>
                  </a:schemeClr>
                </a:solidFill>
              </a:rPr>
              <a:t> </a:t>
            </a:r>
            <a:r>
              <a:rPr lang="ru-RU" sz="2200" b="1" dirty="0" err="1">
                <a:solidFill>
                  <a:schemeClr val="accent3">
                    <a:lumMod val="75000"/>
                  </a:schemeClr>
                </a:solidFill>
              </a:rPr>
              <a:t>хранителни</a:t>
            </a:r>
            <a:r>
              <a:rPr lang="ru-RU" sz="2200" b="1" dirty="0">
                <a:solidFill>
                  <a:schemeClr val="accent3">
                    <a:lumMod val="75000"/>
                  </a:schemeClr>
                </a:solidFill>
              </a:rPr>
              <a:t> </a:t>
            </a:r>
            <a:r>
              <a:rPr lang="ru-RU" sz="2200" b="1" dirty="0" err="1">
                <a:solidFill>
                  <a:schemeClr val="accent3">
                    <a:lumMod val="75000"/>
                  </a:schemeClr>
                </a:solidFill>
              </a:rPr>
              <a:t>продукти</a:t>
            </a:r>
            <a:r>
              <a:rPr lang="ru-RU" sz="2200" b="1" dirty="0">
                <a:solidFill>
                  <a:schemeClr val="accent3">
                    <a:lumMod val="75000"/>
                  </a:schemeClr>
                </a:solidFill>
              </a:rPr>
              <a:t>.</a:t>
            </a:r>
            <a:endParaRPr lang="el-GR" sz="2200" dirty="0">
              <a:solidFill>
                <a:schemeClr val="accent3">
                  <a:lumMod val="75000"/>
                </a:schemeClr>
              </a:solidFill>
            </a:endParaRPr>
          </a:p>
        </p:txBody>
      </p:sp>
      <p:sp>
        <p:nvSpPr>
          <p:cNvPr id="9" name="TextBox 8">
            <a:extLst>
              <a:ext uri="{FF2B5EF4-FFF2-40B4-BE49-F238E27FC236}">
                <a16:creationId xmlns:a16="http://schemas.microsoft.com/office/drawing/2014/main" xmlns="" id="{BB4D5AB8-B81A-0579-C455-2FDCFAEF2CAB}"/>
              </a:ext>
            </a:extLst>
          </p:cNvPr>
          <p:cNvSpPr txBox="1"/>
          <p:nvPr/>
        </p:nvSpPr>
        <p:spPr>
          <a:xfrm>
            <a:off x="4485052" y="6220004"/>
            <a:ext cx="5253575" cy="369332"/>
          </a:xfrm>
          <a:prstGeom prst="rect">
            <a:avLst/>
          </a:prstGeom>
          <a:noFill/>
        </p:spPr>
        <p:txBody>
          <a:bodyPr wrap="square">
            <a:spAutoFit/>
          </a:bodyPr>
          <a:lstStyle/>
          <a:p>
            <a:r>
              <a:rPr lang="bg-BG" i="1" dirty="0"/>
              <a:t>Източник на снимката</a:t>
            </a:r>
            <a:r>
              <a:rPr lang="en-US" i="1" dirty="0"/>
              <a:t>: </a:t>
            </a:r>
            <a:r>
              <a:rPr lang="el-GR" i="1" dirty="0">
                <a:solidFill>
                  <a:srgbClr val="0070C0"/>
                </a:solidFill>
                <a:hlinkClick r:id="rId5">
                  <a:extLst>
                    <a:ext uri="{A12FA001-AC4F-418D-AE19-62706E023703}">
                      <ahyp:hlinkClr xmlns:ahyp="http://schemas.microsoft.com/office/drawing/2018/hyperlinkcolor" xmlns="" val="tx"/>
                    </a:ext>
                  </a:extLst>
                </a:hlinkClick>
              </a:rPr>
              <a:t>https://www.bioaction.gr</a:t>
            </a:r>
            <a:r>
              <a:rPr lang="bg-BG" i="1" dirty="0">
                <a:solidFill>
                  <a:srgbClr val="0070C0"/>
                </a:solidFill>
              </a:rPr>
              <a:t> </a:t>
            </a:r>
            <a:endParaRPr lang="el-GR" i="1" dirty="0">
              <a:solidFill>
                <a:srgbClr val="0070C0"/>
              </a:solidFill>
            </a:endParaRPr>
          </a:p>
        </p:txBody>
      </p:sp>
    </p:spTree>
    <p:extLst>
      <p:ext uri="{BB962C8B-B14F-4D97-AF65-F5344CB8AC3E}">
        <p14:creationId xmlns:p14="http://schemas.microsoft.com/office/powerpoint/2010/main" xmlns="" val="4294101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Θέση εικόνας" descr="polyethnikes.jpg"/>
          <p:cNvPicPr>
            <a:picLocks noGrp="1" noChangeAspect="1"/>
          </p:cNvPicPr>
          <p:nvPr>
            <p:ph type="pic" sz="quarter" idx="10"/>
          </p:nvPr>
        </p:nvPicPr>
        <p:blipFill>
          <a:blip r:embed="rId2"/>
          <a:srcRect l="30715" r="30715"/>
          <a:stretch>
            <a:fillRect/>
          </a:stretch>
        </p:blipFill>
        <p:spPr/>
      </p:pic>
      <p:sp>
        <p:nvSpPr>
          <p:cNvPr id="7" name="6 - Ελλειψοειδής επεξήγηση"/>
          <p:cNvSpPr/>
          <p:nvPr/>
        </p:nvSpPr>
        <p:spPr>
          <a:xfrm>
            <a:off x="5010307" y="1099127"/>
            <a:ext cx="5589901" cy="4480617"/>
          </a:xfrm>
          <a:prstGeom prst="wedgeEllipseCallout">
            <a:avLst>
              <a:gd name="adj1" fmla="val -42677"/>
              <a:gd name="adj2" fmla="val 6024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accent3">
                    <a:lumMod val="20000"/>
                    <a:lumOff val="80000"/>
                  </a:schemeClr>
                </a:solidFill>
              </a:rPr>
              <a:t>НАГРАДИ ЗЕЛЕНИТЕ КОМПАНИИ!!!</a:t>
            </a:r>
          </a:p>
          <a:p>
            <a:pPr algn="ctr"/>
            <a:r>
              <a:rPr lang="ru-RU" sz="2400" b="1" dirty="0" err="1">
                <a:solidFill>
                  <a:schemeClr val="accent3">
                    <a:lumMod val="20000"/>
                    <a:lumOff val="80000"/>
                  </a:schemeClr>
                </a:solidFill>
              </a:rPr>
              <a:t>Купувайте</a:t>
            </a:r>
            <a:r>
              <a:rPr lang="ru-RU" sz="2400" b="1" dirty="0">
                <a:solidFill>
                  <a:schemeClr val="accent3">
                    <a:lumMod val="20000"/>
                    <a:lumOff val="80000"/>
                  </a:schemeClr>
                </a:solidFill>
              </a:rPr>
              <a:t> </a:t>
            </a:r>
            <a:r>
              <a:rPr lang="ru-RU" sz="2400" b="1" dirty="0" err="1">
                <a:solidFill>
                  <a:schemeClr val="accent3">
                    <a:lumMod val="20000"/>
                    <a:lumOff val="80000"/>
                  </a:schemeClr>
                </a:solidFill>
              </a:rPr>
              <a:t>продукти</a:t>
            </a:r>
            <a:r>
              <a:rPr lang="ru-RU" sz="2400" b="1" dirty="0">
                <a:solidFill>
                  <a:schemeClr val="accent3">
                    <a:lumMod val="20000"/>
                    <a:lumOff val="80000"/>
                  </a:schemeClr>
                </a:solidFill>
              </a:rPr>
              <a:t> от компании </a:t>
            </a:r>
            <a:r>
              <a:rPr lang="ru-RU" sz="2400" b="1" dirty="0" err="1">
                <a:solidFill>
                  <a:schemeClr val="accent3">
                    <a:lumMod val="20000"/>
                    <a:lumOff val="80000"/>
                  </a:schemeClr>
                </a:solidFill>
              </a:rPr>
              <a:t>със</a:t>
            </a:r>
            <a:r>
              <a:rPr lang="ru-RU" sz="2400" b="1" dirty="0">
                <a:solidFill>
                  <a:schemeClr val="accent3">
                    <a:lumMod val="20000"/>
                    <a:lumOff val="80000"/>
                  </a:schemeClr>
                </a:solidFill>
              </a:rPr>
              <a:t> зелени политики.</a:t>
            </a:r>
          </a:p>
          <a:p>
            <a:pPr algn="ctr"/>
            <a:r>
              <a:rPr lang="ru-RU" sz="2400" b="1" dirty="0">
                <a:solidFill>
                  <a:schemeClr val="accent3">
                    <a:lumMod val="20000"/>
                    <a:lumOff val="80000"/>
                  </a:schemeClr>
                </a:solidFill>
              </a:rPr>
              <a:t>Предпочитайте </a:t>
            </a:r>
            <a:r>
              <a:rPr lang="ru-RU" sz="2400" b="1" dirty="0" err="1">
                <a:solidFill>
                  <a:schemeClr val="accent3">
                    <a:lumMod val="20000"/>
                    <a:lumOff val="80000"/>
                  </a:schemeClr>
                </a:solidFill>
              </a:rPr>
              <a:t>продукти</a:t>
            </a:r>
            <a:r>
              <a:rPr lang="ru-RU" sz="2400" b="1" dirty="0">
                <a:solidFill>
                  <a:schemeClr val="accent3">
                    <a:lumMod val="20000"/>
                    <a:lumOff val="80000"/>
                  </a:schemeClr>
                </a:solidFill>
              </a:rPr>
              <a:t> </a:t>
            </a:r>
            <a:r>
              <a:rPr lang="ru-RU" sz="2400" b="1" dirty="0" err="1">
                <a:solidFill>
                  <a:schemeClr val="accent3">
                    <a:lumMod val="20000"/>
                    <a:lumOff val="80000"/>
                  </a:schemeClr>
                </a:solidFill>
              </a:rPr>
              <a:t>със</a:t>
            </a:r>
            <a:r>
              <a:rPr lang="ru-RU" sz="2400" b="1" dirty="0">
                <a:solidFill>
                  <a:schemeClr val="accent3">
                    <a:lumMod val="20000"/>
                    <a:lumOff val="80000"/>
                  </a:schemeClr>
                </a:solidFill>
              </a:rPr>
              <a:t> знак</a:t>
            </a:r>
            <a:r>
              <a:rPr lang="en-US" sz="2400" b="1" dirty="0">
                <a:solidFill>
                  <a:schemeClr val="accent3">
                    <a:lumMod val="20000"/>
                    <a:lumOff val="80000"/>
                  </a:schemeClr>
                </a:solidFill>
              </a:rPr>
              <a:t> </a:t>
            </a:r>
            <a:r>
              <a:rPr lang="bg-BG" sz="2400" b="1" dirty="0">
                <a:solidFill>
                  <a:schemeClr val="accent3">
                    <a:lumMod val="20000"/>
                    <a:lumOff val="80000"/>
                  </a:schemeClr>
                </a:solidFill>
              </a:rPr>
              <a:t>за</a:t>
            </a:r>
            <a:r>
              <a:rPr lang="ru-RU" sz="2400" b="1" dirty="0">
                <a:solidFill>
                  <a:schemeClr val="accent3">
                    <a:lumMod val="20000"/>
                    <a:lumOff val="80000"/>
                  </a:schemeClr>
                </a:solidFill>
              </a:rPr>
              <a:t> справедлива  </a:t>
            </a:r>
            <a:r>
              <a:rPr lang="ru-RU" sz="2400" b="1" dirty="0" err="1">
                <a:solidFill>
                  <a:schemeClr val="accent3">
                    <a:lumMod val="20000"/>
                    <a:lumOff val="80000"/>
                  </a:schemeClr>
                </a:solidFill>
              </a:rPr>
              <a:t>търговия</a:t>
            </a:r>
            <a:r>
              <a:rPr lang="ru-RU" sz="2400" b="1" dirty="0">
                <a:solidFill>
                  <a:schemeClr val="accent3">
                    <a:lumMod val="20000"/>
                    <a:lumOff val="80000"/>
                  </a:schemeClr>
                </a:solidFill>
              </a:rPr>
              <a:t> </a:t>
            </a:r>
            <a:r>
              <a:rPr lang="ru-RU" sz="2400" b="1" dirty="0" err="1">
                <a:solidFill>
                  <a:schemeClr val="accent3">
                    <a:lumMod val="20000"/>
                    <a:lumOff val="80000"/>
                  </a:schemeClr>
                </a:solidFill>
              </a:rPr>
              <a:t>винаги</a:t>
            </a:r>
            <a:r>
              <a:rPr lang="ru-RU" sz="2400" b="1" dirty="0">
                <a:solidFill>
                  <a:schemeClr val="accent3">
                    <a:lumMod val="20000"/>
                    <a:lumOff val="80000"/>
                  </a:schemeClr>
                </a:solidFill>
              </a:rPr>
              <a:t>, </a:t>
            </a:r>
            <a:r>
              <a:rPr lang="ru-RU" sz="2400" b="1" dirty="0" err="1">
                <a:solidFill>
                  <a:schemeClr val="accent3">
                    <a:lumMod val="20000"/>
                    <a:lumOff val="80000"/>
                  </a:schemeClr>
                </a:solidFill>
              </a:rPr>
              <a:t>когато</a:t>
            </a:r>
            <a:r>
              <a:rPr lang="ru-RU" sz="2400" b="1" dirty="0">
                <a:solidFill>
                  <a:schemeClr val="accent3">
                    <a:lumMod val="20000"/>
                    <a:lumOff val="80000"/>
                  </a:schemeClr>
                </a:solidFill>
              </a:rPr>
              <a:t> можете. </a:t>
            </a:r>
          </a:p>
          <a:p>
            <a:pPr algn="ctr"/>
            <a:r>
              <a:rPr lang="ru-RU" sz="2400" b="1" dirty="0" err="1">
                <a:solidFill>
                  <a:schemeClr val="accent3">
                    <a:lumMod val="20000"/>
                    <a:lumOff val="80000"/>
                  </a:schemeClr>
                </a:solidFill>
              </a:rPr>
              <a:t>Запознайте</a:t>
            </a:r>
            <a:r>
              <a:rPr lang="ru-RU" sz="2400" b="1" dirty="0">
                <a:solidFill>
                  <a:schemeClr val="accent3">
                    <a:lumMod val="20000"/>
                    <a:lumOff val="80000"/>
                  </a:schemeClr>
                </a:solidFill>
              </a:rPr>
              <a:t> се с </a:t>
            </a:r>
            <a:r>
              <a:rPr lang="en-US" sz="2400" b="1" dirty="0" err="1">
                <a:solidFill>
                  <a:schemeClr val="accent3">
                    <a:lumMod val="20000"/>
                    <a:lumOff val="80000"/>
                  </a:schemeClr>
                </a:solidFill>
              </a:rPr>
              <a:t>greenwashing</a:t>
            </a:r>
            <a:r>
              <a:rPr lang="en-US" sz="2400" b="1" dirty="0">
                <a:solidFill>
                  <a:schemeClr val="accent3">
                    <a:lumMod val="20000"/>
                    <a:lumOff val="80000"/>
                  </a:schemeClr>
                </a:solidFill>
              </a:rPr>
              <a:t> </a:t>
            </a:r>
            <a:r>
              <a:rPr lang="en-US" sz="2400" b="1" dirty="0">
                <a:solidFill>
                  <a:schemeClr val="bg1"/>
                </a:solidFill>
                <a:hlinkClick r:id="rId3">
                  <a:extLst>
                    <a:ext uri="{A12FA001-AC4F-418D-AE19-62706E023703}">
                      <ahyp:hlinkClr xmlns:ahyp="http://schemas.microsoft.com/office/drawing/2018/hyperlinkcolor" xmlns="" val="tx"/>
                    </a:ext>
                  </a:extLst>
                </a:hlinkClick>
              </a:rPr>
              <a:t>https://www.renovablesverdes.com/bg/greenwashing-que-es-y-como-reconocerlo/</a:t>
            </a:r>
            <a:r>
              <a:rPr lang="en-US" sz="2400" b="1" dirty="0">
                <a:solidFill>
                  <a:schemeClr val="bg1"/>
                </a:solidFill>
              </a:rPr>
              <a:t> </a:t>
            </a:r>
            <a:r>
              <a:rPr lang="ru-RU" sz="2400" b="1" dirty="0">
                <a:solidFill>
                  <a:schemeClr val="accent3">
                    <a:lumMod val="20000"/>
                    <a:lumOff val="80000"/>
                  </a:schemeClr>
                </a:solidFill>
              </a:rPr>
              <a:t>.</a:t>
            </a:r>
            <a:endParaRPr lang="el-GR" sz="2400" dirty="0">
              <a:solidFill>
                <a:schemeClr val="accent3">
                  <a:lumMod val="20000"/>
                  <a:lumOff val="80000"/>
                </a:schemeClr>
              </a:solidFill>
            </a:endParaRPr>
          </a:p>
        </p:txBody>
      </p:sp>
      <p:sp>
        <p:nvSpPr>
          <p:cNvPr id="5" name="2 - Θέση κειμένου"/>
          <p:cNvSpPr txBox="1">
            <a:spLocks/>
          </p:cNvSpPr>
          <p:nvPr/>
        </p:nvSpPr>
        <p:spPr>
          <a:xfrm>
            <a:off x="4157221" y="3110845"/>
            <a:ext cx="7628379" cy="3361694"/>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200" b="1" i="0" u="none" strike="noStrike" kern="1200" cap="none" spc="0" normalizeH="0" baseline="0" noProof="0" dirty="0">
              <a:ln>
                <a:noFill/>
              </a:ln>
              <a:solidFill>
                <a:schemeClr val="accent2"/>
              </a:solidFill>
              <a:effectLst/>
              <a:uLnTx/>
              <a:uFillTx/>
              <a:latin typeface="+mn-lt"/>
              <a:ea typeface="+mn-ea"/>
              <a:cs typeface="+mn-cs"/>
            </a:endParaRPr>
          </a:p>
        </p:txBody>
      </p:sp>
      <p:pic>
        <p:nvPicPr>
          <p:cNvPr id="21506" name="Picture 2" descr="International Fairtrade Certification Mark - Wikipedia"/>
          <p:cNvPicPr>
            <a:picLocks noChangeAspect="1" noChangeArrowheads="1"/>
          </p:cNvPicPr>
          <p:nvPr/>
        </p:nvPicPr>
        <p:blipFill>
          <a:blip r:embed="rId4"/>
          <a:srcRect/>
          <a:stretch>
            <a:fillRect/>
          </a:stretch>
        </p:blipFill>
        <p:spPr bwMode="auto">
          <a:xfrm>
            <a:off x="9945668" y="2815282"/>
            <a:ext cx="1019789" cy="1019789"/>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Εικόνα" descr="shutterstock_2065678445.jpg"/>
          <p:cNvPicPr>
            <a:picLocks noChangeAspect="1"/>
          </p:cNvPicPr>
          <p:nvPr/>
        </p:nvPicPr>
        <p:blipFill>
          <a:blip r:embed="rId2"/>
          <a:srcRect l="52696"/>
          <a:stretch>
            <a:fillRect/>
          </a:stretch>
        </p:blipFill>
        <p:spPr>
          <a:xfrm>
            <a:off x="1178351" y="0"/>
            <a:ext cx="3377102" cy="4761819"/>
          </a:xfrm>
          <a:prstGeom prst="rect">
            <a:avLst/>
          </a:prstGeom>
        </p:spPr>
      </p:pic>
      <p:pic>
        <p:nvPicPr>
          <p:cNvPr id="6" name="5 - Εικόνα" descr="shutterstock_2065678445.jpg"/>
          <p:cNvPicPr>
            <a:picLocks noChangeAspect="1"/>
          </p:cNvPicPr>
          <p:nvPr/>
        </p:nvPicPr>
        <p:blipFill>
          <a:blip r:embed="rId2"/>
          <a:stretch>
            <a:fillRect/>
          </a:stretch>
        </p:blipFill>
        <p:spPr>
          <a:xfrm>
            <a:off x="4555453" y="0"/>
            <a:ext cx="7139242" cy="4761819"/>
          </a:xfrm>
          <a:prstGeom prst="rect">
            <a:avLst/>
          </a:prstGeom>
        </p:spPr>
      </p:pic>
      <p:sp>
        <p:nvSpPr>
          <p:cNvPr id="3" name="2 - Ισοσκελές τρίγωνο"/>
          <p:cNvSpPr/>
          <p:nvPr/>
        </p:nvSpPr>
        <p:spPr>
          <a:xfrm>
            <a:off x="933651" y="-203200"/>
            <a:ext cx="10761044" cy="685425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i="1" dirty="0">
              <a:solidFill>
                <a:schemeClr val="bg1"/>
              </a:solidFill>
            </a:endParaRPr>
          </a:p>
        </p:txBody>
      </p:sp>
      <p:sp>
        <p:nvSpPr>
          <p:cNvPr id="5" name="4 - Ορθογώνιο"/>
          <p:cNvSpPr/>
          <p:nvPr/>
        </p:nvSpPr>
        <p:spPr>
          <a:xfrm>
            <a:off x="3371273" y="1764145"/>
            <a:ext cx="5985163" cy="52828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a:t>К</a:t>
            </a:r>
            <a:r>
              <a:rPr lang="en-US" sz="2000" b="1" dirty="0"/>
              <a:t>	</a:t>
            </a:r>
            <a:r>
              <a:rPr lang="bg-BG" sz="2000" b="1" dirty="0"/>
              <a:t>        Как</a:t>
            </a:r>
            <a:r>
              <a:rPr lang="ru-RU" sz="2000" b="1" dirty="0"/>
              <a:t>во е „</a:t>
            </a:r>
            <a:r>
              <a:rPr lang="ru-RU" sz="2000" b="1" dirty="0" err="1"/>
              <a:t>greenwashing</a:t>
            </a:r>
            <a:r>
              <a:rPr lang="ru-RU" sz="2000" b="1" dirty="0"/>
              <a:t>“?</a:t>
            </a:r>
            <a:endParaRPr lang="ru-RU" sz="2000" dirty="0"/>
          </a:p>
          <a:p>
            <a:pPr algn="ctr"/>
            <a:r>
              <a:rPr lang="ru-RU" sz="2000" dirty="0"/>
              <a:t>Важно е да се </a:t>
            </a:r>
            <a:r>
              <a:rPr lang="ru-RU" sz="2000" dirty="0" err="1"/>
              <a:t>разбере</a:t>
            </a:r>
            <a:r>
              <a:rPr lang="ru-RU" sz="2000" dirty="0"/>
              <a:t> </a:t>
            </a:r>
            <a:r>
              <a:rPr lang="ru-RU" sz="2000" dirty="0" err="1"/>
              <a:t>определението</a:t>
            </a:r>
            <a:r>
              <a:rPr lang="ru-RU" sz="2000" dirty="0"/>
              <a:t> </a:t>
            </a:r>
          </a:p>
          <a:p>
            <a:pPr algn="ctr"/>
            <a:r>
              <a:rPr lang="ru-RU" sz="2000" dirty="0"/>
              <a:t>      за „</a:t>
            </a:r>
            <a:r>
              <a:rPr lang="ru-RU" sz="2000" dirty="0" err="1"/>
              <a:t>greenwashing</a:t>
            </a:r>
            <a:r>
              <a:rPr lang="ru-RU" sz="2000" dirty="0"/>
              <a:t>“.  </a:t>
            </a:r>
            <a:r>
              <a:rPr lang="ru-RU" sz="2000" dirty="0" err="1"/>
              <a:t>Според</a:t>
            </a:r>
            <a:r>
              <a:rPr lang="ru-RU" sz="2000" dirty="0"/>
              <a:t> речника на </a:t>
            </a:r>
            <a:r>
              <a:rPr lang="ru-RU" sz="2000" dirty="0" err="1"/>
              <a:t>Кеймбридж</a:t>
            </a:r>
            <a:r>
              <a:rPr lang="ru-RU" sz="2000" dirty="0"/>
              <a:t> „</a:t>
            </a:r>
            <a:r>
              <a:rPr lang="ru-RU" sz="2000" dirty="0" err="1"/>
              <a:t>greenwashing</a:t>
            </a:r>
            <a:r>
              <a:rPr lang="ru-RU" sz="2000" dirty="0"/>
              <a:t>“ е опит да се </a:t>
            </a:r>
            <a:r>
              <a:rPr lang="ru-RU" sz="2000" dirty="0" err="1"/>
              <a:t>накарат</a:t>
            </a:r>
            <a:r>
              <a:rPr lang="ru-RU" sz="2000" dirty="0"/>
              <a:t> </a:t>
            </a:r>
            <a:r>
              <a:rPr lang="ru-RU" sz="2000" dirty="0" err="1"/>
              <a:t>хората</a:t>
            </a:r>
            <a:r>
              <a:rPr lang="ru-RU" sz="2000" dirty="0"/>
              <a:t> да </a:t>
            </a:r>
            <a:r>
              <a:rPr lang="ru-RU" sz="2000" dirty="0" err="1"/>
              <a:t>повярват</a:t>
            </a:r>
            <a:r>
              <a:rPr lang="ru-RU" sz="2000" dirty="0"/>
              <a:t>, </a:t>
            </a:r>
            <a:r>
              <a:rPr lang="ru-RU" sz="2000" dirty="0" err="1"/>
              <a:t>че</a:t>
            </a:r>
            <a:r>
              <a:rPr lang="ru-RU" sz="2000" dirty="0"/>
              <a:t> </a:t>
            </a:r>
            <a:r>
              <a:rPr lang="ru-RU" sz="2000" dirty="0" err="1"/>
              <a:t>компанията</a:t>
            </a:r>
            <a:r>
              <a:rPr lang="ru-RU" sz="2000" dirty="0"/>
              <a:t> </a:t>
            </a:r>
            <a:r>
              <a:rPr lang="ru-RU" sz="2000" dirty="0" err="1"/>
              <a:t>ви</a:t>
            </a:r>
            <a:r>
              <a:rPr lang="ru-RU" sz="2000" dirty="0"/>
              <a:t> </a:t>
            </a:r>
            <a:r>
              <a:rPr lang="ru-RU" sz="2000" dirty="0" err="1"/>
              <a:t>прави</a:t>
            </a:r>
            <a:r>
              <a:rPr lang="ru-RU" sz="2000" dirty="0"/>
              <a:t> </a:t>
            </a:r>
            <a:r>
              <a:rPr lang="ru-RU" sz="2000" dirty="0" err="1"/>
              <a:t>повече</a:t>
            </a:r>
            <a:r>
              <a:rPr lang="ru-RU" sz="2000" dirty="0"/>
              <a:t> за </a:t>
            </a:r>
            <a:r>
              <a:rPr lang="ru-RU" sz="2000" dirty="0" err="1"/>
              <a:t>опазване</a:t>
            </a:r>
            <a:r>
              <a:rPr lang="ru-RU" sz="2000" dirty="0"/>
              <a:t> на </a:t>
            </a:r>
            <a:r>
              <a:rPr lang="ru-RU" sz="2000" dirty="0" err="1"/>
              <a:t>околната</a:t>
            </a:r>
            <a:r>
              <a:rPr lang="ru-RU" sz="2000" dirty="0"/>
              <a:t> среда, </a:t>
            </a:r>
            <a:r>
              <a:rPr lang="ru-RU" sz="2000" dirty="0" err="1"/>
              <a:t>отколкото</a:t>
            </a:r>
            <a:r>
              <a:rPr lang="ru-RU" sz="2000" dirty="0"/>
              <a:t> е в </a:t>
            </a:r>
            <a:r>
              <a:rPr lang="ru-RU" sz="2000" dirty="0" err="1"/>
              <a:t>действителност</a:t>
            </a:r>
            <a:r>
              <a:rPr lang="ru-RU" sz="2000" dirty="0"/>
              <a:t>. С </a:t>
            </a:r>
            <a:r>
              <a:rPr lang="ru-RU" sz="2000" dirty="0" err="1"/>
              <a:t>други</a:t>
            </a:r>
            <a:r>
              <a:rPr lang="ru-RU" sz="2000" dirty="0"/>
              <a:t> </a:t>
            </a:r>
            <a:r>
              <a:rPr lang="ru-RU" sz="2000" dirty="0" err="1"/>
              <a:t>думи</a:t>
            </a:r>
            <a:r>
              <a:rPr lang="ru-RU" sz="2000" dirty="0"/>
              <a:t>, „</a:t>
            </a:r>
            <a:r>
              <a:rPr lang="ru-RU" sz="2000" dirty="0" err="1"/>
              <a:t>greenwashing</a:t>
            </a:r>
            <a:r>
              <a:rPr lang="ru-RU" sz="2000" dirty="0"/>
              <a:t>“ е чисто </a:t>
            </a:r>
            <a:r>
              <a:rPr lang="ru-RU" sz="2000" dirty="0" err="1"/>
              <a:t>заблуждаване</a:t>
            </a:r>
            <a:r>
              <a:rPr lang="ru-RU" sz="2000" dirty="0"/>
              <a:t> на </a:t>
            </a:r>
            <a:r>
              <a:rPr lang="ru-RU" sz="2000" dirty="0" err="1"/>
              <a:t>потребителите</a:t>
            </a:r>
            <a:r>
              <a:rPr lang="ru-RU" sz="2000" dirty="0"/>
              <a:t>. То не </a:t>
            </a:r>
            <a:r>
              <a:rPr lang="ru-RU" sz="2000" dirty="0" err="1"/>
              <a:t>помага</a:t>
            </a:r>
            <a:r>
              <a:rPr lang="ru-RU" sz="2000" dirty="0"/>
              <a:t> да се </a:t>
            </a:r>
            <a:r>
              <a:rPr lang="ru-RU" sz="2000" dirty="0" err="1"/>
              <a:t>проправи</a:t>
            </a:r>
            <a:r>
              <a:rPr lang="ru-RU" sz="2000" dirty="0"/>
              <a:t> </a:t>
            </a:r>
            <a:r>
              <a:rPr lang="ru-RU" sz="2000" dirty="0" err="1"/>
              <a:t>път</a:t>
            </a:r>
            <a:r>
              <a:rPr lang="ru-RU" sz="2000" dirty="0"/>
              <a:t> </a:t>
            </a:r>
            <a:r>
              <a:rPr lang="ru-RU" sz="2000" dirty="0" err="1"/>
              <a:t>към</a:t>
            </a:r>
            <a:r>
              <a:rPr lang="ru-RU" sz="2000" dirty="0"/>
              <a:t> устойчиво </a:t>
            </a:r>
            <a:r>
              <a:rPr lang="ru-RU" sz="2000" dirty="0" err="1"/>
              <a:t>бъдеще</a:t>
            </a:r>
            <a:r>
              <a:rPr lang="ru-RU" sz="2000" dirty="0"/>
              <a:t>.</a:t>
            </a:r>
          </a:p>
          <a:p>
            <a:endParaRPr lang="ru-RU" sz="2000" dirty="0"/>
          </a:p>
          <a:p>
            <a:r>
              <a:rPr lang="ru-RU" sz="2000" dirty="0" err="1"/>
              <a:t>Прочети</a:t>
            </a:r>
            <a:r>
              <a:rPr lang="ru-RU" sz="2000" dirty="0"/>
              <a:t> </a:t>
            </a:r>
            <a:r>
              <a:rPr lang="ru-RU" sz="2000" dirty="0" err="1"/>
              <a:t>повече</a:t>
            </a:r>
            <a:r>
              <a:rPr lang="ru-RU" sz="2000" dirty="0"/>
              <a:t> на: </a:t>
            </a:r>
            <a:r>
              <a:rPr lang="en-US" sz="2000" dirty="0">
                <a:solidFill>
                  <a:schemeClr val="bg1"/>
                </a:solidFill>
                <a:hlinkClick r:id="rId3">
                  <a:extLst>
                    <a:ext uri="{A12FA001-AC4F-418D-AE19-62706E023703}">
                      <ahyp:hlinkClr xmlns:ahyp="http://schemas.microsoft.com/office/drawing/2018/hyperlinkcolor" xmlns="" val="tx"/>
                    </a:ext>
                  </a:extLst>
                </a:hlinkClick>
              </a:rPr>
              <a:t>https://ecovarna.info/kak-da-razpoznaem-zelenoto-izmivane/</a:t>
            </a:r>
            <a:endParaRPr lang="bg-BG" sz="2000" dirty="0">
              <a:solidFill>
                <a:schemeClr val="bg1"/>
              </a:solidFill>
            </a:endParaRPr>
          </a:p>
          <a:p>
            <a:endParaRPr lang="ru-RU" sz="2000" dirty="0"/>
          </a:p>
          <a:p>
            <a:pPr algn="ctr"/>
            <a:endParaRPr lang="en-US" sz="2400" dirty="0">
              <a:solidFill>
                <a:schemeClr val="accent4"/>
              </a:solidFill>
            </a:endParaRPr>
          </a:p>
        </p:txBody>
      </p:sp>
    </p:spTree>
    <p:extLst>
      <p:ext uri="{BB962C8B-B14F-4D97-AF65-F5344CB8AC3E}">
        <p14:creationId xmlns:p14="http://schemas.microsoft.com/office/powerpoint/2010/main" xmlns="" val="1786821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6 - Θέση εικόνας" descr="energy-efficient-lightbulbs-against-white-background-close-up-WBF001673.jpg"/>
          <p:cNvPicPr>
            <a:picLocks noGrp="1" noChangeAspect="1"/>
          </p:cNvPicPr>
          <p:nvPr>
            <p:ph type="pic" sz="quarter" idx="10"/>
          </p:nvPr>
        </p:nvPicPr>
        <p:blipFill>
          <a:blip r:embed="rId3"/>
          <a:srcRect t="21969" b="21969"/>
          <a:stretch>
            <a:fillRect/>
          </a:stretch>
        </p:blipFill>
        <p:spPr/>
      </p:pic>
      <p:sp>
        <p:nvSpPr>
          <p:cNvPr id="5" name="Text Placeholder 4">
            <a:extLst>
              <a:ext uri="{FF2B5EF4-FFF2-40B4-BE49-F238E27FC236}">
                <a16:creationId xmlns:a16="http://schemas.microsoft.com/office/drawing/2014/main" xmlns="" id="{F53E186E-EEE8-784F-BE9F-48BF925F13E9}"/>
              </a:ext>
            </a:extLst>
          </p:cNvPr>
          <p:cNvSpPr>
            <a:spLocks noGrp="1"/>
          </p:cNvSpPr>
          <p:nvPr>
            <p:ph type="body" sz="quarter" idx="17"/>
          </p:nvPr>
        </p:nvSpPr>
        <p:spPr/>
        <p:txBody>
          <a:bodyPr/>
          <a:lstStyle/>
          <a:p>
            <a:r>
              <a:rPr lang="en-US" dirty="0"/>
              <a:t>03</a:t>
            </a:r>
          </a:p>
        </p:txBody>
      </p:sp>
      <p:sp>
        <p:nvSpPr>
          <p:cNvPr id="6" name="Rectangle 5">
            <a:extLst>
              <a:ext uri="{FF2B5EF4-FFF2-40B4-BE49-F238E27FC236}">
                <a16:creationId xmlns:a16="http://schemas.microsoft.com/office/drawing/2014/main" xmlns="" id="{1DF2049A-9A6D-0A49-9CEA-AEAEB81268B2}"/>
              </a:ext>
            </a:extLst>
          </p:cNvPr>
          <p:cNvSpPr/>
          <p:nvPr/>
        </p:nvSpPr>
        <p:spPr>
          <a:xfrm>
            <a:off x="6022813" y="3429002"/>
            <a:ext cx="5042351" cy="1438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29" b="0"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endParaRPr>
          </a:p>
        </p:txBody>
      </p:sp>
      <p:sp>
        <p:nvSpPr>
          <p:cNvPr id="7" name="TextBox 6">
            <a:extLst>
              <a:ext uri="{FF2B5EF4-FFF2-40B4-BE49-F238E27FC236}">
                <a16:creationId xmlns:a16="http://schemas.microsoft.com/office/drawing/2014/main" xmlns="" id="{9664755C-D94B-2A4C-946A-2A124785D8C0}"/>
              </a:ext>
            </a:extLst>
          </p:cNvPr>
          <p:cNvSpPr txBox="1"/>
          <p:nvPr/>
        </p:nvSpPr>
        <p:spPr>
          <a:xfrm>
            <a:off x="5906320" y="3481299"/>
            <a:ext cx="54007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3600" b="1" spc="324" dirty="0">
                <a:solidFill>
                  <a:srgbClr val="EB7339"/>
                </a:solidFill>
                <a:latin typeface="Calibri" panose="020F0502020204030204" pitchFamily="34" charset="0"/>
                <a:cs typeface="Calibri" panose="020F0502020204030204" pitchFamily="34" charset="0"/>
              </a:rPr>
              <a:t>ДОБРАТА НОВИНА</a:t>
            </a:r>
          </a:p>
        </p:txBody>
      </p:sp>
      <p:grpSp>
        <p:nvGrpSpPr>
          <p:cNvPr id="9" name="Graphic 2">
            <a:extLst>
              <a:ext uri="{FF2B5EF4-FFF2-40B4-BE49-F238E27FC236}">
                <a16:creationId xmlns:a16="http://schemas.microsoft.com/office/drawing/2014/main" xmlns=""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xmlns=""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11" name="Freeform 10">
              <a:extLst>
                <a:ext uri="{FF2B5EF4-FFF2-40B4-BE49-F238E27FC236}">
                  <a16:creationId xmlns:a16="http://schemas.microsoft.com/office/drawing/2014/main" xmlns=""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12" name="Freeform 11">
              <a:extLst>
                <a:ext uri="{FF2B5EF4-FFF2-40B4-BE49-F238E27FC236}">
                  <a16:creationId xmlns:a16="http://schemas.microsoft.com/office/drawing/2014/main" xmlns=""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xmlns="" val="3135114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807231A-8C56-9D46-8B91-D1040E2F919E}"/>
              </a:ext>
            </a:extLst>
          </p:cNvPr>
          <p:cNvSpPr>
            <a:spLocks noGrp="1"/>
          </p:cNvSpPr>
          <p:nvPr>
            <p:ph type="body" sz="quarter" idx="18"/>
          </p:nvPr>
        </p:nvSpPr>
        <p:spPr>
          <a:xfrm>
            <a:off x="0" y="563418"/>
            <a:ext cx="7882128" cy="6040582"/>
          </a:xfrm>
          <a:prstGeom prst="rect">
            <a:avLst/>
          </a:prstGeom>
          <a:solidFill>
            <a:srgbClr val="354F92"/>
          </a:solidFill>
          <a:ln w="57150">
            <a:solidFill>
              <a:schemeClr val="tx1"/>
            </a:solidFill>
          </a:ln>
        </p:spPr>
        <p:txBody>
          <a:bodyPr/>
          <a:lstStyle/>
          <a:p>
            <a:pPr marL="342900" indent="-342900"/>
            <a:r>
              <a:rPr lang="en-US" b="1" dirty="0">
                <a:solidFill>
                  <a:schemeClr val="bg1"/>
                </a:solidFill>
                <a:effectLst>
                  <a:outerShdw blurRad="38100" dist="38100" dir="2700000" algn="tl">
                    <a:srgbClr val="000000">
                      <a:alpha val="43137"/>
                    </a:srgbClr>
                  </a:outerShdw>
                </a:effectLst>
              </a:rPr>
              <a:t>| </a:t>
            </a:r>
            <a:r>
              <a:rPr lang="ru-RU" b="1" dirty="0">
                <a:solidFill>
                  <a:schemeClr val="bg1"/>
                </a:solidFill>
                <a:effectLst>
                  <a:outerShdw blurRad="38100" dist="38100" dir="2700000" algn="tl">
                    <a:srgbClr val="000000">
                      <a:alpha val="43137"/>
                    </a:srgbClr>
                  </a:outerShdw>
                </a:effectLst>
              </a:rPr>
              <a:t>ЦУР 12 ДАННИ </a:t>
            </a:r>
            <a:r>
              <a:rPr lang="ru-RU" b="1" dirty="0" err="1">
                <a:solidFill>
                  <a:schemeClr val="bg1"/>
                </a:solidFill>
                <a:effectLst>
                  <a:outerShdw blurRad="38100" dist="38100" dir="2700000" algn="tl">
                    <a:srgbClr val="000000">
                      <a:alpha val="43137"/>
                    </a:srgbClr>
                  </a:outerShdw>
                </a:effectLst>
              </a:rPr>
              <a:t>Ако</a:t>
            </a:r>
            <a:r>
              <a:rPr lang="ru-RU" b="1" dirty="0">
                <a:solidFill>
                  <a:schemeClr val="bg1"/>
                </a:solidFill>
                <a:effectLst>
                  <a:outerShdw blurRad="38100" dist="38100" dir="2700000" algn="tl">
                    <a:srgbClr val="000000">
                      <a:alpha val="43137"/>
                    </a:srgbClr>
                  </a:outerShdw>
                </a:effectLst>
              </a:rPr>
              <a:t> световното население </a:t>
            </a:r>
            <a:r>
              <a:rPr lang="ru-RU" b="1" dirty="0" err="1">
                <a:solidFill>
                  <a:schemeClr val="bg1"/>
                </a:solidFill>
                <a:effectLst>
                  <a:outerShdw blurRad="38100" dist="38100" dir="2700000" algn="tl">
                    <a:srgbClr val="000000">
                      <a:alpha val="43137"/>
                    </a:srgbClr>
                  </a:outerShdw>
                </a:effectLst>
              </a:rPr>
              <a:t>достигне</a:t>
            </a:r>
            <a:r>
              <a:rPr lang="ru-RU" b="1" dirty="0">
                <a:solidFill>
                  <a:schemeClr val="bg1"/>
                </a:solidFill>
                <a:effectLst>
                  <a:outerShdw blurRad="38100" dist="38100" dir="2700000" algn="tl">
                    <a:srgbClr val="000000">
                      <a:alpha val="43137"/>
                    </a:srgbClr>
                  </a:outerShdw>
                </a:effectLst>
              </a:rPr>
              <a:t> 9,6 </a:t>
            </a:r>
            <a:r>
              <a:rPr lang="ru-RU" b="1" dirty="0" err="1">
                <a:solidFill>
                  <a:schemeClr val="bg1"/>
                </a:solidFill>
                <a:effectLst>
                  <a:outerShdw blurRad="38100" dist="38100" dir="2700000" algn="tl">
                    <a:srgbClr val="000000">
                      <a:alpha val="43137"/>
                    </a:srgbClr>
                  </a:outerShdw>
                </a:effectLst>
              </a:rPr>
              <a:t>милиарда</a:t>
            </a:r>
            <a:r>
              <a:rPr lang="ru-RU" b="1" dirty="0">
                <a:solidFill>
                  <a:schemeClr val="bg1"/>
                </a:solidFill>
                <a:effectLst>
                  <a:outerShdw blurRad="38100" dist="38100" dir="2700000" algn="tl">
                    <a:srgbClr val="000000">
                      <a:alpha val="43137"/>
                    </a:srgbClr>
                  </a:outerShdw>
                </a:effectLst>
              </a:rPr>
              <a:t> до 2050 г., </a:t>
            </a:r>
            <a:r>
              <a:rPr lang="ru-RU" b="1" dirty="0" err="1">
                <a:solidFill>
                  <a:schemeClr val="bg1"/>
                </a:solidFill>
                <a:effectLst>
                  <a:outerShdw blurRad="38100" dist="38100" dir="2700000" algn="tl">
                    <a:srgbClr val="000000">
                      <a:alpha val="43137"/>
                    </a:srgbClr>
                  </a:outerShdw>
                </a:effectLst>
              </a:rPr>
              <a:t>еквивалентът</a:t>
            </a:r>
            <a:r>
              <a:rPr lang="ru-RU" b="1" dirty="0">
                <a:solidFill>
                  <a:schemeClr val="bg1"/>
                </a:solidFill>
                <a:effectLst>
                  <a:outerShdw blurRad="38100" dist="38100" dir="2700000" algn="tl">
                    <a:srgbClr val="000000">
                      <a:alpha val="43137"/>
                    </a:srgbClr>
                  </a:outerShdw>
                </a:effectLst>
              </a:rPr>
              <a:t> на почти три </a:t>
            </a:r>
            <a:r>
              <a:rPr lang="ru-RU" b="1" dirty="0" err="1">
                <a:solidFill>
                  <a:schemeClr val="bg1"/>
                </a:solidFill>
                <a:effectLst>
                  <a:outerShdw blurRad="38100" dist="38100" dir="2700000" algn="tl">
                    <a:srgbClr val="000000">
                      <a:alpha val="43137"/>
                    </a:srgbClr>
                  </a:outerShdw>
                </a:effectLst>
              </a:rPr>
              <a:t>планети</a:t>
            </a:r>
            <a:r>
              <a:rPr lang="ru-RU" b="1" dirty="0">
                <a:solidFill>
                  <a:schemeClr val="bg1"/>
                </a:solidFill>
                <a:effectLst>
                  <a:outerShdw blurRad="38100" dist="38100" dir="2700000" algn="tl">
                    <a:srgbClr val="000000">
                      <a:alpha val="43137"/>
                    </a:srgbClr>
                  </a:outerShdw>
                </a:effectLst>
              </a:rPr>
              <a:t> </a:t>
            </a:r>
            <a:r>
              <a:rPr lang="ru-RU" b="1" dirty="0" err="1">
                <a:solidFill>
                  <a:schemeClr val="bg1"/>
                </a:solidFill>
                <a:effectLst>
                  <a:outerShdw blurRad="38100" dist="38100" dir="2700000" algn="tl">
                    <a:srgbClr val="000000">
                      <a:alpha val="43137"/>
                    </a:srgbClr>
                  </a:outerShdw>
                </a:effectLst>
              </a:rPr>
              <a:t>ще</a:t>
            </a:r>
            <a:r>
              <a:rPr lang="ru-RU" b="1" dirty="0">
                <a:solidFill>
                  <a:schemeClr val="bg1"/>
                </a:solidFill>
                <a:effectLst>
                  <a:outerShdw blurRad="38100" dist="38100" dir="2700000" algn="tl">
                    <a:srgbClr val="000000">
                      <a:alpha val="43137"/>
                    </a:srgbClr>
                  </a:outerShdw>
                </a:effectLst>
              </a:rPr>
              <a:t> е необходим, за </a:t>
            </a:r>
            <a:r>
              <a:rPr lang="ru-RU" b="1" dirty="0" err="1">
                <a:solidFill>
                  <a:schemeClr val="bg1"/>
                </a:solidFill>
                <a:effectLst>
                  <a:outerShdw blurRad="38100" dist="38100" dir="2700000" algn="tl">
                    <a:srgbClr val="000000">
                      <a:alpha val="43137"/>
                    </a:srgbClr>
                  </a:outerShdw>
                </a:effectLst>
              </a:rPr>
              <a:t>осигуряване</a:t>
            </a:r>
            <a:r>
              <a:rPr lang="ru-RU" b="1" dirty="0">
                <a:solidFill>
                  <a:schemeClr val="bg1"/>
                </a:solidFill>
                <a:effectLst>
                  <a:outerShdw blurRad="38100" dist="38100" dir="2700000" algn="tl">
                    <a:srgbClr val="000000">
                      <a:alpha val="43137"/>
                    </a:srgbClr>
                  </a:outerShdw>
                </a:effectLst>
              </a:rPr>
              <a:t> на </a:t>
            </a:r>
            <a:r>
              <a:rPr lang="ru-RU" b="1" dirty="0" err="1">
                <a:solidFill>
                  <a:schemeClr val="bg1"/>
                </a:solidFill>
                <a:effectLst>
                  <a:outerShdw blurRad="38100" dist="38100" dir="2700000" algn="tl">
                    <a:srgbClr val="000000">
                      <a:alpha val="43137"/>
                    </a:srgbClr>
                  </a:outerShdw>
                </a:effectLst>
              </a:rPr>
              <a:t>природните</a:t>
            </a:r>
            <a:r>
              <a:rPr lang="ru-RU" b="1" dirty="0">
                <a:solidFill>
                  <a:schemeClr val="bg1"/>
                </a:solidFill>
                <a:effectLst>
                  <a:outerShdw blurRad="38100" dist="38100" dir="2700000" algn="tl">
                    <a:srgbClr val="000000">
                      <a:alpha val="43137"/>
                    </a:srgbClr>
                  </a:outerShdw>
                </a:effectLst>
              </a:rPr>
              <a:t> </a:t>
            </a:r>
            <a:r>
              <a:rPr lang="ru-RU" b="1" dirty="0" err="1">
                <a:solidFill>
                  <a:schemeClr val="bg1"/>
                </a:solidFill>
                <a:effectLst>
                  <a:outerShdw blurRad="38100" dist="38100" dir="2700000" algn="tl">
                    <a:srgbClr val="000000">
                      <a:alpha val="43137"/>
                    </a:srgbClr>
                  </a:outerShdw>
                </a:effectLst>
              </a:rPr>
              <a:t>ресурси</a:t>
            </a:r>
            <a:r>
              <a:rPr lang="ru-RU" b="1" dirty="0">
                <a:solidFill>
                  <a:schemeClr val="bg1"/>
                </a:solidFill>
                <a:effectLst>
                  <a:outerShdw blurRad="38100" dist="38100" dir="2700000" algn="tl">
                    <a:srgbClr val="000000">
                      <a:alpha val="43137"/>
                    </a:srgbClr>
                  </a:outerShdw>
                </a:effectLst>
              </a:rPr>
              <a:t>, </a:t>
            </a:r>
            <a:r>
              <a:rPr lang="ru-RU" b="1" dirty="0" err="1">
                <a:solidFill>
                  <a:schemeClr val="bg1"/>
                </a:solidFill>
                <a:effectLst>
                  <a:outerShdw blurRad="38100" dist="38100" dir="2700000" algn="tl">
                    <a:srgbClr val="000000">
                      <a:alpha val="43137"/>
                    </a:srgbClr>
                  </a:outerShdw>
                </a:effectLst>
              </a:rPr>
              <a:t>необходими</a:t>
            </a:r>
            <a:r>
              <a:rPr lang="ru-RU" b="1" dirty="0">
                <a:solidFill>
                  <a:schemeClr val="bg1"/>
                </a:solidFill>
                <a:effectLst>
                  <a:outerShdw blurRad="38100" dist="38100" dir="2700000" algn="tl">
                    <a:srgbClr val="000000">
                      <a:alpha val="43137"/>
                    </a:srgbClr>
                  </a:outerShdw>
                </a:effectLst>
              </a:rPr>
              <a:t> за </a:t>
            </a:r>
            <a:r>
              <a:rPr lang="ru-RU" b="1" dirty="0" err="1">
                <a:solidFill>
                  <a:schemeClr val="bg1"/>
                </a:solidFill>
                <a:effectLst>
                  <a:outerShdw blurRad="38100" dist="38100" dir="2700000" algn="tl">
                    <a:srgbClr val="000000">
                      <a:alpha val="43137"/>
                    </a:srgbClr>
                  </a:outerShdw>
                </a:effectLst>
              </a:rPr>
              <a:t>поддържане</a:t>
            </a:r>
            <a:r>
              <a:rPr lang="ru-RU" b="1" dirty="0">
                <a:solidFill>
                  <a:schemeClr val="bg1"/>
                </a:solidFill>
                <a:effectLst>
                  <a:outerShdw blurRad="38100" dist="38100" dir="2700000" algn="tl">
                    <a:srgbClr val="000000">
                      <a:alpha val="43137"/>
                    </a:srgbClr>
                  </a:outerShdw>
                </a:effectLst>
              </a:rPr>
              <a:t> на </a:t>
            </a:r>
            <a:r>
              <a:rPr lang="ru-RU" b="1" dirty="0" err="1">
                <a:solidFill>
                  <a:schemeClr val="bg1"/>
                </a:solidFill>
                <a:effectLst>
                  <a:outerShdw blurRad="38100" dist="38100" dir="2700000" algn="tl">
                    <a:srgbClr val="000000">
                      <a:alpha val="43137"/>
                    </a:srgbClr>
                  </a:outerShdw>
                </a:effectLst>
              </a:rPr>
              <a:t>сегашния</a:t>
            </a:r>
            <a:r>
              <a:rPr lang="ru-RU" b="1" dirty="0">
                <a:solidFill>
                  <a:schemeClr val="bg1"/>
                </a:solidFill>
                <a:effectLst>
                  <a:outerShdw blurRad="38100" dist="38100" dir="2700000" algn="tl">
                    <a:srgbClr val="000000">
                      <a:alpha val="43137"/>
                    </a:srgbClr>
                  </a:outerShdw>
                </a:effectLst>
              </a:rPr>
              <a:t> начин на живот.</a:t>
            </a:r>
            <a:endParaRPr lang="en-US" dirty="0">
              <a:solidFill>
                <a:schemeClr val="bg1"/>
              </a:solidFill>
              <a:effectLst>
                <a:outerShdw blurRad="38100" dist="38100" dir="2700000" algn="tl">
                  <a:srgbClr val="000000">
                    <a:alpha val="43137"/>
                  </a:srgbClr>
                </a:outerShdw>
              </a:effectLst>
            </a:endParaRPr>
          </a:p>
          <a:p>
            <a:pPr marL="342900" indent="-342900"/>
            <a:r>
              <a:rPr lang="en-US" dirty="0">
                <a:solidFill>
                  <a:schemeClr val="bg1"/>
                </a:solidFill>
                <a:effectLst>
                  <a:outerShdw blurRad="38100" dist="38100" dir="2700000" algn="tl">
                    <a:srgbClr val="000000">
                      <a:alpha val="43137"/>
                    </a:srgbClr>
                  </a:outerShdw>
                </a:effectLst>
                <a:sym typeface="Webdings"/>
              </a:rPr>
              <a:t> </a:t>
            </a:r>
            <a:r>
              <a:rPr lang="bg-BG" b="1" dirty="0">
                <a:solidFill>
                  <a:schemeClr val="bg1"/>
                </a:solidFill>
                <a:effectLst>
                  <a:outerShdw blurRad="38100" dist="38100" dir="2700000" algn="tl">
                    <a:srgbClr val="000000">
                      <a:alpha val="43137"/>
                    </a:srgbClr>
                  </a:outerShdw>
                </a:effectLst>
                <a:sym typeface="Wingdings" panose="05000000000000000000" pitchFamily="2" charset="2"/>
              </a:rPr>
              <a:t>ДН</a:t>
            </a:r>
            <a:r>
              <a:rPr lang="en-US" b="1" dirty="0">
                <a:solidFill>
                  <a:schemeClr val="bg1"/>
                </a:solidFill>
                <a:effectLst>
                  <a:outerShdw blurRad="38100" dist="38100" dir="2700000" algn="tl">
                    <a:srgbClr val="000000">
                      <a:alpha val="43137"/>
                    </a:srgbClr>
                  </a:outerShdw>
                </a:effectLst>
                <a:sym typeface="Wingdings" panose="05000000000000000000" pitchFamily="2" charset="2"/>
              </a:rPr>
              <a:t>  </a:t>
            </a:r>
            <a:r>
              <a:rPr lang="ru-RU" dirty="0">
                <a:solidFill>
                  <a:schemeClr val="bg1"/>
                </a:solidFill>
                <a:effectLst>
                  <a:outerShdw blurRad="38100" dist="38100" dir="2700000" algn="tl">
                    <a:srgbClr val="000000">
                      <a:alpha val="43137"/>
                    </a:srgbClr>
                  </a:outerShdw>
                </a:effectLst>
                <a:sym typeface="Wingdings" panose="05000000000000000000" pitchFamily="2" charset="2"/>
              </a:rPr>
              <a:t>Дори и най-лошите научни прогнози за растежа на световното население сочат, че е вероятно то да спре на 9-11 милиарда до края на века и оттогава да започне да намалява.</a:t>
            </a:r>
            <a:r>
              <a:rPr lang="en-US" dirty="0">
                <a:solidFill>
                  <a:schemeClr val="bg1"/>
                </a:solidFill>
                <a:effectLst>
                  <a:outerShdw blurRad="38100" dist="38100" dir="2700000" algn="tl">
                    <a:srgbClr val="000000">
                      <a:alpha val="43137"/>
                    </a:srgbClr>
                  </a:outerShdw>
                </a:effectLst>
                <a:sym typeface="Wingdings" panose="05000000000000000000" pitchFamily="2" charset="2"/>
              </a:rPr>
              <a:t> </a:t>
            </a:r>
            <a:r>
              <a:rPr lang="bg-BG" sz="1800" i="1" dirty="0">
                <a:solidFill>
                  <a:schemeClr val="bg1"/>
                </a:solidFill>
                <a:effectLst>
                  <a:outerShdw blurRad="38100" dist="38100" dir="2700000" algn="tl">
                    <a:srgbClr val="000000">
                      <a:alpha val="43137"/>
                    </a:srgbClr>
                  </a:outerShdw>
                </a:effectLst>
                <a:sym typeface="Wingdings" panose="05000000000000000000" pitchFamily="2" charset="2"/>
              </a:rPr>
              <a:t>Източник</a:t>
            </a:r>
            <a:r>
              <a:rPr lang="en-US" sz="1800" i="1" dirty="0">
                <a:solidFill>
                  <a:schemeClr val="bg1"/>
                </a:solidFill>
                <a:effectLst>
                  <a:outerShdw blurRad="38100" dist="38100" dir="2700000" algn="tl">
                    <a:srgbClr val="000000">
                      <a:alpha val="43137"/>
                    </a:srgbClr>
                  </a:outerShdw>
                </a:effectLst>
                <a:sym typeface="Wingdings" panose="05000000000000000000" pitchFamily="2" charset="2"/>
              </a:rPr>
              <a:t>: ourworldindata.org</a:t>
            </a:r>
            <a:r>
              <a:rPr lang="bg-BG" sz="1800" i="1" dirty="0">
                <a:solidFill>
                  <a:schemeClr val="bg1"/>
                </a:solidFill>
                <a:effectLst>
                  <a:outerShdw blurRad="38100" dist="38100" dir="2700000" algn="tl">
                    <a:srgbClr val="000000">
                      <a:alpha val="43137"/>
                    </a:srgbClr>
                  </a:outerShdw>
                </a:effectLst>
                <a:sym typeface="Wingdings" panose="05000000000000000000" pitchFamily="2" charset="2"/>
              </a:rPr>
              <a:t> </a:t>
            </a:r>
            <a:endParaRPr lang="en-US" dirty="0">
              <a:solidFill>
                <a:schemeClr val="bg1"/>
              </a:solidFill>
              <a:effectLst>
                <a:outerShdw blurRad="38100" dist="38100" dir="2700000" algn="tl">
                  <a:srgbClr val="000000">
                    <a:alpha val="43137"/>
                  </a:srgbClr>
                </a:outerShdw>
              </a:effectLst>
              <a:sym typeface="Wingdings" panose="05000000000000000000" pitchFamily="2" charset="2"/>
            </a:endParaRPr>
          </a:p>
          <a:p>
            <a:pPr marL="342900" indent="-342900"/>
            <a:r>
              <a:rPr lang="en-US" dirty="0">
                <a:solidFill>
                  <a:schemeClr val="bg1"/>
                </a:solidFill>
                <a:effectLst>
                  <a:outerShdw blurRad="38100" dist="38100" dir="2700000" algn="tl">
                    <a:srgbClr val="000000">
                      <a:alpha val="43137"/>
                    </a:srgbClr>
                  </a:outerShdw>
                </a:effectLst>
                <a:sym typeface="Webdings"/>
              </a:rPr>
              <a:t> </a:t>
            </a:r>
            <a:r>
              <a:rPr lang="bg-BG" b="1" dirty="0">
                <a:solidFill>
                  <a:schemeClr val="bg1"/>
                </a:solidFill>
                <a:effectLst>
                  <a:outerShdw blurRad="38100" dist="38100" dir="2700000" algn="tl">
                    <a:srgbClr val="000000">
                      <a:alpha val="43137"/>
                    </a:srgbClr>
                  </a:outerShdw>
                </a:effectLst>
                <a:sym typeface="Wingdings" panose="05000000000000000000" pitchFamily="2" charset="2"/>
              </a:rPr>
              <a:t>ДН</a:t>
            </a:r>
            <a:r>
              <a:rPr lang="en-US" b="1" dirty="0">
                <a:solidFill>
                  <a:schemeClr val="bg1"/>
                </a:solidFill>
                <a:effectLst>
                  <a:outerShdw blurRad="38100" dist="38100" dir="2700000" algn="tl">
                    <a:srgbClr val="000000">
                      <a:alpha val="43137"/>
                    </a:srgbClr>
                  </a:outerShdw>
                </a:effectLst>
                <a:sym typeface="Wingdings" panose="05000000000000000000" pitchFamily="2" charset="2"/>
              </a:rPr>
              <a:t>  </a:t>
            </a:r>
            <a:r>
              <a:rPr lang="bg-BG" dirty="0">
                <a:solidFill>
                  <a:schemeClr val="bg1"/>
                </a:solidFill>
                <a:effectLst>
                  <a:outerShdw blurRad="38100" dist="38100" dir="2700000" algn="tl">
                    <a:srgbClr val="000000">
                      <a:alpha val="43137"/>
                    </a:srgbClr>
                  </a:outerShdw>
                </a:effectLst>
                <a:sym typeface="Wingdings" panose="05000000000000000000" pitchFamily="2" charset="2"/>
              </a:rPr>
              <a:t>Понастоящем</a:t>
            </a:r>
            <a:r>
              <a:rPr lang="bg-BG" b="1" dirty="0">
                <a:solidFill>
                  <a:schemeClr val="bg1"/>
                </a:solidFill>
                <a:effectLst>
                  <a:outerShdw blurRad="38100" dist="38100" dir="2700000" algn="tl">
                    <a:srgbClr val="000000">
                      <a:alpha val="43137"/>
                    </a:srgbClr>
                  </a:outerShdw>
                </a:effectLst>
                <a:sym typeface="Wingdings" panose="05000000000000000000" pitchFamily="2" charset="2"/>
              </a:rPr>
              <a:t> </a:t>
            </a:r>
            <a:r>
              <a:rPr lang="ru-RU" dirty="0">
                <a:solidFill>
                  <a:schemeClr val="bg1"/>
                </a:solidFill>
                <a:effectLst>
                  <a:outerShdw blurRad="38100" dist="38100" dir="2700000" algn="tl">
                    <a:srgbClr val="000000">
                      <a:alpha val="43137"/>
                    </a:srgbClr>
                  </a:outerShdw>
                </a:effectLst>
                <a:sym typeface="Wingdings" panose="05000000000000000000" pitchFamily="2" charset="2"/>
              </a:rPr>
              <a:t>93% от 250-те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най-големи</a:t>
            </a:r>
            <a:r>
              <a:rPr lang="ru-RU" dirty="0">
                <a:solidFill>
                  <a:schemeClr val="bg1"/>
                </a:solidFill>
                <a:effectLst>
                  <a:outerShdw blurRad="38100" dist="38100" dir="2700000" algn="tl">
                    <a:srgbClr val="000000">
                      <a:alpha val="43137"/>
                    </a:srgbClr>
                  </a:outerShdw>
                </a:effectLst>
                <a:sym typeface="Wingdings" panose="05000000000000000000" pitchFamily="2" charset="2"/>
              </a:rPr>
              <a:t> компании в света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докладват</a:t>
            </a:r>
            <a:r>
              <a:rPr lang="ru-RU" dirty="0">
                <a:solidFill>
                  <a:schemeClr val="bg1"/>
                </a:solidFill>
                <a:effectLst>
                  <a:outerShdw blurRad="38100" dist="38100" dir="2700000" algn="tl">
                    <a:srgbClr val="000000">
                      <a:alpha val="43137"/>
                    </a:srgbClr>
                  </a:outerShdw>
                </a:effectLst>
                <a:sym typeface="Wingdings" panose="05000000000000000000" pitchFamily="2" charset="2"/>
              </a:rPr>
              <a:t> за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устойчивост</a:t>
            </a:r>
            <a:r>
              <a:rPr lang="ru-RU" dirty="0">
                <a:solidFill>
                  <a:schemeClr val="bg1"/>
                </a:solidFill>
                <a:effectLst>
                  <a:outerShdw blurRad="38100" dist="38100" dir="2700000" algn="tl">
                    <a:srgbClr val="000000">
                      <a:alpha val="43137"/>
                    </a:srgbClr>
                  </a:outerShdw>
                </a:effectLst>
                <a:sym typeface="Wingdings" panose="05000000000000000000" pitchFamily="2" charset="2"/>
              </a:rPr>
              <a:t>.</a:t>
            </a:r>
            <a:endParaRPr lang="en-US" dirty="0">
              <a:solidFill>
                <a:schemeClr val="bg1"/>
              </a:solidFill>
              <a:effectLst>
                <a:outerShdw blurRad="38100" dist="38100" dir="2700000" algn="tl">
                  <a:srgbClr val="000000">
                    <a:alpha val="43137"/>
                  </a:srgbClr>
                </a:outerShdw>
              </a:effectLst>
              <a:sym typeface="Wingdings" panose="05000000000000000000" pitchFamily="2" charset="2"/>
            </a:endParaRPr>
          </a:p>
          <a:p>
            <a:pPr marL="342900" indent="-342900"/>
            <a:r>
              <a:rPr lang="en-US" dirty="0">
                <a:solidFill>
                  <a:schemeClr val="bg1"/>
                </a:solidFill>
                <a:effectLst>
                  <a:outerShdw blurRad="38100" dist="38100" dir="2700000" algn="tl">
                    <a:srgbClr val="000000">
                      <a:alpha val="43137"/>
                    </a:srgbClr>
                  </a:outerShdw>
                </a:effectLst>
                <a:sym typeface="Webdings"/>
              </a:rPr>
              <a:t> </a:t>
            </a:r>
            <a:r>
              <a:rPr lang="bg-BG" b="1" dirty="0">
                <a:solidFill>
                  <a:schemeClr val="bg1"/>
                </a:solidFill>
                <a:effectLst>
                  <a:outerShdw blurRad="38100" dist="38100" dir="2700000" algn="tl">
                    <a:srgbClr val="000000">
                      <a:alpha val="43137"/>
                    </a:srgbClr>
                  </a:outerShdw>
                </a:effectLst>
                <a:sym typeface="Wingdings" panose="05000000000000000000" pitchFamily="2" charset="2"/>
              </a:rPr>
              <a:t>ДН</a:t>
            </a:r>
            <a:r>
              <a:rPr lang="en-US" b="1" dirty="0">
                <a:solidFill>
                  <a:schemeClr val="bg1"/>
                </a:solidFill>
                <a:effectLst>
                  <a:outerShdw blurRad="38100" dist="38100" dir="2700000" algn="tl">
                    <a:srgbClr val="000000">
                      <a:alpha val="43137"/>
                    </a:srgbClr>
                  </a:outerShdw>
                </a:effectLst>
                <a:sym typeface="Wingdings" panose="05000000000000000000" pitchFamily="2" charset="2"/>
              </a:rPr>
              <a:t>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Ако</a:t>
            </a:r>
            <a:r>
              <a:rPr lang="ru-RU" dirty="0">
                <a:solidFill>
                  <a:schemeClr val="bg1"/>
                </a:solidFill>
                <a:effectLst>
                  <a:outerShdw blurRad="38100" dist="38100" dir="2700000" algn="tl">
                    <a:srgbClr val="000000">
                      <a:alpha val="43137"/>
                    </a:srgbClr>
                  </a:outerShdw>
                </a:effectLst>
                <a:sym typeface="Wingdings" panose="05000000000000000000" pitchFamily="2" charset="2"/>
              </a:rPr>
              <a:t>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хората</a:t>
            </a:r>
            <a:r>
              <a:rPr lang="ru-RU" dirty="0">
                <a:solidFill>
                  <a:schemeClr val="bg1"/>
                </a:solidFill>
                <a:effectLst>
                  <a:outerShdw blurRad="38100" dist="38100" dir="2700000" algn="tl">
                    <a:srgbClr val="000000">
                      <a:alpha val="43137"/>
                    </a:srgbClr>
                  </a:outerShdw>
                </a:effectLst>
                <a:sym typeface="Wingdings" panose="05000000000000000000" pitchFamily="2" charset="2"/>
              </a:rPr>
              <a:t> по света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преминат</a:t>
            </a:r>
            <a:r>
              <a:rPr lang="ru-RU" dirty="0">
                <a:solidFill>
                  <a:schemeClr val="bg1"/>
                </a:solidFill>
                <a:effectLst>
                  <a:outerShdw blurRad="38100" dist="38100" dir="2700000" algn="tl">
                    <a:srgbClr val="000000">
                      <a:alpha val="43137"/>
                    </a:srgbClr>
                  </a:outerShdw>
                </a:effectLst>
                <a:sym typeface="Wingdings" panose="05000000000000000000" pitchFamily="2" charset="2"/>
              </a:rPr>
              <a:t>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към</a:t>
            </a:r>
            <a:r>
              <a:rPr lang="ru-RU" dirty="0">
                <a:solidFill>
                  <a:schemeClr val="bg1"/>
                </a:solidFill>
                <a:effectLst>
                  <a:outerShdw blurRad="38100" dist="38100" dir="2700000" algn="tl">
                    <a:srgbClr val="000000">
                      <a:alpha val="43137"/>
                    </a:srgbClr>
                  </a:outerShdw>
                </a:effectLst>
                <a:sym typeface="Wingdings" panose="05000000000000000000" pitchFamily="2" charset="2"/>
              </a:rPr>
              <a:t>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енергийно</a:t>
            </a:r>
            <a:r>
              <a:rPr lang="ru-RU" dirty="0">
                <a:solidFill>
                  <a:schemeClr val="bg1"/>
                </a:solidFill>
                <a:effectLst>
                  <a:outerShdw blurRad="38100" dist="38100" dir="2700000" algn="tl">
                    <a:srgbClr val="000000">
                      <a:alpha val="43137"/>
                    </a:srgbClr>
                  </a:outerShdw>
                </a:effectLst>
                <a:sym typeface="Wingdings" panose="05000000000000000000" pitchFamily="2" charset="2"/>
              </a:rPr>
              <a:t>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ефективни</a:t>
            </a:r>
            <a:r>
              <a:rPr lang="ru-RU" dirty="0">
                <a:solidFill>
                  <a:schemeClr val="bg1"/>
                </a:solidFill>
                <a:effectLst>
                  <a:outerShdw blurRad="38100" dist="38100" dir="2700000" algn="tl">
                    <a:srgbClr val="000000">
                      <a:alpha val="43137"/>
                    </a:srgbClr>
                  </a:outerShdw>
                </a:effectLst>
                <a:sym typeface="Wingdings" panose="05000000000000000000" pitchFamily="2" charset="2"/>
              </a:rPr>
              <a:t>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осветителни</a:t>
            </a:r>
            <a:r>
              <a:rPr lang="ru-RU" dirty="0">
                <a:solidFill>
                  <a:schemeClr val="bg1"/>
                </a:solidFill>
                <a:effectLst>
                  <a:outerShdw blurRad="38100" dist="38100" dir="2700000" algn="tl">
                    <a:srgbClr val="000000">
                      <a:alpha val="43137"/>
                    </a:srgbClr>
                  </a:outerShdw>
                </a:effectLst>
                <a:sym typeface="Wingdings" panose="05000000000000000000" pitchFamily="2" charset="2"/>
              </a:rPr>
              <a:t> тела,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светът</a:t>
            </a:r>
            <a:r>
              <a:rPr lang="ru-RU" dirty="0">
                <a:solidFill>
                  <a:schemeClr val="bg1"/>
                </a:solidFill>
                <a:effectLst>
                  <a:outerShdw blurRad="38100" dist="38100" dir="2700000" algn="tl">
                    <a:srgbClr val="000000">
                      <a:alpha val="43137"/>
                    </a:srgbClr>
                  </a:outerShdw>
                </a:effectLst>
                <a:sym typeface="Wingdings" panose="05000000000000000000" pitchFamily="2" charset="2"/>
              </a:rPr>
              <a:t>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ще</a:t>
            </a:r>
            <a:r>
              <a:rPr lang="ru-RU" dirty="0">
                <a:solidFill>
                  <a:schemeClr val="bg1"/>
                </a:solidFill>
                <a:effectLst>
                  <a:outerShdw blurRad="38100" dist="38100" dir="2700000" algn="tl">
                    <a:srgbClr val="000000">
                      <a:alpha val="43137"/>
                    </a:srgbClr>
                  </a:outerShdw>
                </a:effectLst>
                <a:sym typeface="Wingdings" panose="05000000000000000000" pitchFamily="2" charset="2"/>
              </a:rPr>
              <a:t>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спести</a:t>
            </a:r>
            <a:r>
              <a:rPr lang="ru-RU" dirty="0">
                <a:solidFill>
                  <a:schemeClr val="bg1"/>
                </a:solidFill>
                <a:effectLst>
                  <a:outerShdw blurRad="38100" dist="38100" dir="2700000" algn="tl">
                    <a:srgbClr val="000000">
                      <a:alpha val="43137"/>
                    </a:srgbClr>
                  </a:outerShdw>
                </a:effectLst>
                <a:sym typeface="Wingdings" panose="05000000000000000000" pitchFamily="2" charset="2"/>
              </a:rPr>
              <a:t> 120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милиарда</a:t>
            </a:r>
            <a:r>
              <a:rPr lang="ru-RU" dirty="0">
                <a:solidFill>
                  <a:schemeClr val="bg1"/>
                </a:solidFill>
                <a:effectLst>
                  <a:outerShdw blurRad="38100" dist="38100" dir="2700000" algn="tl">
                    <a:srgbClr val="000000">
                      <a:alpha val="43137"/>
                    </a:srgbClr>
                  </a:outerShdw>
                </a:effectLst>
                <a:sym typeface="Wingdings" panose="05000000000000000000" pitchFamily="2" charset="2"/>
              </a:rPr>
              <a:t>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щатски</a:t>
            </a:r>
            <a:r>
              <a:rPr lang="ru-RU" dirty="0">
                <a:solidFill>
                  <a:schemeClr val="bg1"/>
                </a:solidFill>
                <a:effectLst>
                  <a:outerShdw blurRad="38100" dist="38100" dir="2700000" algn="tl">
                    <a:srgbClr val="000000">
                      <a:alpha val="43137"/>
                    </a:srgbClr>
                  </a:outerShdw>
                </a:effectLst>
                <a:sym typeface="Wingdings" panose="05000000000000000000" pitchFamily="2" charset="2"/>
              </a:rPr>
              <a:t>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долара</a:t>
            </a:r>
            <a:r>
              <a:rPr lang="ru-RU" dirty="0">
                <a:solidFill>
                  <a:schemeClr val="bg1"/>
                </a:solidFill>
                <a:effectLst>
                  <a:outerShdw blurRad="38100" dist="38100" dir="2700000" algn="tl">
                    <a:srgbClr val="000000">
                      <a:alpha val="43137"/>
                    </a:srgbClr>
                  </a:outerShdw>
                </a:effectLst>
                <a:sym typeface="Wingdings" panose="05000000000000000000" pitchFamily="2" charset="2"/>
              </a:rPr>
              <a:t>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годишно</a:t>
            </a:r>
            <a:r>
              <a:rPr lang="ru-RU" dirty="0">
                <a:solidFill>
                  <a:schemeClr val="bg1"/>
                </a:solidFill>
                <a:effectLst>
                  <a:outerShdw blurRad="38100" dist="38100" dir="2700000" algn="tl">
                    <a:srgbClr val="000000">
                      <a:alpha val="43137"/>
                    </a:srgbClr>
                  </a:outerShdw>
                </a:effectLst>
                <a:sym typeface="Wingdings" panose="05000000000000000000" pitchFamily="2" charset="2"/>
              </a:rPr>
              <a:t>.</a:t>
            </a:r>
            <a:endParaRPr lang="en-US" dirty="0">
              <a:solidFill>
                <a:schemeClr val="bg1"/>
              </a:solidFill>
              <a:effectLst>
                <a:outerShdw blurRad="38100" dist="38100" dir="2700000" algn="tl">
                  <a:srgbClr val="000000">
                    <a:alpha val="43137"/>
                  </a:srgbClr>
                </a:outerShdw>
              </a:effectLst>
              <a:sym typeface="Wingdings" panose="05000000000000000000" pitchFamily="2" charset="2"/>
            </a:endParaRPr>
          </a:p>
          <a:p>
            <a:pPr marL="342900" indent="-342900"/>
            <a:r>
              <a:rPr lang="en-US" dirty="0">
                <a:solidFill>
                  <a:schemeClr val="bg1"/>
                </a:solidFill>
                <a:effectLst>
                  <a:outerShdw blurRad="38100" dist="38100" dir="2700000" algn="tl">
                    <a:srgbClr val="000000">
                      <a:alpha val="43137"/>
                    </a:srgbClr>
                  </a:outerShdw>
                </a:effectLst>
                <a:sym typeface="Webdings"/>
              </a:rPr>
              <a:t> </a:t>
            </a:r>
            <a:r>
              <a:rPr lang="bg-BG" b="1" dirty="0">
                <a:solidFill>
                  <a:schemeClr val="bg1"/>
                </a:solidFill>
                <a:effectLst>
                  <a:outerShdw blurRad="38100" dist="38100" dir="2700000" algn="tl">
                    <a:srgbClr val="000000">
                      <a:alpha val="43137"/>
                    </a:srgbClr>
                  </a:outerShdw>
                </a:effectLst>
                <a:sym typeface="Wingdings" panose="05000000000000000000" pitchFamily="2" charset="2"/>
              </a:rPr>
              <a:t>ДН</a:t>
            </a:r>
            <a:r>
              <a:rPr lang="en-US" b="1" dirty="0">
                <a:solidFill>
                  <a:schemeClr val="bg1"/>
                </a:solidFill>
                <a:effectLst>
                  <a:outerShdw blurRad="38100" dist="38100" dir="2700000" algn="tl">
                    <a:srgbClr val="000000">
                      <a:alpha val="43137"/>
                    </a:srgbClr>
                  </a:outerShdw>
                </a:effectLst>
                <a:sym typeface="Wingdings" panose="05000000000000000000" pitchFamily="2" charset="2"/>
              </a:rPr>
              <a:t>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Делът</a:t>
            </a:r>
            <a:r>
              <a:rPr lang="ru-RU" dirty="0">
                <a:solidFill>
                  <a:schemeClr val="bg1"/>
                </a:solidFill>
                <a:effectLst>
                  <a:outerShdw blurRad="38100" dist="38100" dir="2700000" algn="tl">
                    <a:srgbClr val="000000">
                      <a:alpha val="43137"/>
                    </a:srgbClr>
                  </a:outerShdw>
                </a:effectLst>
                <a:sym typeface="Wingdings" panose="05000000000000000000" pitchFamily="2" charset="2"/>
              </a:rPr>
              <a:t> на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възобновяемата</a:t>
            </a:r>
            <a:r>
              <a:rPr lang="ru-RU" dirty="0">
                <a:solidFill>
                  <a:schemeClr val="bg1"/>
                </a:solidFill>
                <a:effectLst>
                  <a:outerShdw blurRad="38100" dist="38100" dir="2700000" algn="tl">
                    <a:srgbClr val="000000">
                      <a:alpha val="43137"/>
                    </a:srgbClr>
                  </a:outerShdw>
                </a:effectLst>
                <a:sym typeface="Wingdings" panose="05000000000000000000" pitchFamily="2" charset="2"/>
              </a:rPr>
              <a:t>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енергия</a:t>
            </a:r>
            <a:r>
              <a:rPr lang="ru-RU" dirty="0">
                <a:solidFill>
                  <a:schemeClr val="bg1"/>
                </a:solidFill>
                <a:effectLst>
                  <a:outerShdw blurRad="38100" dist="38100" dir="2700000" algn="tl">
                    <a:srgbClr val="000000">
                      <a:alpha val="43137"/>
                    </a:srgbClr>
                  </a:outerShdw>
                </a:effectLst>
                <a:sym typeface="Wingdings" panose="05000000000000000000" pitchFamily="2" charset="2"/>
              </a:rPr>
              <a:t> в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крайното</a:t>
            </a:r>
            <a:r>
              <a:rPr lang="ru-RU" dirty="0">
                <a:solidFill>
                  <a:schemeClr val="bg1"/>
                </a:solidFill>
                <a:effectLst>
                  <a:outerShdw blurRad="38100" dist="38100" dir="2700000" algn="tl">
                    <a:srgbClr val="000000">
                      <a:alpha val="43137"/>
                    </a:srgbClr>
                  </a:outerShdw>
                </a:effectLst>
                <a:sym typeface="Wingdings" panose="05000000000000000000" pitchFamily="2" charset="2"/>
              </a:rPr>
              <a:t> потребление на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енергия</a:t>
            </a:r>
            <a:r>
              <a:rPr lang="ru-RU" dirty="0">
                <a:solidFill>
                  <a:schemeClr val="bg1"/>
                </a:solidFill>
                <a:effectLst>
                  <a:outerShdw blurRad="38100" dist="38100" dir="2700000" algn="tl">
                    <a:srgbClr val="000000">
                      <a:alpha val="43137"/>
                    </a:srgbClr>
                  </a:outerShdw>
                </a:effectLst>
                <a:sym typeface="Wingdings" panose="05000000000000000000" pitchFamily="2" charset="2"/>
              </a:rPr>
              <a:t> е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достигнал</a:t>
            </a:r>
            <a:r>
              <a:rPr lang="ru-RU" dirty="0">
                <a:solidFill>
                  <a:schemeClr val="bg1"/>
                </a:solidFill>
                <a:effectLst>
                  <a:outerShdw blurRad="38100" dist="38100" dir="2700000" algn="tl">
                    <a:srgbClr val="000000">
                      <a:alpha val="43137"/>
                    </a:srgbClr>
                  </a:outerShdw>
                </a:effectLst>
                <a:sym typeface="Wingdings" panose="05000000000000000000" pitchFamily="2" charset="2"/>
              </a:rPr>
              <a:t> 17,5% </a:t>
            </a:r>
            <a:r>
              <a:rPr lang="ru-RU" dirty="0" err="1">
                <a:solidFill>
                  <a:schemeClr val="bg1"/>
                </a:solidFill>
                <a:effectLst>
                  <a:outerShdw blurRad="38100" dist="38100" dir="2700000" algn="tl">
                    <a:srgbClr val="000000">
                      <a:alpha val="43137"/>
                    </a:srgbClr>
                  </a:outerShdw>
                </a:effectLst>
                <a:sym typeface="Wingdings" panose="05000000000000000000" pitchFamily="2" charset="2"/>
              </a:rPr>
              <a:t>през</a:t>
            </a:r>
            <a:r>
              <a:rPr lang="ru-RU" dirty="0">
                <a:solidFill>
                  <a:schemeClr val="bg1"/>
                </a:solidFill>
                <a:effectLst>
                  <a:outerShdw blurRad="38100" dist="38100" dir="2700000" algn="tl">
                    <a:srgbClr val="000000">
                      <a:alpha val="43137"/>
                    </a:srgbClr>
                  </a:outerShdw>
                </a:effectLst>
                <a:sym typeface="Wingdings" panose="05000000000000000000" pitchFamily="2" charset="2"/>
              </a:rPr>
              <a:t> 2015 г.</a:t>
            </a:r>
            <a:endParaRPr lang="en-US" dirty="0">
              <a:solidFill>
                <a:schemeClr val="bg1"/>
              </a:solidFill>
              <a:effectLst>
                <a:outerShdw blurRad="38100" dist="38100" dir="2700000" algn="tl">
                  <a:srgbClr val="000000">
                    <a:alpha val="43137"/>
                  </a:srgbClr>
                </a:outerShdw>
              </a:effectLst>
            </a:endParaRPr>
          </a:p>
        </p:txBody>
      </p:sp>
      <p:sp>
        <p:nvSpPr>
          <p:cNvPr id="6" name="CaixaDeTexto 3">
            <a:extLst>
              <a:ext uri="{FF2B5EF4-FFF2-40B4-BE49-F238E27FC236}">
                <a16:creationId xmlns:a16="http://schemas.microsoft.com/office/drawing/2014/main" xmlns="" id="{E7A568D4-2877-8B75-FCB2-8B1E4D3AA503}"/>
              </a:ext>
            </a:extLst>
          </p:cNvPr>
          <p:cNvSpPr txBox="1">
            <a:spLocks noGrp="1"/>
          </p:cNvSpPr>
          <p:nvPr>
            <p:ph type="body" sz="quarter" idx="16"/>
          </p:nvPr>
        </p:nvSpPr>
        <p:spPr>
          <a:xfrm>
            <a:off x="7882127" y="214170"/>
            <a:ext cx="2470021" cy="1089529"/>
          </a:xfrm>
          <a:prstGeom prst="rect">
            <a:avLst/>
          </a:prstGeom>
          <a:solidFill>
            <a:srgbClr val="EAEAEA"/>
          </a:solidFill>
        </p:spPr>
        <p:txBody>
          <a:bodyPr wrap="square" rtlCol="0">
            <a:spAutoFit/>
          </a:bodyPr>
          <a:lstStyle/>
          <a:p>
            <a:r>
              <a:rPr lang="bg-BG" sz="2400" dirty="0"/>
              <a:t>Отговорно  производство и потребление</a:t>
            </a:r>
            <a:endParaRPr lang="en-US" sz="2400" dirty="0"/>
          </a:p>
        </p:txBody>
      </p:sp>
      <p:sp>
        <p:nvSpPr>
          <p:cNvPr id="4" name="TextBox 3">
            <a:extLst>
              <a:ext uri="{FF2B5EF4-FFF2-40B4-BE49-F238E27FC236}">
                <a16:creationId xmlns:a16="http://schemas.microsoft.com/office/drawing/2014/main" xmlns="" id="{8590899B-4CCC-CD0C-B6CA-2712E1388CD3}"/>
              </a:ext>
            </a:extLst>
          </p:cNvPr>
          <p:cNvSpPr txBox="1"/>
          <p:nvPr/>
        </p:nvSpPr>
        <p:spPr>
          <a:xfrm rot="16200000">
            <a:off x="7674243" y="3425990"/>
            <a:ext cx="6094476" cy="369332"/>
          </a:xfrm>
          <a:prstGeom prst="rect">
            <a:avLst/>
          </a:prstGeom>
          <a:noFill/>
        </p:spPr>
        <p:txBody>
          <a:bodyPr wrap="square">
            <a:spAutoFit/>
          </a:bodyPr>
          <a:lstStyle/>
          <a:p>
            <a:r>
              <a:rPr lang="el-GR" dirty="0">
                <a:solidFill>
                  <a:srgbClr val="0070C0"/>
                </a:solidFill>
                <a:hlinkClick r:id="rId2">
                  <a:extLst>
                    <a:ext uri="{A12FA001-AC4F-418D-AE19-62706E023703}">
                      <ahyp:hlinkClr xmlns:ahyp="http://schemas.microsoft.com/office/drawing/2018/hyperlinkcolor" xmlns="" val="tx"/>
                    </a:ext>
                  </a:extLst>
                </a:hlinkClick>
              </a:rPr>
              <a:t>https://inactionforabetterworld.com/en/</a:t>
            </a:r>
            <a:r>
              <a:rPr lang="bg-BG" dirty="0">
                <a:solidFill>
                  <a:srgbClr val="0070C0"/>
                </a:solidFill>
              </a:rPr>
              <a:t> </a:t>
            </a:r>
            <a:endParaRPr lang="el-GR" dirty="0">
              <a:solidFill>
                <a:srgbClr val="0070C0"/>
              </a:solidFill>
            </a:endParaRPr>
          </a:p>
        </p:txBody>
      </p:sp>
      <p:pic>
        <p:nvPicPr>
          <p:cNvPr id="20482" name="Picture 2" descr="ООН: Населението на Земята се увеличава - Вестник &quot;Животът Днес&quot;"/>
          <p:cNvPicPr>
            <a:picLocks noChangeAspect="1" noChangeArrowheads="1"/>
          </p:cNvPicPr>
          <p:nvPr/>
        </p:nvPicPr>
        <p:blipFill>
          <a:blip r:embed="rId3"/>
          <a:srcRect/>
          <a:stretch>
            <a:fillRect/>
          </a:stretch>
        </p:blipFill>
        <p:spPr bwMode="auto">
          <a:xfrm rot="16200000">
            <a:off x="6576834" y="2599943"/>
            <a:ext cx="5078991" cy="2486504"/>
          </a:xfrm>
          <a:prstGeom prst="rect">
            <a:avLst/>
          </a:prstGeom>
          <a:noFill/>
        </p:spPr>
      </p:pic>
    </p:spTree>
    <p:extLst>
      <p:ext uri="{BB962C8B-B14F-4D97-AF65-F5344CB8AC3E}">
        <p14:creationId xmlns:p14="http://schemas.microsoft.com/office/powerpoint/2010/main" xmlns="" val="3054411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xmlns="" id="{5A554BF4-8837-4AD9-FB61-7D76C3970952}"/>
              </a:ext>
            </a:extLst>
          </p:cNvPr>
          <p:cNvSpPr txBox="1">
            <a:spLocks noGrp="1" noRot="1" noMove="1" noResize="1" noEditPoints="1" noAdjustHandles="1" noChangeArrowheads="1" noChangeShapeType="1"/>
          </p:cNvSpPr>
          <p:nvPr/>
        </p:nvSpPr>
        <p:spPr>
          <a:xfrm>
            <a:off x="419018" y="777240"/>
            <a:ext cx="6820768" cy="5623560"/>
          </a:xfrm>
          <a:prstGeom prst="rect">
            <a:avLst/>
          </a:prstGeom>
          <a:solidFill>
            <a:srgbClr val="354F92"/>
          </a:solidFill>
          <a:ln w="57150">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dirty="0">
              <a:solidFill>
                <a:schemeClr val="bg1"/>
              </a:solidFill>
              <a:effectLst>
                <a:outerShdw blurRad="38100" dist="38100" dir="2700000" algn="tl">
                  <a:srgbClr val="000000">
                    <a:alpha val="43137"/>
                  </a:srgbClr>
                </a:outerShdw>
              </a:effectLst>
              <a:sym typeface="Webdings"/>
            </a:endParaRPr>
          </a:p>
          <a:p>
            <a:pPr marL="342900" indent="-342900"/>
            <a:endParaRPr lang="en-US" dirty="0">
              <a:solidFill>
                <a:schemeClr val="bg1"/>
              </a:solidFill>
              <a:effectLst>
                <a:outerShdw blurRad="38100" dist="38100" dir="2700000" algn="tl">
                  <a:srgbClr val="000000">
                    <a:alpha val="43137"/>
                  </a:srgbClr>
                </a:outerShdw>
              </a:effectLst>
              <a:sym typeface="Webdings"/>
            </a:endParaRPr>
          </a:p>
          <a:p>
            <a:pPr marL="342900" indent="-342900"/>
            <a:endParaRPr lang="en-US" dirty="0">
              <a:solidFill>
                <a:schemeClr val="bg1"/>
              </a:solidFill>
              <a:effectLst>
                <a:outerShdw blurRad="38100" dist="38100" dir="2700000" algn="tl">
                  <a:srgbClr val="000000">
                    <a:alpha val="43137"/>
                  </a:srgbClr>
                </a:outerShdw>
              </a:effectLst>
              <a:sym typeface="Webdings"/>
            </a:endParaRPr>
          </a:p>
          <a:p>
            <a:pPr marL="342900" indent="-342900"/>
            <a:r>
              <a:rPr lang="en-US" dirty="0">
                <a:solidFill>
                  <a:schemeClr val="bg1"/>
                </a:solidFill>
                <a:effectLst>
                  <a:outerShdw blurRad="38100" dist="38100" dir="2700000" algn="tl">
                    <a:srgbClr val="000000">
                      <a:alpha val="43137"/>
                    </a:srgbClr>
                  </a:outerShdw>
                </a:effectLst>
                <a:sym typeface="Webdings"/>
              </a:rPr>
              <a:t> </a:t>
            </a:r>
            <a:r>
              <a:rPr lang="bg-BG" b="1" dirty="0">
                <a:solidFill>
                  <a:schemeClr val="bg1"/>
                </a:solidFill>
                <a:effectLst>
                  <a:outerShdw blurRad="38100" dist="38100" dir="2700000" algn="tl">
                    <a:srgbClr val="000000">
                      <a:alpha val="43137"/>
                    </a:srgbClr>
                  </a:outerShdw>
                </a:effectLst>
                <a:sym typeface="Webdings"/>
              </a:rPr>
              <a:t>ДН</a:t>
            </a:r>
            <a:endParaRPr lang="en-US" b="1" dirty="0">
              <a:solidFill>
                <a:schemeClr val="bg1"/>
              </a:solidFill>
              <a:effectLst>
                <a:outerShdw blurRad="38100" dist="38100" dir="2700000" algn="tl">
                  <a:srgbClr val="000000">
                    <a:alpha val="43137"/>
                  </a:srgbClr>
                </a:outerShdw>
              </a:effectLst>
            </a:endParaRPr>
          </a:p>
        </p:txBody>
      </p:sp>
      <p:sp>
        <p:nvSpPr>
          <p:cNvPr id="6" name="CaixaDeTexto 3">
            <a:extLst>
              <a:ext uri="{FF2B5EF4-FFF2-40B4-BE49-F238E27FC236}">
                <a16:creationId xmlns:a16="http://schemas.microsoft.com/office/drawing/2014/main" xmlns="" id="{E7A568D4-2877-8B75-FCB2-8B1E4D3AA503}"/>
              </a:ext>
            </a:extLst>
          </p:cNvPr>
          <p:cNvSpPr txBox="1">
            <a:spLocks noGrp="1"/>
          </p:cNvSpPr>
          <p:nvPr>
            <p:ph type="body" sz="quarter" idx="16"/>
          </p:nvPr>
        </p:nvSpPr>
        <p:spPr>
          <a:xfrm>
            <a:off x="7882128" y="1483989"/>
            <a:ext cx="2175510" cy="1089529"/>
          </a:xfrm>
          <a:prstGeom prst="rect">
            <a:avLst/>
          </a:prstGeom>
          <a:solidFill>
            <a:srgbClr val="EAEAEA"/>
          </a:solidFill>
        </p:spPr>
        <p:txBody>
          <a:bodyPr wrap="square" rtlCol="0">
            <a:spAutoFit/>
          </a:bodyPr>
          <a:lstStyle/>
          <a:p>
            <a:r>
              <a:rPr lang="bg-BG" sz="2400" dirty="0"/>
              <a:t>Устойчиво производство и потребление</a:t>
            </a:r>
            <a:endParaRPr lang="en-US" sz="2400" dirty="0"/>
          </a:p>
        </p:txBody>
      </p:sp>
      <p:sp>
        <p:nvSpPr>
          <p:cNvPr id="5" name="TextBox 4">
            <a:extLst>
              <a:ext uri="{FF2B5EF4-FFF2-40B4-BE49-F238E27FC236}">
                <a16:creationId xmlns:a16="http://schemas.microsoft.com/office/drawing/2014/main" xmlns="" id="{39486E45-A11D-C377-E486-5A3DB7292F14}"/>
              </a:ext>
            </a:extLst>
          </p:cNvPr>
          <p:cNvSpPr txBox="1"/>
          <p:nvPr/>
        </p:nvSpPr>
        <p:spPr>
          <a:xfrm>
            <a:off x="1260399" y="5746287"/>
            <a:ext cx="4512129" cy="461665"/>
          </a:xfrm>
          <a:prstGeom prst="rect">
            <a:avLst/>
          </a:prstGeom>
          <a:noFill/>
        </p:spPr>
        <p:txBody>
          <a:bodyPr wrap="square">
            <a:spAutoFit/>
          </a:bodyPr>
          <a:lstStyle/>
          <a:p>
            <a:r>
              <a:rPr lang="el-GR" sz="2400" dirty="0">
                <a:solidFill>
                  <a:schemeClr val="bg1"/>
                </a:solidFill>
                <a:hlinkClick r:id="rId2">
                  <a:extLst>
                    <a:ext uri="{A12FA001-AC4F-418D-AE19-62706E023703}">
                      <ahyp:hlinkClr xmlns:ahyp="http://schemas.microsoft.com/office/drawing/2018/hyperlinkcolor" xmlns="" val="tx"/>
                    </a:ext>
                  </a:extLst>
                </a:hlinkClick>
              </a:rPr>
              <a:t>https://sdgs.un.org/goals/goal12</a:t>
            </a:r>
            <a:r>
              <a:rPr lang="en-US" sz="2400" dirty="0">
                <a:solidFill>
                  <a:schemeClr val="bg1"/>
                </a:solidFill>
              </a:rPr>
              <a:t>  </a:t>
            </a:r>
            <a:endParaRPr lang="el-GR" sz="2400" dirty="0">
              <a:solidFill>
                <a:schemeClr val="bg1"/>
              </a:solidFill>
            </a:endParaRPr>
          </a:p>
        </p:txBody>
      </p:sp>
      <p:pic>
        <p:nvPicPr>
          <p:cNvPr id="2050" name="Picture 2"/>
          <p:cNvPicPr>
            <a:picLocks noChangeAspect="1" noChangeArrowheads="1"/>
          </p:cNvPicPr>
          <p:nvPr/>
        </p:nvPicPr>
        <p:blipFill>
          <a:blip r:embed="rId3"/>
          <a:srcRect/>
          <a:stretch>
            <a:fillRect/>
          </a:stretch>
        </p:blipFill>
        <p:spPr bwMode="auto">
          <a:xfrm>
            <a:off x="1278505" y="2573518"/>
            <a:ext cx="8905875" cy="3190875"/>
          </a:xfrm>
          <a:prstGeom prst="rect">
            <a:avLst/>
          </a:prstGeom>
          <a:noFill/>
          <a:ln w="9525">
            <a:noFill/>
            <a:miter lim="800000"/>
            <a:headEnd/>
            <a:tailEnd/>
          </a:ln>
        </p:spPr>
      </p:pic>
      <p:sp>
        <p:nvSpPr>
          <p:cNvPr id="8" name="Rectangle 7"/>
          <p:cNvSpPr/>
          <p:nvPr/>
        </p:nvSpPr>
        <p:spPr>
          <a:xfrm>
            <a:off x="1278505" y="4988463"/>
            <a:ext cx="7367554" cy="830997"/>
          </a:xfrm>
          <a:prstGeom prst="rect">
            <a:avLst/>
          </a:prstGeom>
        </p:spPr>
        <p:txBody>
          <a:bodyPr wrap="square">
            <a:spAutoFit/>
          </a:bodyPr>
          <a:lstStyle/>
          <a:p>
            <a:r>
              <a:rPr lang="ru-RU" sz="2400" dirty="0">
                <a:solidFill>
                  <a:srgbClr val="000000"/>
                </a:solidFill>
              </a:rPr>
              <a:t>ЦУР 12 Осигуряване на устойчиви модели на потребление и производство</a:t>
            </a:r>
            <a:endParaRPr lang="bg-BG" sz="2400" dirty="0">
              <a:solidFill>
                <a:srgbClr val="000000"/>
              </a:solidFill>
            </a:endParaRPr>
          </a:p>
        </p:txBody>
      </p:sp>
    </p:spTree>
    <p:extLst>
      <p:ext uri="{BB962C8B-B14F-4D97-AF65-F5344CB8AC3E}">
        <p14:creationId xmlns:p14="http://schemas.microsoft.com/office/powerpoint/2010/main" xmlns="" val="3054411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a:hlinkClick r:id="" action="ppaction://media"/>
            <a:extLst>
              <a:ext uri="{FF2B5EF4-FFF2-40B4-BE49-F238E27FC236}">
                <a16:creationId xmlns:a16="http://schemas.microsoft.com/office/drawing/2014/main" xmlns="" id="{A7ABAD58-8FC8-46FB-ACDA-04F90D202E59}"/>
              </a:ext>
            </a:extLst>
          </p:cNvPr>
          <p:cNvPicPr>
            <a:picLocks noRot="1" noChangeAspect="1"/>
          </p:cNvPicPr>
          <p:nvPr>
            <a:videoFile r:link="rId1"/>
          </p:nvPr>
        </p:nvPicPr>
        <p:blipFill>
          <a:blip r:embed="rId3"/>
          <a:stretch>
            <a:fillRect/>
          </a:stretch>
        </p:blipFill>
        <p:spPr>
          <a:xfrm>
            <a:off x="2125752" y="754743"/>
            <a:ext cx="8700399" cy="4915725"/>
          </a:xfrm>
          <a:prstGeom prst="rect">
            <a:avLst/>
          </a:prstGeom>
        </p:spPr>
      </p:pic>
      <p:sp>
        <p:nvSpPr>
          <p:cNvPr id="3" name="Rectangle 2"/>
          <p:cNvSpPr/>
          <p:nvPr/>
        </p:nvSpPr>
        <p:spPr>
          <a:xfrm>
            <a:off x="2125752" y="5927951"/>
            <a:ext cx="3184783" cy="369332"/>
          </a:xfrm>
          <a:prstGeom prst="rect">
            <a:avLst/>
          </a:prstGeom>
        </p:spPr>
        <p:txBody>
          <a:bodyPr wrap="none">
            <a:spAutoFit/>
          </a:bodyPr>
          <a:lstStyle/>
          <a:p>
            <a:r>
              <a:rPr lang="en-US" dirty="0" smtClean="0">
                <a:hlinkClick r:id="rId4"/>
              </a:rPr>
              <a:t>https://youtu.be/ZO28tn87Ad8</a:t>
            </a:r>
            <a:r>
              <a:rPr lang="bg-BG" dirty="0" smtClean="0"/>
              <a:t> </a:t>
            </a:r>
            <a:endParaRPr lang="bg-BG" dirty="0"/>
          </a:p>
        </p:txBody>
      </p:sp>
    </p:spTree>
    <p:extLst>
      <p:ext uri="{BB962C8B-B14F-4D97-AF65-F5344CB8AC3E}">
        <p14:creationId xmlns:p14="http://schemas.microsoft.com/office/powerpoint/2010/main" xmlns="" val="340410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 name="Θέση εικόνας 7" descr="Εικόνα που περιέχει κείμενο, υπαίθριος&#10;&#10;Περιγραφή που δημιουργήθηκε αυτόματα">
            <a:extLst>
              <a:ext uri="{FF2B5EF4-FFF2-40B4-BE49-F238E27FC236}">
                <a16:creationId xmlns:a16="http://schemas.microsoft.com/office/drawing/2014/main" xmlns="" id="{8FD7CA6B-F34F-67C3-BF83-023B2F92B96E}"/>
              </a:ext>
            </a:extLst>
          </p:cNvPr>
          <p:cNvPicPr>
            <a:picLocks noChangeAspect="1"/>
          </p:cNvPicPr>
          <p:nvPr/>
        </p:nvPicPr>
        <p:blipFill>
          <a:blip r:embed="rId3"/>
          <a:srcRect t="16964" b="16964"/>
          <a:stretch>
            <a:fillRect/>
          </a:stretch>
        </p:blipFill>
        <p:spPr>
          <a:xfrm>
            <a:off x="238771" y="2638201"/>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p:spPr>
      </p:pic>
      <p:sp>
        <p:nvSpPr>
          <p:cNvPr id="242" name="Google Shape;242;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244" name="Google Shape;244;p21"/>
          <p:cNvSpPr/>
          <p:nvPr/>
        </p:nvSpPr>
        <p:spPr>
          <a:xfrm>
            <a:off x="5566787" y="3429000"/>
            <a:ext cx="5651819" cy="19569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45" name="Google Shape;245;p21"/>
          <p:cNvSpPr txBox="1"/>
          <p:nvPr/>
        </p:nvSpPr>
        <p:spPr>
          <a:xfrm>
            <a:off x="5722297" y="3481298"/>
            <a:ext cx="5785761" cy="1754286"/>
          </a:xfrm>
          <a:prstGeom prst="rect">
            <a:avLst/>
          </a:prstGeom>
          <a:noFill/>
          <a:ln>
            <a:noFill/>
          </a:ln>
        </p:spPr>
        <p:txBody>
          <a:bodyPr spcFirstLastPara="1" wrap="square" lIns="91425" tIns="45700" rIns="91425" bIns="45700" anchor="t" anchorCtr="0">
            <a:spAutoFit/>
          </a:bodyPr>
          <a:lstStyle/>
          <a:p>
            <a:pPr lvl="0">
              <a:buClr>
                <a:srgbClr val="000000"/>
              </a:buClr>
              <a:buSzPts val="3600"/>
            </a:pPr>
            <a:r>
              <a:rPr lang="ru-RU" sz="3600" b="1" dirty="0">
                <a:solidFill>
                  <a:srgbClr val="EB7339"/>
                </a:solidFill>
                <a:ea typeface="Calibri"/>
                <a:cs typeface="Calibri"/>
                <a:sym typeface="Calibri"/>
              </a:rPr>
              <a:t>Стоп на </a:t>
            </a:r>
            <a:r>
              <a:rPr lang="ru-RU" sz="3600" b="1" dirty="0" err="1">
                <a:solidFill>
                  <a:srgbClr val="EB7339"/>
                </a:solidFill>
                <a:ea typeface="Calibri"/>
                <a:cs typeface="Calibri"/>
                <a:sym typeface="Calibri"/>
              </a:rPr>
              <a:t>свръх</a:t>
            </a:r>
            <a:r>
              <a:rPr lang="ru-RU" sz="3600" b="1" dirty="0">
                <a:solidFill>
                  <a:srgbClr val="EB7339"/>
                </a:solidFill>
                <a:ea typeface="Calibri"/>
                <a:cs typeface="Calibri"/>
                <a:sym typeface="Calibri"/>
              </a:rPr>
              <a:t> </a:t>
            </a:r>
            <a:r>
              <a:rPr lang="ru-RU" sz="3600" b="1" dirty="0" err="1">
                <a:solidFill>
                  <a:srgbClr val="EB7339"/>
                </a:solidFill>
                <a:ea typeface="Calibri"/>
                <a:cs typeface="Calibri"/>
                <a:sym typeface="Calibri"/>
              </a:rPr>
              <a:t>производството</a:t>
            </a:r>
            <a:r>
              <a:rPr lang="ru-RU" sz="3600" b="1" dirty="0">
                <a:solidFill>
                  <a:srgbClr val="EB7339"/>
                </a:solidFill>
                <a:ea typeface="Calibri"/>
                <a:cs typeface="Calibri"/>
                <a:sym typeface="Calibri"/>
              </a:rPr>
              <a:t> и </a:t>
            </a:r>
            <a:r>
              <a:rPr lang="ru-RU" sz="3600" b="1" dirty="0" err="1">
                <a:solidFill>
                  <a:srgbClr val="EB7339"/>
                </a:solidFill>
                <a:ea typeface="Calibri"/>
                <a:cs typeface="Calibri"/>
                <a:sym typeface="Calibri"/>
              </a:rPr>
              <a:t>потреблението</a:t>
            </a:r>
            <a:r>
              <a:rPr lang="ru-RU" sz="3600" b="1" dirty="0">
                <a:solidFill>
                  <a:srgbClr val="EB7339"/>
                </a:solidFill>
                <a:ea typeface="Calibri"/>
                <a:cs typeface="Calibri"/>
                <a:sym typeface="Calibri"/>
              </a:rPr>
              <a:t>  </a:t>
            </a:r>
          </a:p>
        </p:txBody>
      </p:sp>
      <p:grpSp>
        <p:nvGrpSpPr>
          <p:cNvPr id="3" name="Google Shape;246;p21"/>
          <p:cNvGrpSpPr/>
          <p:nvPr/>
        </p:nvGrpSpPr>
        <p:grpSpPr>
          <a:xfrm rot="-5400000">
            <a:off x="-1080015" y="1373755"/>
            <a:ext cx="3833889" cy="1673859"/>
            <a:chOff x="3357879" y="5072538"/>
            <a:chExt cx="593407" cy="259079"/>
          </a:xfrm>
        </p:grpSpPr>
        <p:sp>
          <p:nvSpPr>
            <p:cNvPr id="247" name="Google Shape;247;p21"/>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 name="Google Shape;248;p21"/>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21"/>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εικόνας 5" descr="Εικόνα που περιέχει κείμενο, χρωματισμένος&#10;&#10;Περιγραφή που δημιουργήθηκε αυτόματα">
            <a:extLst>
              <a:ext uri="{FF2B5EF4-FFF2-40B4-BE49-F238E27FC236}">
                <a16:creationId xmlns:a16="http://schemas.microsoft.com/office/drawing/2014/main" xmlns="" id="{5307A7AD-3BA4-9F83-7DA1-9E92624A79FC}"/>
              </a:ext>
            </a:extLst>
          </p:cNvPr>
          <p:cNvPicPr>
            <a:picLocks noGrp="1" noChangeAspect="1"/>
          </p:cNvPicPr>
          <p:nvPr>
            <p:ph type="pic" sz="quarter" idx="10"/>
          </p:nvPr>
        </p:nvPicPr>
        <p:blipFill>
          <a:blip r:embed="rId3"/>
          <a:srcRect t="16938" b="16938"/>
          <a:stretch>
            <a:fillRect/>
          </a:stretch>
        </p:blipFill>
        <p:spPr/>
      </p:pic>
      <p:sp>
        <p:nvSpPr>
          <p:cNvPr id="5" name="Text Placeholder 4">
            <a:extLst>
              <a:ext uri="{FF2B5EF4-FFF2-40B4-BE49-F238E27FC236}">
                <a16:creationId xmlns:a16="http://schemas.microsoft.com/office/drawing/2014/main" xmlns="" id="{F53E186E-EEE8-784F-BE9F-48BF925F13E9}"/>
              </a:ext>
            </a:extLst>
          </p:cNvPr>
          <p:cNvSpPr>
            <a:spLocks noGrp="1"/>
          </p:cNvSpPr>
          <p:nvPr>
            <p:ph type="body" sz="quarter" idx="17"/>
          </p:nvPr>
        </p:nvSpPr>
        <p:spPr/>
        <p:txBody>
          <a:bodyPr/>
          <a:lstStyle/>
          <a:p>
            <a:r>
              <a:rPr lang="en-US" dirty="0"/>
              <a:t>04</a:t>
            </a:r>
          </a:p>
        </p:txBody>
      </p:sp>
      <p:grpSp>
        <p:nvGrpSpPr>
          <p:cNvPr id="9" name="Graphic 2">
            <a:extLst>
              <a:ext uri="{FF2B5EF4-FFF2-40B4-BE49-F238E27FC236}">
                <a16:creationId xmlns:a16="http://schemas.microsoft.com/office/drawing/2014/main" xmlns=""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xmlns=""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xmlns=""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xmlns=""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xmlns="" id="{BE59536B-CB14-6A49-9925-C70C0915408D}"/>
              </a:ext>
            </a:extLst>
          </p:cNvPr>
          <p:cNvSpPr/>
          <p:nvPr/>
        </p:nvSpPr>
        <p:spPr>
          <a:xfrm>
            <a:off x="5722297" y="3429000"/>
            <a:ext cx="49761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xmlns="" id="{04695EEA-D075-3642-8CB0-45ED61E791B1}"/>
              </a:ext>
            </a:extLst>
          </p:cNvPr>
          <p:cNvSpPr txBox="1"/>
          <p:nvPr/>
        </p:nvSpPr>
        <p:spPr>
          <a:xfrm>
            <a:off x="5906320" y="3481298"/>
            <a:ext cx="3953775" cy="1200329"/>
          </a:xfrm>
          <a:prstGeom prst="rect">
            <a:avLst/>
          </a:prstGeom>
          <a:noFill/>
        </p:spPr>
        <p:txBody>
          <a:bodyPr wrap="none" rtlCol="0">
            <a:spAutoFit/>
          </a:bodyPr>
          <a:lstStyle/>
          <a:p>
            <a:r>
              <a:rPr lang="bg-BG" sz="3600" b="1" spc="324" dirty="0">
                <a:solidFill>
                  <a:srgbClr val="EB7339"/>
                </a:solidFill>
                <a:latin typeface="Calibri" panose="020F0502020204030204" pitchFamily="34" charset="0"/>
                <a:cs typeface="Calibri" panose="020F0502020204030204" pitchFamily="34" charset="0"/>
              </a:rPr>
              <a:t>Добри примери</a:t>
            </a:r>
            <a:endParaRPr lang="en-US" sz="3600" b="1" spc="324" dirty="0">
              <a:solidFill>
                <a:srgbClr val="EB7339"/>
              </a:solidFill>
              <a:latin typeface="Calibri" panose="020F0502020204030204" pitchFamily="34" charset="0"/>
              <a:cs typeface="Calibri" panose="020F0502020204030204" pitchFamily="34" charset="0"/>
            </a:endParaRPr>
          </a:p>
          <a:p>
            <a:endParaRPr lang="en-US" sz="3600" b="1" spc="324"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559636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a:extLst>
              <a:ext uri="{FF2B5EF4-FFF2-40B4-BE49-F238E27FC236}">
                <a16:creationId xmlns:a16="http://schemas.microsoft.com/office/drawing/2014/main" xmlns="" id="{E00F198B-1F0B-2601-52E2-0F8980EDFC27}"/>
              </a:ext>
            </a:extLst>
          </p:cNvPr>
          <p:cNvSpPr>
            <a:spLocks noGrp="1"/>
          </p:cNvSpPr>
          <p:nvPr>
            <p:ph type="body" sz="quarter" idx="18"/>
          </p:nvPr>
        </p:nvSpPr>
        <p:spPr>
          <a:xfrm>
            <a:off x="229386" y="1991001"/>
            <a:ext cx="11698663" cy="2950454"/>
          </a:xfrm>
        </p:spPr>
        <p:txBody>
          <a:bodyPr/>
          <a:lstStyle/>
          <a:p>
            <a:r>
              <a:rPr lang="ru-RU" dirty="0" err="1"/>
              <a:t>Малкият</a:t>
            </a:r>
            <a:r>
              <a:rPr lang="ru-RU" dirty="0"/>
              <a:t> остров </a:t>
            </a:r>
            <a:r>
              <a:rPr lang="ru-RU" dirty="0" err="1"/>
              <a:t>Липси</a:t>
            </a:r>
            <a:r>
              <a:rPr lang="ru-RU" dirty="0"/>
              <a:t> в </a:t>
            </a:r>
            <a:r>
              <a:rPr lang="ru-RU" dirty="0" err="1"/>
              <a:t>югоизточната</a:t>
            </a:r>
            <a:r>
              <a:rPr lang="ru-RU" dirty="0"/>
              <a:t> част на </a:t>
            </a:r>
            <a:r>
              <a:rPr lang="ru-RU" dirty="0" err="1"/>
              <a:t>Гърция</a:t>
            </a:r>
            <a:r>
              <a:rPr lang="ru-RU" dirty="0"/>
              <a:t> „забрани“ </a:t>
            </a:r>
            <a:r>
              <a:rPr lang="ru-RU" dirty="0" err="1"/>
              <a:t>шезлонгите</a:t>
            </a:r>
            <a:r>
              <a:rPr lang="ru-RU" dirty="0"/>
              <a:t> на </a:t>
            </a:r>
            <a:r>
              <a:rPr lang="ru-RU" dirty="0" err="1"/>
              <a:t>морския</a:t>
            </a:r>
            <a:r>
              <a:rPr lang="ru-RU" dirty="0"/>
              <a:t> </a:t>
            </a:r>
            <a:r>
              <a:rPr lang="ru-RU" dirty="0" err="1"/>
              <a:t>бряг</a:t>
            </a:r>
            <a:r>
              <a:rPr lang="ru-RU" dirty="0"/>
              <a:t> в </a:t>
            </a:r>
            <a:r>
              <a:rPr lang="ru-RU" dirty="0" err="1"/>
              <a:t>търсене</a:t>
            </a:r>
            <a:r>
              <a:rPr lang="ru-RU" dirty="0"/>
              <a:t> на </a:t>
            </a:r>
            <a:r>
              <a:rPr lang="ru-RU" dirty="0" err="1"/>
              <a:t>алтернативен</a:t>
            </a:r>
            <a:r>
              <a:rPr lang="ru-RU" dirty="0"/>
              <a:t> подход за развитие на устойчив </a:t>
            </a:r>
            <a:r>
              <a:rPr lang="ru-RU" dirty="0" err="1"/>
              <a:t>туризъм</a:t>
            </a:r>
            <a:r>
              <a:rPr lang="ru-RU" dirty="0"/>
              <a:t> (</a:t>
            </a:r>
            <a:r>
              <a:rPr lang="ru-RU" dirty="0" err="1"/>
              <a:t>поставени</a:t>
            </a:r>
            <a:r>
              <a:rPr lang="ru-RU" dirty="0"/>
              <a:t> около </a:t>
            </a:r>
            <a:r>
              <a:rPr lang="ru-RU" dirty="0" err="1"/>
              <a:t>кафенета</a:t>
            </a:r>
            <a:r>
              <a:rPr lang="ru-RU" dirty="0"/>
              <a:t> и </a:t>
            </a:r>
            <a:r>
              <a:rPr lang="ru-RU" dirty="0" err="1"/>
              <a:t>барове</a:t>
            </a:r>
            <a:r>
              <a:rPr lang="ru-RU" dirty="0"/>
              <a:t>, </a:t>
            </a:r>
            <a:r>
              <a:rPr lang="ru-RU" dirty="0" err="1"/>
              <a:t>шезлонгите</a:t>
            </a:r>
            <a:r>
              <a:rPr lang="ru-RU" dirty="0"/>
              <a:t> </a:t>
            </a:r>
            <a:r>
              <a:rPr lang="ru-RU" dirty="0" err="1"/>
              <a:t>често</a:t>
            </a:r>
            <a:r>
              <a:rPr lang="ru-RU" dirty="0"/>
              <a:t> </a:t>
            </a:r>
            <a:r>
              <a:rPr lang="ru-RU" dirty="0" err="1"/>
              <a:t>привличат</a:t>
            </a:r>
            <a:r>
              <a:rPr lang="ru-RU" dirty="0"/>
              <a:t> </a:t>
            </a:r>
            <a:r>
              <a:rPr lang="ru-RU" dirty="0" err="1"/>
              <a:t>многобройни</a:t>
            </a:r>
            <a:r>
              <a:rPr lang="ru-RU" dirty="0"/>
              <a:t> </a:t>
            </a:r>
            <a:r>
              <a:rPr lang="ru-RU" dirty="0" err="1"/>
              <a:t>туристически</a:t>
            </a:r>
            <a:r>
              <a:rPr lang="ru-RU" dirty="0"/>
              <a:t> </a:t>
            </a:r>
            <a:r>
              <a:rPr lang="ru-RU" dirty="0" err="1"/>
              <a:t>групи</a:t>
            </a:r>
            <a:r>
              <a:rPr lang="ru-RU" dirty="0"/>
              <a:t>, </a:t>
            </a:r>
            <a:r>
              <a:rPr lang="ru-RU" dirty="0" err="1"/>
              <a:t>което</a:t>
            </a:r>
            <a:r>
              <a:rPr lang="ru-RU" dirty="0"/>
              <a:t> води до </a:t>
            </a:r>
            <a:r>
              <a:rPr lang="ru-RU" dirty="0" err="1"/>
              <a:t>силна</a:t>
            </a:r>
            <a:r>
              <a:rPr lang="ru-RU" dirty="0"/>
              <a:t> </a:t>
            </a:r>
            <a:r>
              <a:rPr lang="ru-RU" dirty="0" err="1"/>
              <a:t>музика</a:t>
            </a:r>
            <a:r>
              <a:rPr lang="ru-RU" dirty="0"/>
              <a:t>, </a:t>
            </a:r>
            <a:r>
              <a:rPr lang="ru-RU" dirty="0" err="1"/>
              <a:t>увеличаване</a:t>
            </a:r>
            <a:r>
              <a:rPr lang="ru-RU" dirty="0"/>
              <a:t> на </a:t>
            </a:r>
            <a:r>
              <a:rPr lang="ru-RU" dirty="0" err="1"/>
              <a:t>отпадъците</a:t>
            </a:r>
            <a:r>
              <a:rPr lang="ru-RU" dirty="0"/>
              <a:t> и </a:t>
            </a:r>
            <a:r>
              <a:rPr lang="ru-RU" dirty="0" err="1"/>
              <a:t>замърсяване</a:t>
            </a:r>
            <a:r>
              <a:rPr lang="ru-RU" dirty="0"/>
              <a:t> на </a:t>
            </a:r>
            <a:r>
              <a:rPr lang="ru-RU" dirty="0" err="1"/>
              <a:t>околната</a:t>
            </a:r>
            <a:r>
              <a:rPr lang="ru-RU" dirty="0"/>
              <a:t> среда, </a:t>
            </a:r>
            <a:r>
              <a:rPr lang="ru-RU" dirty="0" err="1"/>
              <a:t>както</a:t>
            </a:r>
            <a:r>
              <a:rPr lang="ru-RU" dirty="0"/>
              <a:t> на </a:t>
            </a:r>
            <a:r>
              <a:rPr lang="ru-RU" dirty="0" err="1"/>
              <a:t>сушата</a:t>
            </a:r>
            <a:r>
              <a:rPr lang="ru-RU" dirty="0"/>
              <a:t>, </a:t>
            </a:r>
            <a:r>
              <a:rPr lang="ru-RU" dirty="0" err="1"/>
              <a:t>така</a:t>
            </a:r>
            <a:r>
              <a:rPr lang="ru-RU" dirty="0"/>
              <a:t> и в </a:t>
            </a:r>
            <a:r>
              <a:rPr lang="ru-RU" dirty="0" err="1"/>
              <a:t>морето</a:t>
            </a:r>
            <a:r>
              <a:rPr lang="ru-RU" dirty="0"/>
              <a:t>).</a:t>
            </a:r>
          </a:p>
          <a:p>
            <a:r>
              <a:rPr lang="ru-RU" dirty="0"/>
              <a:t>Управата на острова популяризира дигитална карта с пешеходни маршрути из острова и препоръчва да се избягва пътуване с кола, използването на пластмасови предмети и цифрови устройства на плажа.</a:t>
            </a:r>
            <a:endParaRPr lang="el-GR" dirty="0"/>
          </a:p>
        </p:txBody>
      </p:sp>
      <p:sp>
        <p:nvSpPr>
          <p:cNvPr id="3" name="Θέση κειμένου 2">
            <a:extLst>
              <a:ext uri="{FF2B5EF4-FFF2-40B4-BE49-F238E27FC236}">
                <a16:creationId xmlns:a16="http://schemas.microsoft.com/office/drawing/2014/main" xmlns="" id="{C0E2F25B-704C-A61D-123B-E1006E251365}"/>
              </a:ext>
            </a:extLst>
          </p:cNvPr>
          <p:cNvSpPr>
            <a:spLocks noGrp="1"/>
          </p:cNvSpPr>
          <p:nvPr>
            <p:ph type="body" sz="quarter" idx="16"/>
          </p:nvPr>
        </p:nvSpPr>
        <p:spPr>
          <a:xfrm>
            <a:off x="772881" y="462853"/>
            <a:ext cx="6881684" cy="803654"/>
          </a:xfrm>
        </p:spPr>
        <p:txBody>
          <a:bodyPr/>
          <a:lstStyle/>
          <a:p>
            <a:r>
              <a:rPr lang="bg-BG" dirty="0"/>
              <a:t>Остров Липси </a:t>
            </a:r>
            <a:r>
              <a:rPr lang="en-US" dirty="0"/>
              <a:t>(</a:t>
            </a:r>
            <a:r>
              <a:rPr lang="bg-BG" dirty="0"/>
              <a:t>Егейско море</a:t>
            </a:r>
            <a:r>
              <a:rPr lang="en-US" dirty="0"/>
              <a:t>) </a:t>
            </a:r>
            <a:r>
              <a:rPr lang="bg-BG" dirty="0"/>
              <a:t>предлага устойчив туризъм</a:t>
            </a:r>
            <a:endParaRPr lang="el-GR" dirty="0"/>
          </a:p>
        </p:txBody>
      </p:sp>
      <p:pic>
        <p:nvPicPr>
          <p:cNvPr id="5" name="Εικόνα 4" descr="Εικόνα που περιέχει ουρανός, φύση, νερό, ύφαλος&#10;&#10;Περιγραφή που δημιουργήθηκε αυτόματα">
            <a:extLst>
              <a:ext uri="{FF2B5EF4-FFF2-40B4-BE49-F238E27FC236}">
                <a16:creationId xmlns:a16="http://schemas.microsoft.com/office/drawing/2014/main" xmlns="" id="{1AF7D0B8-0287-E015-E7D3-B8080748CC58}"/>
              </a:ext>
            </a:extLst>
          </p:cNvPr>
          <p:cNvPicPr>
            <a:picLocks noChangeAspect="1"/>
          </p:cNvPicPr>
          <p:nvPr/>
        </p:nvPicPr>
        <p:blipFill rotWithShape="1">
          <a:blip r:embed="rId2"/>
          <a:srcRect t="41389" b="32402"/>
          <a:stretch/>
        </p:blipFill>
        <p:spPr>
          <a:xfrm>
            <a:off x="452582" y="4941455"/>
            <a:ext cx="11299164" cy="1770430"/>
          </a:xfrm>
          <a:prstGeom prst="rect">
            <a:avLst/>
          </a:prstGeom>
        </p:spPr>
      </p:pic>
      <p:sp>
        <p:nvSpPr>
          <p:cNvPr id="6" name="TextBox 5">
            <a:extLst>
              <a:ext uri="{FF2B5EF4-FFF2-40B4-BE49-F238E27FC236}">
                <a16:creationId xmlns:a16="http://schemas.microsoft.com/office/drawing/2014/main" xmlns="" id="{3AAE7AED-3F51-7CA1-3CD9-189F55A89AAD}"/>
              </a:ext>
            </a:extLst>
          </p:cNvPr>
          <p:cNvSpPr txBox="1"/>
          <p:nvPr/>
        </p:nvSpPr>
        <p:spPr>
          <a:xfrm>
            <a:off x="772881" y="1613215"/>
            <a:ext cx="7472362" cy="369332"/>
          </a:xfrm>
          <a:prstGeom prst="rect">
            <a:avLst/>
          </a:prstGeom>
          <a:noFill/>
        </p:spPr>
        <p:txBody>
          <a:bodyPr wrap="square">
            <a:spAutoFit/>
          </a:bodyPr>
          <a:lstStyle/>
          <a:p>
            <a:r>
              <a:rPr lang="el-GR" dirty="0">
                <a:solidFill>
                  <a:schemeClr val="bg1"/>
                </a:solidFill>
                <a:hlinkClick r:id="rId3">
                  <a:extLst>
                    <a:ext uri="{A12FA001-AC4F-418D-AE19-62706E023703}">
                      <ahyp:hlinkClr xmlns:ahyp="http://schemas.microsoft.com/office/drawing/2018/hyperlinkcolor" xmlns="" val="tx"/>
                    </a:ext>
                  </a:extLst>
                </a:hlinkClick>
              </a:rPr>
              <a:t>http://www.lipsi.gov.gr/el/blog</a:t>
            </a:r>
            <a:r>
              <a:rPr lang="bg-BG" dirty="0">
                <a:solidFill>
                  <a:schemeClr val="bg1"/>
                </a:solidFill>
              </a:rPr>
              <a:t> </a:t>
            </a:r>
            <a:endParaRPr lang="el-GR" dirty="0">
              <a:solidFill>
                <a:schemeClr val="bg1"/>
              </a:solidFill>
            </a:endParaRPr>
          </a:p>
        </p:txBody>
      </p:sp>
    </p:spTree>
    <p:extLst>
      <p:ext uri="{BB962C8B-B14F-4D97-AF65-F5344CB8AC3E}">
        <p14:creationId xmlns:p14="http://schemas.microsoft.com/office/powerpoint/2010/main" xmlns="" val="743432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a:extLst>
              <a:ext uri="{FF2B5EF4-FFF2-40B4-BE49-F238E27FC236}">
                <a16:creationId xmlns:a16="http://schemas.microsoft.com/office/drawing/2014/main" xmlns="" id="{E00F198B-1F0B-2601-52E2-0F8980EDFC27}"/>
              </a:ext>
            </a:extLst>
          </p:cNvPr>
          <p:cNvSpPr>
            <a:spLocks noGrp="1"/>
          </p:cNvSpPr>
          <p:nvPr>
            <p:ph type="body" sz="quarter" idx="18"/>
          </p:nvPr>
        </p:nvSpPr>
        <p:spPr>
          <a:xfrm>
            <a:off x="0" y="2155788"/>
            <a:ext cx="4019930" cy="3660550"/>
          </a:xfrm>
        </p:spPr>
        <p:txBody>
          <a:bodyPr/>
          <a:lstStyle/>
          <a:p>
            <a:r>
              <a:rPr lang="bg-BG" dirty="0"/>
              <a:t>Членовете на сдружението </a:t>
            </a:r>
            <a:r>
              <a:rPr lang="en-US" dirty="0"/>
              <a:t>“Garden City” (“Ciudad </a:t>
            </a:r>
            <a:r>
              <a:rPr lang="en-US" dirty="0" err="1"/>
              <a:t>Huerto</a:t>
            </a:r>
            <a:r>
              <a:rPr lang="en-US" dirty="0"/>
              <a:t>”), </a:t>
            </a:r>
            <a:r>
              <a:rPr lang="bg-BG" dirty="0"/>
              <a:t>са експерти по зеленчукови градини. От 2020 година те стартираха от Мадрид и обиколиха няколко града в Испания. Целта им е да запознаят гражданите и местните власти с възможностите на </a:t>
            </a:r>
            <a:r>
              <a:rPr lang="bg-BG" b="1" dirty="0"/>
              <a:t>общинското </a:t>
            </a:r>
            <a:r>
              <a:rPr lang="bg-BG" b="1" dirty="0" err="1"/>
              <a:t>компостиране</a:t>
            </a:r>
            <a:r>
              <a:rPr lang="bg-BG" b="1" dirty="0"/>
              <a:t> </a:t>
            </a:r>
            <a:r>
              <a:rPr lang="bg-BG" dirty="0"/>
              <a:t>на различни биологични отпадъци. </a:t>
            </a:r>
            <a:r>
              <a:rPr lang="en-US" dirty="0"/>
              <a:t> </a:t>
            </a:r>
            <a:r>
              <a:rPr lang="bg-BG" dirty="0"/>
              <a:t> </a:t>
            </a:r>
            <a:endParaRPr lang="en-US" dirty="0"/>
          </a:p>
        </p:txBody>
      </p:sp>
      <p:sp>
        <p:nvSpPr>
          <p:cNvPr id="3" name="Θέση κειμένου 2">
            <a:extLst>
              <a:ext uri="{FF2B5EF4-FFF2-40B4-BE49-F238E27FC236}">
                <a16:creationId xmlns:a16="http://schemas.microsoft.com/office/drawing/2014/main" xmlns="" id="{C0E2F25B-704C-A61D-123B-E1006E251365}"/>
              </a:ext>
            </a:extLst>
          </p:cNvPr>
          <p:cNvSpPr>
            <a:spLocks noGrp="1"/>
          </p:cNvSpPr>
          <p:nvPr>
            <p:ph type="body" sz="quarter" idx="16"/>
          </p:nvPr>
        </p:nvSpPr>
        <p:spPr>
          <a:xfrm>
            <a:off x="904856" y="826894"/>
            <a:ext cx="10479218" cy="1029066"/>
          </a:xfrm>
        </p:spPr>
        <p:txBody>
          <a:bodyPr/>
          <a:lstStyle/>
          <a:p>
            <a:r>
              <a:rPr lang="bg-BG" dirty="0"/>
              <a:t>Общински </a:t>
            </a:r>
            <a:r>
              <a:rPr lang="bg-BG" dirty="0" err="1"/>
              <a:t>компостери</a:t>
            </a:r>
            <a:r>
              <a:rPr lang="bg-BG" dirty="0"/>
              <a:t> в Испания</a:t>
            </a:r>
            <a:endParaRPr lang="en-US" dirty="0"/>
          </a:p>
          <a:p>
            <a:r>
              <a:rPr lang="en-US" sz="2200" b="0" dirty="0">
                <a:hlinkClick r:id="rId2">
                  <a:extLst>
                    <a:ext uri="{A12FA001-AC4F-418D-AE19-62706E023703}">
                      <ahyp:hlinkClr xmlns:ahyp="http://schemas.microsoft.com/office/drawing/2018/hyperlinkcolor" xmlns="" val="tx"/>
                    </a:ext>
                  </a:extLst>
                </a:hlinkClick>
              </a:rPr>
              <a:t>https://ciudad-huerto.org/etiqueta/compostaje-comunitario/</a:t>
            </a:r>
            <a:r>
              <a:rPr lang="bg-BG" sz="2200" b="0" dirty="0"/>
              <a:t> </a:t>
            </a:r>
            <a:endParaRPr lang="el-GR" sz="2200" b="0" dirty="0"/>
          </a:p>
        </p:txBody>
      </p:sp>
      <p:sp>
        <p:nvSpPr>
          <p:cNvPr id="6" name="Θέση κειμένου 1">
            <a:extLst>
              <a:ext uri="{FF2B5EF4-FFF2-40B4-BE49-F238E27FC236}">
                <a16:creationId xmlns:a16="http://schemas.microsoft.com/office/drawing/2014/main" xmlns="" id="{CB271F34-B0CB-1002-8108-726DED0071D0}"/>
              </a:ext>
            </a:extLst>
          </p:cNvPr>
          <p:cNvSpPr txBox="1">
            <a:spLocks/>
          </p:cNvSpPr>
          <p:nvPr/>
        </p:nvSpPr>
        <p:spPr>
          <a:xfrm>
            <a:off x="8411852" y="2155788"/>
            <a:ext cx="3493821" cy="38386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err="1"/>
              <a:t>Пътуването</a:t>
            </a:r>
            <a:r>
              <a:rPr lang="ru-RU" dirty="0"/>
              <a:t> </a:t>
            </a:r>
            <a:r>
              <a:rPr lang="ru-RU" dirty="0" err="1"/>
              <a:t>беше</a:t>
            </a:r>
            <a:r>
              <a:rPr lang="ru-RU" dirty="0"/>
              <a:t> </a:t>
            </a:r>
            <a:r>
              <a:rPr lang="ru-RU" dirty="0" err="1"/>
              <a:t>заснето</a:t>
            </a:r>
            <a:r>
              <a:rPr lang="ru-RU" dirty="0"/>
              <a:t> и </a:t>
            </a:r>
            <a:r>
              <a:rPr lang="ru-RU" dirty="0" err="1"/>
              <a:t>ценните</a:t>
            </a:r>
            <a:r>
              <a:rPr lang="ru-RU" dirty="0"/>
              <a:t> изводи за </a:t>
            </a:r>
            <a:r>
              <a:rPr lang="ru-RU" dirty="0" err="1"/>
              <a:t>превръщането</a:t>
            </a:r>
            <a:r>
              <a:rPr lang="ru-RU" dirty="0"/>
              <a:t> на </a:t>
            </a:r>
            <a:r>
              <a:rPr lang="ru-RU" dirty="0" err="1"/>
              <a:t>отпадъците</a:t>
            </a:r>
            <a:r>
              <a:rPr lang="ru-RU" dirty="0"/>
              <a:t> в полезен материал на практика </a:t>
            </a:r>
            <a:r>
              <a:rPr lang="ru-RU" dirty="0" err="1"/>
              <a:t>бяха</a:t>
            </a:r>
            <a:r>
              <a:rPr lang="ru-RU" dirty="0"/>
              <a:t> </a:t>
            </a:r>
            <a:r>
              <a:rPr lang="ru-RU" dirty="0" err="1"/>
              <a:t>споделени</a:t>
            </a:r>
            <a:r>
              <a:rPr lang="ru-RU" dirty="0"/>
              <a:t> в </a:t>
            </a:r>
            <a:r>
              <a:rPr lang="ru-RU" dirty="0" err="1"/>
              <a:t>тяхната</a:t>
            </a:r>
            <a:r>
              <a:rPr lang="ru-RU" dirty="0"/>
              <a:t> интернет платформа и в </a:t>
            </a:r>
            <a:r>
              <a:rPr lang="ru-RU" dirty="0" err="1"/>
              <a:t>образователни</a:t>
            </a:r>
            <a:r>
              <a:rPr lang="ru-RU" dirty="0"/>
              <a:t> </a:t>
            </a:r>
            <a:r>
              <a:rPr lang="ru-RU" dirty="0" err="1"/>
              <a:t>семинари</a:t>
            </a:r>
            <a:r>
              <a:rPr lang="ru-RU" dirty="0"/>
              <a:t> и </a:t>
            </a:r>
            <a:r>
              <a:rPr lang="ru-RU" dirty="0" err="1"/>
              <a:t>събития</a:t>
            </a:r>
            <a:r>
              <a:rPr lang="ru-RU" dirty="0"/>
              <a:t> за </a:t>
            </a:r>
            <a:r>
              <a:rPr lang="ru-RU" dirty="0" err="1"/>
              <a:t>повишаване</a:t>
            </a:r>
            <a:r>
              <a:rPr lang="ru-RU" dirty="0"/>
              <a:t> на </a:t>
            </a:r>
            <a:r>
              <a:rPr lang="ru-RU" dirty="0" err="1"/>
              <a:t>осведомеността</a:t>
            </a:r>
            <a:r>
              <a:rPr lang="ru-RU" dirty="0"/>
              <a:t>.</a:t>
            </a:r>
            <a:endParaRPr lang="el-GR" dirty="0"/>
          </a:p>
        </p:txBody>
      </p:sp>
      <p:pic>
        <p:nvPicPr>
          <p:cNvPr id="8" name="Εικόνα 7" descr="Εικόνα που περιέχει χλόη, υπαίθριος, κτίριο, πολυκατοικία&#10;&#10;Περιγραφή που δημιουργήθηκε αυτόματα">
            <a:extLst>
              <a:ext uri="{FF2B5EF4-FFF2-40B4-BE49-F238E27FC236}">
                <a16:creationId xmlns:a16="http://schemas.microsoft.com/office/drawing/2014/main" xmlns="" id="{BB67A7A0-1B79-DF89-D8ED-B3E3BD88EDC0}"/>
              </a:ext>
            </a:extLst>
          </p:cNvPr>
          <p:cNvPicPr>
            <a:picLocks noChangeAspect="1"/>
          </p:cNvPicPr>
          <p:nvPr/>
        </p:nvPicPr>
        <p:blipFill rotWithShape="1">
          <a:blip r:embed="rId3"/>
          <a:srcRect l="15253" r="31521"/>
          <a:stretch/>
        </p:blipFill>
        <p:spPr>
          <a:xfrm>
            <a:off x="4019930" y="2231201"/>
            <a:ext cx="4152139" cy="4400555"/>
          </a:xfrm>
          <a:prstGeom prst="rect">
            <a:avLst/>
          </a:prstGeom>
        </p:spPr>
      </p:pic>
    </p:spTree>
    <p:extLst>
      <p:ext uri="{BB962C8B-B14F-4D97-AF65-F5344CB8AC3E}">
        <p14:creationId xmlns:p14="http://schemas.microsoft.com/office/powerpoint/2010/main" xmlns="" val="2089178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xmlns="" id="{E475C796-D637-C247-15A9-CBE5AE1D0493}"/>
              </a:ext>
            </a:extLst>
          </p:cNvPr>
          <p:cNvPicPr>
            <a:picLocks noChangeAspect="1"/>
          </p:cNvPicPr>
          <p:nvPr/>
        </p:nvPicPr>
        <p:blipFill>
          <a:blip r:embed="rId2"/>
          <a:stretch>
            <a:fillRect/>
          </a:stretch>
        </p:blipFill>
        <p:spPr>
          <a:xfrm>
            <a:off x="123073" y="2567709"/>
            <a:ext cx="3595735" cy="3242820"/>
          </a:xfrm>
          <a:prstGeom prst="rect">
            <a:avLst/>
          </a:prstGeom>
        </p:spPr>
      </p:pic>
      <p:sp>
        <p:nvSpPr>
          <p:cNvPr id="2" name="Θέση κειμένου 1">
            <a:extLst>
              <a:ext uri="{FF2B5EF4-FFF2-40B4-BE49-F238E27FC236}">
                <a16:creationId xmlns:a16="http://schemas.microsoft.com/office/drawing/2014/main" xmlns="" id="{E00F198B-1F0B-2601-52E2-0F8980EDFC27}"/>
              </a:ext>
            </a:extLst>
          </p:cNvPr>
          <p:cNvSpPr>
            <a:spLocks noGrp="1"/>
          </p:cNvSpPr>
          <p:nvPr>
            <p:ph type="body" sz="quarter" idx="18"/>
          </p:nvPr>
        </p:nvSpPr>
        <p:spPr>
          <a:xfrm>
            <a:off x="3838881" y="2243580"/>
            <a:ext cx="7888062" cy="3994838"/>
          </a:xfrm>
        </p:spPr>
        <p:txBody>
          <a:bodyPr/>
          <a:lstStyle/>
          <a:p>
            <a:pPr algn="just">
              <a:lnSpc>
                <a:spcPct val="100000"/>
              </a:lnSpc>
              <a:spcBef>
                <a:spcPts val="0"/>
              </a:spcBef>
            </a:pPr>
            <a:r>
              <a:rPr lang="ru-RU" dirty="0" err="1"/>
              <a:t>Учениците</a:t>
            </a:r>
            <a:r>
              <a:rPr lang="ru-RU" dirty="0"/>
              <a:t> от </a:t>
            </a:r>
            <a:r>
              <a:rPr lang="ru-RU" dirty="0" err="1"/>
              <a:t>основно</a:t>
            </a:r>
            <a:r>
              <a:rPr lang="ru-RU" dirty="0"/>
              <a:t> училище в с. Св.Антоний в Северна Гърция са започнали да събират батерии от собственото си село и съседните села с цел да ги доставят в центровете за рециклиране на батерии.   </a:t>
            </a:r>
            <a:endParaRPr lang="en-US" dirty="0"/>
          </a:p>
          <a:p>
            <a:pPr>
              <a:lnSpc>
                <a:spcPct val="100000"/>
              </a:lnSpc>
              <a:spcBef>
                <a:spcPts val="0"/>
              </a:spcBef>
            </a:pPr>
            <a:r>
              <a:rPr lang="en-US" dirty="0"/>
              <a:t>	</a:t>
            </a:r>
            <a:endParaRPr lang="bg-BG" dirty="0"/>
          </a:p>
          <a:p>
            <a:pPr>
              <a:lnSpc>
                <a:spcPct val="100000"/>
              </a:lnSpc>
              <a:spcBef>
                <a:spcPts val="0"/>
              </a:spcBef>
            </a:pPr>
            <a:r>
              <a:rPr lang="ru-RU" dirty="0"/>
              <a:t>Децата участват и в национално състезание между училищата по рециклиране на батерии, събитие, насочено не само към увеличаване рециклирането на опасни отпадъци, но и към запознаване на малките деца с важната тема за рециклирането на нашите отпадъци. </a:t>
            </a:r>
            <a:r>
              <a:rPr lang="en-US" dirty="0"/>
              <a:t>			</a:t>
            </a:r>
            <a:r>
              <a:rPr lang="bg-BG" dirty="0"/>
              <a:t> </a:t>
            </a:r>
            <a:endParaRPr lang="en-US" dirty="0"/>
          </a:p>
          <a:p>
            <a:endParaRPr lang="el-GR" dirty="0"/>
          </a:p>
        </p:txBody>
      </p:sp>
      <p:sp>
        <p:nvSpPr>
          <p:cNvPr id="3" name="Θέση κειμένου 2">
            <a:extLst>
              <a:ext uri="{FF2B5EF4-FFF2-40B4-BE49-F238E27FC236}">
                <a16:creationId xmlns:a16="http://schemas.microsoft.com/office/drawing/2014/main" xmlns="" id="{C0E2F25B-704C-A61D-123B-E1006E251365}"/>
              </a:ext>
            </a:extLst>
          </p:cNvPr>
          <p:cNvSpPr>
            <a:spLocks noGrp="1"/>
          </p:cNvSpPr>
          <p:nvPr>
            <p:ph type="body" sz="quarter" idx="16"/>
          </p:nvPr>
        </p:nvSpPr>
        <p:spPr>
          <a:xfrm>
            <a:off x="775855" y="826894"/>
            <a:ext cx="10479218" cy="803654"/>
          </a:xfrm>
        </p:spPr>
        <p:txBody>
          <a:bodyPr/>
          <a:lstStyle/>
          <a:p>
            <a:r>
              <a:rPr lang="bg-BG" dirty="0"/>
              <a:t>Ученици от основно училище рециклират батерии</a:t>
            </a:r>
            <a:endParaRPr lang="el-GR" dirty="0"/>
          </a:p>
        </p:txBody>
      </p:sp>
    </p:spTree>
    <p:extLst>
      <p:ext uri="{BB962C8B-B14F-4D97-AF65-F5344CB8AC3E}">
        <p14:creationId xmlns:p14="http://schemas.microsoft.com/office/powerpoint/2010/main" xmlns="" val="484006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a:extLst>
              <a:ext uri="{FF2B5EF4-FFF2-40B4-BE49-F238E27FC236}">
                <a16:creationId xmlns:a16="http://schemas.microsoft.com/office/drawing/2014/main" xmlns="" id="{E00F198B-1F0B-2601-52E2-0F8980EDFC27}"/>
              </a:ext>
            </a:extLst>
          </p:cNvPr>
          <p:cNvSpPr>
            <a:spLocks noGrp="1"/>
          </p:cNvSpPr>
          <p:nvPr>
            <p:ph type="body" sz="quarter" idx="18"/>
          </p:nvPr>
        </p:nvSpPr>
        <p:spPr>
          <a:xfrm>
            <a:off x="348792" y="2168082"/>
            <a:ext cx="9977463" cy="4689918"/>
          </a:xfrm>
        </p:spPr>
        <p:txBody>
          <a:bodyPr/>
          <a:lstStyle/>
          <a:p>
            <a:r>
              <a:rPr lang="ru-RU" dirty="0"/>
              <a:t>Франция стана </a:t>
            </a:r>
            <a:r>
              <a:rPr lang="ru-RU" dirty="0" err="1"/>
              <a:t>първата</a:t>
            </a:r>
            <a:r>
              <a:rPr lang="ru-RU" dirty="0"/>
              <a:t> страна в света (2019 г.), </a:t>
            </a:r>
            <a:r>
              <a:rPr lang="ru-RU" dirty="0" err="1"/>
              <a:t>която</a:t>
            </a:r>
            <a:r>
              <a:rPr lang="ru-RU" dirty="0"/>
              <a:t> принуди </a:t>
            </a:r>
            <a:r>
              <a:rPr lang="ru-RU" dirty="0" err="1"/>
              <a:t>супермаркетите</a:t>
            </a:r>
            <a:r>
              <a:rPr lang="ru-RU" dirty="0"/>
              <a:t> да </a:t>
            </a:r>
            <a:r>
              <a:rPr lang="ru-RU" dirty="0" err="1"/>
              <a:t>даряват</a:t>
            </a:r>
            <a:r>
              <a:rPr lang="ru-RU" dirty="0"/>
              <a:t> </a:t>
            </a:r>
            <a:r>
              <a:rPr lang="ru-RU" dirty="0" err="1"/>
              <a:t>непродадена</a:t>
            </a:r>
            <a:r>
              <a:rPr lang="ru-RU" dirty="0"/>
              <a:t> </a:t>
            </a:r>
            <a:r>
              <a:rPr lang="ru-RU" dirty="0" err="1"/>
              <a:t>храна</a:t>
            </a:r>
            <a:r>
              <a:rPr lang="ru-RU" dirty="0"/>
              <a:t> на </a:t>
            </a:r>
            <a:r>
              <a:rPr lang="ru-RU" dirty="0" err="1"/>
              <a:t>благотворителни</a:t>
            </a:r>
            <a:r>
              <a:rPr lang="ru-RU" dirty="0"/>
              <a:t> организации и </a:t>
            </a:r>
            <a:r>
              <a:rPr lang="ru-RU" dirty="0" err="1"/>
              <a:t>хранителни</a:t>
            </a:r>
            <a:r>
              <a:rPr lang="ru-RU" dirty="0"/>
              <a:t> банки. </a:t>
            </a:r>
            <a:r>
              <a:rPr lang="ru-RU" dirty="0" err="1"/>
              <a:t>Френските</a:t>
            </a:r>
            <a:r>
              <a:rPr lang="ru-RU" dirty="0"/>
              <a:t> </a:t>
            </a:r>
            <a:r>
              <a:rPr lang="ru-RU" dirty="0" err="1"/>
              <a:t>супермаркети</a:t>
            </a:r>
            <a:r>
              <a:rPr lang="ru-RU" dirty="0"/>
              <a:t>, </a:t>
            </a:r>
            <a:r>
              <a:rPr lang="ru-RU" dirty="0" err="1"/>
              <a:t>разположени</a:t>
            </a:r>
            <a:r>
              <a:rPr lang="ru-RU" dirty="0"/>
              <a:t> на </a:t>
            </a:r>
            <a:r>
              <a:rPr lang="ru-RU" dirty="0" err="1"/>
              <a:t>площ</a:t>
            </a:r>
            <a:r>
              <a:rPr lang="ru-RU" dirty="0"/>
              <a:t> над 4305 </a:t>
            </a:r>
            <a:r>
              <a:rPr lang="ru-RU" dirty="0" err="1"/>
              <a:t>квадратни</a:t>
            </a:r>
            <a:r>
              <a:rPr lang="ru-RU" dirty="0"/>
              <a:t> фута </a:t>
            </a:r>
            <a:r>
              <a:rPr lang="ru-RU" dirty="0" err="1"/>
              <a:t>трябваше</a:t>
            </a:r>
            <a:r>
              <a:rPr lang="ru-RU" dirty="0"/>
              <a:t> да </a:t>
            </a:r>
            <a:r>
              <a:rPr lang="ru-RU" dirty="0" err="1"/>
              <a:t>подпишат</a:t>
            </a:r>
            <a:r>
              <a:rPr lang="ru-RU" dirty="0"/>
              <a:t> договори за дарения с </a:t>
            </a:r>
            <a:r>
              <a:rPr lang="ru-RU" dirty="0" err="1"/>
              <a:t>благотворителни</a:t>
            </a:r>
            <a:r>
              <a:rPr lang="ru-RU" dirty="0"/>
              <a:t> организации.</a:t>
            </a:r>
          </a:p>
          <a:p>
            <a:r>
              <a:rPr lang="ru-RU" dirty="0"/>
              <a:t>Благотворителните организации във Франция успяха да раздадат милиони допълнителни безплатни ястия всяка година по Закона за хранителните отпадъци, тъй като по-голямата част от непродадената храна беше дарена на хранителни банки и подобни организации.</a:t>
            </a:r>
          </a:p>
          <a:p>
            <a:r>
              <a:rPr lang="ru-RU" dirty="0"/>
              <a:t>На супермаркетите беше забранено умишлено да развалят храната с белина, преди да я изхвърлят, с цел избягвне на ровенето в контейнерите за боклук, обичайна практика във Франция до приемането на закона. </a:t>
            </a:r>
            <a:endParaRPr lang="el-GR" dirty="0"/>
          </a:p>
        </p:txBody>
      </p:sp>
      <p:sp>
        <p:nvSpPr>
          <p:cNvPr id="3" name="Θέση κειμένου 2">
            <a:extLst>
              <a:ext uri="{FF2B5EF4-FFF2-40B4-BE49-F238E27FC236}">
                <a16:creationId xmlns:a16="http://schemas.microsoft.com/office/drawing/2014/main" xmlns="" id="{C0E2F25B-704C-A61D-123B-E1006E251365}"/>
              </a:ext>
            </a:extLst>
          </p:cNvPr>
          <p:cNvSpPr>
            <a:spLocks noGrp="1"/>
          </p:cNvSpPr>
          <p:nvPr>
            <p:ph type="body" sz="quarter" idx="16"/>
          </p:nvPr>
        </p:nvSpPr>
        <p:spPr>
          <a:xfrm>
            <a:off x="856391" y="350982"/>
            <a:ext cx="10479218" cy="1477818"/>
          </a:xfrm>
        </p:spPr>
        <p:txBody>
          <a:bodyPr/>
          <a:lstStyle/>
          <a:p>
            <a:r>
              <a:rPr lang="ru-RU" sz="3400" dirty="0"/>
              <a:t>Забрана за </a:t>
            </a:r>
            <a:r>
              <a:rPr lang="ru-RU" sz="3400" dirty="0" err="1"/>
              <a:t>хранителни</a:t>
            </a:r>
            <a:r>
              <a:rPr lang="ru-RU" sz="3400" dirty="0"/>
              <a:t> </a:t>
            </a:r>
            <a:r>
              <a:rPr lang="ru-RU" sz="3400" dirty="0" err="1"/>
              <a:t>отпадъци</a:t>
            </a:r>
            <a:r>
              <a:rPr lang="ru-RU" sz="3400" dirty="0"/>
              <a:t> </a:t>
            </a:r>
            <a:r>
              <a:rPr lang="ru-RU" sz="3400" dirty="0" err="1"/>
              <a:t>във</a:t>
            </a:r>
            <a:r>
              <a:rPr lang="ru-RU" sz="3400" dirty="0"/>
              <a:t> </a:t>
            </a:r>
            <a:r>
              <a:rPr lang="ru-RU" sz="3400" dirty="0" err="1"/>
              <a:t>френските</a:t>
            </a:r>
            <a:r>
              <a:rPr lang="ru-RU" sz="3400" dirty="0"/>
              <a:t> </a:t>
            </a:r>
            <a:r>
              <a:rPr lang="ru-RU" sz="3400" dirty="0" err="1"/>
              <a:t>супермаркети</a:t>
            </a:r>
            <a:endParaRPr lang="ru-RU" sz="3400" dirty="0"/>
          </a:p>
          <a:p>
            <a:r>
              <a:rPr lang="en-US" sz="2200" b="0" dirty="0">
                <a:hlinkClick r:id="rId2">
                  <a:extLst>
                    <a:ext uri="{A12FA001-AC4F-418D-AE19-62706E023703}">
                      <ahyp:hlinkClr xmlns:ahyp="http://schemas.microsoft.com/office/drawing/2018/hyperlinkcolor" xmlns="" val="tx"/>
                    </a:ext>
                  </a:extLst>
                </a:hlinkClick>
              </a:rPr>
              <a:t>www.organicauthority.com</a:t>
            </a:r>
            <a:r>
              <a:rPr lang="bg-BG" sz="2200" b="0" dirty="0"/>
              <a:t> </a:t>
            </a:r>
            <a:endParaRPr lang="en-US" sz="2200" b="0" dirty="0"/>
          </a:p>
        </p:txBody>
      </p:sp>
      <p:pic>
        <p:nvPicPr>
          <p:cNvPr id="5" name="Εικόνα 4" descr="Εικόνα που περιέχει υπαίθριος&#10;&#10;Περιγραφή που δημιουργήθηκε αυτόματα">
            <a:extLst>
              <a:ext uri="{FF2B5EF4-FFF2-40B4-BE49-F238E27FC236}">
                <a16:creationId xmlns:a16="http://schemas.microsoft.com/office/drawing/2014/main" xmlns="" id="{779DEC9E-961B-7D92-BE75-7B141EAD483B}"/>
              </a:ext>
            </a:extLst>
          </p:cNvPr>
          <p:cNvPicPr>
            <a:picLocks noChangeAspect="1"/>
          </p:cNvPicPr>
          <p:nvPr/>
        </p:nvPicPr>
        <p:blipFill rotWithShape="1">
          <a:blip r:embed="rId3"/>
          <a:srcRect l="8110" t="184" r="32306"/>
          <a:stretch/>
        </p:blipFill>
        <p:spPr>
          <a:xfrm>
            <a:off x="10187710" y="2168082"/>
            <a:ext cx="1510574" cy="1688226"/>
          </a:xfrm>
          <a:prstGeom prst="rect">
            <a:avLst/>
          </a:prstGeom>
        </p:spPr>
      </p:pic>
      <p:pic>
        <p:nvPicPr>
          <p:cNvPr id="6" name="Εικόνα 4" descr="Εικόνα που περιέχει υπαίθριος&#10;&#10;Περιγραφή που δημιουργήθηκε αυτόματα">
            <a:extLst>
              <a:ext uri="{FF2B5EF4-FFF2-40B4-BE49-F238E27FC236}">
                <a16:creationId xmlns:a16="http://schemas.microsoft.com/office/drawing/2014/main" xmlns="" id="{779DEC9E-961B-7D92-BE75-7B141EAD483B}"/>
              </a:ext>
            </a:extLst>
          </p:cNvPr>
          <p:cNvPicPr>
            <a:picLocks noChangeAspect="1"/>
          </p:cNvPicPr>
          <p:nvPr/>
        </p:nvPicPr>
        <p:blipFill rotWithShape="1">
          <a:blip r:embed="rId3"/>
          <a:srcRect l="8110" t="184" r="32306"/>
          <a:stretch/>
        </p:blipFill>
        <p:spPr>
          <a:xfrm>
            <a:off x="10187710" y="4324647"/>
            <a:ext cx="1510574" cy="1688226"/>
          </a:xfrm>
          <a:prstGeom prst="rect">
            <a:avLst/>
          </a:prstGeom>
        </p:spPr>
      </p:pic>
    </p:spTree>
    <p:extLst>
      <p:ext uri="{BB962C8B-B14F-4D97-AF65-F5344CB8AC3E}">
        <p14:creationId xmlns:p14="http://schemas.microsoft.com/office/powerpoint/2010/main" xmlns="" val="3965556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λαχανικό, τακτοποιημένος&#10;&#10;Περιγραφή που δημιουργήθηκε αυτόματα">
            <a:extLst>
              <a:ext uri="{FF2B5EF4-FFF2-40B4-BE49-F238E27FC236}">
                <a16:creationId xmlns:a16="http://schemas.microsoft.com/office/drawing/2014/main" xmlns="" id="{6B607608-B436-E2E2-5BBF-D3B197F5B4DB}"/>
              </a:ext>
            </a:extLst>
          </p:cNvPr>
          <p:cNvPicPr>
            <a:picLocks noChangeAspect="1"/>
          </p:cNvPicPr>
          <p:nvPr/>
        </p:nvPicPr>
        <p:blipFill rotWithShape="1">
          <a:blip r:embed="rId2"/>
          <a:srcRect l="50000" t="19187" r="24949"/>
          <a:stretch/>
        </p:blipFill>
        <p:spPr>
          <a:xfrm>
            <a:off x="137531" y="2234153"/>
            <a:ext cx="2916754" cy="4398319"/>
          </a:xfrm>
          <a:prstGeom prst="rect">
            <a:avLst/>
          </a:prstGeom>
        </p:spPr>
      </p:pic>
      <p:sp>
        <p:nvSpPr>
          <p:cNvPr id="2" name="Θέση κειμένου 1">
            <a:extLst>
              <a:ext uri="{FF2B5EF4-FFF2-40B4-BE49-F238E27FC236}">
                <a16:creationId xmlns:a16="http://schemas.microsoft.com/office/drawing/2014/main" xmlns="" id="{E00F198B-1F0B-2601-52E2-0F8980EDFC27}"/>
              </a:ext>
            </a:extLst>
          </p:cNvPr>
          <p:cNvSpPr>
            <a:spLocks noGrp="1"/>
          </p:cNvSpPr>
          <p:nvPr>
            <p:ph type="body" sz="quarter" idx="18"/>
          </p:nvPr>
        </p:nvSpPr>
        <p:spPr>
          <a:xfrm>
            <a:off x="3089578" y="2102179"/>
            <a:ext cx="8964891" cy="3679786"/>
          </a:xfrm>
        </p:spPr>
        <p:txBody>
          <a:bodyPr/>
          <a:lstStyle/>
          <a:p>
            <a:pPr>
              <a:lnSpc>
                <a:spcPct val="107000"/>
              </a:lnSpc>
              <a:spcAft>
                <a:spcPts val="800"/>
              </a:spcAft>
            </a:pPr>
            <a:r>
              <a:rPr lang="ru-RU" dirty="0"/>
              <a:t>От 2018 г., в </a:t>
            </a:r>
            <a:r>
              <a:rPr lang="ru-RU" dirty="0" err="1"/>
              <a:t>рамките</a:t>
            </a:r>
            <a:r>
              <a:rPr lang="ru-RU" dirty="0"/>
              <a:t> на </a:t>
            </a:r>
            <a:r>
              <a:rPr lang="ru-RU" dirty="0" err="1"/>
              <a:t>европейската</a:t>
            </a:r>
            <a:r>
              <a:rPr lang="ru-RU" dirty="0"/>
              <a:t> </a:t>
            </a:r>
            <a:r>
              <a:rPr lang="ru-RU" dirty="0" err="1"/>
              <a:t>програма</a:t>
            </a:r>
            <a:r>
              <a:rPr lang="ru-RU" dirty="0"/>
              <a:t> INTERREG V-A </a:t>
            </a:r>
            <a:r>
              <a:rPr lang="ru-RU" dirty="0" err="1"/>
              <a:t>Гърция</a:t>
            </a:r>
            <a:r>
              <a:rPr lang="ru-RU" dirty="0"/>
              <a:t> – </a:t>
            </a:r>
            <a:r>
              <a:rPr lang="ru-RU" dirty="0" err="1"/>
              <a:t>България</a:t>
            </a:r>
            <a:r>
              <a:rPr lang="ru-RU" dirty="0"/>
              <a:t> 2014-2020 и проекта „</a:t>
            </a:r>
            <a:r>
              <a:rPr lang="ru-RU" dirty="0" err="1"/>
              <a:t>Social</a:t>
            </a:r>
            <a:r>
              <a:rPr lang="ru-RU" dirty="0"/>
              <a:t> </a:t>
            </a:r>
            <a:r>
              <a:rPr lang="ru-RU" dirty="0" err="1"/>
              <a:t>Plate</a:t>
            </a:r>
            <a:r>
              <a:rPr lang="ru-RU" dirty="0"/>
              <a:t>“, </a:t>
            </a:r>
            <a:r>
              <a:rPr lang="ru-RU" dirty="0" err="1"/>
              <a:t>Централният</a:t>
            </a:r>
            <a:r>
              <a:rPr lang="ru-RU" dirty="0"/>
              <a:t> </a:t>
            </a:r>
            <a:r>
              <a:rPr lang="ru-RU" dirty="0" err="1"/>
              <a:t>пазар</a:t>
            </a:r>
            <a:r>
              <a:rPr lang="ru-RU" dirty="0"/>
              <a:t> на </a:t>
            </a:r>
            <a:r>
              <a:rPr lang="ru-RU" dirty="0" err="1"/>
              <a:t>Солун</a:t>
            </a:r>
            <a:r>
              <a:rPr lang="ru-RU" dirty="0"/>
              <a:t> в </a:t>
            </a:r>
            <a:r>
              <a:rPr lang="ru-RU" dirty="0" err="1"/>
              <a:t>Гърция</a:t>
            </a:r>
            <a:r>
              <a:rPr lang="ru-RU" dirty="0"/>
              <a:t> </a:t>
            </a:r>
            <a:r>
              <a:rPr lang="ru-RU" dirty="0" err="1"/>
              <a:t>събира</a:t>
            </a:r>
            <a:r>
              <a:rPr lang="ru-RU" dirty="0"/>
              <a:t> </a:t>
            </a:r>
            <a:r>
              <a:rPr lang="ru-RU" dirty="0" err="1"/>
              <a:t>непродадени</a:t>
            </a:r>
            <a:r>
              <a:rPr lang="ru-RU" dirty="0"/>
              <a:t> </a:t>
            </a:r>
            <a:r>
              <a:rPr lang="ru-RU" dirty="0" err="1"/>
              <a:t>хранителни</a:t>
            </a:r>
            <a:r>
              <a:rPr lang="ru-RU" dirty="0"/>
              <a:t> </a:t>
            </a:r>
            <a:r>
              <a:rPr lang="ru-RU" dirty="0" err="1"/>
              <a:t>продукти</a:t>
            </a:r>
            <a:r>
              <a:rPr lang="ru-RU" dirty="0"/>
              <a:t> с цел да </a:t>
            </a:r>
            <a:r>
              <a:rPr lang="ru-RU" dirty="0" err="1"/>
              <a:t>ги</a:t>
            </a:r>
            <a:r>
              <a:rPr lang="ru-RU" dirty="0"/>
              <a:t> </a:t>
            </a:r>
            <a:r>
              <a:rPr lang="ru-RU" dirty="0" err="1"/>
              <a:t>предостави</a:t>
            </a:r>
            <a:r>
              <a:rPr lang="ru-RU" dirty="0"/>
              <a:t> на </a:t>
            </a:r>
            <a:r>
              <a:rPr lang="ru-RU" dirty="0" err="1"/>
              <a:t>уязвими</a:t>
            </a:r>
            <a:r>
              <a:rPr lang="ru-RU" dirty="0"/>
              <a:t> </a:t>
            </a:r>
            <a:r>
              <a:rPr lang="ru-RU" dirty="0" err="1"/>
              <a:t>групи</a:t>
            </a:r>
            <a:r>
              <a:rPr lang="ru-RU" dirty="0"/>
              <a:t>, </a:t>
            </a:r>
            <a:r>
              <a:rPr lang="ru-RU" dirty="0" err="1"/>
              <a:t>подбрани</a:t>
            </a:r>
            <a:r>
              <a:rPr lang="ru-RU" dirty="0"/>
              <a:t> чрез процедура, проведена от </a:t>
            </a:r>
            <a:r>
              <a:rPr lang="ru-RU" dirty="0" err="1"/>
              <a:t>социални</a:t>
            </a:r>
            <a:r>
              <a:rPr lang="ru-RU" dirty="0"/>
              <a:t> </a:t>
            </a:r>
            <a:r>
              <a:rPr lang="ru-RU" dirty="0" err="1"/>
              <a:t>хранителни</a:t>
            </a:r>
            <a:r>
              <a:rPr lang="ru-RU" dirty="0"/>
              <a:t> </a:t>
            </a:r>
            <a:r>
              <a:rPr lang="ru-RU" dirty="0" err="1"/>
              <a:t>магазини</a:t>
            </a:r>
            <a:r>
              <a:rPr lang="ru-RU" dirty="0"/>
              <a:t>, </a:t>
            </a:r>
            <a:r>
              <a:rPr lang="ru-RU" dirty="0" err="1"/>
              <a:t>местни</a:t>
            </a:r>
            <a:r>
              <a:rPr lang="ru-RU" dirty="0"/>
              <a:t> НПО и </a:t>
            </a:r>
            <a:r>
              <a:rPr lang="ru-RU" dirty="0" err="1"/>
              <a:t>църковни</a:t>
            </a:r>
            <a:r>
              <a:rPr lang="ru-RU" dirty="0"/>
              <a:t> институции. </a:t>
            </a:r>
            <a:r>
              <a:rPr lang="ru-RU" dirty="0" err="1"/>
              <a:t>Проектът</a:t>
            </a:r>
            <a:r>
              <a:rPr lang="ru-RU" dirty="0"/>
              <a:t> е </a:t>
            </a:r>
            <a:r>
              <a:rPr lang="ru-RU" dirty="0" err="1"/>
              <a:t>разработен</a:t>
            </a:r>
            <a:r>
              <a:rPr lang="ru-RU" dirty="0"/>
              <a:t> </a:t>
            </a:r>
            <a:r>
              <a:rPr lang="ru-RU" dirty="0" err="1"/>
              <a:t>като</a:t>
            </a:r>
            <a:r>
              <a:rPr lang="ru-RU" dirty="0"/>
              <a:t> решение на </a:t>
            </a:r>
            <a:r>
              <a:rPr lang="ru-RU" dirty="0" err="1"/>
              <a:t>проблемите</a:t>
            </a:r>
            <a:r>
              <a:rPr lang="ru-RU" dirty="0"/>
              <a:t> с </a:t>
            </a:r>
            <a:r>
              <a:rPr lang="ru-RU" dirty="0" err="1"/>
              <a:t>бедността</a:t>
            </a:r>
            <a:r>
              <a:rPr lang="ru-RU" dirty="0"/>
              <a:t>, </a:t>
            </a:r>
            <a:r>
              <a:rPr lang="ru-RU" dirty="0" err="1"/>
              <a:t>социалното</a:t>
            </a:r>
            <a:r>
              <a:rPr lang="ru-RU" dirty="0"/>
              <a:t> </a:t>
            </a:r>
            <a:r>
              <a:rPr lang="ru-RU" dirty="0" err="1"/>
              <a:t>изключване</a:t>
            </a:r>
            <a:r>
              <a:rPr lang="ru-RU" dirty="0"/>
              <a:t> и </a:t>
            </a:r>
            <a:r>
              <a:rPr lang="ru-RU" dirty="0" err="1"/>
              <a:t>необходимостта</a:t>
            </a:r>
            <a:r>
              <a:rPr lang="ru-RU" dirty="0"/>
              <a:t> от </a:t>
            </a:r>
            <a:r>
              <a:rPr lang="ru-RU" dirty="0" err="1"/>
              <a:t>опазване</a:t>
            </a:r>
            <a:r>
              <a:rPr lang="ru-RU" dirty="0"/>
              <a:t> на </a:t>
            </a:r>
            <a:r>
              <a:rPr lang="ru-RU" dirty="0" err="1"/>
              <a:t>околната</a:t>
            </a:r>
            <a:r>
              <a:rPr lang="ru-RU" dirty="0"/>
              <a:t> среда.</a:t>
            </a:r>
          </a:p>
          <a:p>
            <a:r>
              <a:rPr lang="bg-BG" dirty="0"/>
              <a:t>До 2021 г. над 485 тона хранителни продукти са събрани и раздадени на нуждаещи се.</a:t>
            </a:r>
          </a:p>
        </p:txBody>
      </p:sp>
      <p:sp>
        <p:nvSpPr>
          <p:cNvPr id="3" name="Θέση κειμένου 2">
            <a:extLst>
              <a:ext uri="{FF2B5EF4-FFF2-40B4-BE49-F238E27FC236}">
                <a16:creationId xmlns:a16="http://schemas.microsoft.com/office/drawing/2014/main" xmlns="" id="{C0E2F25B-704C-A61D-123B-E1006E251365}"/>
              </a:ext>
            </a:extLst>
          </p:cNvPr>
          <p:cNvSpPr>
            <a:spLocks noGrp="1"/>
          </p:cNvSpPr>
          <p:nvPr>
            <p:ph type="body" sz="quarter" idx="16"/>
          </p:nvPr>
        </p:nvSpPr>
        <p:spPr>
          <a:xfrm>
            <a:off x="406399" y="459249"/>
            <a:ext cx="9568873" cy="803654"/>
          </a:xfrm>
        </p:spPr>
        <p:txBody>
          <a:bodyPr/>
          <a:lstStyle/>
          <a:p>
            <a:r>
              <a:rPr lang="ru-RU" sz="3400" dirty="0" err="1"/>
              <a:t>Централният</a:t>
            </a:r>
            <a:r>
              <a:rPr lang="ru-RU" sz="3400" dirty="0"/>
              <a:t> </a:t>
            </a:r>
            <a:r>
              <a:rPr lang="ru-RU" sz="3400" dirty="0" err="1"/>
              <a:t>пазар</a:t>
            </a:r>
            <a:r>
              <a:rPr lang="ru-RU" sz="3400" dirty="0"/>
              <a:t> на </a:t>
            </a:r>
            <a:r>
              <a:rPr lang="ru-RU" sz="3400" dirty="0" err="1"/>
              <a:t>Солун</a:t>
            </a:r>
            <a:r>
              <a:rPr lang="ru-RU" sz="3400" dirty="0"/>
              <a:t>, </a:t>
            </a:r>
            <a:r>
              <a:rPr lang="ru-RU" sz="3400" dirty="0" err="1"/>
              <a:t>Гърция</a:t>
            </a:r>
            <a:r>
              <a:rPr lang="ru-RU" sz="3400" dirty="0"/>
              <a:t>, пример за </a:t>
            </a:r>
            <a:r>
              <a:rPr lang="ru-RU" sz="3400" dirty="0" err="1"/>
              <a:t>социална</a:t>
            </a:r>
            <a:r>
              <a:rPr lang="ru-RU" sz="3400" dirty="0"/>
              <a:t> </a:t>
            </a:r>
            <a:r>
              <a:rPr lang="ru-RU" sz="3400" dirty="0" err="1"/>
              <a:t>отговорност</a:t>
            </a:r>
            <a:endParaRPr lang="ru-RU" sz="3400" dirty="0"/>
          </a:p>
          <a:p>
            <a:r>
              <a:rPr lang="en-US" sz="2400" b="0" dirty="0">
                <a:hlinkClick r:id="rId3">
                  <a:extLst>
                    <a:ext uri="{A12FA001-AC4F-418D-AE19-62706E023703}">
                      <ahyp:hlinkClr xmlns:ahyp="http://schemas.microsoft.com/office/drawing/2018/hyperlinkcolor" xmlns="" val="tx"/>
                    </a:ext>
                  </a:extLst>
                </a:hlinkClick>
              </a:rPr>
              <a:t>https://kath.gr/el/koinwniki-euthuni</a:t>
            </a:r>
            <a:r>
              <a:rPr lang="bg-BG" sz="2400" b="0" dirty="0"/>
              <a:t> </a:t>
            </a:r>
            <a:endParaRPr lang="el-GR" sz="2400" b="0" dirty="0"/>
          </a:p>
        </p:txBody>
      </p:sp>
    </p:spTree>
    <p:extLst>
      <p:ext uri="{BB962C8B-B14F-4D97-AF65-F5344CB8AC3E}">
        <p14:creationId xmlns:p14="http://schemas.microsoft.com/office/powerpoint/2010/main" xmlns="" val="2068542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εικόνας 5" descr="Εικόνα που περιέχει κείμενο, χρωματισμένος&#10;&#10;Περιγραφή που δημιουργήθηκε αυτόματα">
            <a:extLst>
              <a:ext uri="{FF2B5EF4-FFF2-40B4-BE49-F238E27FC236}">
                <a16:creationId xmlns:a16="http://schemas.microsoft.com/office/drawing/2014/main" xmlns="" id="{5307A7AD-3BA4-9F83-7DA1-9E92624A79FC}"/>
              </a:ext>
            </a:extLst>
          </p:cNvPr>
          <p:cNvPicPr>
            <a:picLocks noGrp="1" noChangeAspect="1"/>
          </p:cNvPicPr>
          <p:nvPr>
            <p:ph type="pic" sz="quarter" idx="10"/>
          </p:nvPr>
        </p:nvPicPr>
        <p:blipFill>
          <a:blip r:embed="rId3"/>
          <a:srcRect t="16938" b="16938"/>
          <a:stretch>
            <a:fillRect/>
          </a:stretch>
        </p:blipFill>
        <p:spPr/>
      </p:pic>
      <p:sp>
        <p:nvSpPr>
          <p:cNvPr id="5" name="Text Placeholder 4">
            <a:extLst>
              <a:ext uri="{FF2B5EF4-FFF2-40B4-BE49-F238E27FC236}">
                <a16:creationId xmlns:a16="http://schemas.microsoft.com/office/drawing/2014/main" xmlns="" id="{F53E186E-EEE8-784F-BE9F-48BF925F13E9}"/>
              </a:ext>
            </a:extLst>
          </p:cNvPr>
          <p:cNvSpPr>
            <a:spLocks noGrp="1"/>
          </p:cNvSpPr>
          <p:nvPr>
            <p:ph type="body" sz="quarter" idx="17"/>
          </p:nvPr>
        </p:nvSpPr>
        <p:spPr/>
        <p:txBody>
          <a:bodyPr/>
          <a:lstStyle/>
          <a:p>
            <a:r>
              <a:rPr lang="en-US" dirty="0"/>
              <a:t>05</a:t>
            </a:r>
          </a:p>
        </p:txBody>
      </p:sp>
      <p:grpSp>
        <p:nvGrpSpPr>
          <p:cNvPr id="4" name="Graphic 2">
            <a:extLst>
              <a:ext uri="{FF2B5EF4-FFF2-40B4-BE49-F238E27FC236}">
                <a16:creationId xmlns:a16="http://schemas.microsoft.com/office/drawing/2014/main" xmlns=""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xmlns=""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xmlns=""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xmlns=""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 name="Google Shape;244;p21">
            <a:extLst>
              <a:ext uri="{FF2B5EF4-FFF2-40B4-BE49-F238E27FC236}">
                <a16:creationId xmlns:a16="http://schemas.microsoft.com/office/drawing/2014/main" xmlns="" id="{B1065801-DB4B-4598-7246-DF76F664B945}"/>
              </a:ext>
            </a:extLst>
          </p:cNvPr>
          <p:cNvSpPr/>
          <p:nvPr/>
        </p:nvSpPr>
        <p:spPr>
          <a:xfrm>
            <a:off x="5722297" y="3429000"/>
            <a:ext cx="5496309"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 name="Google Shape;245;p21">
            <a:extLst>
              <a:ext uri="{FF2B5EF4-FFF2-40B4-BE49-F238E27FC236}">
                <a16:creationId xmlns:a16="http://schemas.microsoft.com/office/drawing/2014/main" xmlns="" id="{A8BD6179-0AF4-7DE4-778D-B14CFA35B2E7}"/>
              </a:ext>
            </a:extLst>
          </p:cNvPr>
          <p:cNvSpPr txBox="1"/>
          <p:nvPr/>
        </p:nvSpPr>
        <p:spPr>
          <a:xfrm>
            <a:off x="5906320" y="3481298"/>
            <a:ext cx="54009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bg-BG" sz="3600" b="1" i="0" u="none" strike="noStrike" cap="none" dirty="0">
                <a:solidFill>
                  <a:srgbClr val="EB7339"/>
                </a:solidFill>
                <a:latin typeface="Calibri"/>
                <a:ea typeface="Calibri"/>
                <a:cs typeface="Calibri"/>
                <a:sym typeface="Calibri"/>
              </a:rPr>
              <a:t>Обобщение</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3643467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xmlns="" id="{1D6DFC51-79A4-864C-8CAA-39856AF7169D}"/>
              </a:ext>
            </a:extLst>
          </p:cNvPr>
          <p:cNvGrpSpPr/>
          <p:nvPr/>
        </p:nvGrpSpPr>
        <p:grpSpPr>
          <a:xfrm rot="16200000">
            <a:off x="5003664" y="1221775"/>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xmlns="" id="{DFB8999A-B2F9-544A-B097-2DE30F4D6F6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xmlns="" id="{E881A77C-8534-8D43-85F6-775ABC8F03D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xmlns="" id="{39BA296A-C8DE-AC45-862B-E26764923636}"/>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5" name="TextBox 5">
            <a:extLst>
              <a:ext uri="{FF2B5EF4-FFF2-40B4-BE49-F238E27FC236}">
                <a16:creationId xmlns:a16="http://schemas.microsoft.com/office/drawing/2014/main" xmlns="" id="{4F84C197-5E8B-2A04-36CE-861CBCD20416}"/>
              </a:ext>
            </a:extLst>
          </p:cNvPr>
          <p:cNvSpPr txBox="1"/>
          <p:nvPr/>
        </p:nvSpPr>
        <p:spPr>
          <a:xfrm>
            <a:off x="340219" y="285636"/>
            <a:ext cx="5546703" cy="1138773"/>
          </a:xfrm>
          <a:prstGeom prst="rect">
            <a:avLst/>
          </a:prstGeom>
          <a:noFill/>
        </p:spPr>
        <p:txBody>
          <a:bodyPr wrap="square">
            <a:spAutoFit/>
          </a:bodyPr>
          <a:lstStyle/>
          <a:p>
            <a:r>
              <a:rPr lang="bg-BG" sz="3400" dirty="0">
                <a:solidFill>
                  <a:srgbClr val="F79037"/>
                </a:solidFill>
                <a:effectLst>
                  <a:outerShdw blurRad="38100" dist="38100" dir="2700000" algn="tl">
                    <a:srgbClr val="000000">
                      <a:alpha val="43137"/>
                    </a:srgbClr>
                  </a:outerShdw>
                </a:effectLst>
              </a:rPr>
              <a:t>Каква е истинската цена на, това което консумираме</a:t>
            </a:r>
            <a:r>
              <a:rPr lang="en-US" sz="3400" dirty="0">
                <a:solidFill>
                  <a:srgbClr val="F79037"/>
                </a:solidFill>
                <a:effectLst>
                  <a:outerShdw blurRad="38100" dist="38100" dir="2700000" algn="tl">
                    <a:srgbClr val="000000">
                      <a:alpha val="43137"/>
                    </a:srgbClr>
                  </a:outerShdw>
                </a:effectLst>
              </a:rPr>
              <a:t>?</a:t>
            </a:r>
          </a:p>
        </p:txBody>
      </p:sp>
      <p:pic>
        <p:nvPicPr>
          <p:cNvPr id="4" name="Online Media 3">
            <a:hlinkClick r:id="" action="ppaction://media"/>
            <a:extLst>
              <a:ext uri="{FF2B5EF4-FFF2-40B4-BE49-F238E27FC236}">
                <a16:creationId xmlns:a16="http://schemas.microsoft.com/office/drawing/2014/main" xmlns="" id="{85853539-DCAD-4479-9991-7611B68EB844}"/>
              </a:ext>
            </a:extLst>
          </p:cNvPr>
          <p:cNvPicPr>
            <a:picLocks noRot="1" noChangeAspect="1"/>
          </p:cNvPicPr>
          <p:nvPr>
            <a:videoFile r:link="rId1"/>
          </p:nvPr>
        </p:nvPicPr>
        <p:blipFill>
          <a:blip r:embed="rId3"/>
          <a:stretch>
            <a:fillRect/>
          </a:stretch>
        </p:blipFill>
        <p:spPr>
          <a:xfrm>
            <a:off x="1555469" y="1303639"/>
            <a:ext cx="8967388" cy="5066574"/>
          </a:xfrm>
          <a:prstGeom prst="rect">
            <a:avLst/>
          </a:prstGeom>
        </p:spPr>
      </p:pic>
      <p:sp>
        <p:nvSpPr>
          <p:cNvPr id="8" name="Rectangle 7"/>
          <p:cNvSpPr/>
          <p:nvPr/>
        </p:nvSpPr>
        <p:spPr>
          <a:xfrm>
            <a:off x="6096000" y="6370213"/>
            <a:ext cx="3097964" cy="369332"/>
          </a:xfrm>
          <a:prstGeom prst="rect">
            <a:avLst/>
          </a:prstGeom>
        </p:spPr>
        <p:txBody>
          <a:bodyPr wrap="none">
            <a:spAutoFit/>
          </a:bodyPr>
          <a:lstStyle/>
          <a:p>
            <a:r>
              <a:rPr lang="en-US" dirty="0" smtClean="0">
                <a:hlinkClick r:id="rId4"/>
              </a:rPr>
              <a:t>https://youtu.be/tqzF_7H53Ps</a:t>
            </a:r>
            <a:r>
              <a:rPr lang="bg-BG" dirty="0" smtClean="0"/>
              <a:t> </a:t>
            </a:r>
            <a:endParaRPr lang="bg-BG" dirty="0"/>
          </a:p>
        </p:txBody>
      </p:sp>
    </p:spTree>
    <p:extLst>
      <p:ext uri="{BB962C8B-B14F-4D97-AF65-F5344CB8AC3E}">
        <p14:creationId xmlns:p14="http://schemas.microsoft.com/office/powerpoint/2010/main" xmlns="" val="308806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4EDAC37-C3BA-1249-8767-414D489BC914}"/>
              </a:ext>
            </a:extLst>
          </p:cNvPr>
          <p:cNvSpPr>
            <a:spLocks noGrp="1"/>
          </p:cNvSpPr>
          <p:nvPr>
            <p:ph type="body" sz="quarter" idx="18"/>
          </p:nvPr>
        </p:nvSpPr>
        <p:spPr>
          <a:xfrm>
            <a:off x="489527" y="1"/>
            <a:ext cx="11129817" cy="6594764"/>
          </a:xfrm>
          <a:prstGeom prst="rect">
            <a:avLst/>
          </a:prstGeom>
        </p:spPr>
        <p:txBody>
          <a:bodyPr/>
          <a:lstStyle/>
          <a:p>
            <a:r>
              <a:rPr lang="bg-BG" sz="2000" dirty="0"/>
              <a:t> </a:t>
            </a:r>
          </a:p>
          <a:p>
            <a:r>
              <a:rPr lang="ru-RU" sz="2000" dirty="0" err="1"/>
              <a:t>Споменахме</a:t>
            </a:r>
            <a:r>
              <a:rPr lang="ru-RU" sz="2000" dirty="0"/>
              <a:t> </a:t>
            </a:r>
            <a:r>
              <a:rPr lang="ru-RU" sz="2000" dirty="0" err="1"/>
              <a:t>кръговата</a:t>
            </a:r>
            <a:r>
              <a:rPr lang="ru-RU" sz="2000" dirty="0"/>
              <a:t> </a:t>
            </a:r>
            <a:r>
              <a:rPr lang="ru-RU" sz="2000" dirty="0" err="1"/>
              <a:t>икономика</a:t>
            </a:r>
            <a:r>
              <a:rPr lang="ru-RU" sz="2000" dirty="0"/>
              <a:t>. </a:t>
            </a:r>
            <a:r>
              <a:rPr lang="ru-RU" sz="2000" dirty="0" err="1"/>
              <a:t>Тази</a:t>
            </a:r>
            <a:r>
              <a:rPr lang="ru-RU" sz="2000" dirty="0"/>
              <a:t> не толкова нова, но все пак революционна концепция е предназначена да </a:t>
            </a:r>
            <a:r>
              <a:rPr lang="ru-RU" sz="2000" dirty="0" err="1"/>
              <a:t>намали</a:t>
            </a:r>
            <a:r>
              <a:rPr lang="ru-RU" sz="2000" dirty="0"/>
              <a:t> </a:t>
            </a:r>
            <a:r>
              <a:rPr lang="ru-RU" sz="2000" dirty="0" err="1"/>
              <a:t>значително</a:t>
            </a:r>
            <a:r>
              <a:rPr lang="ru-RU" sz="2000" dirty="0"/>
              <a:t> </a:t>
            </a:r>
            <a:r>
              <a:rPr lang="ru-RU" sz="2000" dirty="0" err="1"/>
              <a:t>количеството</a:t>
            </a:r>
            <a:r>
              <a:rPr lang="ru-RU" sz="2000" dirty="0"/>
              <a:t> </a:t>
            </a:r>
            <a:r>
              <a:rPr lang="ru-RU" sz="2000" dirty="0" err="1"/>
              <a:t>отпадъци</a:t>
            </a:r>
            <a:r>
              <a:rPr lang="ru-RU" sz="2000" dirty="0"/>
              <a:t> и </a:t>
            </a:r>
            <a:r>
              <a:rPr lang="ru-RU" sz="2000" dirty="0" err="1"/>
              <a:t>използването</a:t>
            </a:r>
            <a:r>
              <a:rPr lang="ru-RU" sz="2000" dirty="0"/>
              <a:t> на </a:t>
            </a:r>
            <a:r>
              <a:rPr lang="ru-RU" sz="2000" dirty="0" err="1"/>
              <a:t>суровини</a:t>
            </a:r>
            <a:r>
              <a:rPr lang="ru-RU" sz="2000" dirty="0"/>
              <a:t>. </a:t>
            </a:r>
            <a:r>
              <a:rPr lang="ru-RU" sz="2000" dirty="0" err="1"/>
              <a:t>Положителният</a:t>
            </a:r>
            <a:r>
              <a:rPr lang="ru-RU" sz="2000" dirty="0"/>
              <a:t> </a:t>
            </a:r>
            <a:r>
              <a:rPr lang="ru-RU" sz="2000" dirty="0" err="1"/>
              <a:t>ефект</a:t>
            </a:r>
            <a:r>
              <a:rPr lang="ru-RU" sz="2000" dirty="0"/>
              <a:t> от </a:t>
            </a:r>
            <a:r>
              <a:rPr lang="ru-RU" sz="2000" dirty="0" err="1"/>
              <a:t>този</a:t>
            </a:r>
            <a:r>
              <a:rPr lang="ru-RU" sz="2000" dirty="0"/>
              <a:t> </a:t>
            </a:r>
            <a:r>
              <a:rPr lang="ru-RU" sz="2000" dirty="0" err="1"/>
              <a:t>модел</a:t>
            </a:r>
            <a:r>
              <a:rPr lang="ru-RU" sz="2000" dirty="0"/>
              <a:t> за </a:t>
            </a:r>
            <a:r>
              <a:rPr lang="ru-RU" sz="2000" dirty="0" err="1"/>
              <a:t>безценната</a:t>
            </a:r>
            <a:r>
              <a:rPr lang="ru-RU" sz="2000" dirty="0"/>
              <a:t> </a:t>
            </a:r>
            <a:r>
              <a:rPr lang="ru-RU" sz="2000" dirty="0" err="1"/>
              <a:t>околна</a:t>
            </a:r>
            <a:r>
              <a:rPr lang="ru-RU" sz="2000" dirty="0"/>
              <a:t> среда </a:t>
            </a:r>
            <a:r>
              <a:rPr lang="ru-RU" sz="2000" dirty="0" err="1"/>
              <a:t>може</a:t>
            </a:r>
            <a:r>
              <a:rPr lang="ru-RU" sz="2000" dirty="0"/>
              <a:t> да </a:t>
            </a:r>
            <a:r>
              <a:rPr lang="ru-RU" sz="2000" dirty="0" err="1"/>
              <a:t>бъде</a:t>
            </a:r>
            <a:r>
              <a:rPr lang="ru-RU" sz="2000" dirty="0"/>
              <a:t> огромен. Според дизайна на модела, обаче, това, което остава в кръга, поне при сегашните технологи, ще бъде по-скъпо. </a:t>
            </a:r>
            <a:r>
              <a:rPr lang="ru-RU" sz="2000" dirty="0" err="1"/>
              <a:t>Предвид</a:t>
            </a:r>
            <a:r>
              <a:rPr lang="ru-RU" sz="2000" dirty="0"/>
              <a:t> факта, </a:t>
            </a:r>
            <a:r>
              <a:rPr lang="ru-RU" sz="2000" dirty="0" err="1"/>
              <a:t>че</a:t>
            </a:r>
            <a:r>
              <a:rPr lang="ru-RU" sz="2000" dirty="0"/>
              <a:t> </a:t>
            </a:r>
            <a:r>
              <a:rPr lang="ru-RU" sz="2000" dirty="0" err="1"/>
              <a:t>количеството</a:t>
            </a:r>
            <a:r>
              <a:rPr lang="ru-RU" sz="2000" dirty="0"/>
              <a:t> </a:t>
            </a:r>
            <a:r>
              <a:rPr lang="ru-RU" sz="2000" dirty="0" err="1"/>
              <a:t>използвани</a:t>
            </a:r>
            <a:r>
              <a:rPr lang="ru-RU" sz="2000" dirty="0"/>
              <a:t> </a:t>
            </a:r>
            <a:r>
              <a:rPr lang="ru-RU" sz="2000" dirty="0" err="1"/>
              <a:t>продукти</a:t>
            </a:r>
            <a:r>
              <a:rPr lang="ru-RU" sz="2000" dirty="0"/>
              <a:t> и </a:t>
            </a:r>
            <a:r>
              <a:rPr lang="ru-RU" sz="2000" dirty="0" err="1"/>
              <a:t>съответното</a:t>
            </a:r>
            <a:r>
              <a:rPr lang="ru-RU" sz="2000" dirty="0"/>
              <a:t> количество </a:t>
            </a:r>
            <a:r>
              <a:rPr lang="ru-RU" sz="2000" dirty="0" err="1"/>
              <a:t>произведени</a:t>
            </a:r>
            <a:r>
              <a:rPr lang="ru-RU" sz="2000" dirty="0"/>
              <a:t> </a:t>
            </a:r>
            <a:r>
              <a:rPr lang="ru-RU" sz="2000" dirty="0" err="1"/>
              <a:t>продукти</a:t>
            </a:r>
            <a:r>
              <a:rPr lang="ru-RU" sz="2000" dirty="0"/>
              <a:t> </a:t>
            </a:r>
            <a:r>
              <a:rPr lang="ru-RU" sz="2000" dirty="0" err="1"/>
              <a:t>ще</a:t>
            </a:r>
            <a:r>
              <a:rPr lang="ru-RU" sz="2000" dirty="0"/>
              <a:t> </a:t>
            </a:r>
            <a:r>
              <a:rPr lang="ru-RU" sz="2000" dirty="0" err="1"/>
              <a:t>бъдат</a:t>
            </a:r>
            <a:r>
              <a:rPr lang="ru-RU" sz="2000" dirty="0"/>
              <a:t> </a:t>
            </a:r>
            <a:r>
              <a:rPr lang="ru-RU" sz="2000" dirty="0" err="1"/>
              <a:t>по-малко</a:t>
            </a:r>
            <a:r>
              <a:rPr lang="ru-RU" sz="2000" dirty="0"/>
              <a:t>, а парите в </a:t>
            </a:r>
            <a:r>
              <a:rPr lang="ru-RU" sz="2000" dirty="0" err="1"/>
              <a:t>джобовете</a:t>
            </a:r>
            <a:r>
              <a:rPr lang="ru-RU" sz="2000" dirty="0"/>
              <a:t> ни на теория </a:t>
            </a:r>
            <a:r>
              <a:rPr lang="ru-RU" sz="2000" dirty="0" err="1"/>
              <a:t>ще</a:t>
            </a:r>
            <a:r>
              <a:rPr lang="ru-RU" sz="2000" dirty="0"/>
              <a:t> </a:t>
            </a:r>
            <a:r>
              <a:rPr lang="ru-RU" sz="2000" dirty="0" err="1"/>
              <a:t>останат</a:t>
            </a:r>
            <a:r>
              <a:rPr lang="ru-RU" sz="2000" dirty="0"/>
              <a:t> </a:t>
            </a:r>
            <a:r>
              <a:rPr lang="ru-RU" sz="2000" dirty="0" err="1"/>
              <a:t>повече</a:t>
            </a:r>
            <a:r>
              <a:rPr lang="ru-RU" sz="2000" dirty="0"/>
              <a:t> или </a:t>
            </a:r>
            <a:r>
              <a:rPr lang="ru-RU" sz="2000" dirty="0" err="1"/>
              <a:t>по-малко</a:t>
            </a:r>
            <a:r>
              <a:rPr lang="ru-RU" sz="2000" dirty="0"/>
              <a:t> </a:t>
            </a:r>
            <a:r>
              <a:rPr lang="ru-RU" sz="2000" dirty="0" err="1"/>
              <a:t>същите</a:t>
            </a:r>
            <a:r>
              <a:rPr lang="ru-RU" sz="2000" dirty="0"/>
              <a:t>.</a:t>
            </a:r>
            <a:endParaRPr lang="en-US" sz="2000" dirty="0"/>
          </a:p>
          <a:p>
            <a:r>
              <a:rPr lang="ru-RU" sz="2000" dirty="0"/>
              <a:t>С </a:t>
            </a:r>
            <a:r>
              <a:rPr lang="ru-RU" sz="2000" dirty="0" err="1"/>
              <a:t>други</a:t>
            </a:r>
            <a:r>
              <a:rPr lang="ru-RU" sz="2000" dirty="0"/>
              <a:t> </a:t>
            </a:r>
            <a:r>
              <a:rPr lang="ru-RU" sz="2000" dirty="0" err="1"/>
              <a:t>думи</a:t>
            </a:r>
            <a:r>
              <a:rPr lang="ru-RU" sz="2000" dirty="0"/>
              <a:t>, </a:t>
            </a:r>
            <a:r>
              <a:rPr lang="ru-RU" sz="2000" dirty="0" err="1"/>
              <a:t>ние</a:t>
            </a:r>
            <a:r>
              <a:rPr lang="ru-RU" sz="2000" dirty="0"/>
              <a:t>, </a:t>
            </a:r>
            <a:r>
              <a:rPr lang="ru-RU" sz="2000" dirty="0" err="1"/>
              <a:t>потребителите</a:t>
            </a:r>
            <a:r>
              <a:rPr lang="ru-RU" sz="2000" dirty="0"/>
              <a:t>, </a:t>
            </a:r>
            <a:r>
              <a:rPr lang="ru-RU" sz="2000" dirty="0" err="1"/>
              <a:t>ще</a:t>
            </a:r>
            <a:r>
              <a:rPr lang="ru-RU" sz="2000" dirty="0"/>
              <a:t> </a:t>
            </a:r>
            <a:r>
              <a:rPr lang="ru-RU" sz="2000" dirty="0" err="1"/>
              <a:t>притежаваме</a:t>
            </a:r>
            <a:r>
              <a:rPr lang="ru-RU" sz="2000" dirty="0"/>
              <a:t> </a:t>
            </a:r>
            <a:r>
              <a:rPr lang="ru-RU" sz="2000" dirty="0" err="1"/>
              <a:t>по-малко</a:t>
            </a:r>
            <a:r>
              <a:rPr lang="ru-RU" sz="2000" dirty="0"/>
              <a:t> </a:t>
            </a:r>
            <a:r>
              <a:rPr lang="ru-RU" sz="2000" dirty="0" err="1"/>
              <a:t>продукти</a:t>
            </a:r>
            <a:r>
              <a:rPr lang="ru-RU" sz="2000" dirty="0"/>
              <a:t> за </a:t>
            </a:r>
            <a:r>
              <a:rPr lang="ru-RU" sz="2000" dirty="0" err="1"/>
              <a:t>същата</a:t>
            </a:r>
            <a:r>
              <a:rPr lang="ru-RU" sz="2000" dirty="0"/>
              <a:t> цена. </a:t>
            </a:r>
            <a:r>
              <a:rPr lang="ru-RU" sz="2000" dirty="0" err="1"/>
              <a:t>По-малко</a:t>
            </a:r>
            <a:r>
              <a:rPr lang="ru-RU" sz="2000" dirty="0"/>
              <a:t> </a:t>
            </a:r>
            <a:r>
              <a:rPr lang="ru-RU" sz="2000" dirty="0" err="1"/>
              <a:t>като</a:t>
            </a:r>
            <a:r>
              <a:rPr lang="ru-RU" sz="2000" dirty="0"/>
              <a:t> количество, но с </a:t>
            </a:r>
            <a:r>
              <a:rPr lang="ru-RU" sz="2000" dirty="0" err="1"/>
              <a:t>по-високо</a:t>
            </a:r>
            <a:r>
              <a:rPr lang="ru-RU" sz="2000" dirty="0"/>
              <a:t> качество и с </a:t>
            </a:r>
            <a:r>
              <a:rPr lang="ru-RU" sz="2000" dirty="0" err="1"/>
              <a:t>по-малко</a:t>
            </a:r>
            <a:r>
              <a:rPr lang="ru-RU" sz="2000" dirty="0"/>
              <a:t> </a:t>
            </a:r>
            <a:r>
              <a:rPr lang="ru-RU" sz="2000" dirty="0" err="1"/>
              <a:t>отрицателно</a:t>
            </a:r>
            <a:r>
              <a:rPr lang="ru-RU" sz="2000" dirty="0"/>
              <a:t> </a:t>
            </a:r>
            <a:r>
              <a:rPr lang="ru-RU" sz="2000" dirty="0" err="1"/>
              <a:t>въздействие</a:t>
            </a:r>
            <a:r>
              <a:rPr lang="ru-RU" sz="2000" dirty="0"/>
              <a:t> </a:t>
            </a:r>
            <a:r>
              <a:rPr lang="ru-RU" sz="2000" dirty="0" err="1"/>
              <a:t>върху</a:t>
            </a:r>
            <a:r>
              <a:rPr lang="ru-RU" sz="2000" dirty="0"/>
              <a:t> </a:t>
            </a:r>
            <a:r>
              <a:rPr lang="ru-RU" sz="2000" dirty="0" err="1"/>
              <a:t>околната</a:t>
            </a:r>
            <a:r>
              <a:rPr lang="ru-RU" sz="2000" dirty="0"/>
              <a:t> среда.</a:t>
            </a:r>
          </a:p>
          <a:p>
            <a:r>
              <a:rPr lang="bg-BG" sz="2000" dirty="0"/>
              <a:t>На </a:t>
            </a:r>
            <a:r>
              <a:rPr lang="ru-RU" sz="2000" dirty="0"/>
              <a:t>всеки, който изпитва нужда да протестира срещу тази натрапчива, внезапна атака срещу тяхната зона на комфорт и житейски навици, правото им да харчат парите си както си искат и да изберат да живеят в материално изобилие, притежавайки най-модерната кола или устройство, пуснати на пазара, със стремеж да добавят в гардероба си последна мода риза, чанта или чифт обувки,  да използват кола, дори за кратко разстояние, или да използват толкова чаши за кафе за еднократна употреба, колкото са в настроение този ден, трябва да задам един важен въпрос:</a:t>
            </a:r>
            <a:endParaRPr lang="en-US" sz="2000" dirty="0"/>
          </a:p>
          <a:p>
            <a:r>
              <a:rPr lang="ru-RU" sz="2000" dirty="0"/>
              <a:t>Цената струва ли си, ако погубваме нашата планета, въздухът, който дишаме, нашите гори и земя, нашите водни ресурси, нашите собствени хранителни продукти, нашите деца, роднини, приятели, домашен любимец, които са част от нашия живот и чието съществуване е важно за нас? </a:t>
            </a:r>
          </a:p>
          <a:p>
            <a:pPr algn="ctr"/>
            <a:r>
              <a:rPr lang="ru-RU" sz="2000" b="1" i="1" dirty="0" err="1"/>
              <a:t>Нека</a:t>
            </a:r>
            <a:r>
              <a:rPr lang="ru-RU" sz="2000" b="1" i="1" dirty="0"/>
              <a:t> </a:t>
            </a:r>
            <a:r>
              <a:rPr lang="ru-RU" sz="2000" b="1" i="1" dirty="0" err="1"/>
              <a:t>всички</a:t>
            </a:r>
            <a:r>
              <a:rPr lang="ru-RU" sz="2000" b="1" i="1" dirty="0"/>
              <a:t> </a:t>
            </a:r>
            <a:r>
              <a:rPr lang="ru-RU" sz="2000" b="1" i="1" dirty="0" err="1"/>
              <a:t>помислим</a:t>
            </a:r>
            <a:r>
              <a:rPr lang="ru-RU" sz="2000" b="1" i="1" dirty="0"/>
              <a:t> за </a:t>
            </a:r>
            <a:r>
              <a:rPr lang="ru-RU" sz="2000" b="1" i="1" dirty="0" err="1"/>
              <a:t>това</a:t>
            </a:r>
            <a:r>
              <a:rPr lang="ru-RU" sz="2000" b="1" i="1" dirty="0"/>
              <a:t>!!! </a:t>
            </a:r>
            <a:r>
              <a:rPr lang="ru-RU" sz="2000" b="1" i="1" dirty="0" err="1"/>
              <a:t>Нека</a:t>
            </a:r>
            <a:r>
              <a:rPr lang="ru-RU" sz="2000" b="1" i="1" dirty="0"/>
              <a:t> отделим </a:t>
            </a:r>
            <a:r>
              <a:rPr lang="ru-RU" sz="2000" b="1" i="1" dirty="0" err="1"/>
              <a:t>малко</a:t>
            </a:r>
            <a:r>
              <a:rPr lang="ru-RU" sz="2000" b="1" i="1" dirty="0"/>
              <a:t> </a:t>
            </a:r>
            <a:r>
              <a:rPr lang="ru-RU" sz="2000" b="1" i="1" dirty="0" err="1"/>
              <a:t>време</a:t>
            </a:r>
            <a:r>
              <a:rPr lang="ru-RU" sz="2000" b="1" i="1" dirty="0"/>
              <a:t> за </a:t>
            </a:r>
            <a:r>
              <a:rPr lang="ru-RU" sz="2000" b="1" i="1" dirty="0" err="1"/>
              <a:t>размисъл</a:t>
            </a:r>
            <a:r>
              <a:rPr lang="ru-RU" sz="2000" b="1" i="1" dirty="0"/>
              <a:t>!!!</a:t>
            </a:r>
            <a:endParaRPr lang="en-US" sz="2000" b="1" i="1" dirty="0"/>
          </a:p>
        </p:txBody>
      </p:sp>
    </p:spTree>
    <p:extLst>
      <p:ext uri="{BB962C8B-B14F-4D97-AF65-F5344CB8AC3E}">
        <p14:creationId xmlns:p14="http://schemas.microsoft.com/office/powerpoint/2010/main" xmlns="" val="84031102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 Amazon Forest Fire Is Now Large Enough to be Seen From Space | The  Swaddle"/>
          <p:cNvPicPr>
            <a:picLocks noChangeAspect="1" noChangeArrowheads="1"/>
          </p:cNvPicPr>
          <p:nvPr/>
        </p:nvPicPr>
        <p:blipFill>
          <a:blip r:embed="rId2"/>
          <a:srcRect/>
          <a:stretch>
            <a:fillRect/>
          </a:stretch>
        </p:blipFill>
        <p:spPr bwMode="auto">
          <a:xfrm>
            <a:off x="537327" y="0"/>
            <a:ext cx="10953946" cy="7206543"/>
          </a:xfrm>
          <a:prstGeom prst="rect">
            <a:avLst/>
          </a:prstGeom>
          <a:noFill/>
        </p:spPr>
      </p:pic>
      <p:sp>
        <p:nvSpPr>
          <p:cNvPr id="3" name="Text Placeholder 2">
            <a:extLst>
              <a:ext uri="{FF2B5EF4-FFF2-40B4-BE49-F238E27FC236}">
                <a16:creationId xmlns:a16="http://schemas.microsoft.com/office/drawing/2014/main" xmlns="" id="{7BCD5C69-09E4-C748-80B1-0B7DF8A89B21}"/>
              </a:ext>
            </a:extLst>
          </p:cNvPr>
          <p:cNvSpPr>
            <a:spLocks noGrp="1"/>
          </p:cNvSpPr>
          <p:nvPr>
            <p:ph type="body" sz="quarter" idx="18"/>
          </p:nvPr>
        </p:nvSpPr>
        <p:spPr>
          <a:xfrm>
            <a:off x="7108393" y="5976594"/>
            <a:ext cx="4064926" cy="577734"/>
          </a:xfrm>
          <a:noFill/>
          <a:ln>
            <a:noFill/>
          </a:ln>
        </p:spPr>
        <p:txBody>
          <a:bodyPr/>
          <a:lstStyle/>
          <a:p>
            <a:r>
              <a:rPr lang="ru-RU" b="1" dirty="0">
                <a:effectLst>
                  <a:outerShdw blurRad="38100" dist="38100" dir="2700000" algn="tl">
                    <a:srgbClr val="000000">
                      <a:alpha val="43137"/>
                    </a:srgbClr>
                  </a:outerShdw>
                </a:effectLst>
              </a:rPr>
              <a:t>Стара </a:t>
            </a:r>
            <a:r>
              <a:rPr lang="ru-RU" b="1" dirty="0" err="1">
                <a:effectLst>
                  <a:outerShdw blurRad="38100" dist="38100" dir="2700000" algn="tl">
                    <a:srgbClr val="000000">
                      <a:alpha val="43137"/>
                    </a:srgbClr>
                  </a:outerShdw>
                </a:effectLst>
              </a:rPr>
              <a:t>индианска</a:t>
            </a:r>
            <a:r>
              <a:rPr lang="ru-RU" b="1" dirty="0">
                <a:effectLst>
                  <a:outerShdw blurRad="38100" dist="38100" dir="2700000" algn="tl">
                    <a:srgbClr val="000000">
                      <a:alpha val="43137"/>
                    </a:srgbClr>
                  </a:outerShdw>
                </a:effectLst>
              </a:rPr>
              <a:t> поговорка на </a:t>
            </a:r>
            <a:r>
              <a:rPr lang="ru-RU" b="1" dirty="0" err="1">
                <a:effectLst>
                  <a:outerShdw blurRad="38100" dist="38100" dir="2700000" algn="tl">
                    <a:srgbClr val="000000">
                      <a:alpha val="43137"/>
                    </a:srgbClr>
                  </a:outerShdw>
                </a:effectLst>
              </a:rPr>
              <a:t>коренното</a:t>
            </a:r>
            <a:r>
              <a:rPr lang="ru-RU" b="1" dirty="0">
                <a:effectLst>
                  <a:outerShdw blurRad="38100" dist="38100" dir="2700000" algn="tl">
                    <a:srgbClr val="000000">
                      <a:alpha val="43137"/>
                    </a:srgbClr>
                  </a:outerShdw>
                </a:effectLst>
              </a:rPr>
              <a:t> население в </a:t>
            </a:r>
            <a:r>
              <a:rPr lang="ru-RU" b="1" dirty="0" err="1">
                <a:effectLst>
                  <a:outerShdw blurRad="38100" dist="38100" dir="2700000" algn="tl">
                    <a:srgbClr val="000000">
                      <a:alpha val="43137"/>
                    </a:srgbClr>
                  </a:outerShdw>
                </a:effectLst>
              </a:rPr>
              <a:t>Северна</a:t>
            </a:r>
            <a:r>
              <a:rPr lang="ru-RU" b="1" dirty="0">
                <a:effectLst>
                  <a:outerShdw blurRad="38100" dist="38100" dir="2700000" algn="tl">
                    <a:srgbClr val="000000">
                      <a:alpha val="43137"/>
                    </a:srgbClr>
                  </a:outerShdw>
                </a:effectLst>
              </a:rPr>
              <a:t> Америка</a:t>
            </a:r>
            <a:endParaRPr lang="en-IE" b="1" dirty="0">
              <a:effectLst>
                <a:outerShdw blurRad="38100" dist="38100" dir="2700000" algn="tl">
                  <a:srgbClr val="000000">
                    <a:alpha val="43137"/>
                  </a:srgbClr>
                </a:outerShdw>
              </a:effectLst>
            </a:endParaRPr>
          </a:p>
        </p:txBody>
      </p:sp>
      <p:sp>
        <p:nvSpPr>
          <p:cNvPr id="5" name="Text Placeholder 4">
            <a:extLst>
              <a:ext uri="{FF2B5EF4-FFF2-40B4-BE49-F238E27FC236}">
                <a16:creationId xmlns:a16="http://schemas.microsoft.com/office/drawing/2014/main" xmlns="" id="{2DA40B15-9ED2-9949-818C-BA825C703A62}"/>
              </a:ext>
            </a:extLst>
          </p:cNvPr>
          <p:cNvSpPr>
            <a:spLocks noGrp="1"/>
          </p:cNvSpPr>
          <p:nvPr>
            <p:ph type="body" sz="quarter" idx="19"/>
          </p:nvPr>
        </p:nvSpPr>
        <p:spPr>
          <a:xfrm>
            <a:off x="673613" y="1263192"/>
            <a:ext cx="9661877" cy="1985691"/>
          </a:xfrm>
        </p:spPr>
        <p:txBody>
          <a:bodyPr/>
          <a:lstStyle/>
          <a:p>
            <a:r>
              <a:rPr lang="ru-RU" dirty="0" err="1"/>
              <a:t>Когато</a:t>
            </a:r>
            <a:r>
              <a:rPr lang="ru-RU" dirty="0"/>
              <a:t> </a:t>
            </a:r>
            <a:r>
              <a:rPr lang="ru-RU" dirty="0" err="1"/>
              <a:t>последното</a:t>
            </a:r>
            <a:r>
              <a:rPr lang="ru-RU" dirty="0"/>
              <a:t> </a:t>
            </a:r>
            <a:r>
              <a:rPr lang="ru-RU" dirty="0" err="1"/>
              <a:t>дърво</a:t>
            </a:r>
            <a:r>
              <a:rPr lang="ru-RU" dirty="0"/>
              <a:t> </a:t>
            </a:r>
            <a:r>
              <a:rPr lang="ru-RU" dirty="0" err="1"/>
              <a:t>бъде</a:t>
            </a:r>
            <a:r>
              <a:rPr lang="ru-RU" dirty="0"/>
              <a:t> отсечено, </a:t>
            </a:r>
            <a:r>
              <a:rPr lang="ru-RU" dirty="0" err="1"/>
              <a:t>последната</a:t>
            </a:r>
            <a:r>
              <a:rPr lang="ru-RU" dirty="0"/>
              <a:t> </a:t>
            </a:r>
            <a:r>
              <a:rPr lang="ru-RU" dirty="0" err="1"/>
              <a:t>риба</a:t>
            </a:r>
            <a:r>
              <a:rPr lang="ru-RU" dirty="0"/>
              <a:t> </a:t>
            </a:r>
            <a:r>
              <a:rPr lang="ru-RU" dirty="0" err="1"/>
              <a:t>изядена</a:t>
            </a:r>
            <a:r>
              <a:rPr lang="ru-RU" dirty="0"/>
              <a:t> и </a:t>
            </a:r>
            <a:r>
              <a:rPr lang="ru-RU" dirty="0" err="1"/>
              <a:t>последният</a:t>
            </a:r>
            <a:r>
              <a:rPr lang="ru-RU" dirty="0"/>
              <a:t> поток </a:t>
            </a:r>
            <a:r>
              <a:rPr lang="ru-RU" dirty="0" err="1"/>
              <a:t>отровен</a:t>
            </a:r>
            <a:r>
              <a:rPr lang="ru-RU" dirty="0"/>
              <a:t>, </a:t>
            </a:r>
            <a:r>
              <a:rPr lang="ru-RU" dirty="0" err="1"/>
              <a:t>ще</a:t>
            </a:r>
            <a:r>
              <a:rPr lang="ru-RU" dirty="0"/>
              <a:t> </a:t>
            </a:r>
            <a:r>
              <a:rPr lang="ru-RU" dirty="0" err="1"/>
              <a:t>разбереш</a:t>
            </a:r>
            <a:r>
              <a:rPr lang="ru-RU" dirty="0"/>
              <a:t>, </a:t>
            </a:r>
            <a:r>
              <a:rPr lang="ru-RU" dirty="0" err="1"/>
              <a:t>че</a:t>
            </a:r>
            <a:r>
              <a:rPr lang="ru-RU" dirty="0"/>
              <a:t>:</a:t>
            </a:r>
          </a:p>
          <a:p>
            <a:pPr algn="l"/>
            <a:endParaRPr lang="en-US" b="1" dirty="0">
              <a:solidFill>
                <a:schemeClr val="accent1">
                  <a:lumMod val="50000"/>
                </a:schemeClr>
              </a:solidFill>
              <a:effectLst>
                <a:outerShdw blurRad="38100" dist="38100" dir="2700000" algn="tl">
                  <a:srgbClr val="000000">
                    <a:alpha val="43137"/>
                  </a:srgbClr>
                </a:outerShdw>
              </a:effectLst>
            </a:endParaRPr>
          </a:p>
          <a:p>
            <a:r>
              <a:rPr lang="bg-BG" sz="6500" b="1" dirty="0">
                <a:solidFill>
                  <a:schemeClr val="accent5">
                    <a:lumMod val="75000"/>
                  </a:schemeClr>
                </a:solidFill>
                <a:effectLst>
                  <a:outerShdw blurRad="38100" dist="38100" dir="2700000" algn="tl">
                    <a:srgbClr val="000000">
                      <a:alpha val="43137"/>
                    </a:srgbClr>
                  </a:outerShdw>
                </a:effectLst>
              </a:rPr>
              <a:t>Парите не стават за ядене</a:t>
            </a:r>
            <a:endParaRPr lang="en-US" sz="6500" b="1" dirty="0">
              <a:solidFill>
                <a:schemeClr val="accent5">
                  <a:lumMod val="75000"/>
                </a:schemeClr>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xmlns="" id="{7423EE61-178A-CB17-A627-7D4782339503}"/>
              </a:ext>
            </a:extLst>
          </p:cNvPr>
          <p:cNvSpPr txBox="1"/>
          <p:nvPr/>
        </p:nvSpPr>
        <p:spPr>
          <a:xfrm rot="16200000">
            <a:off x="8791339" y="963758"/>
            <a:ext cx="6096000" cy="369332"/>
          </a:xfrm>
          <a:prstGeom prst="rect">
            <a:avLst/>
          </a:prstGeom>
          <a:noFill/>
        </p:spPr>
        <p:txBody>
          <a:bodyPr wrap="square">
            <a:spAutoFit/>
          </a:bodyPr>
          <a:lstStyle/>
          <a:p>
            <a:r>
              <a:rPr lang="en-US" dirty="0"/>
              <a:t>Photo: The Amazon forest on fire</a:t>
            </a:r>
            <a:endParaRPr lang="el-GR" dirty="0"/>
          </a:p>
        </p:txBody>
      </p:sp>
    </p:spTree>
    <p:extLst>
      <p:ext uri="{BB962C8B-B14F-4D97-AF65-F5344CB8AC3E}">
        <p14:creationId xmlns:p14="http://schemas.microsoft.com/office/powerpoint/2010/main" xmlns="" val="1230909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xmlns="" id="{972C4465-27F1-4DAB-B18D-21C45DD4691C}"/>
              </a:ext>
            </a:extLst>
          </p:cNvPr>
          <p:cNvPicPr>
            <a:picLocks noRot="1" noChangeAspect="1"/>
          </p:cNvPicPr>
          <p:nvPr>
            <a:videoFile r:link="rId1"/>
          </p:nvPr>
        </p:nvPicPr>
        <p:blipFill>
          <a:blip r:embed="rId4"/>
          <a:stretch>
            <a:fillRect/>
          </a:stretch>
        </p:blipFill>
        <p:spPr>
          <a:xfrm>
            <a:off x="2259711" y="905398"/>
            <a:ext cx="8138503" cy="4598255"/>
          </a:xfrm>
          <a:prstGeom prst="rect">
            <a:avLst/>
          </a:prstGeom>
        </p:spPr>
      </p:pic>
      <p:sp>
        <p:nvSpPr>
          <p:cNvPr id="3" name="Rectangle 2"/>
          <p:cNvSpPr/>
          <p:nvPr/>
        </p:nvSpPr>
        <p:spPr>
          <a:xfrm>
            <a:off x="1785257" y="6098875"/>
            <a:ext cx="3113738" cy="369332"/>
          </a:xfrm>
          <a:prstGeom prst="rect">
            <a:avLst/>
          </a:prstGeom>
        </p:spPr>
        <p:txBody>
          <a:bodyPr wrap="none">
            <a:spAutoFit/>
          </a:bodyPr>
          <a:lstStyle/>
          <a:p>
            <a:r>
              <a:rPr lang="en-US" dirty="0" smtClean="0">
                <a:hlinkClick r:id="rId5"/>
              </a:rPr>
              <a:t>https://youtu.be/fAf32-9wHhc</a:t>
            </a:r>
            <a:r>
              <a:rPr lang="bg-BG" dirty="0" smtClean="0"/>
              <a:t> </a:t>
            </a:r>
            <a:endParaRPr lang="bg-BG" dirty="0"/>
          </a:p>
        </p:txBody>
      </p:sp>
    </p:spTree>
    <p:extLst>
      <p:ext uri="{BB962C8B-B14F-4D97-AF65-F5344CB8AC3E}">
        <p14:creationId xmlns:p14="http://schemas.microsoft.com/office/powerpoint/2010/main" xmlns="" val="100467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descr="Εικόνα που περιέχει χλόη, υπαίθριος, ουρανός, πεδίο&#10;&#10;Περιγραφή που δημιουργήθηκε αυτόματα">
            <a:extLst>
              <a:ext uri="{FF2B5EF4-FFF2-40B4-BE49-F238E27FC236}">
                <a16:creationId xmlns:a16="http://schemas.microsoft.com/office/drawing/2014/main" xmlns="" id="{62812F2E-33FC-8B0C-E68F-CD326379168E}"/>
              </a:ext>
            </a:extLst>
          </p:cNvPr>
          <p:cNvPicPr>
            <a:picLocks noChangeAspect="1"/>
          </p:cNvPicPr>
          <p:nvPr/>
        </p:nvPicPr>
        <p:blipFill rotWithShape="1">
          <a:blip r:embed="rId2"/>
          <a:srcRect b="18531"/>
          <a:stretch/>
        </p:blipFill>
        <p:spPr>
          <a:xfrm>
            <a:off x="431800" y="360150"/>
            <a:ext cx="11277600" cy="6129550"/>
          </a:xfrm>
          <a:prstGeom prst="rect">
            <a:avLst/>
          </a:prstGeom>
        </p:spPr>
      </p:pic>
      <p:sp>
        <p:nvSpPr>
          <p:cNvPr id="13" name="TextBox 12">
            <a:extLst>
              <a:ext uri="{FF2B5EF4-FFF2-40B4-BE49-F238E27FC236}">
                <a16:creationId xmlns:a16="http://schemas.microsoft.com/office/drawing/2014/main" xmlns="" id="{3875B9C3-7921-364B-95C1-7200313E6D07}"/>
              </a:ext>
            </a:extLst>
          </p:cNvPr>
          <p:cNvSpPr txBox="1"/>
          <p:nvPr/>
        </p:nvSpPr>
        <p:spPr>
          <a:xfrm>
            <a:off x="1848496" y="2404615"/>
            <a:ext cx="8495007" cy="2554545"/>
          </a:xfrm>
          <a:prstGeom prst="rect">
            <a:avLst/>
          </a:prstGeom>
          <a:noFill/>
        </p:spPr>
        <p:txBody>
          <a:bodyPr wrap="square" rtlCol="0">
            <a:spAutoFit/>
          </a:bodyPr>
          <a:lstStyle/>
          <a:p>
            <a:pPr algn="ctr"/>
            <a:r>
              <a:rPr lang="bg-BG" sz="8000" b="1" spc="162" dirty="0">
                <a:solidFill>
                  <a:schemeClr val="bg1"/>
                </a:solidFill>
                <a:latin typeface="Calibri" panose="020F0502020204030204" pitchFamily="34" charset="0"/>
                <a:cs typeface="Calibri" panose="020F0502020204030204" pitchFamily="34" charset="0"/>
              </a:rPr>
              <a:t>По-малкото е повече</a:t>
            </a:r>
            <a:r>
              <a:rPr lang="en-US" sz="8000" b="1" spc="162"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xmlns="" val="9035744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4EDAC37-C3BA-1249-8767-414D489BC914}"/>
              </a:ext>
            </a:extLst>
          </p:cNvPr>
          <p:cNvSpPr>
            <a:spLocks noGrp="1"/>
          </p:cNvSpPr>
          <p:nvPr>
            <p:ph type="body" sz="quarter" idx="18"/>
          </p:nvPr>
        </p:nvSpPr>
        <p:spPr>
          <a:xfrm>
            <a:off x="904856" y="2357718"/>
            <a:ext cx="10479218" cy="3925426"/>
          </a:xfrm>
          <a:prstGeom prst="rect">
            <a:avLst/>
          </a:prstGeom>
        </p:spPr>
        <p:txBody>
          <a:bodyPr/>
          <a:lstStyle/>
          <a:p>
            <a:pPr marL="342900" indent="-342900"/>
            <a:r>
              <a:rPr lang="bg-BG" dirty="0" smtClean="0">
                <a:cs typeface="Calibri" panose="020F0502020204030204"/>
              </a:rPr>
              <a:t>Какво е свръхпроизводство</a:t>
            </a:r>
            <a:r>
              <a:rPr lang="bg-BG" dirty="0">
                <a:cs typeface="Calibri" panose="020F0502020204030204"/>
              </a:rPr>
              <a:t>?</a:t>
            </a:r>
          </a:p>
          <a:p>
            <a:pPr marL="342900" indent="-342900"/>
            <a:r>
              <a:rPr lang="bg-BG" dirty="0" smtClean="0">
                <a:cs typeface="Calibri" panose="020F0502020204030204"/>
              </a:rPr>
              <a:t>Какво е свръхпотребление?</a:t>
            </a:r>
          </a:p>
          <a:p>
            <a:pPr marL="342900" indent="-342900"/>
            <a:r>
              <a:rPr lang="bg-BG" dirty="0" smtClean="0">
                <a:cs typeface="Calibri" panose="020F0502020204030204"/>
              </a:rPr>
              <a:t>Допринася ли кръговата икономика за постигане целите на ЦУР12?</a:t>
            </a:r>
            <a:r>
              <a:rPr lang="ru-RU" dirty="0" smtClean="0">
                <a:solidFill>
                  <a:schemeClr val="bg1"/>
                </a:solidFill>
              </a:rPr>
              <a:t>ен </a:t>
            </a:r>
            <a:r>
              <a:rPr lang="ru-RU" dirty="0" smtClean="0">
                <a:solidFill>
                  <a:schemeClr val="bg1"/>
                </a:solidFill>
              </a:rPr>
              <a:t>на ЦУР 12 -отговорно производство и потребление. </a:t>
            </a:r>
          </a:p>
          <a:p>
            <a:pPr marL="0" indent="0" algn="just">
              <a:lnSpc>
                <a:spcPct val="100000"/>
              </a:lnSpc>
              <a:spcBef>
                <a:spcPts val="600"/>
              </a:spcBef>
            </a:pPr>
            <a:r>
              <a:rPr lang="ru-RU" dirty="0" smtClean="0"/>
              <a:t>В този модул научихме:</a:t>
            </a:r>
            <a:endParaRPr lang="ru-RU" dirty="0" smtClean="0"/>
          </a:p>
          <a:p>
            <a:pPr marL="0" indent="0" algn="just">
              <a:lnSpc>
                <a:spcPct val="100000"/>
              </a:lnSpc>
              <a:spcBef>
                <a:spcPts val="600"/>
              </a:spcBef>
              <a:buFont typeface="Wingdings" pitchFamily="2" charset="2"/>
              <a:buChar char="ü"/>
            </a:pPr>
            <a:r>
              <a:rPr lang="ru-RU" dirty="0" smtClean="0"/>
              <a:t> За опасностите </a:t>
            </a:r>
            <a:r>
              <a:rPr lang="ru-RU" dirty="0" smtClean="0"/>
              <a:t>от </a:t>
            </a:r>
            <a:r>
              <a:rPr lang="ru-RU" dirty="0" smtClean="0"/>
              <a:t>свръхпроизводство на твърди отпадъци </a:t>
            </a:r>
            <a:r>
              <a:rPr lang="ru-RU" dirty="0" smtClean="0"/>
              <a:t>и свръхконсумация на енергия, вода </a:t>
            </a:r>
            <a:r>
              <a:rPr lang="ru-RU" dirty="0" smtClean="0"/>
              <a:t>и храна.</a:t>
            </a:r>
          </a:p>
          <a:p>
            <a:pPr marL="0" indent="0" algn="just">
              <a:lnSpc>
                <a:spcPct val="100000"/>
              </a:lnSpc>
              <a:spcBef>
                <a:spcPts val="600"/>
              </a:spcBef>
              <a:buFont typeface="Wingdings" pitchFamily="2" charset="2"/>
              <a:buChar char="ü"/>
            </a:pPr>
            <a:r>
              <a:rPr lang="ru-RU" dirty="0" smtClean="0"/>
              <a:t> </a:t>
            </a:r>
            <a:r>
              <a:rPr lang="ru-RU" dirty="0" smtClean="0"/>
              <a:t>За принципите и целите на кръговата икономика.</a:t>
            </a:r>
            <a:endParaRPr lang="ru-RU" dirty="0" smtClean="0"/>
          </a:p>
          <a:p>
            <a:pPr marL="0" indent="0" algn="just">
              <a:lnSpc>
                <a:spcPct val="100000"/>
              </a:lnSpc>
              <a:spcBef>
                <a:spcPts val="600"/>
              </a:spcBef>
              <a:buFont typeface="Wingdings" pitchFamily="2" charset="2"/>
              <a:buChar char="ü"/>
            </a:pPr>
            <a:r>
              <a:rPr lang="ru-RU" dirty="0" smtClean="0"/>
              <a:t> </a:t>
            </a:r>
            <a:r>
              <a:rPr lang="ru-RU" dirty="0" smtClean="0"/>
              <a:t>За добрите </a:t>
            </a:r>
            <a:r>
              <a:rPr lang="ru-RU" dirty="0" smtClean="0"/>
              <a:t>примери за отговорно производство </a:t>
            </a:r>
            <a:r>
              <a:rPr lang="ru-RU" dirty="0" smtClean="0"/>
              <a:t>и потребление.</a:t>
            </a:r>
            <a:endParaRPr lang="ru-RU" dirty="0" smtClean="0"/>
          </a:p>
          <a:p>
            <a:pPr marL="342900" indent="-342900"/>
            <a:endParaRPr lang="bg-BG" dirty="0" smtClean="0">
              <a:cs typeface="Calibri" panose="020F0502020204030204"/>
            </a:endParaRPr>
          </a:p>
        </p:txBody>
      </p:sp>
      <p:sp>
        <p:nvSpPr>
          <p:cNvPr id="6" name="Text Placeholder 3">
            <a:extLst>
              <a:ext uri="{FF2B5EF4-FFF2-40B4-BE49-F238E27FC236}">
                <a16:creationId xmlns:a16="http://schemas.microsoft.com/office/drawing/2014/main" xmlns="" id="{40EDA134-70F1-C346-A124-7880EF1582DA}"/>
              </a:ext>
            </a:extLst>
          </p:cNvPr>
          <p:cNvSpPr>
            <a:spLocks noGrp="1"/>
          </p:cNvSpPr>
          <p:nvPr>
            <p:ph type="body" sz="quarter" idx="16"/>
          </p:nvPr>
        </p:nvSpPr>
        <p:spPr>
          <a:xfrm>
            <a:off x="-1" y="817372"/>
            <a:ext cx="12068175" cy="1049527"/>
          </a:xfrm>
          <a:prstGeom prst="rect">
            <a:avLst/>
          </a:prstGeom>
        </p:spPr>
        <p:txBody>
          <a:bodyPr/>
          <a:lstStyle/>
          <a:p>
            <a:pPr algn="ctr">
              <a:spcBef>
                <a:spcPts val="0"/>
              </a:spcBef>
            </a:pPr>
            <a:r>
              <a:rPr lang="bg-BG" dirty="0"/>
              <a:t>Спомняте ли си отговорите на зададените по-долу въпроси</a:t>
            </a:r>
            <a:r>
              <a:rPr lang="en-US" dirty="0"/>
              <a:t>?</a:t>
            </a:r>
            <a:endParaRPr lang="pt-BR" dirty="0"/>
          </a:p>
        </p:txBody>
      </p:sp>
    </p:spTree>
    <p:extLst>
      <p:ext uri="{BB962C8B-B14F-4D97-AF65-F5344CB8AC3E}">
        <p14:creationId xmlns:p14="http://schemas.microsoft.com/office/powerpoint/2010/main" xmlns="" val="39670807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D8D6BEE-FB04-4441-B82D-ACD42807E3F8}"/>
              </a:ext>
            </a:extLst>
          </p:cNvPr>
          <p:cNvSpPr>
            <a:spLocks noGrp="1"/>
          </p:cNvSpPr>
          <p:nvPr>
            <p:ph type="body" sz="quarter" idx="13"/>
          </p:nvPr>
        </p:nvSpPr>
        <p:spPr/>
        <p:txBody>
          <a:bodyPr/>
          <a:lstStyle/>
          <a:p>
            <a:r>
              <a:rPr lang="en-US" dirty="0" err="1"/>
              <a:t>www.</a:t>
            </a:r>
            <a:r>
              <a:rPr lang="en-US" b="1" dirty="0" err="1"/>
              <a:t>climatechange</a:t>
            </a:r>
            <a:r>
              <a:rPr lang="en-US" dirty="0" err="1"/>
              <a:t>.eu</a:t>
            </a:r>
            <a:endParaRPr lang="en-US" dirty="0"/>
          </a:p>
          <a:p>
            <a:endParaRPr lang="en-US" dirty="0"/>
          </a:p>
        </p:txBody>
      </p:sp>
      <p:sp>
        <p:nvSpPr>
          <p:cNvPr id="20" name="Text Placeholder 19">
            <a:extLst>
              <a:ext uri="{FF2B5EF4-FFF2-40B4-BE49-F238E27FC236}">
                <a16:creationId xmlns:a16="http://schemas.microsoft.com/office/drawing/2014/main" xmlns="" id="{5328264C-32A9-A14B-88CE-E920BC4BEE14}"/>
              </a:ext>
            </a:extLst>
          </p:cNvPr>
          <p:cNvSpPr>
            <a:spLocks noGrp="1"/>
          </p:cNvSpPr>
          <p:nvPr>
            <p:ph type="body" sz="quarter" idx="18"/>
          </p:nvPr>
        </p:nvSpPr>
        <p:spPr>
          <a:xfrm>
            <a:off x="631657" y="4530508"/>
            <a:ext cx="5881764" cy="796508"/>
          </a:xfrm>
          <a:prstGeom prst="rect">
            <a:avLst/>
          </a:prstGeom>
        </p:spPr>
        <p:txBody>
          <a:bodyPr>
            <a:normAutofit/>
          </a:bodyPr>
          <a:lstStyle/>
          <a:p>
            <a:endParaRPr lang="en-US" dirty="0"/>
          </a:p>
          <a:p>
            <a:endParaRPr lang="en-US" dirty="0"/>
          </a:p>
        </p:txBody>
      </p:sp>
      <p:grpSp>
        <p:nvGrpSpPr>
          <p:cNvPr id="39" name="Graphic 3">
            <a:extLst>
              <a:ext uri="{FF2B5EF4-FFF2-40B4-BE49-F238E27FC236}">
                <a16:creationId xmlns:a16="http://schemas.microsoft.com/office/drawing/2014/main" xmlns="" id="{53B3F4FB-229C-F54D-853A-932560715113}"/>
              </a:ext>
            </a:extLst>
          </p:cNvPr>
          <p:cNvGrpSpPr/>
          <p:nvPr/>
        </p:nvGrpSpPr>
        <p:grpSpPr>
          <a:xfrm>
            <a:off x="10508450" y="4424386"/>
            <a:ext cx="435641" cy="435641"/>
            <a:chOff x="1950027" y="2499889"/>
            <a:chExt cx="850463" cy="850463"/>
          </a:xfrm>
        </p:grpSpPr>
        <p:sp>
          <p:nvSpPr>
            <p:cNvPr id="40" name="Freeform 39">
              <a:extLst>
                <a:ext uri="{FF2B5EF4-FFF2-40B4-BE49-F238E27FC236}">
                  <a16:creationId xmlns:a16="http://schemas.microsoft.com/office/drawing/2014/main" xmlns="" id="{605EE809-781D-EA40-B7B5-F2DFFB25193F}"/>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1" name="Graphic 3">
              <a:extLst>
                <a:ext uri="{FF2B5EF4-FFF2-40B4-BE49-F238E27FC236}">
                  <a16:creationId xmlns:a16="http://schemas.microsoft.com/office/drawing/2014/main" xmlns="" id="{A6890E1D-E152-0C4B-898D-50D4F4F1C718}"/>
                </a:ext>
              </a:extLst>
            </p:cNvPr>
            <p:cNvGrpSpPr/>
            <p:nvPr/>
          </p:nvGrpSpPr>
          <p:grpSpPr>
            <a:xfrm>
              <a:off x="2107521" y="2657382"/>
              <a:ext cx="535476" cy="535477"/>
              <a:chOff x="2107521" y="2657382"/>
              <a:chExt cx="535476" cy="535477"/>
            </a:xfrm>
            <a:solidFill>
              <a:srgbClr val="FFFFFF"/>
            </a:solidFill>
          </p:grpSpPr>
          <p:sp>
            <p:nvSpPr>
              <p:cNvPr id="42" name="Freeform 41">
                <a:extLst>
                  <a:ext uri="{FF2B5EF4-FFF2-40B4-BE49-F238E27FC236}">
                    <a16:creationId xmlns:a16="http://schemas.microsoft.com/office/drawing/2014/main" xmlns="" id="{F09287CD-8FBC-394A-A8B9-B26037DE6893}"/>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xmlns="" id="{ED3DA43D-B006-6347-AB51-90CCC46EE41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xmlns="" id="{6C8E1D9C-8A4B-AA47-B2ED-9381C00E5768}"/>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45" name="Graphic 3">
            <a:extLst>
              <a:ext uri="{FF2B5EF4-FFF2-40B4-BE49-F238E27FC236}">
                <a16:creationId xmlns:a16="http://schemas.microsoft.com/office/drawing/2014/main" xmlns="" id="{F0617745-F5B0-024F-A1F9-FC6211780A2A}"/>
              </a:ext>
            </a:extLst>
          </p:cNvPr>
          <p:cNvGrpSpPr/>
          <p:nvPr/>
        </p:nvGrpSpPr>
        <p:grpSpPr>
          <a:xfrm>
            <a:off x="9433867" y="4424386"/>
            <a:ext cx="435641" cy="435641"/>
            <a:chOff x="-147782" y="2499889"/>
            <a:chExt cx="850463" cy="850463"/>
          </a:xfrm>
        </p:grpSpPr>
        <p:sp>
          <p:nvSpPr>
            <p:cNvPr id="46" name="Freeform 45">
              <a:extLst>
                <a:ext uri="{FF2B5EF4-FFF2-40B4-BE49-F238E27FC236}">
                  <a16:creationId xmlns:a16="http://schemas.microsoft.com/office/drawing/2014/main" xmlns="" id="{4E3FA7F1-893C-4846-9212-C0F05393617B}"/>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xmlns="" id="{3AFBEEAB-3015-3A40-A85D-4C320B19220E}"/>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8" name="Graphic 3">
            <a:extLst>
              <a:ext uri="{FF2B5EF4-FFF2-40B4-BE49-F238E27FC236}">
                <a16:creationId xmlns:a16="http://schemas.microsoft.com/office/drawing/2014/main" xmlns="" id="{6C972A2F-D4D5-9541-9E78-1C0D274B282E}"/>
              </a:ext>
            </a:extLst>
          </p:cNvPr>
          <p:cNvGrpSpPr/>
          <p:nvPr/>
        </p:nvGrpSpPr>
        <p:grpSpPr>
          <a:xfrm>
            <a:off x="11045419" y="4424386"/>
            <a:ext cx="435641" cy="435641"/>
            <a:chOff x="2998302" y="2499889"/>
            <a:chExt cx="850463" cy="850463"/>
          </a:xfrm>
        </p:grpSpPr>
        <p:sp>
          <p:nvSpPr>
            <p:cNvPr id="49" name="Freeform 48">
              <a:extLst>
                <a:ext uri="{FF2B5EF4-FFF2-40B4-BE49-F238E27FC236}">
                  <a16:creationId xmlns:a16="http://schemas.microsoft.com/office/drawing/2014/main" xmlns="" id="{9751DA2A-2A48-6748-A579-C33E31DFA977}"/>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xmlns="" id="{47C56DA9-8BE3-C54F-B325-77FDB0825CCB}"/>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51" name="Graphic 3">
            <a:extLst>
              <a:ext uri="{FF2B5EF4-FFF2-40B4-BE49-F238E27FC236}">
                <a16:creationId xmlns:a16="http://schemas.microsoft.com/office/drawing/2014/main" xmlns="" id="{B56B07A3-E28A-D341-B948-CE5792DE0C6D}"/>
              </a:ext>
            </a:extLst>
          </p:cNvPr>
          <p:cNvGrpSpPr/>
          <p:nvPr/>
        </p:nvGrpSpPr>
        <p:grpSpPr>
          <a:xfrm>
            <a:off x="8896900" y="4424386"/>
            <a:ext cx="435641" cy="435964"/>
            <a:chOff x="-1196056" y="2499889"/>
            <a:chExt cx="850463" cy="851093"/>
          </a:xfrm>
        </p:grpSpPr>
        <p:sp>
          <p:nvSpPr>
            <p:cNvPr id="52" name="Freeform 51">
              <a:extLst>
                <a:ext uri="{FF2B5EF4-FFF2-40B4-BE49-F238E27FC236}">
                  <a16:creationId xmlns:a16="http://schemas.microsoft.com/office/drawing/2014/main" xmlns="" id="{52C1EFDA-4AFE-9645-B573-20910968DF58}"/>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xmlns="" id="{7AE535EB-C9EF-BF48-BC0E-A01A27A9BA01}"/>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xmlns="" id="{8F51B179-4F68-114B-BF42-38BC21F150C7}"/>
              </a:ext>
            </a:extLst>
          </p:cNvPr>
          <p:cNvGrpSpPr/>
          <p:nvPr/>
        </p:nvGrpSpPr>
        <p:grpSpPr>
          <a:xfrm>
            <a:off x="9971159" y="4424386"/>
            <a:ext cx="435641" cy="435641"/>
            <a:chOff x="5339337" y="8702010"/>
            <a:chExt cx="280634" cy="280634"/>
          </a:xfrm>
          <a:solidFill>
            <a:srgbClr val="12B4CB"/>
          </a:solidFill>
        </p:grpSpPr>
        <p:sp>
          <p:nvSpPr>
            <p:cNvPr id="55" name="Freeform 54">
              <a:extLst>
                <a:ext uri="{FF2B5EF4-FFF2-40B4-BE49-F238E27FC236}">
                  <a16:creationId xmlns:a16="http://schemas.microsoft.com/office/drawing/2014/main" xmlns="" id="{6C7668A3-81D5-0144-B6D3-3DC9E5B6589E}"/>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56" name="Graphic 55" descr="World with solid fill">
              <a:extLst>
                <a:ext uri="{FF2B5EF4-FFF2-40B4-BE49-F238E27FC236}">
                  <a16:creationId xmlns:a16="http://schemas.microsoft.com/office/drawing/2014/main" xmlns="" id="{FC6E819D-E55B-3F49-A58C-8F15780016C2}"/>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356616" y="8719289"/>
              <a:ext cx="246077" cy="246077"/>
            </a:xfrm>
            <a:prstGeom prst="rect">
              <a:avLst/>
            </a:prstGeom>
          </p:spPr>
        </p:pic>
      </p:grpSp>
      <p:pic>
        <p:nvPicPr>
          <p:cNvPr id="4" name="Εικόνα 3">
            <a:extLst>
              <a:ext uri="{FF2B5EF4-FFF2-40B4-BE49-F238E27FC236}">
                <a16:creationId xmlns:a16="http://schemas.microsoft.com/office/drawing/2014/main" xmlns="" id="{EA4343EA-90E6-92CF-4A74-365C1FDF74F8}"/>
              </a:ext>
            </a:extLst>
          </p:cNvPr>
          <p:cNvPicPr>
            <a:picLocks noChangeAspect="1"/>
          </p:cNvPicPr>
          <p:nvPr/>
        </p:nvPicPr>
        <p:blipFill>
          <a:blip r:embed="rId5"/>
          <a:stretch>
            <a:fillRect/>
          </a:stretch>
        </p:blipFill>
        <p:spPr>
          <a:xfrm>
            <a:off x="7417073" y="2056719"/>
            <a:ext cx="1794456" cy="1160299"/>
          </a:xfrm>
          <a:prstGeom prst="rect">
            <a:avLst/>
          </a:prstGeom>
        </p:spPr>
      </p:pic>
      <p:sp>
        <p:nvSpPr>
          <p:cNvPr id="25" name="Text Placeholder 18">
            <a:extLst>
              <a:ext uri="{FF2B5EF4-FFF2-40B4-BE49-F238E27FC236}">
                <a16:creationId xmlns:a16="http://schemas.microsoft.com/office/drawing/2014/main" xmlns="" id="{E2CFC547-9849-7F41-990D-A769792DB4FA}"/>
              </a:ext>
            </a:extLst>
          </p:cNvPr>
          <p:cNvSpPr>
            <a:spLocks noGrp="1"/>
          </p:cNvSpPr>
          <p:nvPr>
            <p:ph type="body" sz="quarter" idx="16"/>
          </p:nvPr>
        </p:nvSpPr>
        <p:spPr>
          <a:xfrm>
            <a:off x="654514" y="3951170"/>
            <a:ext cx="6419146" cy="634242"/>
          </a:xfrm>
          <a:prstGeom prst="rect">
            <a:avLst/>
          </a:prstGeom>
        </p:spPr>
        <p:txBody>
          <a:bodyPr>
            <a:noAutofit/>
          </a:bodyPr>
          <a:lstStyle/>
          <a:p>
            <a:r>
              <a:rPr lang="bg-BG" dirty="0"/>
              <a:t>Благодарим и до нови срещи!</a:t>
            </a:r>
            <a:endParaRPr lang="en-US" dirty="0"/>
          </a:p>
        </p:txBody>
      </p:sp>
    </p:spTree>
    <p:extLst>
      <p:ext uri="{BB962C8B-B14F-4D97-AF65-F5344CB8AC3E}">
        <p14:creationId xmlns:p14="http://schemas.microsoft.com/office/powerpoint/2010/main" xmlns="" val="416982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7183225" y="5703216"/>
            <a:ext cx="2931736" cy="9332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2465" name="Picture 1"/>
          <p:cNvPicPr>
            <a:picLocks noChangeAspect="1" noChangeArrowheads="1"/>
          </p:cNvPicPr>
          <p:nvPr/>
        </p:nvPicPr>
        <p:blipFill>
          <a:blip r:embed="rId2"/>
          <a:srcRect/>
          <a:stretch>
            <a:fillRect/>
          </a:stretch>
        </p:blipFill>
        <p:spPr bwMode="auto">
          <a:xfrm>
            <a:off x="1902511" y="59325"/>
            <a:ext cx="8419595" cy="6617615"/>
          </a:xfrm>
          <a:prstGeom prst="rect">
            <a:avLst/>
          </a:prstGeom>
          <a:noFill/>
          <a:ln w="9525">
            <a:noFill/>
            <a:miter lim="800000"/>
            <a:headEnd/>
            <a:tailEnd/>
          </a:ln>
        </p:spPr>
      </p:pic>
    </p:spTree>
    <p:extLst>
      <p:ext uri="{BB962C8B-B14F-4D97-AF65-F5344CB8AC3E}">
        <p14:creationId xmlns:p14="http://schemas.microsoft.com/office/powerpoint/2010/main" xmlns="" val="2780426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146238" y="253484"/>
            <a:ext cx="8877300" cy="5981700"/>
          </a:xfrm>
          <a:prstGeom prst="rect">
            <a:avLst/>
          </a:prstGeom>
          <a:noFill/>
          <a:ln w="9525">
            <a:noFill/>
            <a:miter lim="800000"/>
            <a:headEnd/>
            <a:tailEnd/>
          </a:ln>
        </p:spPr>
      </p:pic>
      <p:sp>
        <p:nvSpPr>
          <p:cNvPr id="6" name="Rectangle 5"/>
          <p:cNvSpPr/>
          <p:nvPr/>
        </p:nvSpPr>
        <p:spPr>
          <a:xfrm>
            <a:off x="4015188" y="6120143"/>
            <a:ext cx="5446171" cy="461665"/>
          </a:xfrm>
          <a:prstGeom prst="rect">
            <a:avLst/>
          </a:prstGeom>
        </p:spPr>
        <p:txBody>
          <a:bodyPr wrap="none">
            <a:spAutoFit/>
          </a:bodyPr>
          <a:lstStyle/>
          <a:p>
            <a:r>
              <a:rPr lang="en-US" sz="2400" dirty="0">
                <a:solidFill>
                  <a:srgbClr val="0070C0"/>
                </a:solidFill>
                <a:hlinkClick r:id="rId3">
                  <a:extLst>
                    <a:ext uri="{A12FA001-AC4F-418D-AE19-62706E023703}">
                      <ahyp:hlinkClr xmlns:ahyp="http://schemas.microsoft.com/office/drawing/2018/hyperlinkcolor" xmlns="" val="tx"/>
                    </a:ext>
                  </a:extLst>
                </a:hlinkClick>
              </a:rPr>
              <a:t>https://unstats.un.org/sdgs/report/2022/</a:t>
            </a:r>
            <a:r>
              <a:rPr lang="bg-BG" sz="2400" dirty="0">
                <a:solidFill>
                  <a:srgbClr val="0070C0"/>
                </a:solidFill>
              </a:rPr>
              <a:t> </a:t>
            </a:r>
            <a:endParaRPr lang="en-US" sz="2400" dirty="0">
              <a:solidFill>
                <a:srgbClr val="0070C0"/>
              </a:solidFill>
            </a:endParaRPr>
          </a:p>
        </p:txBody>
      </p:sp>
      <p:sp>
        <p:nvSpPr>
          <p:cNvPr id="7" name="Rectangle 6"/>
          <p:cNvSpPr/>
          <p:nvPr/>
        </p:nvSpPr>
        <p:spPr>
          <a:xfrm>
            <a:off x="3399552" y="5635019"/>
            <a:ext cx="6703886" cy="461665"/>
          </a:xfrm>
          <a:prstGeom prst="rect">
            <a:avLst/>
          </a:prstGeom>
        </p:spPr>
        <p:txBody>
          <a:bodyPr wrap="none">
            <a:spAutoFit/>
          </a:bodyPr>
          <a:lstStyle/>
          <a:p>
            <a:r>
              <a:rPr lang="ru-RU" sz="2400" dirty="0">
                <a:solidFill>
                  <a:srgbClr val="000000"/>
                </a:solidFill>
              </a:rPr>
              <a:t>Доклад за целите за устойчиво развитие за 2022 г.</a:t>
            </a:r>
            <a:endParaRPr lang="bg-BG" sz="2400" dirty="0">
              <a:solidFill>
                <a:srgbClr val="000000"/>
              </a:solidFill>
            </a:endParaRPr>
          </a:p>
        </p:txBody>
      </p:sp>
    </p:spTree>
    <p:extLst>
      <p:ext uri="{BB962C8B-B14F-4D97-AF65-F5344CB8AC3E}">
        <p14:creationId xmlns:p14="http://schemas.microsoft.com/office/powerpoint/2010/main" xmlns="" val="1837269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εικόνας 7" descr="Εικόνα που περιέχει κείμενο, υπαίθριος&#10;&#10;Περιγραφή που δημιουργήθηκε αυτόματα">
            <a:extLst>
              <a:ext uri="{FF2B5EF4-FFF2-40B4-BE49-F238E27FC236}">
                <a16:creationId xmlns:a16="http://schemas.microsoft.com/office/drawing/2014/main" xmlns="" id="{D25C2541-AD24-0568-749F-4BE11B192DD4}"/>
              </a:ext>
            </a:extLst>
          </p:cNvPr>
          <p:cNvPicPr>
            <a:picLocks noGrp="1" noChangeAspect="1"/>
          </p:cNvPicPr>
          <p:nvPr>
            <p:ph type="pic" sz="quarter" idx="10"/>
          </p:nvPr>
        </p:nvPicPr>
        <p:blipFill>
          <a:blip r:embed="rId3"/>
          <a:srcRect t="16964" b="16964"/>
          <a:stretch>
            <a:fillRect/>
          </a:stretch>
        </p:blipFill>
        <p:spPr/>
      </p:pic>
      <p:sp>
        <p:nvSpPr>
          <p:cNvPr id="5" name="Text Placeholder 4">
            <a:extLst>
              <a:ext uri="{FF2B5EF4-FFF2-40B4-BE49-F238E27FC236}">
                <a16:creationId xmlns:a16="http://schemas.microsoft.com/office/drawing/2014/main" xmlns="" id="{F53E186E-EEE8-784F-BE9F-48BF925F13E9}"/>
              </a:ext>
            </a:extLst>
          </p:cNvPr>
          <p:cNvSpPr>
            <a:spLocks noGrp="1"/>
          </p:cNvSpPr>
          <p:nvPr>
            <p:ph type="body" sz="quarter" idx="17"/>
          </p:nvPr>
        </p:nvSpPr>
        <p:spPr>
          <a:xfrm>
            <a:off x="7395588" y="990923"/>
            <a:ext cx="4139920" cy="3136707"/>
          </a:xfrm>
        </p:spPr>
        <p:txBody>
          <a:bodyPr/>
          <a:lstStyle/>
          <a:p>
            <a:r>
              <a:rPr lang="bg-BG" sz="3600" dirty="0"/>
              <a:t>Свръхпроизводство на отпадъци</a:t>
            </a:r>
          </a:p>
        </p:txBody>
      </p:sp>
      <p:grpSp>
        <p:nvGrpSpPr>
          <p:cNvPr id="2" name="Graphic 2">
            <a:extLst>
              <a:ext uri="{FF2B5EF4-FFF2-40B4-BE49-F238E27FC236}">
                <a16:creationId xmlns:a16="http://schemas.microsoft.com/office/drawing/2014/main" xmlns=""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xmlns=""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xmlns=""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xmlns=""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xmlns="" val="3921318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εικόνας 6" descr="Εικόνα που περιέχει κείμενο, υπαίθριος&#10;&#10;Περιγραφή που δημιουργήθηκε αυτόματα">
            <a:extLst>
              <a:ext uri="{FF2B5EF4-FFF2-40B4-BE49-F238E27FC236}">
                <a16:creationId xmlns:a16="http://schemas.microsoft.com/office/drawing/2014/main" xmlns="" id="{EA21D63C-448E-966F-B91E-83DA2EA2FE32}"/>
              </a:ext>
            </a:extLst>
          </p:cNvPr>
          <p:cNvPicPr>
            <a:picLocks noGrp="1" noChangeAspect="1"/>
          </p:cNvPicPr>
          <p:nvPr>
            <p:ph type="pic" sz="quarter" idx="10"/>
          </p:nvPr>
        </p:nvPicPr>
        <p:blipFill>
          <a:blip r:embed="rId2"/>
          <a:srcRect l="27508" r="27508"/>
          <a:stretch>
            <a:fillRect/>
          </a:stretch>
        </p:blipFill>
        <p:spPr/>
      </p:pic>
      <p:sp>
        <p:nvSpPr>
          <p:cNvPr id="3" name="2 - Θέση κειμένου"/>
          <p:cNvSpPr>
            <a:spLocks noGrp="1"/>
          </p:cNvSpPr>
          <p:nvPr>
            <p:ph type="body" sz="quarter" idx="18"/>
          </p:nvPr>
        </p:nvSpPr>
        <p:spPr>
          <a:xfrm>
            <a:off x="4496151" y="829161"/>
            <a:ext cx="7277926" cy="2123902"/>
          </a:xfrm>
        </p:spPr>
        <p:txBody>
          <a:bodyPr/>
          <a:lstStyle/>
          <a:p>
            <a:pPr marL="0" indent="0" algn="ctr"/>
            <a:endParaRPr lang="en-US" dirty="0">
              <a:sym typeface="Wingdings 2" panose="05020102010507070707" pitchFamily="18" charset="2"/>
            </a:endParaRPr>
          </a:p>
          <a:p>
            <a:pPr marL="0" indent="0" algn="ctr"/>
            <a:endParaRPr lang="en-US" dirty="0">
              <a:sym typeface="Wingdings 2" panose="05020102010507070707" pitchFamily="18" charset="2"/>
            </a:endParaRPr>
          </a:p>
          <a:p>
            <a:pPr marL="0" indent="0" algn="ctr"/>
            <a:r>
              <a:rPr lang="en-US" dirty="0">
                <a:sym typeface="Wingdings 2" panose="05020102010507070707" pitchFamily="18" charset="2"/>
              </a:rPr>
              <a:t> </a:t>
            </a:r>
            <a:r>
              <a:rPr lang="bg-BG" dirty="0">
                <a:sym typeface="Wingdings 2" panose="05020102010507070707" pitchFamily="18" charset="2"/>
              </a:rPr>
              <a:t>ЦУР 12 цели за отпадъците:</a:t>
            </a:r>
            <a:endParaRPr lang="en-US" dirty="0">
              <a:sym typeface="Wingdings 2" panose="05020102010507070707" pitchFamily="18" charset="2"/>
            </a:endParaRPr>
          </a:p>
          <a:p>
            <a:pPr algn="ctr"/>
            <a:endParaRPr lang="en-US" dirty="0"/>
          </a:p>
          <a:p>
            <a:pPr marL="342900" indent="-342900">
              <a:buFont typeface="Wingdings" panose="05000000000000000000" pitchFamily="2" charset="2"/>
              <a:buChar char="§"/>
            </a:pPr>
            <a:r>
              <a:rPr lang="ru-RU" dirty="0"/>
              <a:t>До 2030 г. </a:t>
            </a:r>
            <a:r>
              <a:rPr lang="ru-RU" dirty="0" err="1"/>
              <a:t>значително</a:t>
            </a:r>
            <a:r>
              <a:rPr lang="ru-RU" dirty="0"/>
              <a:t> </a:t>
            </a:r>
            <a:r>
              <a:rPr lang="ru-RU" dirty="0" err="1"/>
              <a:t>намаление</a:t>
            </a:r>
            <a:r>
              <a:rPr lang="ru-RU" dirty="0"/>
              <a:t> на </a:t>
            </a:r>
            <a:r>
              <a:rPr lang="ru-RU" dirty="0" err="1"/>
              <a:t>генерирането</a:t>
            </a:r>
            <a:r>
              <a:rPr lang="ru-RU" dirty="0"/>
              <a:t> </a:t>
            </a:r>
            <a:r>
              <a:rPr lang="ru-RU" dirty="0" err="1"/>
              <a:t>на</a:t>
            </a:r>
            <a:r>
              <a:rPr lang="ru-RU" dirty="0"/>
              <a:t> </a:t>
            </a:r>
            <a:r>
              <a:rPr lang="ru-RU" dirty="0" err="1"/>
              <a:t>отпадъци</a:t>
            </a:r>
            <a:r>
              <a:rPr lang="ru-RU" dirty="0"/>
              <a:t> чрез </a:t>
            </a:r>
            <a:r>
              <a:rPr lang="ru-RU" dirty="0" err="1"/>
              <a:t>предотвратяване</a:t>
            </a:r>
            <a:r>
              <a:rPr lang="ru-RU" dirty="0"/>
              <a:t>, </a:t>
            </a:r>
            <a:r>
              <a:rPr lang="ru-RU" dirty="0" err="1"/>
              <a:t>рециклиране</a:t>
            </a:r>
            <a:r>
              <a:rPr lang="ru-RU" dirty="0"/>
              <a:t> и повторна </a:t>
            </a:r>
            <a:r>
              <a:rPr lang="ru-RU" dirty="0" err="1"/>
              <a:t>употреба</a:t>
            </a:r>
            <a:endParaRPr lang="ru-RU" dirty="0"/>
          </a:p>
          <a:p>
            <a:pPr marL="342900" indent="-342900"/>
            <a:endParaRPr lang="en-US" dirty="0"/>
          </a:p>
          <a:p>
            <a:pPr marL="342900" indent="-342900">
              <a:buFont typeface="Wingdings" panose="05000000000000000000" pitchFamily="2" charset="2"/>
              <a:buChar char="§"/>
            </a:pPr>
            <a:r>
              <a:rPr lang="ru-RU" dirty="0"/>
              <a:t>До 2030 г. </a:t>
            </a:r>
            <a:r>
              <a:rPr lang="ru-RU" dirty="0" err="1"/>
              <a:t>постигане</a:t>
            </a:r>
            <a:r>
              <a:rPr lang="ru-RU" dirty="0"/>
              <a:t> на устойчиво управление и </a:t>
            </a:r>
            <a:r>
              <a:rPr lang="ru-RU" dirty="0" err="1"/>
              <a:t>ефективно</a:t>
            </a:r>
            <a:r>
              <a:rPr lang="ru-RU" dirty="0"/>
              <a:t> </a:t>
            </a:r>
            <a:r>
              <a:rPr lang="ru-RU" dirty="0" err="1"/>
              <a:t>използване</a:t>
            </a:r>
            <a:r>
              <a:rPr lang="ru-RU" dirty="0"/>
              <a:t> на </a:t>
            </a:r>
            <a:r>
              <a:rPr lang="ru-RU" dirty="0" err="1"/>
              <a:t>природните</a:t>
            </a:r>
            <a:r>
              <a:rPr lang="ru-RU" dirty="0"/>
              <a:t> </a:t>
            </a:r>
            <a:r>
              <a:rPr lang="ru-RU" dirty="0" err="1"/>
              <a:t>ресурси</a:t>
            </a:r>
            <a:endParaRPr lang="en-US" dirty="0"/>
          </a:p>
          <a:p>
            <a:pPr algn="ctr"/>
            <a:endParaRPr lang="en-US" dirty="0"/>
          </a:p>
          <a:p>
            <a:endParaRPr lang="el-GR" dirty="0"/>
          </a:p>
        </p:txBody>
      </p:sp>
      <p:sp>
        <p:nvSpPr>
          <p:cNvPr id="8" name="TextBox 7">
            <a:extLst>
              <a:ext uri="{FF2B5EF4-FFF2-40B4-BE49-F238E27FC236}">
                <a16:creationId xmlns:a16="http://schemas.microsoft.com/office/drawing/2014/main" xmlns="" id="{E00BC739-4BAA-2886-34DB-DFB951BDB88E}"/>
              </a:ext>
            </a:extLst>
          </p:cNvPr>
          <p:cNvSpPr txBox="1"/>
          <p:nvPr/>
        </p:nvSpPr>
        <p:spPr>
          <a:xfrm>
            <a:off x="5129971" y="6103207"/>
            <a:ext cx="3280698" cy="369332"/>
          </a:xfrm>
          <a:prstGeom prst="rect">
            <a:avLst/>
          </a:prstGeom>
          <a:noFill/>
        </p:spPr>
        <p:txBody>
          <a:bodyPr wrap="square">
            <a:spAutoFit/>
          </a:bodyPr>
          <a:lstStyle/>
          <a:p>
            <a:r>
              <a:rPr lang="el-GR" dirty="0">
                <a:solidFill>
                  <a:srgbClr val="0070C0"/>
                </a:solidFill>
                <a:hlinkClick r:id="rId3">
                  <a:extLst>
                    <a:ext uri="{A12FA001-AC4F-418D-AE19-62706E023703}">
                      <ahyp:hlinkClr xmlns:ahyp="http://schemas.microsoft.com/office/drawing/2018/hyperlinkcolor" xmlns="" val="tx"/>
                    </a:ext>
                  </a:extLst>
                </a:hlinkClick>
              </a:rPr>
              <a:t>https://sdgs.un.org/goals/goal12</a:t>
            </a:r>
            <a:r>
              <a:rPr lang="bg-BG" dirty="0">
                <a:solidFill>
                  <a:srgbClr val="0070C0"/>
                </a:solidFill>
              </a:rPr>
              <a:t> </a:t>
            </a:r>
            <a:endParaRPr lang="el-GR" dirty="0">
              <a:solidFill>
                <a:srgbClr val="0070C0"/>
              </a:solidFill>
            </a:endParaRPr>
          </a:p>
        </p:txBody>
      </p:sp>
    </p:spTree>
  </p:cSld>
  <p:clrMapOvr>
    <a:masterClrMapping/>
  </p:clrMapOvr>
</p:sld>
</file>

<file path=ppt/theme/theme1.xml><?xml version="1.0" encoding="utf-8"?>
<a:theme xmlns:a="http://schemas.openxmlformats.org/drawingml/2006/main" name="Office Theme">
  <a:themeElements>
    <a:clrScheme name="Custom 1">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0070C0"/>
      </a:hlink>
      <a:folHlink>
        <a:srgbClr val="87A66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2624</Words>
  <Application>Microsoft Office PowerPoint</Application>
  <PresentationFormat>Custom</PresentationFormat>
  <Paragraphs>261</Paragraphs>
  <Slides>52</Slides>
  <Notes>17</Notes>
  <HiddenSlides>3</HiddenSlides>
  <MMClips>4</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Gergana</cp:lastModifiedBy>
  <cp:revision>405</cp:revision>
  <dcterms:created xsi:type="dcterms:W3CDTF">2020-10-14T13:32:04Z</dcterms:created>
  <dcterms:modified xsi:type="dcterms:W3CDTF">2023-05-22T10:39:07Z</dcterms:modified>
</cp:coreProperties>
</file>