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authors.xml" ContentType="application/vnd.ms-powerpoint.author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6"/>
  </p:notesMasterIdLst>
  <p:sldIdLst>
    <p:sldId id="4345" r:id="rId2"/>
    <p:sldId id="4491" r:id="rId3"/>
    <p:sldId id="4306" r:id="rId4"/>
    <p:sldId id="4323" r:id="rId5"/>
    <p:sldId id="4490" r:id="rId6"/>
    <p:sldId id="4494" r:id="rId7"/>
    <p:sldId id="4621" r:id="rId8"/>
    <p:sldId id="272" r:id="rId9"/>
    <p:sldId id="4533" r:id="rId10"/>
    <p:sldId id="4536" r:id="rId11"/>
    <p:sldId id="4499" r:id="rId12"/>
    <p:sldId id="4500" r:id="rId13"/>
    <p:sldId id="4539" r:id="rId14"/>
    <p:sldId id="4509" r:id="rId15"/>
    <p:sldId id="4513" r:id="rId16"/>
    <p:sldId id="4609" r:id="rId17"/>
    <p:sldId id="4547" r:id="rId18"/>
    <p:sldId id="4545" r:id="rId19"/>
    <p:sldId id="4540" r:id="rId20"/>
    <p:sldId id="4548" r:id="rId21"/>
    <p:sldId id="4515" r:id="rId22"/>
    <p:sldId id="4561" r:id="rId23"/>
    <p:sldId id="4588" r:id="rId24"/>
    <p:sldId id="4449" r:id="rId25"/>
    <p:sldId id="4450" r:id="rId26"/>
    <p:sldId id="4451" r:id="rId27"/>
    <p:sldId id="4452" r:id="rId28"/>
    <p:sldId id="4554" r:id="rId29"/>
    <p:sldId id="4555" r:id="rId30"/>
    <p:sldId id="4556" r:id="rId31"/>
    <p:sldId id="4565" r:id="rId32"/>
    <p:sldId id="4591" r:id="rId33"/>
    <p:sldId id="4564" r:id="rId34"/>
    <p:sldId id="4495" r:id="rId35"/>
    <p:sldId id="4468" r:id="rId36"/>
    <p:sldId id="4568" r:id="rId37"/>
    <p:sldId id="4467" r:id="rId38"/>
    <p:sldId id="4575" r:id="rId39"/>
    <p:sldId id="4577" r:id="rId40"/>
    <p:sldId id="4578" r:id="rId41"/>
    <p:sldId id="4579" r:id="rId42"/>
    <p:sldId id="4580" r:id="rId43"/>
    <p:sldId id="4300" r:id="rId44"/>
    <p:sldId id="4382" r:id="rId45"/>
    <p:sldId id="4496" r:id="rId46"/>
    <p:sldId id="4563" r:id="rId47"/>
    <p:sldId id="4622" r:id="rId48"/>
    <p:sldId id="4596" r:id="rId49"/>
    <p:sldId id="4597" r:id="rId50"/>
    <p:sldId id="4599" r:id="rId51"/>
    <p:sldId id="4601" r:id="rId52"/>
    <p:sldId id="4606" r:id="rId53"/>
    <p:sldId id="4607" r:id="rId54"/>
    <p:sldId id="4619" r:id="rId55"/>
    <p:sldId id="4620" r:id="rId56"/>
    <p:sldId id="4618" r:id="rId57"/>
    <p:sldId id="4608" r:id="rId58"/>
    <p:sldId id="4524" r:id="rId59"/>
    <p:sldId id="4525" r:id="rId60"/>
    <p:sldId id="4623" r:id="rId61"/>
    <p:sldId id="4611" r:id="rId62"/>
    <p:sldId id="4360" r:id="rId63"/>
    <p:sldId id="4624" r:id="rId64"/>
    <p:sldId id="4263"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B7339"/>
    <a:srgbClr val="F3773B"/>
    <a:srgbClr val="3750A1"/>
    <a:srgbClr val="086D6E"/>
    <a:srgbClr val="000000"/>
    <a:srgbClr val="333333"/>
    <a:srgbClr val="BBCACF"/>
    <a:srgbClr val="CAD9DE"/>
    <a:srgbClr val="354F92"/>
    <a:srgbClr val="8A99C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96" autoAdjust="0"/>
    <p:restoredTop sz="87653" autoAdjust="0"/>
  </p:normalViewPr>
  <p:slideViewPr>
    <p:cSldViewPr snapToGrid="0" snapToObjects="1">
      <p:cViewPr>
        <p:scale>
          <a:sx n="80" d="100"/>
          <a:sy n="80" d="100"/>
        </p:scale>
        <p:origin x="-730" y="682"/>
      </p:cViewPr>
      <p:guideLst>
        <p:guide orient="horz" pos="2160"/>
        <p:guide pos="3840"/>
      </p:guideLst>
    </p:cSldViewPr>
  </p:slideViewPr>
  <p:outlineViewPr>
    <p:cViewPr>
      <p:scale>
        <a:sx n="33" d="100"/>
        <a:sy n="33" d="100"/>
      </p:scale>
      <p:origin x="0" y="-4734"/>
    </p:cViewPr>
  </p:outlineViewPr>
  <p:notesTextViewPr>
    <p:cViewPr>
      <p:scale>
        <a:sx n="1" d="1"/>
        <a:sy n="1" d="1"/>
      </p:scale>
      <p:origin x="0" y="0"/>
    </p:cViewPr>
  </p:notesTextViewPr>
  <p:sorterViewPr>
    <p:cViewPr>
      <p:scale>
        <a:sx n="1" d="1"/>
        <a:sy n="1" d="1"/>
      </p:scale>
      <p:origin x="0" y="610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pPr/>
              <a:t>5/16/2023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pPr/>
              <a:t>‹#›</a:t>
            </a:fld>
            <a:endParaRPr lang="en-US"/>
          </a:p>
        </p:txBody>
      </p:sp>
    </p:spTree>
    <p:extLst>
      <p:ext uri="{BB962C8B-B14F-4D97-AF65-F5344CB8AC3E}">
        <p14:creationId xmlns=""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climate.nasa.gov/caus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limate.nasa.gov/caus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un.org/en/climatechange/science/causes-effects-climate-chang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news.un.org/en/story/2022/08/1123812"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linkedin.com/feed/update/urn:li:activity:6963427299329204224/"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un.org/sustainabledevelopment/wp-content/uploads/2022/07/Goal-13-infographic.pdf"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sustainabledevelopment/wp-content/uploads/2019/07/13_Why-It-Matters-2020.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1</a:t>
            </a:fld>
            <a:endParaRPr lang="en-US" dirty="0"/>
          </a:p>
        </p:txBody>
      </p:sp>
    </p:spTree>
    <p:extLst>
      <p:ext uri="{BB962C8B-B14F-4D97-AF65-F5344CB8AC3E}">
        <p14:creationId xmlns=""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https://climate.nasa.gov/global-warming-vs-climate-change/</a:t>
            </a:r>
          </a:p>
        </p:txBody>
      </p:sp>
      <p:sp>
        <p:nvSpPr>
          <p:cNvPr id="4" name="Slide Number Placeholder 3"/>
          <p:cNvSpPr>
            <a:spLocks noGrp="1"/>
          </p:cNvSpPr>
          <p:nvPr>
            <p:ph type="sldNum" sz="quarter" idx="5"/>
          </p:nvPr>
        </p:nvSpPr>
        <p:spPr/>
        <p:txBody>
          <a:bodyPr/>
          <a:lstStyle/>
          <a:p>
            <a:fld id="{4BE5DE82-CF29-044D-9158-06A811149881}" type="slidenum">
              <a:rPr lang="en-US" smtClean="0"/>
              <a:pPr/>
              <a:t>10</a:t>
            </a:fld>
            <a:endParaRPr lang="en-US" dirty="0"/>
          </a:p>
        </p:txBody>
      </p:sp>
    </p:spTree>
    <p:extLst>
      <p:ext uri="{BB962C8B-B14F-4D97-AF65-F5344CB8AC3E}">
        <p14:creationId xmlns="" xmlns:p14="http://schemas.microsoft.com/office/powerpoint/2010/main" val="332397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a:spLocks noGrp="1" noRot="1" noChangeAspect="1"/>
          </p:cNvSpPr>
          <p:nvPr>
            <p:ph type="sldImg"/>
          </p:nvPr>
        </p:nvSpPr>
        <p:spPr>
          <a:xfrm>
            <a:off x="381000" y="685800"/>
            <a:ext cx="6096000" cy="3429000"/>
          </a:xfrm>
          <a:prstGeom prst="rect">
            <a:avLst/>
          </a:prstGeom>
        </p:spPr>
        <p:txBody>
          <a:bodyPr/>
          <a:lstStyle/>
          <a:p>
            <a:pPr lvl="0"/>
            <a:endParaRPr dirty="0"/>
          </a:p>
        </p:txBody>
      </p:sp>
      <p:sp>
        <p:nvSpPr>
          <p:cNvPr id="82" name="Shape 82"/>
          <p:cNvSpPr>
            <a:spLocks noGrp="1"/>
          </p:cNvSpPr>
          <p:nvPr>
            <p:ph type="body" sz="quarter" idx="1"/>
          </p:nvPr>
        </p:nvSpPr>
        <p:spPr>
          <a:prstGeom prst="rect">
            <a:avLst/>
          </a:prstGeom>
        </p:spPr>
        <p:txBody>
          <a:bodyPr/>
          <a:lstStyle>
            <a:lvl1pPr>
              <a:defRPr b="1">
                <a:solidFill>
                  <a:srgbClr val="51A7F9"/>
                </a:solidFill>
              </a:defRPr>
            </a:lvl1pPr>
          </a:lstStyle>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Source: </a:t>
            </a: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Irish Climate Ambassador </a:t>
            </a:r>
            <a:r>
              <a:rPr kumimoji="0" lang="en-US" sz="1200" b="0" i="0" u="none" strike="noStrike" kern="0" cap="none" spc="0" normalizeH="0" baseline="0" noProof="0" dirty="0" err="1">
                <a:ln>
                  <a:noFill/>
                </a:ln>
                <a:solidFill>
                  <a:sysClr val="windowText" lastClr="000000"/>
                </a:solidFill>
                <a:effectLst/>
                <a:uLnTx/>
                <a:uFillTx/>
                <a:latin typeface="+mn-lt"/>
                <a:cs typeface="+mn-cs"/>
                <a:sym typeface="Arial"/>
              </a:rPr>
              <a:t>Programme</a:t>
            </a: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an </a:t>
            </a:r>
            <a:r>
              <a:rPr kumimoji="0" lang="en-US" sz="1200" b="0" i="0" u="none" strike="noStrike" kern="0" cap="none" spc="0" normalizeH="0" baseline="0" noProof="0" dirty="0" err="1">
                <a:ln>
                  <a:noFill/>
                </a:ln>
                <a:solidFill>
                  <a:sysClr val="windowText" lastClr="000000"/>
                </a:solidFill>
                <a:effectLst/>
                <a:uLnTx/>
                <a:uFillTx/>
                <a:latin typeface="+mn-lt"/>
                <a:cs typeface="+mn-cs"/>
                <a:sym typeface="Arial"/>
              </a:rPr>
              <a:t>Taisce</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National Aeronautics and Space Administration, “Causes - A blanket around the Earth”, last updated July 20, 2015. </a:t>
            </a:r>
            <a:r>
              <a:rPr kumimoji="0" lang="en-US" sz="1200" b="0" i="0" u="sng" strike="noStrike" kern="0" cap="none" spc="0" normalizeH="0" baseline="0" noProof="0" dirty="0">
                <a:ln>
                  <a:noFill/>
                </a:ln>
                <a:solidFill>
                  <a:sysClr val="windowText" lastClr="000000"/>
                </a:solidFill>
                <a:effectLst/>
                <a:uLnTx/>
                <a:uFillTx/>
                <a:latin typeface="+mn-lt"/>
                <a:cs typeface="+mn-cs"/>
                <a:sym typeface="Arial"/>
                <a:hlinkClick r:id="rId3"/>
              </a:rPr>
              <a:t>http://climate.nasa.gov/causes/</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p:txBody>
      </p:sp>
    </p:spTree>
    <p:extLst>
      <p:ext uri="{BB962C8B-B14F-4D97-AF65-F5344CB8AC3E}">
        <p14:creationId xmlns="" xmlns:p14="http://schemas.microsoft.com/office/powerpoint/2010/main" val="1870027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133" name="Shape 133"/>
          <p:cNvSpPr>
            <a:spLocks noGrp="1"/>
          </p:cNvSpPr>
          <p:nvPr>
            <p:ph type="body" sz="quarter" idx="1"/>
          </p:nvPr>
        </p:nvSpPr>
        <p:spPr>
          <a:prstGeom prst="rect">
            <a:avLst/>
          </a:prstGeom>
        </p:spPr>
        <p:txBody>
          <a:bodyPr/>
          <a:lstStyle>
            <a:lvl1pPr>
              <a:defRPr b="1"/>
            </a:lvl1pPr>
          </a:lstStyle>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Source: </a:t>
            </a:r>
          </a:p>
          <a:p>
            <a:pPr marL="0" marR="0" lvl="0" indent="0" defTabSz="457200" eaLnBrk="1" fontAlgn="auto" latinLnBrk="0" hangingPunct="1">
              <a:lnSpc>
                <a:spcPct val="100000"/>
              </a:lnSpc>
              <a:spcBef>
                <a:spcPts val="0"/>
              </a:spcBef>
              <a:spcAft>
                <a:spcPts val="0"/>
              </a:spcAft>
              <a:buClrTx/>
              <a:buSzTx/>
              <a:buFontTx/>
              <a:buNone/>
              <a:tabLst/>
              <a:defRPr sz="1800"/>
            </a:pPr>
            <a:endParaRPr kumimoji="0" lang="en-US" sz="14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Irish Climate Ambassador </a:t>
            </a:r>
            <a:r>
              <a:rPr kumimoji="0" lang="en-US" sz="1400" b="0" i="0" u="none" strike="noStrike" kern="0" cap="none" spc="0" normalizeH="0" baseline="0" noProof="0" dirty="0" err="1">
                <a:ln>
                  <a:noFill/>
                </a:ln>
                <a:solidFill>
                  <a:sysClr val="windowText" lastClr="000000"/>
                </a:solidFill>
                <a:effectLst/>
                <a:uLnTx/>
                <a:uFillTx/>
                <a:latin typeface="+mn-lt"/>
                <a:cs typeface="+mn-cs"/>
                <a:sym typeface="Arial"/>
              </a:rPr>
              <a:t>Programme</a:t>
            </a: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 an </a:t>
            </a:r>
            <a:r>
              <a:rPr kumimoji="0" lang="en-US" sz="1400" b="0" i="0" u="none" strike="noStrike" kern="0" cap="none" spc="0" normalizeH="0" baseline="0" noProof="0" dirty="0" err="1">
                <a:ln>
                  <a:noFill/>
                </a:ln>
                <a:solidFill>
                  <a:sysClr val="windowText" lastClr="000000"/>
                </a:solidFill>
                <a:effectLst/>
                <a:uLnTx/>
                <a:uFillTx/>
                <a:latin typeface="+mn-lt"/>
                <a:cs typeface="+mn-cs"/>
                <a:sym typeface="Arial"/>
              </a:rPr>
              <a:t>Taisce</a:t>
            </a:r>
            <a:endParaRPr kumimoji="0" lang="en-US" sz="14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National Aeronautics and Space Administration, “Global Climate Change: Causes,” last accessed July 20, 2015. </a:t>
            </a:r>
            <a:r>
              <a:rPr kumimoji="0" lang="en-US" sz="1200" b="0" i="0" u="sng" strike="noStrike" kern="0" cap="none" spc="0" normalizeH="0" baseline="0" noProof="0" dirty="0">
                <a:ln>
                  <a:noFill/>
                </a:ln>
                <a:solidFill>
                  <a:sysClr val="windowText" lastClr="000000"/>
                </a:solidFill>
                <a:effectLst/>
                <a:uLnTx/>
                <a:uFillTx/>
                <a:latin typeface="+mn-lt"/>
                <a:cs typeface="+mn-cs"/>
                <a:sym typeface="Arial"/>
                <a:hlinkClick r:id="rId3"/>
              </a:rPr>
              <a:t>http://climate.nasa.gov/causes/</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p:txBody>
      </p:sp>
    </p:spTree>
    <p:extLst>
      <p:ext uri="{BB962C8B-B14F-4D97-AF65-F5344CB8AC3E}">
        <p14:creationId xmlns="" xmlns:p14="http://schemas.microsoft.com/office/powerpoint/2010/main" val="58640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13</a:t>
            </a:fld>
            <a:endParaRPr lang="en-US"/>
          </a:p>
        </p:txBody>
      </p:sp>
    </p:spTree>
    <p:extLst>
      <p:ext uri="{BB962C8B-B14F-4D97-AF65-F5344CB8AC3E}">
        <p14:creationId xmlns="" xmlns:p14="http://schemas.microsoft.com/office/powerpoint/2010/main" val="1924339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15</a:t>
            </a:fld>
            <a:endParaRPr lang="en-US"/>
          </a:p>
        </p:txBody>
      </p:sp>
    </p:spTree>
    <p:extLst>
      <p:ext uri="{BB962C8B-B14F-4D97-AF65-F5344CB8AC3E}">
        <p14:creationId xmlns="" xmlns:p14="http://schemas.microsoft.com/office/powerpoint/2010/main" val="222654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IE" dirty="0"/>
              <a:t>http://www.ipcc.ie/</a:t>
            </a:r>
          </a:p>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16</a:t>
            </a:fld>
            <a:endParaRPr dirty="0"/>
          </a:p>
        </p:txBody>
      </p:sp>
    </p:spTree>
    <p:extLst>
      <p:ext uri="{BB962C8B-B14F-4D97-AF65-F5344CB8AC3E}">
        <p14:creationId xmlns="" xmlns:p14="http://schemas.microsoft.com/office/powerpoint/2010/main" val="668419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https://www.pik-potsdam.de/en/output/infodesk/tipping-elements</a:t>
            </a:r>
          </a:p>
          <a:p>
            <a:endParaRPr lang="en-IE" dirty="0"/>
          </a:p>
          <a:p>
            <a:r>
              <a:rPr lang="en-IE" dirty="0"/>
              <a:t>https://ec.europa.eu/research-and-innovation/en/horizon-magazine/tipping-points-lead-irreversible-shifts-climate-experts#:~:text=A%20tipping%20point%20is%20defined,(IPCC)%20warned%20in%20April.</a:t>
            </a:r>
          </a:p>
          <a:p>
            <a:endParaRPr lang="en-IE" dirty="0"/>
          </a:p>
          <a:p>
            <a:r>
              <a:rPr lang="en-IE" dirty="0"/>
              <a:t>https://www.scientificamerican.com/article/the-arctic-is-warming-four-times-faster-than-the-rest-of-the-planet/</a:t>
            </a:r>
          </a:p>
          <a:p>
            <a:r>
              <a:rPr lang="en-IE" dirty="0"/>
              <a:t>- The Arctic is warming 4 times faster than the rest of the planet </a:t>
            </a:r>
          </a:p>
        </p:txBody>
      </p:sp>
      <p:sp>
        <p:nvSpPr>
          <p:cNvPr id="4" name="Slide Number Placeholder 3"/>
          <p:cNvSpPr>
            <a:spLocks noGrp="1"/>
          </p:cNvSpPr>
          <p:nvPr>
            <p:ph type="sldNum" sz="quarter" idx="5"/>
          </p:nvPr>
        </p:nvSpPr>
        <p:spPr/>
        <p:txBody>
          <a:bodyPr/>
          <a:lstStyle/>
          <a:p>
            <a:fld id="{4BE5DE82-CF29-044D-9158-06A811149881}" type="slidenum">
              <a:rPr lang="en-US" smtClean="0"/>
              <a:pPr/>
              <a:t>18</a:t>
            </a:fld>
            <a:endParaRPr lang="en-US" dirty="0"/>
          </a:p>
        </p:txBody>
      </p:sp>
    </p:spTree>
    <p:extLst>
      <p:ext uri="{BB962C8B-B14F-4D97-AF65-F5344CB8AC3E}">
        <p14:creationId xmlns="" xmlns:p14="http://schemas.microsoft.com/office/powerpoint/2010/main" val="3013175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20</a:t>
            </a:fld>
            <a:endParaRPr lang="en-US" dirty="0"/>
          </a:p>
        </p:txBody>
      </p:sp>
    </p:spTree>
    <p:extLst>
      <p:ext uri="{BB962C8B-B14F-4D97-AF65-F5344CB8AC3E}">
        <p14:creationId xmlns="" xmlns:p14="http://schemas.microsoft.com/office/powerpoint/2010/main" val="1139392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 xmlns:p14="http://schemas.microsoft.com/office/powerpoint/2010/main" val="1507962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Causes and Effects of Climate Change | United Nations</a:t>
            </a:r>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world is now warming faster than at any point in recorded history. Warmer temperatures over time are changing weather patterns and disrupting the usual balance of nature. This poses many risks to human beings and all other forms of life on Earth.</a:t>
            </a:r>
            <a:endParaRPr lang="en-IE" dirty="0"/>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22</a:t>
            </a:fld>
            <a:endParaRPr lang="en-US" dirty="0"/>
          </a:p>
        </p:txBody>
      </p:sp>
    </p:spTree>
    <p:extLst>
      <p:ext uri="{BB962C8B-B14F-4D97-AF65-F5344CB8AC3E}">
        <p14:creationId xmlns="" xmlns:p14="http://schemas.microsoft.com/office/powerpoint/2010/main" val="928541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a:t>
            </a:fld>
            <a:endParaRPr lang="en-US" dirty="0"/>
          </a:p>
        </p:txBody>
      </p:sp>
    </p:spTree>
    <p:extLst>
      <p:ext uri="{BB962C8B-B14F-4D97-AF65-F5344CB8AC3E}">
        <p14:creationId xmlns="" xmlns:p14="http://schemas.microsoft.com/office/powerpoint/2010/main" val="1208678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https://ourworldindata.org/ghg-emissions-by-sector</a:t>
            </a:r>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23</a:t>
            </a:fld>
            <a:endParaRPr lang="en-US" dirty="0"/>
          </a:p>
        </p:txBody>
      </p:sp>
    </p:spTree>
    <p:extLst>
      <p:ext uri="{BB962C8B-B14F-4D97-AF65-F5344CB8AC3E}">
        <p14:creationId xmlns="" xmlns:p14="http://schemas.microsoft.com/office/powerpoint/2010/main" val="1186633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24</a:t>
            </a:fld>
            <a:endParaRPr lang="en-US" dirty="0"/>
          </a:p>
        </p:txBody>
      </p:sp>
    </p:spTree>
    <p:extLst>
      <p:ext uri="{BB962C8B-B14F-4D97-AF65-F5344CB8AC3E}">
        <p14:creationId xmlns="" xmlns:p14="http://schemas.microsoft.com/office/powerpoint/2010/main" val="1091023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25</a:t>
            </a:fld>
            <a:endParaRPr lang="en-US" dirty="0"/>
          </a:p>
        </p:txBody>
      </p:sp>
    </p:spTree>
    <p:extLst>
      <p:ext uri="{BB962C8B-B14F-4D97-AF65-F5344CB8AC3E}">
        <p14:creationId xmlns="" xmlns:p14="http://schemas.microsoft.com/office/powerpoint/2010/main" val="2098389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26</a:t>
            </a:fld>
            <a:endParaRPr lang="en-US" dirty="0"/>
          </a:p>
        </p:txBody>
      </p:sp>
    </p:spTree>
    <p:extLst>
      <p:ext uri="{BB962C8B-B14F-4D97-AF65-F5344CB8AC3E}">
        <p14:creationId xmlns="" xmlns:p14="http://schemas.microsoft.com/office/powerpoint/2010/main" val="3414496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27</a:t>
            </a:fld>
            <a:endParaRPr lang="en-US" dirty="0"/>
          </a:p>
        </p:txBody>
      </p:sp>
    </p:spTree>
    <p:extLst>
      <p:ext uri="{BB962C8B-B14F-4D97-AF65-F5344CB8AC3E}">
        <p14:creationId xmlns="" xmlns:p14="http://schemas.microsoft.com/office/powerpoint/2010/main" val="3417605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28</a:t>
            </a:fld>
            <a:endParaRPr lang="en-US" dirty="0"/>
          </a:p>
        </p:txBody>
      </p:sp>
    </p:spTree>
    <p:extLst>
      <p:ext uri="{BB962C8B-B14F-4D97-AF65-F5344CB8AC3E}">
        <p14:creationId xmlns="" xmlns:p14="http://schemas.microsoft.com/office/powerpoint/2010/main" val="2364130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29</a:t>
            </a:fld>
            <a:endParaRPr lang="en-US" dirty="0"/>
          </a:p>
        </p:txBody>
      </p:sp>
    </p:spTree>
    <p:extLst>
      <p:ext uri="{BB962C8B-B14F-4D97-AF65-F5344CB8AC3E}">
        <p14:creationId xmlns="" xmlns:p14="http://schemas.microsoft.com/office/powerpoint/2010/main" val="3577081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30</a:t>
            </a:fld>
            <a:endParaRPr lang="en-US" dirty="0"/>
          </a:p>
        </p:txBody>
      </p:sp>
    </p:spTree>
    <p:extLst>
      <p:ext uri="{BB962C8B-B14F-4D97-AF65-F5344CB8AC3E}">
        <p14:creationId xmlns="" xmlns:p14="http://schemas.microsoft.com/office/powerpoint/2010/main" val="15334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What Is Climate Change? | United Nations</a:t>
            </a:r>
            <a:endParaRPr lang="en-US" dirty="0">
              <a:solidFill>
                <a:srgbClr val="454545"/>
              </a:solidFill>
              <a:latin typeface="Roboto" panose="02000000000000000000" pitchFamily="2" charset="0"/>
            </a:endParaRPr>
          </a:p>
          <a:p>
            <a:endParaRPr lang="en-IE" dirty="0"/>
          </a:p>
          <a:p>
            <a:r>
              <a:rPr lang="en-IE" dirty="0"/>
              <a:t>https://www.ucsusa.org/resources/each-countrys-share-co2-emissions</a:t>
            </a:r>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 xmlns:p14="http://schemas.microsoft.com/office/powerpoint/2010/main" val="36973263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hlinkClick r:id="rId3"/>
              </a:rPr>
              <a:t>https://news.un.org/en/story/2022/08/1123812</a:t>
            </a:r>
            <a:endParaRPr lang="en-IE" dirty="0"/>
          </a:p>
          <a:p>
            <a:pPr marL="285750" indent="-285750">
              <a:buFontTx/>
              <a:buChar char="-"/>
            </a:pPr>
            <a:r>
              <a:rPr lang="en-IE" dirty="0"/>
              <a:t>Horn of Africa is most affected area </a:t>
            </a:r>
          </a:p>
          <a:p>
            <a:r>
              <a:rPr lang="en-IE" dirty="0"/>
              <a:t>- The poorest are also the ones who are being affected the most </a:t>
            </a:r>
          </a:p>
        </p:txBody>
      </p:sp>
      <p:sp>
        <p:nvSpPr>
          <p:cNvPr id="4" name="Slide Number Placeholder 3"/>
          <p:cNvSpPr>
            <a:spLocks noGrp="1"/>
          </p:cNvSpPr>
          <p:nvPr>
            <p:ph type="sldNum" sz="quarter" idx="5"/>
          </p:nvPr>
        </p:nvSpPr>
        <p:spPr/>
        <p:txBody>
          <a:bodyPr/>
          <a:lstStyle/>
          <a:p>
            <a:fld id="{4BE5DE82-CF29-044D-9158-06A811149881}" type="slidenum">
              <a:rPr lang="en-US" smtClean="0"/>
              <a:pPr/>
              <a:t>32</a:t>
            </a:fld>
            <a:endParaRPr lang="en-US" dirty="0"/>
          </a:p>
        </p:txBody>
      </p:sp>
    </p:spTree>
    <p:extLst>
      <p:ext uri="{BB962C8B-B14F-4D97-AF65-F5344CB8AC3E}">
        <p14:creationId xmlns="" xmlns:p14="http://schemas.microsoft.com/office/powerpoint/2010/main" val="3309951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3</a:t>
            </a:fld>
            <a:endParaRPr lang="en-US" dirty="0"/>
          </a:p>
        </p:txBody>
      </p:sp>
    </p:spTree>
    <p:extLst>
      <p:ext uri="{BB962C8B-B14F-4D97-AF65-F5344CB8AC3E}">
        <p14:creationId xmlns="" xmlns:p14="http://schemas.microsoft.com/office/powerpoint/2010/main" val="422646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34</a:t>
            </a:fld>
            <a:endParaRPr lang="en-US" dirty="0"/>
          </a:p>
        </p:txBody>
      </p:sp>
    </p:spTree>
    <p:extLst>
      <p:ext uri="{BB962C8B-B14F-4D97-AF65-F5344CB8AC3E}">
        <p14:creationId xmlns="" xmlns:p14="http://schemas.microsoft.com/office/powerpoint/2010/main" val="37322863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IE" dirty="0"/>
              <a:t>IPCC: Intergovernmental Panel on Climate Change </a:t>
            </a: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35</a:t>
            </a:fld>
            <a:endParaRPr dirty="0"/>
          </a:p>
        </p:txBody>
      </p:sp>
    </p:spTree>
    <p:extLst>
      <p:ext uri="{BB962C8B-B14F-4D97-AF65-F5344CB8AC3E}">
        <p14:creationId xmlns="" xmlns:p14="http://schemas.microsoft.com/office/powerpoint/2010/main" val="19668431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World Economic Forum Global Risks Perception Survey 2019-2020 </a:t>
            </a:r>
          </a:p>
          <a:p>
            <a:endParaRPr lang="en-IE" dirty="0"/>
          </a:p>
          <a:p>
            <a:r>
              <a:rPr lang="en-IE" dirty="0"/>
              <a:t>The Global Risks interconnections Map 2020 </a:t>
            </a:r>
          </a:p>
        </p:txBody>
      </p:sp>
      <p:sp>
        <p:nvSpPr>
          <p:cNvPr id="4" name="Slide Number Placeholder 3"/>
          <p:cNvSpPr>
            <a:spLocks noGrp="1"/>
          </p:cNvSpPr>
          <p:nvPr>
            <p:ph type="sldNum" sz="quarter" idx="5"/>
          </p:nvPr>
        </p:nvSpPr>
        <p:spPr/>
        <p:txBody>
          <a:bodyPr/>
          <a:lstStyle/>
          <a:p>
            <a:fld id="{4BE5DE82-CF29-044D-9158-06A811149881}" type="slidenum">
              <a:rPr lang="en-US" smtClean="0"/>
              <a:pPr/>
              <a:t>36</a:t>
            </a:fld>
            <a:endParaRPr lang="en-US" dirty="0"/>
          </a:p>
        </p:txBody>
      </p:sp>
    </p:spTree>
    <p:extLst>
      <p:ext uri="{BB962C8B-B14F-4D97-AF65-F5344CB8AC3E}">
        <p14:creationId xmlns="" xmlns:p14="http://schemas.microsoft.com/office/powerpoint/2010/main" val="8128930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37</a:t>
            </a:fld>
            <a:endParaRPr dirty="0"/>
          </a:p>
        </p:txBody>
      </p:sp>
    </p:spTree>
    <p:extLst>
      <p:ext uri="{BB962C8B-B14F-4D97-AF65-F5344CB8AC3E}">
        <p14:creationId xmlns="" xmlns:p14="http://schemas.microsoft.com/office/powerpoint/2010/main" val="3169481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38</a:t>
            </a:fld>
            <a:endParaRPr dirty="0"/>
          </a:p>
        </p:txBody>
      </p:sp>
    </p:spTree>
    <p:extLst>
      <p:ext uri="{BB962C8B-B14F-4D97-AF65-F5344CB8AC3E}">
        <p14:creationId xmlns="" xmlns:p14="http://schemas.microsoft.com/office/powerpoint/2010/main" val="3532663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39</a:t>
            </a:fld>
            <a:endParaRPr dirty="0"/>
          </a:p>
        </p:txBody>
      </p:sp>
    </p:spTree>
    <p:extLst>
      <p:ext uri="{BB962C8B-B14F-4D97-AF65-F5344CB8AC3E}">
        <p14:creationId xmlns="" xmlns:p14="http://schemas.microsoft.com/office/powerpoint/2010/main" val="18343358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40</a:t>
            </a:fld>
            <a:endParaRPr dirty="0"/>
          </a:p>
        </p:txBody>
      </p:sp>
    </p:spTree>
    <p:extLst>
      <p:ext uri="{BB962C8B-B14F-4D97-AF65-F5344CB8AC3E}">
        <p14:creationId xmlns="" xmlns:p14="http://schemas.microsoft.com/office/powerpoint/2010/main" val="19452515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41</a:t>
            </a:fld>
            <a:endParaRPr dirty="0"/>
          </a:p>
        </p:txBody>
      </p:sp>
    </p:spTree>
    <p:extLst>
      <p:ext uri="{BB962C8B-B14F-4D97-AF65-F5344CB8AC3E}">
        <p14:creationId xmlns="" xmlns:p14="http://schemas.microsoft.com/office/powerpoint/2010/main" val="4224772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42</a:t>
            </a:fld>
            <a:endParaRPr dirty="0"/>
          </a:p>
        </p:txBody>
      </p:sp>
    </p:spTree>
    <p:extLst>
      <p:ext uri="{BB962C8B-B14F-4D97-AF65-F5344CB8AC3E}">
        <p14:creationId xmlns="" xmlns:p14="http://schemas.microsoft.com/office/powerpoint/2010/main" val="34106066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https://www.theguardian.com/environment/2018/dec/03/david-attenborough-collapse-civilisation-on-horizon-un-climate-summit#:~:text=%E2%80%9CIf%20we%20don't%20take,world%20is%20on%20the%20horizon.%E2%80%9D</a:t>
            </a:r>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44</a:t>
            </a:fld>
            <a:endParaRPr lang="en-US" dirty="0"/>
          </a:p>
        </p:txBody>
      </p:sp>
    </p:spTree>
    <p:extLst>
      <p:ext uri="{BB962C8B-B14F-4D97-AF65-F5344CB8AC3E}">
        <p14:creationId xmlns="" xmlns:p14="http://schemas.microsoft.com/office/powerpoint/2010/main" val="4058722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4</a:t>
            </a:fld>
            <a:endParaRPr lang="en-US" dirty="0"/>
          </a:p>
        </p:txBody>
      </p:sp>
    </p:spTree>
    <p:extLst>
      <p:ext uri="{BB962C8B-B14F-4D97-AF65-F5344CB8AC3E}">
        <p14:creationId xmlns="" xmlns:p14="http://schemas.microsoft.com/office/powerpoint/2010/main" val="22847292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45</a:t>
            </a:fld>
            <a:endParaRPr lang="en-US" dirty="0"/>
          </a:p>
        </p:txBody>
      </p:sp>
    </p:spTree>
    <p:extLst>
      <p:ext uri="{BB962C8B-B14F-4D97-AF65-F5344CB8AC3E}">
        <p14:creationId xmlns="" xmlns:p14="http://schemas.microsoft.com/office/powerpoint/2010/main" val="26843149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https://unfccc.int/process-and-meetings/the-paris-agreement/the-paris-agreement#:~:text=The%20Paris%20Agreement%20is%20a,force%20on%204%20November%202016.</a:t>
            </a:r>
          </a:p>
          <a:p>
            <a:endParaRPr lang="en-IE" dirty="0"/>
          </a:p>
          <a:p>
            <a:r>
              <a:rPr lang="en-IE" dirty="0"/>
              <a:t>https://www.consilium.europa.eu/en/policies/climate-change/paris-agreement/#:~:text=commitment%20by%20developed%20countries%20to,of%20forests%20and%20land%2Duse</a:t>
            </a:r>
          </a:p>
        </p:txBody>
      </p:sp>
      <p:sp>
        <p:nvSpPr>
          <p:cNvPr id="4" name="Slide Number Placeholder 3"/>
          <p:cNvSpPr>
            <a:spLocks noGrp="1"/>
          </p:cNvSpPr>
          <p:nvPr>
            <p:ph type="sldNum" sz="quarter" idx="5"/>
          </p:nvPr>
        </p:nvSpPr>
        <p:spPr/>
        <p:txBody>
          <a:bodyPr/>
          <a:lstStyle/>
          <a:p>
            <a:fld id="{4BE5DE82-CF29-044D-9158-06A811149881}" type="slidenum">
              <a:rPr lang="en-US" smtClean="0"/>
              <a:pPr/>
              <a:t>47</a:t>
            </a:fld>
            <a:endParaRPr lang="en-US" dirty="0"/>
          </a:p>
        </p:txBody>
      </p:sp>
    </p:spTree>
    <p:extLst>
      <p:ext uri="{BB962C8B-B14F-4D97-AF65-F5344CB8AC3E}">
        <p14:creationId xmlns="" xmlns:p14="http://schemas.microsoft.com/office/powerpoint/2010/main" val="40127837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https://unfccc.int/process-and-meetings/the-paris-agreement/the-paris-agreement#:~:text=The%20Paris%20Agreement%20is%20a,force%20on%204%20November%202016.</a:t>
            </a:r>
          </a:p>
          <a:p>
            <a:endParaRPr lang="en-IE" dirty="0"/>
          </a:p>
          <a:p>
            <a:r>
              <a:rPr lang="en-IE" dirty="0"/>
              <a:t>https://www.consilium.europa.eu/en/policies/climate-change/paris-agreement/#:~:text=commitment%20by%20developed%20countries%20to,of%20forests%20and%20land%2Duse</a:t>
            </a:r>
          </a:p>
        </p:txBody>
      </p:sp>
      <p:sp>
        <p:nvSpPr>
          <p:cNvPr id="4" name="Slide Number Placeholder 3"/>
          <p:cNvSpPr>
            <a:spLocks noGrp="1"/>
          </p:cNvSpPr>
          <p:nvPr>
            <p:ph type="sldNum" sz="quarter" idx="5"/>
          </p:nvPr>
        </p:nvSpPr>
        <p:spPr/>
        <p:txBody>
          <a:bodyPr/>
          <a:lstStyle/>
          <a:p>
            <a:fld id="{4BE5DE82-CF29-044D-9158-06A811149881}" type="slidenum">
              <a:rPr lang="en-US" smtClean="0"/>
              <a:pPr/>
              <a:t>48</a:t>
            </a:fld>
            <a:endParaRPr lang="en-US" dirty="0"/>
          </a:p>
        </p:txBody>
      </p:sp>
    </p:spTree>
    <p:extLst>
      <p:ext uri="{BB962C8B-B14F-4D97-AF65-F5344CB8AC3E}">
        <p14:creationId xmlns="" xmlns:p14="http://schemas.microsoft.com/office/powerpoint/2010/main" val="40127837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u="sng" dirty="0">
                <a:solidFill>
                  <a:srgbClr val="0000FF"/>
                </a:solidFill>
                <a:effectLst/>
                <a:uFill>
                  <a:solidFill>
                    <a:srgbClr val="000000"/>
                  </a:solidFill>
                </a:uFill>
                <a:latin typeface="Calibri" panose="020F0502020204030204" pitchFamily="34" charset="0"/>
                <a:ea typeface="Calibri" panose="020F0502020204030204" pitchFamily="34" charset="0"/>
                <a:cs typeface="Times New Roman" panose="02020603050405020304" pitchFamily="18" charset="0"/>
                <a:hlinkClick r:id="rId3"/>
              </a:rPr>
              <a:t>https://www.linkedin.com/feed/update/urn:li:activity:6963427299329204224/</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 xmlns:p14="http://schemas.microsoft.com/office/powerpoint/2010/main" val="9281330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51</a:t>
            </a:fld>
            <a:endParaRPr/>
          </a:p>
        </p:txBody>
      </p:sp>
    </p:spTree>
    <p:extLst>
      <p:ext uri="{BB962C8B-B14F-4D97-AF65-F5344CB8AC3E}">
        <p14:creationId xmlns="" xmlns:p14="http://schemas.microsoft.com/office/powerpoint/2010/main" val="22928554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52</a:t>
            </a:fld>
            <a:endParaRPr lang="en-US"/>
          </a:p>
        </p:txBody>
      </p:sp>
    </p:spTree>
    <p:extLst>
      <p:ext uri="{BB962C8B-B14F-4D97-AF65-F5344CB8AC3E}">
        <p14:creationId xmlns="" xmlns:p14="http://schemas.microsoft.com/office/powerpoint/2010/main" val="36378971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62</a:t>
            </a:fld>
            <a:endParaRPr lang="en-US"/>
          </a:p>
        </p:txBody>
      </p:sp>
    </p:spTree>
    <p:extLst>
      <p:ext uri="{BB962C8B-B14F-4D97-AF65-F5344CB8AC3E}">
        <p14:creationId xmlns="" xmlns:p14="http://schemas.microsoft.com/office/powerpoint/2010/main" val="37102305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64</a:t>
            </a:fld>
            <a:endParaRPr lang="en-US"/>
          </a:p>
        </p:txBody>
      </p:sp>
    </p:spTree>
    <p:extLst>
      <p:ext uri="{BB962C8B-B14F-4D97-AF65-F5344CB8AC3E}">
        <p14:creationId xmlns="" xmlns:p14="http://schemas.microsoft.com/office/powerpoint/2010/main" val="717219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Climate Change is Humanity’s “code red” warning </a:t>
            </a:r>
          </a:p>
          <a:p>
            <a:r>
              <a:rPr lang="en-IE" dirty="0">
                <a:hlinkClick r:id="rId3"/>
              </a:rPr>
              <a:t>LNOB (un.org)</a:t>
            </a:r>
            <a:endParaRPr lang="en-IE" dirty="0"/>
          </a:p>
          <a:p>
            <a:endParaRPr lang="en-IE" dirty="0"/>
          </a:p>
          <a:p>
            <a:r>
              <a:rPr lang="en-US" dirty="0">
                <a:hlinkClick r:id="rId4"/>
              </a:rPr>
              <a:t>13_Why-It-Matters-2020.pdf (un.org)</a:t>
            </a:r>
            <a:endParaRPr lang="en-IE" dirty="0"/>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a:t>
            </a:fld>
            <a:endParaRPr lang="en-US" dirty="0"/>
          </a:p>
        </p:txBody>
      </p:sp>
    </p:spTree>
    <p:extLst>
      <p:ext uri="{BB962C8B-B14F-4D97-AF65-F5344CB8AC3E}">
        <p14:creationId xmlns="" xmlns:p14="http://schemas.microsoft.com/office/powerpoint/2010/main" val="1551279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https://climatescience.org/advanced-climate-climate-tipping-points</a:t>
            </a:r>
          </a:p>
          <a:p>
            <a:r>
              <a:rPr lang="en-US" dirty="0"/>
              <a:t>-  A good course for content on climate science </a:t>
            </a:r>
          </a:p>
        </p:txBody>
      </p:sp>
      <p:sp>
        <p:nvSpPr>
          <p:cNvPr id="4" name="Slide Number Placeholder 3"/>
          <p:cNvSpPr>
            <a:spLocks noGrp="1"/>
          </p:cNvSpPr>
          <p:nvPr>
            <p:ph type="sldNum" sz="quarter" idx="5"/>
          </p:nvPr>
        </p:nvSpPr>
        <p:spPr/>
        <p:txBody>
          <a:bodyPr/>
          <a:lstStyle/>
          <a:p>
            <a:fld id="{4BE5DE82-CF29-044D-9158-06A811149881}" type="slidenum">
              <a:rPr lang="en-US" smtClean="0"/>
              <a:pPr/>
              <a:t>6</a:t>
            </a:fld>
            <a:endParaRPr lang="en-US" dirty="0"/>
          </a:p>
        </p:txBody>
      </p:sp>
    </p:spTree>
    <p:extLst>
      <p:ext uri="{BB962C8B-B14F-4D97-AF65-F5344CB8AC3E}">
        <p14:creationId xmlns="" xmlns:p14="http://schemas.microsoft.com/office/powerpoint/2010/main" val="4247116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0:notes"/>
          <p:cNvSpPr txBox="1">
            <a:spLocks noGrp="1"/>
          </p:cNvSpPr>
          <p:nvPr>
            <p:ph type="body" idx="1"/>
          </p:nvPr>
        </p:nvSpPr>
        <p:spPr>
          <a:xfrm>
            <a:off x="685801"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30" name="Google Shape;3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291209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IE" dirty="0"/>
              <a:t>https://sdgs.un.org/2030agenda</a:t>
            </a:r>
          </a:p>
          <a:p>
            <a:pPr marL="0" lvl="0" indent="0" algn="l" rtl="0">
              <a:lnSpc>
                <a:spcPct val="100000"/>
              </a:lnSpc>
              <a:spcBef>
                <a:spcPts val="0"/>
              </a:spcBef>
              <a:spcAft>
                <a:spcPts val="0"/>
              </a:spcAft>
              <a:buSzPts val="1400"/>
              <a:buNone/>
            </a:pPr>
            <a:endParaRPr lang="en-IE" dirty="0"/>
          </a:p>
          <a:p>
            <a:pPr marL="0" lvl="0" indent="0" algn="l" rtl="0">
              <a:lnSpc>
                <a:spcPct val="100000"/>
              </a:lnSpc>
              <a:spcBef>
                <a:spcPts val="0"/>
              </a:spcBef>
              <a:spcAft>
                <a:spcPts val="0"/>
              </a:spcAft>
              <a:buSzPts val="1400"/>
              <a:buNone/>
            </a:pPr>
            <a:r>
              <a:rPr lang="en-IE" dirty="0"/>
              <a:t>https://www.un.org/sustainabledevelopment/climate-change/#:~:text=Goal%2013%3A%20Take%20urgent%20action%20to%20combat%20climate%20change%20and%20its%20impacts&amp;text=2019%20was%20the%20second%20warmest,to%20new%20records%20in%202019.</a:t>
            </a:r>
            <a:endParaRPr dirty="0"/>
          </a:p>
        </p:txBody>
      </p:sp>
      <p:sp>
        <p:nvSpPr>
          <p:cNvPr id="398" name="Google Shape;398;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IE" dirty="0"/>
          </a:p>
          <a:p>
            <a:pPr marL="171450" indent="-171450">
              <a:buFontTx/>
              <a:buChar char="-"/>
            </a:pPr>
            <a:r>
              <a:rPr lang="en-IE" dirty="0"/>
              <a:t>Greta Thunberg Picture source </a:t>
            </a:r>
          </a:p>
          <a:p>
            <a:pPr marL="628650" lvl="1" indent="-171450">
              <a:buFontTx/>
              <a:buChar char="-"/>
            </a:pPr>
            <a:r>
              <a:rPr lang="en-IE" dirty="0"/>
              <a:t>https://www.facebook.com/photo/?fbid=834186483615840&amp;set=a.733630957004727</a:t>
            </a:r>
          </a:p>
        </p:txBody>
      </p:sp>
      <p:sp>
        <p:nvSpPr>
          <p:cNvPr id="4" name="Slide Number Placeholder 3"/>
          <p:cNvSpPr>
            <a:spLocks noGrp="1"/>
          </p:cNvSpPr>
          <p:nvPr>
            <p:ph type="sldNum" sz="quarter" idx="5"/>
          </p:nvPr>
        </p:nvSpPr>
        <p:spPr/>
        <p:txBody>
          <a:bodyPr/>
          <a:lstStyle/>
          <a:p>
            <a:fld id="{4BE5DE82-CF29-044D-9158-06A811149881}" type="slidenum">
              <a:rPr lang="en-US" smtClean="0"/>
              <a:pPr/>
              <a:t>9</a:t>
            </a:fld>
            <a:endParaRPr lang="en-US" dirty="0"/>
          </a:p>
        </p:txBody>
      </p:sp>
    </p:spTree>
    <p:extLst>
      <p:ext uri="{BB962C8B-B14F-4D97-AF65-F5344CB8AC3E}">
        <p14:creationId xmlns="" xmlns:p14="http://schemas.microsoft.com/office/powerpoint/2010/main" val="4168362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B7E66DD-F23B-014C-B0A0-143429C57BC5}"/>
              </a:ext>
            </a:extLst>
          </p:cNvPr>
          <p:cNvSpPr/>
          <p:nvPr userDrawn="1"/>
        </p:nvSpPr>
        <p:spPr>
          <a:xfrm>
            <a:off x="1" y="16329"/>
            <a:ext cx="4412202"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 xmlns:a16="http://schemas.microsoft.com/office/drawing/2014/main" id="{E3964F16-943B-CF46-AC28-B5F2326590D6}"/>
              </a:ext>
            </a:extLst>
          </p:cNvPr>
          <p:cNvSpPr>
            <a:spLocks noGrp="1"/>
          </p:cNvSpPr>
          <p:nvPr>
            <p:ph type="body" sz="quarter" idx="37" hasCustomPrompt="1"/>
          </p:nvPr>
        </p:nvSpPr>
        <p:spPr>
          <a:xfrm>
            <a:off x="3329912"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6" name="Text Placeholder 8">
            <a:extLst>
              <a:ext uri="{FF2B5EF4-FFF2-40B4-BE49-F238E27FC236}">
                <a16:creationId xmlns="" xmlns:a16="http://schemas.microsoft.com/office/drawing/2014/main" id="{E363E5FA-4BBA-1F46-9E5A-62305F8A9CF0}"/>
              </a:ext>
            </a:extLst>
          </p:cNvPr>
          <p:cNvSpPr>
            <a:spLocks noGrp="1"/>
          </p:cNvSpPr>
          <p:nvPr>
            <p:ph type="body" sz="quarter" idx="47" hasCustomPrompt="1"/>
          </p:nvPr>
        </p:nvSpPr>
        <p:spPr>
          <a:xfrm>
            <a:off x="3368430"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 xmlns:a16="http://schemas.microsoft.com/office/drawing/2014/main" id="{0F5BA730-D07C-7641-9007-3F26BB35EE73}"/>
              </a:ext>
            </a:extLst>
          </p:cNvPr>
          <p:cNvSpPr>
            <a:spLocks noGrp="1"/>
          </p:cNvSpPr>
          <p:nvPr>
            <p:ph type="body" sz="quarter" idx="48" hasCustomPrompt="1"/>
          </p:nvPr>
        </p:nvSpPr>
        <p:spPr>
          <a:xfrm>
            <a:off x="3368430"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 xmlns:p14="http://schemas.microsoft.com/office/powerpoint/2010/main" val="3895305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 xmlns:a16="http://schemas.microsoft.com/office/drawing/2014/main" id="{2E93F037-6935-B341-918A-EA8992508761}"/>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43" name="Rectangle 142">
            <a:extLst>
              <a:ext uri="{FF2B5EF4-FFF2-40B4-BE49-F238E27FC236}">
                <a16:creationId xmlns=""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 xmlns:a16="http://schemas.microsoft.com/office/drawing/2014/main" id="{5267AE87-6603-EB4B-9A99-EF2145BC2842}"/>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097068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9436C36-5A72-453C-AFE6-483B4E6165ED}"/>
              </a:ext>
            </a:extLst>
          </p:cNvPr>
          <p:cNvSpPr>
            <a:spLocks noGrp="1"/>
          </p:cNvSpPr>
          <p:nvPr>
            <p:ph type="dt" sz="half" idx="10"/>
          </p:nvPr>
        </p:nvSpPr>
        <p:spPr/>
        <p:txBody>
          <a:bodyPr/>
          <a:lstStyle/>
          <a:p>
            <a:fld id="{784B1F12-EFF3-4D21-899F-2D9C7B8A3927}" type="datetimeFigureOut">
              <a:rPr lang="en-IE" smtClean="0"/>
              <a:pPr/>
              <a:t>16/05/2023</a:t>
            </a:fld>
            <a:endParaRPr lang="en-IE"/>
          </a:p>
        </p:txBody>
      </p:sp>
      <p:sp>
        <p:nvSpPr>
          <p:cNvPr id="3" name="Footer Placeholder 2">
            <a:extLst>
              <a:ext uri="{FF2B5EF4-FFF2-40B4-BE49-F238E27FC236}">
                <a16:creationId xmlns="" xmlns:a16="http://schemas.microsoft.com/office/drawing/2014/main" id="{C4348201-0800-44AF-9676-04A710D58C0D}"/>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 xmlns:a16="http://schemas.microsoft.com/office/drawing/2014/main" id="{B60E6C80-2A14-46D0-B8D5-6E7AD2F1DEF4}"/>
              </a:ext>
            </a:extLst>
          </p:cNvPr>
          <p:cNvSpPr>
            <a:spLocks noGrp="1"/>
          </p:cNvSpPr>
          <p:nvPr>
            <p:ph type="sldNum" sz="quarter" idx="12"/>
          </p:nvPr>
        </p:nvSpPr>
        <p:spPr/>
        <p:txBody>
          <a:bodyPr/>
          <a:lstStyle/>
          <a:p>
            <a:fld id="{48118415-A575-4777-A29A-CE60BAC15CEC}" type="slidenum">
              <a:rPr lang="en-IE" smtClean="0"/>
              <a:pPr/>
              <a:t>‹#›</a:t>
            </a:fld>
            <a:endParaRPr lang="en-IE"/>
          </a:p>
        </p:txBody>
      </p:sp>
    </p:spTree>
    <p:extLst>
      <p:ext uri="{BB962C8B-B14F-4D97-AF65-F5344CB8AC3E}">
        <p14:creationId xmlns="" xmlns:p14="http://schemas.microsoft.com/office/powerpoint/2010/main" val="1754695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26" name="Rectangle 125">
            <a:extLst>
              <a:ext uri="{FF2B5EF4-FFF2-40B4-BE49-F238E27FC236}">
                <a16:creationId xmlns=""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 xmlns:a16="http://schemas.microsoft.com/office/drawing/2014/main" id="{361EE6F5-3430-9D44-8D02-86660FA0633C}"/>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21173872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37498288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 xmlns:p14="http://schemas.microsoft.com/office/powerpoint/2010/main" val="289836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 xmlns:p14="http://schemas.microsoft.com/office/powerpoint/2010/main" val="326689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91" r:id="rId10"/>
    <p:sldLayoutId id="2147483841" r:id="rId11"/>
    <p:sldLayoutId id="2147483885" r:id="rId12"/>
    <p:sldLayoutId id="2147483886" r:id="rId13"/>
    <p:sldLayoutId id="2147483878" r:id="rId14"/>
    <p:sldLayoutId id="2147483861" r:id="rId15"/>
    <p:sldLayoutId id="2147483833" r:id="rId16"/>
    <p:sldLayoutId id="2147483847" r:id="rId17"/>
    <p:sldLayoutId id="2147483853" r:id="rId18"/>
    <p:sldLayoutId id="2147483888" r:id="rId19"/>
    <p:sldLayoutId id="2147483889" r:id="rId20"/>
    <p:sldLayoutId id="2147483890" r:id="rId21"/>
    <p:sldLayoutId id="214748389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jpe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28.png"/><Relationship Id="rId4" Type="http://schemas.openxmlformats.org/officeDocument/2006/relationships/image" Target="../media/image30.jpe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s://www.clientearth.org/latest/latest-updates/stories/what-is-a-carbon-sink/"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climatescience.org/advanced-climate-climate-tipping-points"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climatejargonbuster.ie/enterprise-2/" TargetMode="Externa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hyperlink" Target="https://www.un.org/en/climatechange/science/causes-effects-climate-chang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hyperlink" Target="https://www.un.org/en/climatechange/science/causes-effects-climate-chang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hyperlink" Target="https://www.un.org/en/climatechange/science/causes-effects-climate-chang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hyperlink" Target="https://www.un.org/en/climatechange/science/causes-effects-climate-chang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hyperlink" Target="https://www.un.org/en/climatechange/science/causes-effects-climate-chang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hyperlink" Target="https://www.un.org/en/climatechange/science/causes-effects-climate-chang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hyperlink" Target="https://www.un.org/en/climatechange/science/causes-effects-climate-chang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22.xml"/><Relationship Id="rId5" Type="http://schemas.openxmlformats.org/officeDocument/2006/relationships/hyperlink" Target="https://www.climateka.bg/ipcc-adaptation/" TargetMode="External"/><Relationship Id="rId4" Type="http://schemas.openxmlformats.org/officeDocument/2006/relationships/hyperlink" Target="https://www.greenpeace.org/bulgaria/istorii/7821/5-neshta-za-novia-klimatichen-doklad-ipcc/"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hyperlink" Target="https://www.weforum.org/reports/the-global-risks-report-2020/"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unstats.un.org/sdgs/report/2022/The-Sustainable-Development-Goals-Report-2022.pdf" TargetMode="External"/><Relationship Id="rId2" Type="http://schemas.openxmlformats.org/officeDocument/2006/relationships/notesSlide" Target="../notesSlides/notesSlide33.xml"/><Relationship Id="rId1" Type="http://schemas.openxmlformats.org/officeDocument/2006/relationships/slideLayout" Target="../slideLayouts/slideLayout22.xml"/><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22.xml"/><Relationship Id="rId4" Type="http://schemas.openxmlformats.org/officeDocument/2006/relationships/hyperlink" Target="https://unstats.un.org/sdgs/report/2022/The-Sustainable-Development-Goals-Report-2022.pdf"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5.xml"/><Relationship Id="rId1" Type="http://schemas.openxmlformats.org/officeDocument/2006/relationships/slideLayout" Target="../slideLayouts/slideLayout22.xml"/><Relationship Id="rId4" Type="http://schemas.openxmlformats.org/officeDocument/2006/relationships/hyperlink" Target="https://unstats.un.org/sdgs/report/2022/The-Sustainable-Development-Goals-Report-2022.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theguardian.com/environment/2021/may/02/glaciers-in-retreat-tracking-the-decline-of-the-earths-rivers-of-ice"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6.xml"/><Relationship Id="rId1" Type="http://schemas.openxmlformats.org/officeDocument/2006/relationships/slideLayout" Target="../slideLayouts/slideLayout22.xml"/><Relationship Id="rId4" Type="http://schemas.openxmlformats.org/officeDocument/2006/relationships/hyperlink" Target="https://unstats.un.org/sdgs/report/2022/The-Sustainable-Development-Goals-Report-2022.pdf"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7.xml"/><Relationship Id="rId1" Type="http://schemas.openxmlformats.org/officeDocument/2006/relationships/slideLayout" Target="../slideLayouts/slideLayout22.xml"/><Relationship Id="rId4" Type="http://schemas.openxmlformats.org/officeDocument/2006/relationships/hyperlink" Target="https://unstats.un.org/sdgs/report/2022/The-Sustainable-Development-Goals-Report-2022.pdf"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8.xml"/><Relationship Id="rId1" Type="http://schemas.openxmlformats.org/officeDocument/2006/relationships/slideLayout" Target="../slideLayouts/slideLayout22.xml"/><Relationship Id="rId5" Type="http://schemas.openxmlformats.org/officeDocument/2006/relationships/hyperlink" Target="https://unstats.un.org/sdgs/report/2022/The-Sustainable-Development-Goals-Report-2022.pdf" TargetMode="External"/><Relationship Id="rId4" Type="http://schemas.openxmlformats.org/officeDocument/2006/relationships/hyperlink" Target="https://slate.com/gdpr?redirect_uri=/articles/technology/copenhagen_consensus_2012/2012/05/copenhagen_consensus_it_s_better_to_help_poor_countries_prepare_for_natural_disaster_than_to_help_them_respond_after_the_fact_.html?via=gdpr-consent&amp;redirect_host=http://www.slate.com"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openxmlformats.org/officeDocument/2006/relationships/image" Target="../media/image68.jpeg"/><Relationship Id="rId4" Type="http://schemas.openxmlformats.org/officeDocument/2006/relationships/image" Target="../media/image67.png"/></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11.xml"/><Relationship Id="rId4" Type="http://schemas.openxmlformats.org/officeDocument/2006/relationships/hyperlink" Target="https://is.ambafrance.org/Let-s-celebrate-the-5th-anniversary-of-the-Paris-climate-agreement"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2.xml"/><Relationship Id="rId1" Type="http://schemas.openxmlformats.org/officeDocument/2006/relationships/slideLayout" Target="../slideLayouts/slideLayout11.xml"/><Relationship Id="rId4" Type="http://schemas.openxmlformats.org/officeDocument/2006/relationships/hyperlink" Target="https://is.ambafrance.org/Let-s-celebrate-the-5th-anniversary-of-the-Paris-climate-agreement"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linkedin.com/feed/update/urn:li:activity:6963427299329204224/" TargetMode="External"/><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hyperlink" Target="https://unstats.un.org/sdgs/report/2022/" TargetMode="External"/><Relationship Id="rId2" Type="http://schemas.openxmlformats.org/officeDocument/2006/relationships/slideLayout" Target="../slideLayouts/slideLayout5.xml"/><Relationship Id="rId1" Type="http://schemas.openxmlformats.org/officeDocument/2006/relationships/video" Target="https://www.youtube.com/embed/P2UpV5jvu7E?start=79&amp;feature=oembed" TargetMode="External"/><Relationship Id="rId6" Type="http://schemas.openxmlformats.org/officeDocument/2006/relationships/image" Target="../media/image10.jpeg"/><Relationship Id="rId5" Type="http://schemas.openxmlformats.org/officeDocument/2006/relationships/hyperlink" Target="https://unstats.un.org/sdgs/report/2022/Goal-13/" TargetMode="Externa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twitter.com/hausfath/status/1309191499318308865" TargetMode="Externa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4.xml"/><Relationship Id="rId1" Type="http://schemas.openxmlformats.org/officeDocument/2006/relationships/slideLayout" Target="../slideLayouts/slideLayout22.xml"/><Relationship Id="rId4" Type="http://schemas.openxmlformats.org/officeDocument/2006/relationships/hyperlink" Target="https://twitter.com/hausfath/status/1309191499318308865"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www.imperial.ac.uk/stories/climate-action/" TargetMode="External"/><Relationship Id="rId2" Type="http://schemas.openxmlformats.org/officeDocument/2006/relationships/hyperlink" Target="https://www.un.org/node/143154" TargetMode="Externa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hyperlink" Target="https://www.imperial.ac.uk/stories/climate-action/" TargetMode="External"/><Relationship Id="rId2" Type="http://schemas.openxmlformats.org/officeDocument/2006/relationships/hyperlink" Target="https://www.un.org/node/143154" TargetMode="Externa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hyperlink" Target="https://www.imperial.ac.uk/stories/climate-action/" TargetMode="External"/><Relationship Id="rId2" Type="http://schemas.openxmlformats.org/officeDocument/2006/relationships/hyperlink" Target="https://www.un.org/node/143154" TargetMode="Externa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hyperlink" Target="https://bspb.org/" TargetMode="External"/><Relationship Id="rId3" Type="http://schemas.openxmlformats.org/officeDocument/2006/relationships/image" Target="../media/image77.png"/><Relationship Id="rId7" Type="http://schemas.openxmlformats.org/officeDocument/2006/relationships/hyperlink" Target="https://climatebg.org/about/" TargetMode="External"/><Relationship Id="rId12" Type="http://schemas.openxmlformats.org/officeDocument/2006/relationships/image" Target="../media/image82.gif"/><Relationship Id="rId2" Type="http://schemas.openxmlformats.org/officeDocument/2006/relationships/hyperlink" Target="https://www.wwf.bg/what_we_do/climatechange/" TargetMode="External"/><Relationship Id="rId1" Type="http://schemas.openxmlformats.org/officeDocument/2006/relationships/slideLayout" Target="../slideLayouts/slideLayout12.xml"/><Relationship Id="rId6" Type="http://schemas.openxmlformats.org/officeDocument/2006/relationships/image" Target="../media/image78.png"/><Relationship Id="rId11" Type="http://schemas.openxmlformats.org/officeDocument/2006/relationships/image" Target="../media/image81.jpeg"/><Relationship Id="rId5" Type="http://schemas.openxmlformats.org/officeDocument/2006/relationships/hyperlink" Target="https://www.zazemiata.org/" TargetMode="External"/><Relationship Id="rId15" Type="http://schemas.openxmlformats.org/officeDocument/2006/relationships/image" Target="../media/image83.jpeg"/><Relationship Id="rId10" Type="http://schemas.openxmlformats.org/officeDocument/2006/relationships/hyperlink" Target="https://ecovarna.info/" TargetMode="External"/><Relationship Id="rId4" Type="http://schemas.openxmlformats.org/officeDocument/2006/relationships/hyperlink" Target="https://climateofchange.info/bulgaria/about-the-project/" TargetMode="External"/><Relationship Id="rId9" Type="http://schemas.openxmlformats.org/officeDocument/2006/relationships/image" Target="../media/image80.png"/><Relationship Id="rId14" Type="http://schemas.openxmlformats.org/officeDocument/2006/relationships/hyperlink" Target="https://biodiversity.bg/"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18.xml"/><Relationship Id="rId4" Type="http://schemas.openxmlformats.org/officeDocument/2006/relationships/image" Target="../media/image78.sv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03BD648C-985C-6C48-B9C0-2F916343B4CE}"/>
              </a:ext>
            </a:extLst>
          </p:cNvPr>
          <p:cNvPicPr>
            <a:picLocks noGrp="1" noChangeAspect="1"/>
          </p:cNvPicPr>
          <p:nvPr>
            <p:ph type="pic" sz="quarter" idx="10"/>
          </p:nvPr>
        </p:nvPicPr>
        <p:blipFill rotWithShape="1">
          <a:blip r:embed="rId3"/>
          <a:srcRect t="28828" b="28828"/>
          <a:stretch/>
        </p:blipFill>
        <p:spPr/>
      </p:pic>
      <p:sp>
        <p:nvSpPr>
          <p:cNvPr id="6" name="Rectangle 5">
            <a:extLst>
              <a:ext uri="{FF2B5EF4-FFF2-40B4-BE49-F238E27FC236}">
                <a16:creationId xmlns="" xmlns:a16="http://schemas.microsoft.com/office/drawing/2014/main" id="{1989F4E6-6505-0B43-AD92-E6E982810A6C}"/>
              </a:ext>
            </a:extLst>
          </p:cNvPr>
          <p:cNvSpPr/>
          <p:nvPr/>
        </p:nvSpPr>
        <p:spPr>
          <a:xfrm>
            <a:off x="1999334" y="2729380"/>
            <a:ext cx="10192666" cy="2490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69862608-E156-AE45-B73F-C11FD60FDC80}"/>
              </a:ext>
            </a:extLst>
          </p:cNvPr>
          <p:cNvSpPr txBox="1"/>
          <p:nvPr/>
        </p:nvSpPr>
        <p:spPr>
          <a:xfrm>
            <a:off x="1999334" y="2648354"/>
            <a:ext cx="10192666" cy="2677656"/>
          </a:xfrm>
          <a:prstGeom prst="rect">
            <a:avLst/>
          </a:prstGeom>
          <a:noFill/>
        </p:spPr>
        <p:txBody>
          <a:bodyPr wrap="square" rtlCol="0">
            <a:spAutoFit/>
          </a:bodyPr>
          <a:lstStyle/>
          <a:p>
            <a:r>
              <a:rPr lang="bg-BG" sz="4200" b="1" spc="324" dirty="0" smtClean="0">
                <a:solidFill>
                  <a:srgbClr val="EB7339"/>
                </a:solidFill>
                <a:latin typeface="Calibri" panose="020F0502020204030204" pitchFamily="34" charset="0"/>
                <a:cs typeface="Calibri" panose="020F0502020204030204" pitchFamily="34" charset="0"/>
              </a:rPr>
              <a:t>Шампиони в борбата с климатичните промени</a:t>
            </a:r>
          </a:p>
          <a:p>
            <a:r>
              <a:rPr lang="bg-BG" sz="4200" spc="324" dirty="0" smtClean="0">
                <a:solidFill>
                  <a:srgbClr val="EB7339"/>
                </a:solidFill>
                <a:latin typeface="Calibri" panose="020F0502020204030204" pitchFamily="34" charset="0"/>
                <a:cs typeface="Calibri" panose="020F0502020204030204" pitchFamily="34" charset="0"/>
              </a:rPr>
              <a:t>ЦУР 13 Борба с климатичните промени</a:t>
            </a:r>
          </a:p>
        </p:txBody>
      </p:sp>
      <p:grpSp>
        <p:nvGrpSpPr>
          <p:cNvPr id="8" name="Graphic 2">
            <a:extLst>
              <a:ext uri="{FF2B5EF4-FFF2-40B4-BE49-F238E27FC236}">
                <a16:creationId xmlns="" xmlns:a16="http://schemas.microsoft.com/office/drawing/2014/main" id="{B8AE63F3-1F13-C84C-A44F-971B3603FCEC}"/>
              </a:ext>
            </a:extLst>
          </p:cNvPr>
          <p:cNvGrpSpPr/>
          <p:nvPr/>
        </p:nvGrpSpPr>
        <p:grpSpPr>
          <a:xfrm rot="16200000">
            <a:off x="-1080012" y="2697649"/>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57E10592-6F73-2A44-9074-032E50A9192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1D9FD2C4-C57D-D441-B6A5-A509D24039A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1DDE3C16-1696-C342-8932-FF43475B093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24456398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50AAB288-FC61-12AC-984F-900938550C33}"/>
              </a:ext>
            </a:extLst>
          </p:cNvPr>
          <p:cNvSpPr>
            <a:spLocks noGrp="1"/>
          </p:cNvSpPr>
          <p:nvPr>
            <p:ph type="body" sz="quarter" idx="10"/>
          </p:nvPr>
        </p:nvSpPr>
        <p:spPr>
          <a:xfrm>
            <a:off x="1998745" y="479657"/>
            <a:ext cx="8935143" cy="862765"/>
          </a:xfrm>
        </p:spPr>
        <p:txBody>
          <a:bodyPr/>
          <a:lstStyle/>
          <a:p>
            <a:r>
              <a:rPr lang="ru-RU" sz="3400" dirty="0" err="1" smtClean="0"/>
              <a:t>Какво</a:t>
            </a:r>
            <a:r>
              <a:rPr lang="ru-RU" sz="3400" dirty="0" smtClean="0"/>
              <a:t> се </a:t>
            </a:r>
            <a:r>
              <a:rPr lang="ru-RU" sz="3400" dirty="0" err="1" smtClean="0"/>
              <a:t>случва</a:t>
            </a:r>
            <a:r>
              <a:rPr lang="ru-RU" sz="3400" dirty="0" smtClean="0"/>
              <a:t> с </a:t>
            </a:r>
            <a:r>
              <a:rPr lang="ru-RU" sz="3400" dirty="0" err="1" smtClean="0"/>
              <a:t>глобалното</a:t>
            </a:r>
            <a:r>
              <a:rPr lang="ru-RU" sz="3400" dirty="0" smtClean="0"/>
              <a:t> </a:t>
            </a:r>
            <a:r>
              <a:rPr lang="ru-RU" sz="3400" dirty="0" err="1" smtClean="0"/>
              <a:t>затопляне</a:t>
            </a:r>
            <a:r>
              <a:rPr lang="en-IE" sz="3400" dirty="0" smtClean="0"/>
              <a:t>? </a:t>
            </a:r>
            <a:endParaRPr lang="en-IE" sz="3400" dirty="0"/>
          </a:p>
        </p:txBody>
      </p:sp>
      <p:sp>
        <p:nvSpPr>
          <p:cNvPr id="5" name="TextBox 4">
            <a:extLst>
              <a:ext uri="{FF2B5EF4-FFF2-40B4-BE49-F238E27FC236}">
                <a16:creationId xmlns="" xmlns:a16="http://schemas.microsoft.com/office/drawing/2014/main" id="{4F6D6722-CD58-BBA0-F8FF-55A8280E2F37}"/>
              </a:ext>
            </a:extLst>
          </p:cNvPr>
          <p:cNvSpPr txBox="1"/>
          <p:nvPr/>
        </p:nvSpPr>
        <p:spPr>
          <a:xfrm>
            <a:off x="1200727" y="1154353"/>
            <a:ext cx="7223424" cy="6124754"/>
          </a:xfrm>
          <a:prstGeom prst="rect">
            <a:avLst/>
          </a:prstGeom>
          <a:noFill/>
        </p:spPr>
        <p:txBody>
          <a:bodyPr wrap="square" rtlCol="0">
            <a:spAutoFit/>
          </a:bodyPr>
          <a:lstStyle/>
          <a:p>
            <a:r>
              <a:rPr lang="ru-RU" sz="2200" b="1" dirty="0" smtClean="0">
                <a:solidFill>
                  <a:srgbClr val="354F92"/>
                </a:solidFill>
                <a:latin typeface="Calibri" panose="020F0502020204030204" pitchFamily="34" charset="0"/>
                <a:cs typeface="Calibri" panose="020F0502020204030204" pitchFamily="34" charset="0"/>
              </a:rPr>
              <a:t>Глобалното затопляне </a:t>
            </a:r>
            <a:r>
              <a:rPr lang="ru-RU" sz="2200" dirty="0" smtClean="0">
                <a:solidFill>
                  <a:srgbClr val="354F92"/>
                </a:solidFill>
                <a:latin typeface="Calibri" panose="020F0502020204030204" pitchFamily="34" charset="0"/>
                <a:cs typeface="Calibri" panose="020F0502020204030204" pitchFamily="34" charset="0"/>
              </a:rPr>
              <a:t>се отнася до дългосрочното затопляне на планетата или повишаване температурата на Земята. Въпреки че това се случва, начинът, по който преживяваме това всеки ден, не винаги са по-високите температури и по-горещото време, а по-скоро идва под формата на екстремни метеорологични явления.</a:t>
            </a:r>
          </a:p>
          <a:p>
            <a:endParaRPr lang="en-IE" sz="2200" dirty="0">
              <a:solidFill>
                <a:srgbClr val="354F92"/>
              </a:solidFill>
              <a:latin typeface="Calibri" panose="020F0502020204030204" pitchFamily="34" charset="0"/>
              <a:cs typeface="Calibri" panose="020F0502020204030204" pitchFamily="34" charset="0"/>
            </a:endParaRPr>
          </a:p>
          <a:p>
            <a:r>
              <a:rPr lang="ru-RU" sz="2200" b="1" dirty="0" err="1" smtClean="0">
                <a:solidFill>
                  <a:srgbClr val="354F92"/>
                </a:solidFill>
                <a:latin typeface="Calibri" panose="020F0502020204030204" pitchFamily="34" charset="0"/>
                <a:cs typeface="Calibri" panose="020F0502020204030204" pitchFamily="34" charset="0"/>
              </a:rPr>
              <a:t>Изменението</a:t>
            </a:r>
            <a:r>
              <a:rPr lang="ru-RU" sz="2200" b="1" dirty="0" smtClean="0">
                <a:solidFill>
                  <a:srgbClr val="354F92"/>
                </a:solidFill>
                <a:latin typeface="Calibri" panose="020F0502020204030204" pitchFamily="34" charset="0"/>
                <a:cs typeface="Calibri" panose="020F0502020204030204" pitchFamily="34" charset="0"/>
              </a:rPr>
              <a:t> на климата </a:t>
            </a:r>
            <a:r>
              <a:rPr lang="ru-RU" sz="2200" dirty="0" smtClean="0">
                <a:solidFill>
                  <a:srgbClr val="354F92"/>
                </a:solidFill>
                <a:latin typeface="Calibri" panose="020F0502020204030204" pitchFamily="34" charset="0"/>
                <a:cs typeface="Calibri" panose="020F0502020204030204" pitchFamily="34" charset="0"/>
              </a:rPr>
              <a:t>е широк, </a:t>
            </a:r>
            <a:r>
              <a:rPr lang="ru-RU" sz="2200" dirty="0" err="1" smtClean="0">
                <a:solidFill>
                  <a:srgbClr val="354F92"/>
                </a:solidFill>
                <a:latin typeface="Calibri" panose="020F0502020204030204" pitchFamily="34" charset="0"/>
                <a:cs typeface="Calibri" panose="020F0502020204030204" pitchFamily="34" charset="0"/>
              </a:rPr>
              <a:t>по-общ</a:t>
            </a:r>
            <a:r>
              <a:rPr lang="ru-RU" sz="2200" dirty="0" smtClean="0">
                <a:solidFill>
                  <a:srgbClr val="354F92"/>
                </a:solidFill>
                <a:latin typeface="Calibri" panose="020F0502020204030204" pitchFamily="34" charset="0"/>
                <a:cs typeface="Calibri" panose="020F0502020204030204" pitchFamily="34" charset="0"/>
              </a:rPr>
              <a:t> термин за </a:t>
            </a:r>
            <a:r>
              <a:rPr lang="ru-RU" sz="2200" dirty="0" err="1" smtClean="0">
                <a:solidFill>
                  <a:srgbClr val="354F92"/>
                </a:solidFill>
                <a:latin typeface="Calibri" panose="020F0502020204030204" pitchFamily="34" charset="0"/>
                <a:cs typeface="Calibri" panose="020F0502020204030204" pitchFamily="34" charset="0"/>
              </a:rPr>
              <a:t>промените</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които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сме</a:t>
            </a:r>
            <a:r>
              <a:rPr lang="ru-RU" sz="2200" dirty="0" smtClean="0">
                <a:solidFill>
                  <a:srgbClr val="354F92"/>
                </a:solidFill>
                <a:latin typeface="Calibri" panose="020F0502020204030204" pitchFamily="34" charset="0"/>
                <a:cs typeface="Calibri" panose="020F0502020204030204" pitchFamily="34" charset="0"/>
              </a:rPr>
              <a:t> свидетели. </a:t>
            </a:r>
            <a:r>
              <a:rPr lang="ru-RU" sz="2200" dirty="0" err="1" smtClean="0">
                <a:solidFill>
                  <a:srgbClr val="354F92"/>
                </a:solidFill>
                <a:latin typeface="Calibri" panose="020F0502020204030204" pitchFamily="34" charset="0"/>
                <a:cs typeface="Calibri" panose="020F0502020204030204" pitchFamily="34" charset="0"/>
              </a:rPr>
              <a:t>Това</a:t>
            </a:r>
            <a:r>
              <a:rPr lang="ru-RU" sz="2200" dirty="0" smtClean="0">
                <a:solidFill>
                  <a:srgbClr val="354F92"/>
                </a:solidFill>
                <a:latin typeface="Calibri" panose="020F0502020204030204" pitchFamily="34" charset="0"/>
                <a:cs typeface="Calibri" panose="020F0502020204030204" pitchFamily="34" charset="0"/>
              </a:rPr>
              <a:t> до </a:t>
            </a:r>
            <a:r>
              <a:rPr lang="ru-RU" sz="2200" dirty="0" err="1" smtClean="0">
                <a:solidFill>
                  <a:srgbClr val="354F92"/>
                </a:solidFill>
                <a:latin typeface="Calibri" panose="020F0502020204030204" pitchFamily="34" charset="0"/>
                <a:cs typeface="Calibri" panose="020F0502020204030204" pitchFamily="34" charset="0"/>
              </a:rPr>
              <a:t>голяма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степен</a:t>
            </a:r>
            <a:r>
              <a:rPr lang="ru-RU" sz="2200" dirty="0" smtClean="0">
                <a:solidFill>
                  <a:srgbClr val="354F92"/>
                </a:solidFill>
                <a:latin typeface="Calibri" panose="020F0502020204030204" pitchFamily="34" charset="0"/>
                <a:cs typeface="Calibri" panose="020F0502020204030204" pitchFamily="34" charset="0"/>
              </a:rPr>
              <a:t> е следствие от </a:t>
            </a:r>
            <a:r>
              <a:rPr lang="ru-RU" sz="2200" dirty="0" err="1" smtClean="0">
                <a:solidFill>
                  <a:srgbClr val="354F92"/>
                </a:solidFill>
                <a:latin typeface="Calibri" panose="020F0502020204030204" pitchFamily="34" charset="0"/>
                <a:cs typeface="Calibri" panose="020F0502020204030204" pitchFamily="34" charset="0"/>
              </a:rPr>
              <a:t>глобалното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затопляне</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описва</a:t>
            </a:r>
            <a:r>
              <a:rPr lang="ru-RU" sz="2200" dirty="0" smtClean="0">
                <a:solidFill>
                  <a:srgbClr val="354F92"/>
                </a:solidFill>
                <a:latin typeface="Calibri" panose="020F0502020204030204" pitchFamily="34" charset="0"/>
                <a:cs typeface="Calibri" panose="020F0502020204030204" pitchFamily="34" charset="0"/>
              </a:rPr>
              <a:t> широк </a:t>
            </a:r>
            <a:r>
              <a:rPr lang="ru-RU" sz="2200" dirty="0" err="1" smtClean="0">
                <a:solidFill>
                  <a:srgbClr val="354F92"/>
                </a:solidFill>
                <a:latin typeface="Calibri" panose="020F0502020204030204" pitchFamily="34" charset="0"/>
                <a:cs typeface="Calibri" panose="020F0502020204030204" pitchFamily="34" charset="0"/>
              </a:rPr>
              <a:t>спектър</a:t>
            </a:r>
            <a:r>
              <a:rPr lang="ru-RU" sz="2200" dirty="0" smtClean="0">
                <a:solidFill>
                  <a:srgbClr val="354F92"/>
                </a:solidFill>
                <a:latin typeface="Calibri" panose="020F0502020204030204" pitchFamily="34" charset="0"/>
                <a:cs typeface="Calibri" panose="020F0502020204030204" pitchFamily="34" charset="0"/>
              </a:rPr>
              <a:t> от </a:t>
            </a:r>
            <a:r>
              <a:rPr lang="ru-RU" sz="2200" dirty="0" err="1" smtClean="0">
                <a:solidFill>
                  <a:srgbClr val="354F92"/>
                </a:solidFill>
                <a:latin typeface="Calibri" panose="020F0502020204030204" pitchFamily="34" charset="0"/>
                <a:cs typeface="Calibri" panose="020F0502020204030204" pitchFamily="34" charset="0"/>
              </a:rPr>
              <a:t>промени</a:t>
            </a:r>
            <a:r>
              <a:rPr lang="ru-RU" sz="2200" dirty="0" smtClean="0">
                <a:solidFill>
                  <a:srgbClr val="354F92"/>
                </a:solidFill>
                <a:latin typeface="Calibri" panose="020F0502020204030204" pitchFamily="34" charset="0"/>
                <a:cs typeface="Calibri" panose="020F0502020204030204" pitchFamily="34" charset="0"/>
              </a:rPr>
              <a:t> в климата, </a:t>
            </a:r>
            <a:r>
              <a:rPr lang="ru-RU" sz="2200" dirty="0" err="1" smtClean="0">
                <a:solidFill>
                  <a:srgbClr val="354F92"/>
                </a:solidFill>
                <a:latin typeface="Calibri" panose="020F0502020204030204" pitchFamily="34" charset="0"/>
                <a:cs typeface="Calibri" panose="020F0502020204030204" pitchFamily="34" charset="0"/>
              </a:rPr>
              <a:t>включително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урагани</a:t>
            </a:r>
            <a:r>
              <a:rPr lang="ru-RU" sz="2200" dirty="0" smtClean="0">
                <a:solidFill>
                  <a:srgbClr val="354F92"/>
                </a:solidFill>
                <a:latin typeface="Calibri" panose="020F0502020204030204" pitchFamily="34" charset="0"/>
                <a:cs typeface="Calibri" panose="020F0502020204030204" pitchFamily="34" charset="0"/>
              </a:rPr>
              <a:t>, суша, наводнения и </a:t>
            </a:r>
            <a:r>
              <a:rPr lang="ru-RU" sz="2200" dirty="0" err="1" smtClean="0">
                <a:solidFill>
                  <a:srgbClr val="354F92"/>
                </a:solidFill>
                <a:latin typeface="Calibri" panose="020F0502020204030204" pitchFamily="34" charset="0"/>
                <a:cs typeface="Calibri" panose="020F0502020204030204" pitchFamily="34" charset="0"/>
              </a:rPr>
              <a:t>горещини</a:t>
            </a:r>
            <a:r>
              <a:rPr lang="ru-RU" sz="2200" dirty="0" smtClean="0">
                <a:solidFill>
                  <a:srgbClr val="354F92"/>
                </a:solidFill>
                <a:latin typeface="Calibri" panose="020F0502020204030204" pitchFamily="34" charset="0"/>
                <a:cs typeface="Calibri" panose="020F0502020204030204" pitchFamily="34" charset="0"/>
              </a:rPr>
              <a:t>.  </a:t>
            </a:r>
            <a:endParaRPr lang="en-US" sz="2200" dirty="0">
              <a:solidFill>
                <a:srgbClr val="354F92"/>
              </a:solidFill>
              <a:latin typeface="Calibri" panose="020F0502020204030204" pitchFamily="34" charset="0"/>
              <a:cs typeface="Calibri" panose="020F0502020204030204" pitchFamily="34" charset="0"/>
            </a:endParaRPr>
          </a:p>
          <a:p>
            <a:endParaRPr lang="en-IE" sz="2200" dirty="0">
              <a:solidFill>
                <a:srgbClr val="354F92"/>
              </a:solidFill>
              <a:latin typeface="Calibri" panose="020F0502020204030204" pitchFamily="34" charset="0"/>
              <a:cs typeface="Calibri" panose="020F0502020204030204" pitchFamily="34" charset="0"/>
            </a:endParaRPr>
          </a:p>
          <a:p>
            <a:r>
              <a:rPr lang="bg-BG" sz="2200" b="1" i="1" dirty="0" smtClean="0">
                <a:solidFill>
                  <a:srgbClr val="354F92"/>
                </a:solidFill>
                <a:latin typeface="Calibri" panose="020F0502020204030204" pitchFamily="34" charset="0"/>
                <a:cs typeface="Calibri" panose="020F0502020204030204" pitchFamily="34" charset="0"/>
              </a:rPr>
              <a:t>“</a:t>
            </a:r>
            <a:r>
              <a:rPr lang="ru-RU" sz="2200" b="1" i="1" dirty="0" smtClean="0">
                <a:solidFill>
                  <a:srgbClr val="354F92"/>
                </a:solidFill>
                <a:latin typeface="Calibri" panose="020F0502020204030204" pitchFamily="34" charset="0"/>
                <a:cs typeface="Calibri" panose="020F0502020204030204" pitchFamily="34" charset="0"/>
              </a:rPr>
              <a:t>Изменението на климата“ и „глобалното затопляне“ често се използват взаимозаменяемо, но въпреки че са дълбоко свързани, те не са едно и също явление.</a:t>
            </a:r>
            <a:endParaRPr lang="en-IE" sz="2200" b="1" i="1" dirty="0">
              <a:solidFill>
                <a:srgbClr val="354F92"/>
              </a:solidFill>
              <a:latin typeface="Calibri" panose="020F0502020204030204" pitchFamily="34" charset="0"/>
              <a:cs typeface="Calibri" panose="020F0502020204030204" pitchFamily="34" charset="0"/>
            </a:endParaRPr>
          </a:p>
          <a:p>
            <a:endParaRPr lang="en-IE" sz="2200" dirty="0">
              <a:solidFill>
                <a:srgbClr val="354F92"/>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IE" dirty="0"/>
          </a:p>
        </p:txBody>
      </p:sp>
      <p:sp>
        <p:nvSpPr>
          <p:cNvPr id="3" name="TextBox 2">
            <a:extLst>
              <a:ext uri="{FF2B5EF4-FFF2-40B4-BE49-F238E27FC236}">
                <a16:creationId xmlns="" xmlns:a16="http://schemas.microsoft.com/office/drawing/2014/main" id="{03D27D6B-D5B3-DC08-324B-0BDB850E6E18}"/>
              </a:ext>
            </a:extLst>
          </p:cNvPr>
          <p:cNvSpPr txBox="1"/>
          <p:nvPr/>
        </p:nvSpPr>
        <p:spPr>
          <a:xfrm>
            <a:off x="8424151" y="1670636"/>
            <a:ext cx="3426103" cy="4985980"/>
          </a:xfrm>
          <a:prstGeom prst="rect">
            <a:avLst/>
          </a:prstGeom>
          <a:solidFill>
            <a:srgbClr val="EB7339"/>
          </a:solidFill>
        </p:spPr>
        <p:txBody>
          <a:bodyPr wrap="square" rtlCol="0">
            <a:spAutoFit/>
          </a:bodyPr>
          <a:lstStyle/>
          <a:p>
            <a:r>
              <a:rPr lang="bg-BG" sz="2000" b="1" u="sng" dirty="0" smtClean="0">
                <a:solidFill>
                  <a:schemeClr val="bg1"/>
                </a:solidFill>
                <a:latin typeface="Calibri" panose="020F0502020204030204" pitchFamily="34" charset="0"/>
                <a:cs typeface="Calibri" panose="020F0502020204030204" pitchFamily="34" charset="0"/>
              </a:rPr>
              <a:t>Основни понятия</a:t>
            </a:r>
            <a:endParaRPr lang="en-IE" sz="2000" b="1" u="sng"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bg-BG" sz="2000" b="1" i="1" dirty="0" smtClean="0">
                <a:solidFill>
                  <a:schemeClr val="bg1"/>
                </a:solidFill>
                <a:latin typeface="Calibri" panose="020F0502020204030204" pitchFamily="34" charset="0"/>
                <a:cs typeface="Calibri" panose="020F0502020204030204" pitchFamily="34" charset="0"/>
              </a:rPr>
              <a:t>Време</a:t>
            </a:r>
            <a:r>
              <a:rPr lang="en-IE" sz="2000" b="1" i="1" dirty="0" smtClean="0">
                <a:solidFill>
                  <a:schemeClr val="bg1"/>
                </a:solidFill>
                <a:latin typeface="Calibri" panose="020F0502020204030204" pitchFamily="34" charset="0"/>
                <a:cs typeface="Calibri" panose="020F0502020204030204" pitchFamily="34" charset="0"/>
              </a:rPr>
              <a:t> –</a:t>
            </a:r>
            <a:r>
              <a:rPr lang="bg-BG" sz="2000" b="1" i="1" dirty="0" smtClean="0">
                <a:solidFill>
                  <a:schemeClr val="bg1"/>
                </a:solidFill>
                <a:latin typeface="Calibri" panose="020F0502020204030204" pitchFamily="34" charset="0"/>
                <a:cs typeface="Calibri" panose="020F0502020204030204" pitchFamily="34" charset="0"/>
              </a:rPr>
              <a:t> </a:t>
            </a:r>
            <a:r>
              <a:rPr lang="ru-RU" sz="2000" b="1" dirty="0" smtClean="0">
                <a:solidFill>
                  <a:schemeClr val="bg1"/>
                </a:solidFill>
                <a:latin typeface="Calibri" panose="020F0502020204030204" pitchFamily="34" charset="0"/>
                <a:cs typeface="Calibri" panose="020F0502020204030204" pitchFamily="34" charset="0"/>
              </a:rPr>
              <a:t>отнася се за атмосферни условия, които се случват на местно ниво за кратки периоди от време, като  дъжд, сняг, облаци и т.н.</a:t>
            </a:r>
            <a:endParaRPr lang="en-IE" sz="20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bg-BG" sz="2000" b="1" i="1" dirty="0" smtClean="0">
                <a:solidFill>
                  <a:schemeClr val="bg1"/>
                </a:solidFill>
                <a:latin typeface="Calibri" panose="020F0502020204030204" pitchFamily="34" charset="0"/>
                <a:cs typeface="Calibri" panose="020F0502020204030204" pitchFamily="34" charset="0"/>
              </a:rPr>
              <a:t>Климат</a:t>
            </a:r>
            <a:r>
              <a:rPr lang="en-IE" sz="2000" b="1" i="1" dirty="0" smtClean="0">
                <a:solidFill>
                  <a:schemeClr val="bg1"/>
                </a:solidFill>
                <a:latin typeface="Calibri" panose="020F0502020204030204" pitchFamily="34" charset="0"/>
                <a:cs typeface="Calibri" panose="020F0502020204030204" pitchFamily="34" charset="0"/>
              </a:rPr>
              <a:t> </a:t>
            </a:r>
            <a:r>
              <a:rPr lang="en-IE" sz="2000" b="1" dirty="0" smtClean="0">
                <a:solidFill>
                  <a:schemeClr val="bg1"/>
                </a:solidFill>
                <a:latin typeface="Calibri" panose="020F0502020204030204" pitchFamily="34" charset="0"/>
                <a:cs typeface="Calibri" panose="020F0502020204030204" pitchFamily="34" charset="0"/>
              </a:rPr>
              <a:t>–</a:t>
            </a:r>
            <a:r>
              <a:rPr lang="ru-RU" sz="2000" b="1" dirty="0" smtClean="0">
                <a:solidFill>
                  <a:schemeClr val="bg1"/>
                </a:solidFill>
                <a:latin typeface="Calibri" panose="020F0502020204030204" pitchFamily="34" charset="0"/>
                <a:cs typeface="Calibri" panose="020F0502020204030204" pitchFamily="34" charset="0"/>
              </a:rPr>
              <a:t>отнася  се до дългосрочната регионална или дори глобална средна стойност на температурата, влажност и валежи през сезоните, отделни години или десетилетия.</a:t>
            </a:r>
            <a:endParaRPr lang="en-IE" sz="2000" b="1" dirty="0">
              <a:solidFill>
                <a:schemeClr val="bg1"/>
              </a:solidFill>
              <a:latin typeface="Calibri" panose="020F0502020204030204" pitchFamily="34" charset="0"/>
              <a:cs typeface="Calibri" panose="020F0502020204030204" pitchFamily="34" charset="0"/>
            </a:endParaRPr>
          </a:p>
          <a:p>
            <a:endParaRPr lang="en-IE" dirty="0"/>
          </a:p>
        </p:txBody>
      </p:sp>
    </p:spTree>
    <p:extLst>
      <p:ext uri="{BB962C8B-B14F-4D97-AF65-F5344CB8AC3E}">
        <p14:creationId xmlns="" xmlns:p14="http://schemas.microsoft.com/office/powerpoint/2010/main" val="3291079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65" name="image-2.jpg"/>
          <p:cNvPicPr/>
          <p:nvPr/>
        </p:nvPicPr>
        <p:blipFill>
          <a:blip r:embed="rId3" cstate="print"/>
          <a:stretch>
            <a:fillRect/>
          </a:stretch>
        </p:blipFill>
        <p:spPr>
          <a:xfrm>
            <a:off x="3829050" y="3533775"/>
            <a:ext cx="8362694" cy="3314700"/>
          </a:xfrm>
          <a:prstGeom prst="rect">
            <a:avLst/>
          </a:prstGeom>
          <a:ln w="12700">
            <a:miter lim="400000"/>
          </a:ln>
        </p:spPr>
      </p:pic>
      <p:sp>
        <p:nvSpPr>
          <p:cNvPr id="66" name="Shape 66"/>
          <p:cNvSpPr/>
          <p:nvPr/>
        </p:nvSpPr>
        <p:spPr>
          <a:xfrm>
            <a:off x="8886825" y="2400300"/>
            <a:ext cx="2981325" cy="1192634"/>
          </a:xfrm>
          <a:prstGeom prst="rect">
            <a:avLst/>
          </a:prstGeom>
          <a:ln w="12700">
            <a:miter lim="400000"/>
          </a:ln>
          <a:effectLst>
            <a:outerShdw blurRad="63500" dist="38100" dir="2700000" rotWithShape="0">
              <a:srgbClr val="000000"/>
            </a:outerShdw>
          </a:effectLst>
          <a:extLst>
            <a:ext uri="{C572A759-6A51-4108-AA02-DFA0A04FC94B}">
              <ma14:wrappingTextBoxFlag xmlns:ma14="http://schemas.microsoft.com/office/mac/drawingml/2011/main" xmlns="" val="1"/>
            </a:ext>
          </a:extLst>
        </p:spPr>
        <p:txBody>
          <a:bodyPr lIns="19050" tIns="19050" rIns="19050" bIns="19050">
            <a:spAutoFit/>
          </a:bodyPr>
          <a:lstStyle>
            <a:lvl1pPr>
              <a:tabLst>
                <a:tab pos="1003300" algn="l"/>
                <a:tab pos="3505200" algn="l"/>
              </a:tabLst>
              <a:defRPr sz="2500"/>
            </a:lvl1pPr>
          </a:lstStyle>
          <a:p>
            <a:pPr lvl="0">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4) </a:t>
            </a:r>
            <a:r>
              <a:rPr lang="ru-RU" sz="1875" b="1" dirty="0" smtClean="0">
                <a:solidFill>
                  <a:srgbClr val="FFFFFF"/>
                </a:solidFill>
              </a:rPr>
              <a:t>Част от </a:t>
            </a:r>
            <a:r>
              <a:rPr lang="ru-RU" sz="1875" b="1" dirty="0" err="1" smtClean="0">
                <a:solidFill>
                  <a:srgbClr val="FFFFFF"/>
                </a:solidFill>
              </a:rPr>
              <a:t>това</a:t>
            </a:r>
            <a:r>
              <a:rPr lang="ru-RU" sz="1875" b="1" dirty="0" smtClean="0">
                <a:solidFill>
                  <a:srgbClr val="FFFFFF"/>
                </a:solidFill>
              </a:rPr>
              <a:t> </a:t>
            </a:r>
            <a:r>
              <a:rPr lang="ru-RU" sz="1875" b="1" dirty="0" err="1" smtClean="0">
                <a:solidFill>
                  <a:srgbClr val="FFFFFF"/>
                </a:solidFill>
              </a:rPr>
              <a:t>изходящо</a:t>
            </a:r>
            <a:r>
              <a:rPr lang="ru-RU" sz="1875" b="1" dirty="0" smtClean="0">
                <a:solidFill>
                  <a:srgbClr val="FFFFFF"/>
                </a:solidFill>
              </a:rPr>
              <a:t> </a:t>
            </a:r>
            <a:r>
              <a:rPr lang="ru-RU" sz="1875" b="1" dirty="0" err="1" smtClean="0">
                <a:solidFill>
                  <a:srgbClr val="FFFFFF"/>
                </a:solidFill>
              </a:rPr>
              <a:t>инфрачервено</a:t>
            </a:r>
            <a:r>
              <a:rPr lang="ru-RU" sz="1875" b="1" dirty="0" smtClean="0">
                <a:solidFill>
                  <a:srgbClr val="FFFFFF"/>
                </a:solidFill>
              </a:rPr>
              <a:t> </a:t>
            </a:r>
            <a:r>
              <a:rPr lang="ru-RU" sz="1875" b="1" dirty="0" err="1" smtClean="0">
                <a:solidFill>
                  <a:srgbClr val="FFFFFF"/>
                </a:solidFill>
              </a:rPr>
              <a:t>лъчение</a:t>
            </a:r>
            <a:r>
              <a:rPr lang="ru-RU" sz="1875" b="1" dirty="0" smtClean="0">
                <a:solidFill>
                  <a:srgbClr val="FFFFFF"/>
                </a:solidFill>
              </a:rPr>
              <a:t> се </a:t>
            </a:r>
            <a:r>
              <a:rPr lang="ru-RU" sz="1875" b="1" dirty="0" err="1" smtClean="0">
                <a:solidFill>
                  <a:srgbClr val="FFFFFF"/>
                </a:solidFill>
              </a:rPr>
              <a:t>улавя</a:t>
            </a:r>
            <a:r>
              <a:rPr lang="ru-RU" sz="1875" b="1" dirty="0" smtClean="0">
                <a:solidFill>
                  <a:srgbClr val="FFFFFF"/>
                </a:solidFill>
              </a:rPr>
              <a:t> от </a:t>
            </a:r>
            <a:r>
              <a:rPr lang="ru-RU" sz="1875" b="1" dirty="0" err="1" smtClean="0">
                <a:solidFill>
                  <a:srgbClr val="FFFFFF"/>
                </a:solidFill>
              </a:rPr>
              <a:t>земната</a:t>
            </a:r>
            <a:r>
              <a:rPr lang="ru-RU" sz="1875" b="1" dirty="0" smtClean="0">
                <a:solidFill>
                  <a:srgbClr val="FFFFFF"/>
                </a:solidFill>
              </a:rPr>
              <a:t> атмосфера и я </a:t>
            </a:r>
            <a:r>
              <a:rPr lang="ru-RU" sz="1875" b="1" dirty="0" err="1" smtClean="0">
                <a:solidFill>
                  <a:srgbClr val="FFFFFF"/>
                </a:solidFill>
              </a:rPr>
              <a:t>затопля</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7" name="greenhouse_waves-1.png"/>
          <p:cNvPicPr/>
          <p:nvPr/>
        </p:nvPicPr>
        <p:blipFill>
          <a:blip r:embed="rId4" cstate="print"/>
          <a:stretch>
            <a:fillRect/>
          </a:stretch>
        </p:blipFill>
        <p:spPr>
          <a:xfrm rot="120000">
            <a:off x="4369001" y="2696765"/>
            <a:ext cx="2687838" cy="1914911"/>
          </a:xfrm>
          <a:prstGeom prst="rect">
            <a:avLst/>
          </a:prstGeom>
          <a:ln w="12700">
            <a:miter lim="400000"/>
          </a:ln>
        </p:spPr>
      </p:pic>
      <p:pic>
        <p:nvPicPr>
          <p:cNvPr id="68" name="greenhouse_waves-1.png"/>
          <p:cNvPicPr/>
          <p:nvPr/>
        </p:nvPicPr>
        <p:blipFill>
          <a:blip r:embed="rId4" cstate="print"/>
          <a:stretch>
            <a:fillRect/>
          </a:stretch>
        </p:blipFill>
        <p:spPr>
          <a:xfrm rot="21480000">
            <a:off x="4645822" y="2616400"/>
            <a:ext cx="2687837" cy="1914911"/>
          </a:xfrm>
          <a:prstGeom prst="rect">
            <a:avLst/>
          </a:prstGeom>
          <a:ln w="12700">
            <a:miter lim="400000"/>
          </a:ln>
        </p:spPr>
      </p:pic>
      <p:pic>
        <p:nvPicPr>
          <p:cNvPr id="69" name="greenhouse_waves-1.png"/>
          <p:cNvPicPr/>
          <p:nvPr/>
        </p:nvPicPr>
        <p:blipFill>
          <a:blip r:embed="rId4" cstate="print"/>
          <a:stretch>
            <a:fillRect/>
          </a:stretch>
        </p:blipFill>
        <p:spPr>
          <a:xfrm rot="420000">
            <a:off x="4074319" y="2768204"/>
            <a:ext cx="2687837" cy="1914909"/>
          </a:xfrm>
          <a:prstGeom prst="rect">
            <a:avLst/>
          </a:prstGeom>
          <a:ln w="12700">
            <a:miter lim="400000"/>
          </a:ln>
        </p:spPr>
      </p:pic>
      <p:pic>
        <p:nvPicPr>
          <p:cNvPr id="70" name="greenhouse_waves-1.png"/>
          <p:cNvPicPr/>
          <p:nvPr/>
        </p:nvPicPr>
        <p:blipFill>
          <a:blip r:embed="rId4" cstate="print"/>
          <a:stretch>
            <a:fillRect/>
          </a:stretch>
        </p:blipFill>
        <p:spPr>
          <a:xfrm rot="780000">
            <a:off x="3833218" y="2875360"/>
            <a:ext cx="2687834" cy="1914908"/>
          </a:xfrm>
          <a:prstGeom prst="rect">
            <a:avLst/>
          </a:prstGeom>
          <a:ln w="12700">
            <a:miter lim="400000"/>
          </a:ln>
        </p:spPr>
      </p:pic>
      <p:pic>
        <p:nvPicPr>
          <p:cNvPr id="71" name="greenhouse_waves-1.png"/>
          <p:cNvPicPr/>
          <p:nvPr/>
        </p:nvPicPr>
        <p:blipFill>
          <a:blip r:embed="rId4" cstate="print"/>
          <a:stretch>
            <a:fillRect/>
          </a:stretch>
        </p:blipFill>
        <p:spPr>
          <a:xfrm rot="21240000">
            <a:off x="4758978" y="2393128"/>
            <a:ext cx="3024367" cy="2154666"/>
          </a:xfrm>
          <a:prstGeom prst="rect">
            <a:avLst/>
          </a:prstGeom>
          <a:ln w="12700">
            <a:miter lim="400000"/>
          </a:ln>
        </p:spPr>
      </p:pic>
      <p:pic>
        <p:nvPicPr>
          <p:cNvPr id="72" name="greenhouse_waves-1.png"/>
          <p:cNvPicPr/>
          <p:nvPr/>
        </p:nvPicPr>
        <p:blipFill>
          <a:blip r:embed="rId4" cstate="print"/>
          <a:stretch>
            <a:fillRect/>
          </a:stretch>
        </p:blipFill>
        <p:spPr>
          <a:xfrm rot="1080000">
            <a:off x="3844828" y="3159948"/>
            <a:ext cx="2447429" cy="1743635"/>
          </a:xfrm>
          <a:prstGeom prst="rect">
            <a:avLst/>
          </a:prstGeom>
          <a:ln w="12700">
            <a:miter lim="400000"/>
          </a:ln>
        </p:spPr>
      </p:pic>
      <p:pic>
        <p:nvPicPr>
          <p:cNvPr id="73" name="sun.png"/>
          <p:cNvPicPr/>
          <p:nvPr/>
        </p:nvPicPr>
        <p:blipFill>
          <a:blip r:embed="rId5" cstate="print"/>
          <a:stretch>
            <a:fillRect/>
          </a:stretch>
        </p:blipFill>
        <p:spPr>
          <a:xfrm>
            <a:off x="3238500" y="1514475"/>
            <a:ext cx="1885950" cy="1885950"/>
          </a:xfrm>
          <a:prstGeom prst="rect">
            <a:avLst/>
          </a:prstGeom>
          <a:ln w="12700">
            <a:miter lim="400000"/>
          </a:ln>
        </p:spPr>
      </p:pic>
      <p:sp>
        <p:nvSpPr>
          <p:cNvPr id="74" name="Shape 74"/>
          <p:cNvSpPr/>
          <p:nvPr/>
        </p:nvSpPr>
        <p:spPr>
          <a:xfrm>
            <a:off x="2084291" y="4410075"/>
            <a:ext cx="1744759" cy="1769715"/>
          </a:xfrm>
          <a:prstGeom prst="rect">
            <a:avLst/>
          </a:prstGeom>
          <a:ln w="12700">
            <a:miter lim="400000"/>
          </a:ln>
          <a:effectLst>
            <a:outerShdw blurRad="63500" dist="38100" dir="2700000" rotWithShape="0">
              <a:srgbClr val="000000"/>
            </a:outerShdw>
          </a:effectLst>
          <a:extLst>
            <a:ext uri="{C572A759-6A51-4108-AA02-DFA0A04FC94B}">
              <ma14:wrappingTextBoxFlag xmlns:ma14="http://schemas.microsoft.com/office/mac/drawingml/2011/main" xmlns="" val="1"/>
            </a:ext>
          </a:extLst>
        </p:spPr>
        <p:txBody>
          <a:bodyPr wrap="square" lIns="19050" tIns="19050" rIns="19050" bIns="19050">
            <a:spAutoFit/>
          </a:bodyPr>
          <a:lstStyle/>
          <a:p>
            <a:pPr lvl="0">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2) </a:t>
            </a:r>
            <a:r>
              <a:rPr lang="ru-RU" sz="1875" b="1" dirty="0" smtClean="0">
                <a:solidFill>
                  <a:srgbClr val="FFFFFF"/>
                </a:solidFill>
              </a:rPr>
              <a:t>По-голямата част от тази радиация се абсорбира от Земята и я затопля</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5" name="Shape 75"/>
          <p:cNvSpPr/>
          <p:nvPr/>
        </p:nvSpPr>
        <p:spPr>
          <a:xfrm>
            <a:off x="5873098" y="1885950"/>
            <a:ext cx="2838451" cy="1481175"/>
          </a:xfrm>
          <a:prstGeom prst="rect">
            <a:avLst/>
          </a:prstGeom>
          <a:ln w="12700">
            <a:miter lim="400000"/>
          </a:ln>
          <a:effectLst>
            <a:outerShdw blurRad="63500" dist="38100" dir="2700000" rotWithShape="0">
              <a:srgbClr val="000000"/>
            </a:outerShdw>
          </a:effectLst>
          <a:extLst>
            <a:ext uri="{C572A759-6A51-4108-AA02-DFA0A04FC94B}">
              <ma14:wrappingTextBoxFlag xmlns:ma14="http://schemas.microsoft.com/office/mac/drawingml/2011/main" xmlns="" val="1"/>
            </a:ext>
          </a:extLst>
        </p:spPr>
        <p:txBody>
          <a:bodyPr lIns="19050" tIns="19050" rIns="19050" bIns="19050">
            <a:spAutoFit/>
          </a:bodyPr>
          <a:lstStyle>
            <a:lvl1pPr>
              <a:defRPr sz="2500"/>
            </a:lvl1pPr>
          </a:lstStyle>
          <a:p>
            <a:pPr lvl="0">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3) </a:t>
            </a:r>
            <a:r>
              <a:rPr lang="ru-RU" sz="1875" b="1" dirty="0" smtClean="0">
                <a:solidFill>
                  <a:srgbClr val="FFFFFF"/>
                </a:solidFill>
              </a:rPr>
              <a:t>Част от </a:t>
            </a:r>
            <a:r>
              <a:rPr lang="ru-RU" sz="1875" b="1" dirty="0" err="1" smtClean="0">
                <a:solidFill>
                  <a:srgbClr val="FFFFFF"/>
                </a:solidFill>
              </a:rPr>
              <a:t>енергията</a:t>
            </a:r>
            <a:r>
              <a:rPr lang="ru-RU" sz="1875" b="1" dirty="0" smtClean="0">
                <a:solidFill>
                  <a:srgbClr val="FFFFFF"/>
                </a:solidFill>
              </a:rPr>
              <a:t> се </a:t>
            </a:r>
            <a:r>
              <a:rPr lang="ru-RU" sz="1875" b="1" dirty="0" err="1" smtClean="0">
                <a:solidFill>
                  <a:srgbClr val="FFFFFF"/>
                </a:solidFill>
              </a:rPr>
              <a:t>излъчва</a:t>
            </a:r>
            <a:r>
              <a:rPr lang="ru-RU" sz="1875" b="1" dirty="0" smtClean="0">
                <a:solidFill>
                  <a:srgbClr val="FFFFFF"/>
                </a:solidFill>
              </a:rPr>
              <a:t> от </a:t>
            </a:r>
            <a:r>
              <a:rPr lang="ru-RU" sz="1875" b="1" dirty="0" err="1" smtClean="0">
                <a:solidFill>
                  <a:srgbClr val="FFFFFF"/>
                </a:solidFill>
              </a:rPr>
              <a:t>Земята</a:t>
            </a:r>
            <a:r>
              <a:rPr lang="ru-RU" sz="1875" b="1" dirty="0" smtClean="0">
                <a:solidFill>
                  <a:srgbClr val="FFFFFF"/>
                </a:solidFill>
              </a:rPr>
              <a:t> обратно в космоса под формата на </a:t>
            </a:r>
            <a:r>
              <a:rPr lang="ru-RU" sz="1875" b="1" dirty="0" err="1" smtClean="0">
                <a:solidFill>
                  <a:srgbClr val="FFFFFF"/>
                </a:solidFill>
              </a:rPr>
              <a:t>инфрачервени</a:t>
            </a:r>
            <a:r>
              <a:rPr lang="ru-RU" sz="1875" b="1" dirty="0" smtClean="0">
                <a:solidFill>
                  <a:srgbClr val="FFFFFF"/>
                </a:solidFill>
              </a:rPr>
              <a:t> </a:t>
            </a:r>
            <a:r>
              <a:rPr lang="ru-RU" sz="1875" b="1" dirty="0" err="1" smtClean="0">
                <a:solidFill>
                  <a:srgbClr val="FFFFFF"/>
                </a:solidFill>
              </a:rPr>
              <a:t>вълни</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76" name="wavy_arrow.png"/>
          <p:cNvPicPr/>
          <p:nvPr/>
        </p:nvPicPr>
        <p:blipFill>
          <a:blip r:embed="rId6" cstate="print"/>
          <a:stretch>
            <a:fillRect/>
          </a:stretch>
        </p:blipFill>
        <p:spPr>
          <a:xfrm>
            <a:off x="7332130" y="3069899"/>
            <a:ext cx="981076" cy="1238251"/>
          </a:xfrm>
          <a:prstGeom prst="rect">
            <a:avLst/>
          </a:prstGeom>
          <a:ln w="12700">
            <a:miter lim="400000"/>
          </a:ln>
        </p:spPr>
      </p:pic>
      <p:pic>
        <p:nvPicPr>
          <p:cNvPr id="77" name="wavy_arrow.png"/>
          <p:cNvPicPr/>
          <p:nvPr/>
        </p:nvPicPr>
        <p:blipFill>
          <a:blip r:embed="rId6" cstate="print"/>
          <a:stretch>
            <a:fillRect/>
          </a:stretch>
        </p:blipFill>
        <p:spPr>
          <a:xfrm>
            <a:off x="6975870" y="3119379"/>
            <a:ext cx="981076" cy="1238251"/>
          </a:xfrm>
          <a:prstGeom prst="rect">
            <a:avLst/>
          </a:prstGeom>
          <a:ln w="12700">
            <a:miter lim="400000"/>
          </a:ln>
        </p:spPr>
      </p:pic>
      <p:pic>
        <p:nvPicPr>
          <p:cNvPr id="78" name="wavy_arrow.png"/>
          <p:cNvPicPr/>
          <p:nvPr/>
        </p:nvPicPr>
        <p:blipFill>
          <a:blip r:embed="rId6" cstate="print"/>
          <a:stretch>
            <a:fillRect/>
          </a:stretch>
        </p:blipFill>
        <p:spPr>
          <a:xfrm>
            <a:off x="6659196" y="3248028"/>
            <a:ext cx="981076" cy="1238251"/>
          </a:xfrm>
          <a:prstGeom prst="rect">
            <a:avLst/>
          </a:prstGeom>
          <a:ln w="12700">
            <a:miter lim="400000"/>
          </a:ln>
        </p:spPr>
      </p:pic>
      <p:pic>
        <p:nvPicPr>
          <p:cNvPr id="79" name="half up arrow.png"/>
          <p:cNvPicPr/>
          <p:nvPr/>
        </p:nvPicPr>
        <p:blipFill>
          <a:blip r:embed="rId7" cstate="print"/>
          <a:stretch>
            <a:fillRect/>
          </a:stretch>
        </p:blipFill>
        <p:spPr>
          <a:xfrm>
            <a:off x="7842191" y="3759120"/>
            <a:ext cx="485776" cy="438151"/>
          </a:xfrm>
          <a:prstGeom prst="rect">
            <a:avLst/>
          </a:prstGeom>
          <a:ln w="12700">
            <a:miter lim="400000"/>
          </a:ln>
        </p:spPr>
      </p:pic>
      <p:pic>
        <p:nvPicPr>
          <p:cNvPr id="80" name="half down arrow.png"/>
          <p:cNvPicPr/>
          <p:nvPr/>
        </p:nvPicPr>
        <p:blipFill>
          <a:blip r:embed="rId8" cstate="print"/>
          <a:stretch>
            <a:fillRect/>
          </a:stretch>
        </p:blipFill>
        <p:spPr>
          <a:xfrm>
            <a:off x="8102768" y="3797591"/>
            <a:ext cx="400051" cy="381001"/>
          </a:xfrm>
          <a:prstGeom prst="rect">
            <a:avLst/>
          </a:prstGeom>
          <a:ln w="12700">
            <a:miter lim="400000"/>
          </a:ln>
        </p:spPr>
      </p:pic>
      <p:sp>
        <p:nvSpPr>
          <p:cNvPr id="19" name="Shape 59"/>
          <p:cNvSpPr/>
          <p:nvPr/>
        </p:nvSpPr>
        <p:spPr>
          <a:xfrm>
            <a:off x="900683" y="1400193"/>
            <a:ext cx="3038476" cy="1352551"/>
          </a:xfrm>
          <a:prstGeom prst="rect">
            <a:avLst/>
          </a:prstGeom>
          <a:noFill/>
          <a:ln w="12700" cap="flat">
            <a:noFill/>
            <a:miter lim="400000"/>
          </a:ln>
          <a:effectLst>
            <a:outerShdw blurRad="63500" dist="38100" dir="2700000" rotWithShape="0">
              <a:srgbClr val="000000"/>
            </a:outerShdw>
          </a:effectLst>
          <a:extLst>
            <a:ext uri="{C572A759-6A51-4108-AA02-DFA0A04FC94B}">
              <ma14:wrappingTextBoxFlag xmlns:ma14="http://schemas.microsoft.com/office/mac/drawingml/2011/main" xmlns="" val="1"/>
            </a:ext>
          </a:extLst>
        </p:spPr>
        <p:txBody>
          <a:bodyPr wrap="square" lIns="19050" tIns="19050" rIns="19050" bIns="19050" numCol="1" anchor="t">
            <a:noAutofit/>
          </a:bodyPr>
          <a:lstStyle/>
          <a:p>
            <a:pPr lvl="0">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1) </a:t>
            </a:r>
            <a:r>
              <a:rPr lang="ru-RU" sz="1875" b="1" dirty="0" err="1" smtClean="0">
                <a:solidFill>
                  <a:srgbClr val="FFFFFF"/>
                </a:solidFill>
              </a:rPr>
              <a:t>Слънчева</a:t>
            </a:r>
            <a:r>
              <a:rPr lang="ru-RU" sz="1875" b="1" dirty="0" smtClean="0">
                <a:solidFill>
                  <a:srgbClr val="FFFFFF"/>
                </a:solidFill>
              </a:rPr>
              <a:t> радиация</a:t>
            </a:r>
            <a:r>
              <a:rPr lang="en-US" sz="1875" b="1" dirty="0" smtClean="0">
                <a:solidFill>
                  <a:srgbClr val="FFFFFF"/>
                </a:solidFill>
              </a:rPr>
              <a:t> </a:t>
            </a:r>
            <a:r>
              <a:rPr lang="ru-RU" sz="1875" b="1" dirty="0" smtClean="0">
                <a:solidFill>
                  <a:srgbClr val="FFFFFF"/>
                </a:solidFill>
              </a:rPr>
              <a:t>под формата на </a:t>
            </a:r>
            <a:r>
              <a:rPr lang="ru-RU" sz="1875" b="1" dirty="0" err="1" smtClean="0">
                <a:solidFill>
                  <a:srgbClr val="FFFFFF"/>
                </a:solidFill>
              </a:rPr>
              <a:t>светлинни</a:t>
            </a:r>
            <a:r>
              <a:rPr lang="ru-RU" sz="1875" b="1" dirty="0" smtClean="0">
                <a:solidFill>
                  <a:srgbClr val="FFFFFF"/>
                </a:solidFill>
              </a:rPr>
              <a:t> </a:t>
            </a:r>
            <a:r>
              <a:rPr lang="ru-RU" sz="1875" b="1" dirty="0" err="1" smtClean="0">
                <a:solidFill>
                  <a:srgbClr val="FFFFFF"/>
                </a:solidFill>
              </a:rPr>
              <a:t>вълни</a:t>
            </a:r>
            <a:r>
              <a:rPr lang="ru-RU" sz="1875" b="1" dirty="0" smtClean="0">
                <a:solidFill>
                  <a:srgbClr val="FFFFFF"/>
                </a:solidFill>
              </a:rPr>
              <a:t>,</a:t>
            </a:r>
            <a:r>
              <a:rPr lang="en-US" sz="1875" b="1" dirty="0" smtClean="0">
                <a:solidFill>
                  <a:srgbClr val="FFFFFF"/>
                </a:solidFill>
              </a:rPr>
              <a:t> </a:t>
            </a:r>
            <a:r>
              <a:rPr lang="ru-RU" sz="1875" b="1" dirty="0" err="1" smtClean="0">
                <a:solidFill>
                  <a:srgbClr val="FFFFFF"/>
                </a:solidFill>
              </a:rPr>
              <a:t>преминава</a:t>
            </a:r>
            <a:r>
              <a:rPr lang="bg-BG" sz="1875" b="1" dirty="0" smtClean="0">
                <a:solidFill>
                  <a:srgbClr val="FFFFFF"/>
                </a:solidFill>
              </a:rPr>
              <a:t>щи </a:t>
            </a:r>
            <a:r>
              <a:rPr lang="ru-RU" sz="1875" b="1" dirty="0" err="1" smtClean="0">
                <a:solidFill>
                  <a:srgbClr val="FFFFFF"/>
                </a:solidFill>
              </a:rPr>
              <a:t>през</a:t>
            </a:r>
            <a:r>
              <a:rPr lang="en-US" sz="1875" b="1" dirty="0" smtClean="0">
                <a:solidFill>
                  <a:srgbClr val="FFFFFF"/>
                </a:solidFill>
              </a:rPr>
              <a:t> </a:t>
            </a:r>
            <a:r>
              <a:rPr lang="ru-RU" sz="1875" b="1" dirty="0" err="1" smtClean="0">
                <a:solidFill>
                  <a:srgbClr val="FFFFFF"/>
                </a:solidFill>
              </a:rPr>
              <a:t>атмосферата</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Marcador de Posição do Texto 1">
            <a:extLst>
              <a:ext uri="{FF2B5EF4-FFF2-40B4-BE49-F238E27FC236}">
                <a16:creationId xmlns="" xmlns:a16="http://schemas.microsoft.com/office/drawing/2014/main" id="{5358532B-6C36-EC58-EB27-F1CDC66493A2}"/>
              </a:ext>
            </a:extLst>
          </p:cNvPr>
          <p:cNvSpPr>
            <a:spLocks noGrp="1"/>
          </p:cNvSpPr>
          <p:nvPr>
            <p:ph type="body" sz="quarter" idx="10"/>
          </p:nvPr>
        </p:nvSpPr>
        <p:spPr>
          <a:xfrm>
            <a:off x="667560" y="0"/>
            <a:ext cx="11524183" cy="1238268"/>
          </a:xfrm>
        </p:spPr>
        <p:txBody>
          <a:bodyPr/>
          <a:lstStyle/>
          <a:p>
            <a:r>
              <a:rPr lang="bg-BG" sz="2800" dirty="0" smtClean="0"/>
              <a:t>Изменението на климата</a:t>
            </a:r>
            <a:r>
              <a:rPr lang="pt-PT" sz="2800" dirty="0" smtClean="0"/>
              <a:t>: </a:t>
            </a:r>
            <a:r>
              <a:rPr lang="bg-BG" sz="2800" dirty="0" smtClean="0"/>
              <a:t>Парниковият ефект - </a:t>
            </a:r>
            <a:r>
              <a:rPr lang="ru-RU" sz="2800" dirty="0" smtClean="0"/>
              <a:t>процес, чрез който лъчепреминаването през атмосферата на планетата, затопля земната повърхност до температура над тази, която би била без тази атмосфера.</a:t>
            </a:r>
            <a:endParaRPr lang="pt-PT" sz="2800" dirty="0"/>
          </a:p>
        </p:txBody>
      </p:sp>
    </p:spTree>
    <p:extLst>
      <p:ext uri="{BB962C8B-B14F-4D97-AF65-F5344CB8AC3E}">
        <p14:creationId xmlns="" xmlns:p14="http://schemas.microsoft.com/office/powerpoint/2010/main" val="2433946636"/>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childTnLst>
                                </p:cTn>
                              </p:par>
                            </p:childTnLst>
                          </p:cTn>
                        </p:par>
                        <p:par>
                          <p:cTn id="8" fill="hold">
                            <p:stCondLst>
                              <p:cond delay="1000"/>
                            </p:stCondLst>
                            <p:childTnLst>
                              <p:par>
                                <p:cTn id="9" presetID="22" presetClass="entr" presetSubtype="8" fill="hold" grpId="0" nodeType="afterEffect">
                                  <p:stCondLst>
                                    <p:cond delay="0"/>
                                  </p:stCondLst>
                                  <p:iterate>
                                    <p:tmAbs val="0"/>
                                  </p:iterate>
                                  <p:childTnLst>
                                    <p:set>
                                      <p:cBhvr>
                                        <p:cTn id="10" fill="hold"/>
                                        <p:tgtEl>
                                          <p:spTgt spid="78"/>
                                        </p:tgtEl>
                                        <p:attrNameLst>
                                          <p:attrName>style.visibility</p:attrName>
                                        </p:attrNameLst>
                                      </p:cBhvr>
                                      <p:to>
                                        <p:strVal val="visible"/>
                                      </p:to>
                                    </p:set>
                                    <p:animEffect transition="in" filter="wipe(left)">
                                      <p:cBhvr>
                                        <p:cTn id="11" dur="1000"/>
                                        <p:tgtEl>
                                          <p:spTgt spid="78"/>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77"/>
                                        </p:tgtEl>
                                        <p:attrNameLst>
                                          <p:attrName>style.visibility</p:attrName>
                                        </p:attrNameLst>
                                      </p:cBhvr>
                                      <p:to>
                                        <p:strVal val="visible"/>
                                      </p:to>
                                    </p:set>
                                    <p:animEffect transition="in" filter="wipe(left)">
                                      <p:cBhvr>
                                        <p:cTn id="15" dur="1000"/>
                                        <p:tgtEl>
                                          <p:spTgt spid="77"/>
                                        </p:tgtEl>
                                      </p:cBhvr>
                                    </p:animEffect>
                                  </p:childTnLst>
                                </p:cTn>
                              </p:par>
                            </p:childTnLst>
                          </p:cTn>
                        </p:par>
                        <p:par>
                          <p:cTn id="16" fill="hold">
                            <p:stCondLst>
                              <p:cond delay="3000"/>
                            </p:stCondLst>
                            <p:childTnLst>
                              <p:par>
                                <p:cTn id="17" presetID="22" presetClass="entr" presetSubtype="8" fill="hold" grpId="0" nodeType="afterEffect">
                                  <p:stCondLst>
                                    <p:cond delay="0"/>
                                  </p:stCondLst>
                                  <p:iterate>
                                    <p:tmAbs val="0"/>
                                  </p:iterate>
                                  <p:childTnLst>
                                    <p:set>
                                      <p:cBhvr>
                                        <p:cTn id="18" fill="hold"/>
                                        <p:tgtEl>
                                          <p:spTgt spid="76"/>
                                        </p:tgtEl>
                                        <p:attrNameLst>
                                          <p:attrName>style.visibility</p:attrName>
                                        </p:attrNameLst>
                                      </p:cBhvr>
                                      <p:to>
                                        <p:strVal val="visible"/>
                                      </p:to>
                                    </p:set>
                                    <p:animEffect transition="in" filter="wipe(left)">
                                      <p:cBhvr>
                                        <p:cTn id="19" dur="1000"/>
                                        <p:tgtEl>
                                          <p:spTgt spid="7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1000"/>
                                        <p:tgtEl>
                                          <p:spTgt spid="66"/>
                                        </p:tgtEl>
                                      </p:cBhvr>
                                    </p:animEffect>
                                  </p:childTnLst>
                                </p:cTn>
                              </p:par>
                            </p:childTnLst>
                          </p:cTn>
                        </p:par>
                        <p:par>
                          <p:cTn id="25" fill="hold">
                            <p:stCondLst>
                              <p:cond delay="1000"/>
                            </p:stCondLst>
                            <p:childTnLst>
                              <p:par>
                                <p:cTn id="26" presetID="22" presetClass="entr" presetSubtype="8" fill="hold" grpId="0" nodeType="afterEffect">
                                  <p:stCondLst>
                                    <p:cond delay="0"/>
                                  </p:stCondLst>
                                  <p:iterate>
                                    <p:tmAbs val="0"/>
                                  </p:iterate>
                                  <p:childTnLst>
                                    <p:set>
                                      <p:cBhvr>
                                        <p:cTn id="27" fill="hold"/>
                                        <p:tgtEl>
                                          <p:spTgt spid="79"/>
                                        </p:tgtEl>
                                        <p:attrNameLst>
                                          <p:attrName>style.visibility</p:attrName>
                                        </p:attrNameLst>
                                      </p:cBhvr>
                                      <p:to>
                                        <p:strVal val="visible"/>
                                      </p:to>
                                    </p:set>
                                    <p:animEffect transition="in" filter="wipe(left)">
                                      <p:cBhvr>
                                        <p:cTn id="28" dur="500"/>
                                        <p:tgtEl>
                                          <p:spTgt spid="79"/>
                                        </p:tgtEl>
                                      </p:cBhvr>
                                    </p:animEffect>
                                  </p:childTnLst>
                                </p:cTn>
                              </p:par>
                            </p:childTnLst>
                          </p:cTn>
                        </p:par>
                        <p:par>
                          <p:cTn id="29" fill="hold">
                            <p:stCondLst>
                              <p:cond delay="1500"/>
                            </p:stCondLst>
                            <p:childTnLst>
                              <p:par>
                                <p:cTn id="30" presetID="22" presetClass="entr" presetSubtype="8" fill="hold" grpId="0" nodeType="afterEffect">
                                  <p:stCondLst>
                                    <p:cond delay="300"/>
                                  </p:stCondLst>
                                  <p:iterate>
                                    <p:tmAbs val="0"/>
                                  </p:iterate>
                                  <p:childTnLst>
                                    <p:set>
                                      <p:cBhvr>
                                        <p:cTn id="31" fill="hold"/>
                                        <p:tgtEl>
                                          <p:spTgt spid="80"/>
                                        </p:tgtEl>
                                        <p:attrNameLst>
                                          <p:attrName>style.visibility</p:attrName>
                                        </p:attrNameLst>
                                      </p:cBhvr>
                                      <p:to>
                                        <p:strVal val="visible"/>
                                      </p:to>
                                    </p:set>
                                    <p:animEffect transition="in" filter="wipe(left)">
                                      <p:cBhvr>
                                        <p:cTn id="3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advAuto="0"/>
      <p:bldP spid="75" grpId="0" animBg="1" advAuto="0"/>
      <p:bldP spid="76" grpId="0" animBg="1" advAuto="0"/>
      <p:bldP spid="77" grpId="0" animBg="1" advAuto="0"/>
      <p:bldP spid="78" grpId="0" animBg="1" advAuto="0"/>
      <p:bldP spid="79" grpId="0" animBg="1" advAuto="0"/>
      <p:bldP spid="80"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13" name="image-2.jpg"/>
          <p:cNvPicPr/>
          <p:nvPr/>
        </p:nvPicPr>
        <p:blipFill>
          <a:blip r:embed="rId3" cstate="print"/>
          <a:stretch>
            <a:fillRect/>
          </a:stretch>
        </p:blipFill>
        <p:spPr>
          <a:xfrm>
            <a:off x="3829050" y="3533775"/>
            <a:ext cx="8362694" cy="3314700"/>
          </a:xfrm>
          <a:prstGeom prst="rect">
            <a:avLst/>
          </a:prstGeom>
          <a:ln w="12700">
            <a:miter lim="400000"/>
          </a:ln>
        </p:spPr>
      </p:pic>
      <p:pic>
        <p:nvPicPr>
          <p:cNvPr id="114" name="image-3.jpg"/>
          <p:cNvPicPr/>
          <p:nvPr/>
        </p:nvPicPr>
        <p:blipFill>
          <a:blip r:embed="rId4" cstate="print"/>
          <a:stretch>
            <a:fillRect/>
          </a:stretch>
        </p:blipFill>
        <p:spPr>
          <a:xfrm>
            <a:off x="3829050" y="3533775"/>
            <a:ext cx="8362694" cy="3314700"/>
          </a:xfrm>
          <a:prstGeom prst="rect">
            <a:avLst/>
          </a:prstGeom>
          <a:ln w="12700">
            <a:miter lim="400000"/>
          </a:ln>
        </p:spPr>
      </p:pic>
      <p:pic>
        <p:nvPicPr>
          <p:cNvPr id="115" name="greenhouse_waves-1.png"/>
          <p:cNvPicPr/>
          <p:nvPr/>
        </p:nvPicPr>
        <p:blipFill>
          <a:blip r:embed="rId5" cstate="print"/>
          <a:stretch>
            <a:fillRect/>
          </a:stretch>
        </p:blipFill>
        <p:spPr>
          <a:xfrm rot="120000">
            <a:off x="4369001" y="2696765"/>
            <a:ext cx="2687838" cy="1914911"/>
          </a:xfrm>
          <a:prstGeom prst="rect">
            <a:avLst/>
          </a:prstGeom>
          <a:ln w="12700">
            <a:miter lim="400000"/>
          </a:ln>
        </p:spPr>
      </p:pic>
      <p:pic>
        <p:nvPicPr>
          <p:cNvPr id="116" name="greenhouse_waves-1.png"/>
          <p:cNvPicPr/>
          <p:nvPr/>
        </p:nvPicPr>
        <p:blipFill>
          <a:blip r:embed="rId5" cstate="print"/>
          <a:stretch>
            <a:fillRect/>
          </a:stretch>
        </p:blipFill>
        <p:spPr>
          <a:xfrm rot="21480000">
            <a:off x="4645822" y="2616400"/>
            <a:ext cx="2687837" cy="1914911"/>
          </a:xfrm>
          <a:prstGeom prst="rect">
            <a:avLst/>
          </a:prstGeom>
          <a:ln w="12700">
            <a:miter lim="400000"/>
          </a:ln>
        </p:spPr>
      </p:pic>
      <p:pic>
        <p:nvPicPr>
          <p:cNvPr id="117" name="greenhouse_waves-1.png"/>
          <p:cNvPicPr/>
          <p:nvPr/>
        </p:nvPicPr>
        <p:blipFill>
          <a:blip r:embed="rId5" cstate="print"/>
          <a:stretch>
            <a:fillRect/>
          </a:stretch>
        </p:blipFill>
        <p:spPr>
          <a:xfrm rot="420000">
            <a:off x="4074319" y="2768204"/>
            <a:ext cx="2687837" cy="1914909"/>
          </a:xfrm>
          <a:prstGeom prst="rect">
            <a:avLst/>
          </a:prstGeom>
          <a:ln w="12700">
            <a:miter lim="400000"/>
          </a:ln>
        </p:spPr>
      </p:pic>
      <p:pic>
        <p:nvPicPr>
          <p:cNvPr id="118" name="greenhouse_waves-1.png"/>
          <p:cNvPicPr/>
          <p:nvPr/>
        </p:nvPicPr>
        <p:blipFill>
          <a:blip r:embed="rId5" cstate="print"/>
          <a:stretch>
            <a:fillRect/>
          </a:stretch>
        </p:blipFill>
        <p:spPr>
          <a:xfrm rot="780000">
            <a:off x="3833218" y="2875360"/>
            <a:ext cx="2687834" cy="1914908"/>
          </a:xfrm>
          <a:prstGeom prst="rect">
            <a:avLst/>
          </a:prstGeom>
          <a:ln w="12700">
            <a:miter lim="400000"/>
          </a:ln>
        </p:spPr>
      </p:pic>
      <p:pic>
        <p:nvPicPr>
          <p:cNvPr id="119" name="greenhouse_waves-1.png"/>
          <p:cNvPicPr/>
          <p:nvPr/>
        </p:nvPicPr>
        <p:blipFill>
          <a:blip r:embed="rId5" cstate="print"/>
          <a:stretch>
            <a:fillRect/>
          </a:stretch>
        </p:blipFill>
        <p:spPr>
          <a:xfrm rot="21240000">
            <a:off x="4758978" y="2393128"/>
            <a:ext cx="3024367" cy="2154666"/>
          </a:xfrm>
          <a:prstGeom prst="rect">
            <a:avLst/>
          </a:prstGeom>
          <a:ln w="12700">
            <a:miter lim="400000"/>
          </a:ln>
        </p:spPr>
      </p:pic>
      <p:pic>
        <p:nvPicPr>
          <p:cNvPr id="120" name="greenhouse_waves-1.png"/>
          <p:cNvPicPr/>
          <p:nvPr/>
        </p:nvPicPr>
        <p:blipFill>
          <a:blip r:embed="rId5" cstate="print"/>
          <a:stretch>
            <a:fillRect/>
          </a:stretch>
        </p:blipFill>
        <p:spPr>
          <a:xfrm rot="1080000">
            <a:off x="3844828" y="3159948"/>
            <a:ext cx="2447429" cy="1743635"/>
          </a:xfrm>
          <a:prstGeom prst="rect">
            <a:avLst/>
          </a:prstGeom>
          <a:ln w="12700">
            <a:miter lim="400000"/>
          </a:ln>
        </p:spPr>
      </p:pic>
      <p:pic>
        <p:nvPicPr>
          <p:cNvPr id="121" name="sun.png"/>
          <p:cNvPicPr/>
          <p:nvPr/>
        </p:nvPicPr>
        <p:blipFill>
          <a:blip r:embed="rId6" cstate="print"/>
          <a:stretch>
            <a:fillRect/>
          </a:stretch>
        </p:blipFill>
        <p:spPr>
          <a:xfrm>
            <a:off x="3238500" y="1514475"/>
            <a:ext cx="1885950" cy="1885950"/>
          </a:xfrm>
          <a:prstGeom prst="rect">
            <a:avLst/>
          </a:prstGeom>
          <a:ln w="12700">
            <a:miter lim="400000"/>
          </a:ln>
        </p:spPr>
      </p:pic>
      <p:sp>
        <p:nvSpPr>
          <p:cNvPr id="124" name="Shape 124"/>
          <p:cNvSpPr/>
          <p:nvPr/>
        </p:nvSpPr>
        <p:spPr>
          <a:xfrm>
            <a:off x="8464161" y="1913647"/>
            <a:ext cx="3438578" cy="1481175"/>
          </a:xfrm>
          <a:prstGeom prst="rect">
            <a:avLst/>
          </a:prstGeom>
          <a:ln w="12700">
            <a:miter lim="400000"/>
          </a:ln>
          <a:effectLst>
            <a:outerShdw blurRad="63500" dist="38100" dir="2700000" rotWithShape="0">
              <a:srgbClr val="000000"/>
            </a:outerShdw>
          </a:effectLst>
          <a:extLst>
            <a:ext uri="{C572A759-6A51-4108-AA02-DFA0A04FC94B}">
              <ma14:wrappingTextBoxFlag xmlns:ma14="http://schemas.microsoft.com/office/mac/drawingml/2011/main" xmlns="" val="1"/>
            </a:ext>
          </a:extLst>
        </p:spPr>
        <p:txBody>
          <a:bodyPr wrap="square" lIns="19050" tIns="19050" rIns="19050" bIns="19050">
            <a:spAutoFit/>
          </a:bodyPr>
          <a:lstStyle/>
          <a:p>
            <a:pPr lvl="0">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6) </a:t>
            </a:r>
            <a:r>
              <a:rPr kumimoji="0" lang="bg-BG" sz="1875" b="1" i="0" u="none" strike="noStrike" kern="1200" cap="none" spc="0" normalizeH="0" baseline="0" noProof="0" dirty="0" smtClean="0">
                <a:ln>
                  <a:noFill/>
                </a:ln>
                <a:solidFill>
                  <a:srgbClr val="FFFFFF"/>
                </a:solidFill>
                <a:effectLst/>
                <a:uLnTx/>
                <a:uFillTx/>
                <a:latin typeface="Calibri" panose="020F0502020204030204"/>
                <a:ea typeface="+mn-ea"/>
                <a:cs typeface="+mn-cs"/>
              </a:rPr>
              <a:t>Уплътняването на </a:t>
            </a:r>
            <a:r>
              <a:rPr lang="ru-RU" sz="1875" b="1" dirty="0" smtClean="0">
                <a:solidFill>
                  <a:srgbClr val="FFFFFF"/>
                </a:solidFill>
              </a:rPr>
              <a:t>слоя на парниковия газ води до задържане на радиация в атмосферата и по-малко се излъчва обратно в Космоса</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5" name="Shape 125"/>
          <p:cNvSpPr/>
          <p:nvPr/>
        </p:nvSpPr>
        <p:spPr>
          <a:xfrm>
            <a:off x="7485459" y="3805592"/>
            <a:ext cx="311609" cy="4767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21600"/>
                  <a:pt x="1498" y="21166"/>
                  <a:pt x="3974" y="18037"/>
                </a:cubicBezTo>
                <a:cubicBezTo>
                  <a:pt x="6450" y="14909"/>
                  <a:pt x="3278" y="13372"/>
                  <a:pt x="7239" y="8302"/>
                </a:cubicBezTo>
                <a:cubicBezTo>
                  <a:pt x="11201" y="3231"/>
                  <a:pt x="16462" y="4751"/>
                  <a:pt x="21600" y="0"/>
                </a:cubicBezTo>
              </a:path>
            </a:pathLst>
          </a:custGeom>
          <a:ln w="38100">
            <a:solidFill>
              <a:srgbClr val="EC0114"/>
            </a:solidFill>
            <a:miter lim="400000"/>
          </a:ln>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86D6E"/>
              </a:solidFill>
              <a:effectLst/>
              <a:uLnTx/>
              <a:uFillTx/>
              <a:latin typeface="Calibri" panose="020F0502020204030204"/>
              <a:ea typeface="+mn-ea"/>
              <a:cs typeface="+mn-cs"/>
            </a:endParaRPr>
          </a:p>
        </p:txBody>
      </p:sp>
      <p:pic>
        <p:nvPicPr>
          <p:cNvPr id="126" name="wavy arrow.png"/>
          <p:cNvPicPr/>
          <p:nvPr/>
        </p:nvPicPr>
        <p:blipFill>
          <a:blip r:embed="rId7" cstate="print"/>
          <a:stretch>
            <a:fillRect/>
          </a:stretch>
        </p:blipFill>
        <p:spPr>
          <a:xfrm>
            <a:off x="7780623" y="3058506"/>
            <a:ext cx="428626" cy="771526"/>
          </a:xfrm>
          <a:prstGeom prst="rect">
            <a:avLst/>
          </a:prstGeom>
          <a:ln w="12700">
            <a:miter lim="400000"/>
          </a:ln>
        </p:spPr>
      </p:pic>
      <p:pic>
        <p:nvPicPr>
          <p:cNvPr id="127" name="wavy_arrow.png"/>
          <p:cNvPicPr/>
          <p:nvPr/>
        </p:nvPicPr>
        <p:blipFill>
          <a:blip r:embed="rId8" cstate="print"/>
          <a:stretch>
            <a:fillRect/>
          </a:stretch>
        </p:blipFill>
        <p:spPr>
          <a:xfrm>
            <a:off x="6975870" y="3119379"/>
            <a:ext cx="981076" cy="1238251"/>
          </a:xfrm>
          <a:prstGeom prst="rect">
            <a:avLst/>
          </a:prstGeom>
          <a:ln w="12700">
            <a:miter lim="400000"/>
          </a:ln>
        </p:spPr>
      </p:pic>
      <p:pic>
        <p:nvPicPr>
          <p:cNvPr id="128" name="wavy_arrow.png"/>
          <p:cNvPicPr/>
          <p:nvPr/>
        </p:nvPicPr>
        <p:blipFill>
          <a:blip r:embed="rId8" cstate="print"/>
          <a:stretch>
            <a:fillRect/>
          </a:stretch>
        </p:blipFill>
        <p:spPr>
          <a:xfrm>
            <a:off x="6659196" y="3248028"/>
            <a:ext cx="981076" cy="1238251"/>
          </a:xfrm>
          <a:prstGeom prst="rect">
            <a:avLst/>
          </a:prstGeom>
          <a:ln w="12700">
            <a:miter lim="400000"/>
          </a:ln>
        </p:spPr>
      </p:pic>
      <p:pic>
        <p:nvPicPr>
          <p:cNvPr id="129" name="half down arrow.png"/>
          <p:cNvPicPr/>
          <p:nvPr/>
        </p:nvPicPr>
        <p:blipFill>
          <a:blip r:embed="rId9" cstate="print"/>
          <a:stretch>
            <a:fillRect/>
          </a:stretch>
        </p:blipFill>
        <p:spPr>
          <a:xfrm>
            <a:off x="7667339" y="3797591"/>
            <a:ext cx="400051" cy="381001"/>
          </a:xfrm>
          <a:prstGeom prst="rect">
            <a:avLst/>
          </a:prstGeom>
          <a:ln w="12700">
            <a:miter lim="400000"/>
          </a:ln>
        </p:spPr>
      </p:pic>
      <p:pic>
        <p:nvPicPr>
          <p:cNvPr id="130" name="half up arrow.png"/>
          <p:cNvPicPr/>
          <p:nvPr/>
        </p:nvPicPr>
        <p:blipFill>
          <a:blip r:embed="rId10" cstate="print"/>
          <a:stretch>
            <a:fillRect/>
          </a:stretch>
        </p:blipFill>
        <p:spPr>
          <a:xfrm>
            <a:off x="7842191" y="3759120"/>
            <a:ext cx="485776" cy="438151"/>
          </a:xfrm>
          <a:prstGeom prst="rect">
            <a:avLst/>
          </a:prstGeom>
          <a:ln w="12700">
            <a:miter lim="400000"/>
          </a:ln>
        </p:spPr>
      </p:pic>
      <p:pic>
        <p:nvPicPr>
          <p:cNvPr id="131" name="half down arrow.png"/>
          <p:cNvPicPr/>
          <p:nvPr/>
        </p:nvPicPr>
        <p:blipFill>
          <a:blip r:embed="rId9" cstate="print"/>
          <a:stretch>
            <a:fillRect/>
          </a:stretch>
        </p:blipFill>
        <p:spPr>
          <a:xfrm>
            <a:off x="5734607" y="1723146"/>
            <a:ext cx="400051" cy="381001"/>
          </a:xfrm>
          <a:prstGeom prst="rect">
            <a:avLst/>
          </a:prstGeom>
          <a:ln w="12700">
            <a:miter lim="400000"/>
          </a:ln>
        </p:spPr>
      </p:pic>
      <p:sp>
        <p:nvSpPr>
          <p:cNvPr id="3" name="Shape 122">
            <a:extLst>
              <a:ext uri="{FF2B5EF4-FFF2-40B4-BE49-F238E27FC236}">
                <a16:creationId xmlns="" xmlns:a16="http://schemas.microsoft.com/office/drawing/2014/main" id="{3C95EF44-B5EE-5CC8-A88B-849E8EAAB75C}"/>
              </a:ext>
            </a:extLst>
          </p:cNvPr>
          <p:cNvSpPr/>
          <p:nvPr/>
        </p:nvSpPr>
        <p:spPr>
          <a:xfrm>
            <a:off x="1734485" y="3706413"/>
            <a:ext cx="2981325" cy="2346796"/>
          </a:xfrm>
          <a:prstGeom prst="rect">
            <a:avLst/>
          </a:prstGeom>
          <a:ln w="12700">
            <a:miter lim="400000"/>
          </a:ln>
          <a:effectLst>
            <a:outerShdw blurRad="63500" dist="38100" dir="2700000" rotWithShape="0">
              <a:srgbClr val="000000"/>
            </a:outerShdw>
          </a:effectLst>
          <a:extLst>
            <a:ext uri="{C572A759-6A51-4108-AA02-DFA0A04FC94B}">
              <ma14:wrappingTextBoxFlag xmlns:ma14="http://schemas.microsoft.com/office/mac/drawingml/2011/main" xmlns="" val="1"/>
            </a:ext>
          </a:extLst>
        </p:spPr>
        <p:txBody>
          <a:bodyPr lIns="19050" tIns="19050" rIns="19050" bIns="19050">
            <a:spAutoFit/>
          </a:bodyPr>
          <a:lstStyle>
            <a:lvl1pPr>
              <a:tabLst>
                <a:tab pos="1003300" algn="l"/>
                <a:tab pos="3505200" algn="l"/>
              </a:tabLst>
              <a:defRPr sz="2500"/>
            </a:lvl1pPr>
          </a:lstStyle>
          <a:p>
            <a:pPr lvl="0">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5) </a:t>
            </a:r>
            <a:r>
              <a:rPr lang="ru-RU" sz="1875" b="1" dirty="0" smtClean="0">
                <a:solidFill>
                  <a:srgbClr val="FFFFFF"/>
                </a:solidFill>
              </a:rPr>
              <a:t>Изгарянето на изкопаеми горива като въглища, природен газ, нефт и производните от него бензин и дизел, отделя CO2 и други парникови газове, създавайки слой около Земята.</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Marcador de Posição do Texto 1">
            <a:extLst>
              <a:ext uri="{FF2B5EF4-FFF2-40B4-BE49-F238E27FC236}">
                <a16:creationId xmlns="" xmlns:a16="http://schemas.microsoft.com/office/drawing/2014/main" id="{FC4B031A-33A8-3C7A-8CA3-BAFCA2F6E391}"/>
              </a:ext>
            </a:extLst>
          </p:cNvPr>
          <p:cNvSpPr>
            <a:spLocks noGrp="1"/>
          </p:cNvSpPr>
          <p:nvPr>
            <p:ph type="body" sz="quarter" idx="10"/>
          </p:nvPr>
        </p:nvSpPr>
        <p:spPr>
          <a:xfrm>
            <a:off x="1111044" y="230499"/>
            <a:ext cx="8563898" cy="949373"/>
          </a:xfrm>
        </p:spPr>
        <p:txBody>
          <a:bodyPr/>
          <a:lstStyle/>
          <a:p>
            <a:r>
              <a:rPr lang="bg-BG" sz="2800" dirty="0" smtClean="0"/>
              <a:t>Изменението на климата</a:t>
            </a:r>
            <a:r>
              <a:rPr lang="pt-PT" sz="2800" dirty="0" smtClean="0"/>
              <a:t>: </a:t>
            </a:r>
            <a:r>
              <a:rPr lang="bg-BG" sz="2800" dirty="0" smtClean="0"/>
              <a:t>Парниковият ефект</a:t>
            </a:r>
            <a:endParaRPr lang="pt-PT" sz="2800" dirty="0"/>
          </a:p>
        </p:txBody>
      </p:sp>
      <p:sp>
        <p:nvSpPr>
          <p:cNvPr id="21" name="Правоъгълник 20"/>
          <p:cNvSpPr/>
          <p:nvPr/>
        </p:nvSpPr>
        <p:spPr>
          <a:xfrm>
            <a:off x="905164" y="692727"/>
            <a:ext cx="6875459" cy="369332"/>
          </a:xfrm>
          <a:prstGeom prst="rect">
            <a:avLst/>
          </a:prstGeom>
        </p:spPr>
        <p:txBody>
          <a:bodyPr wrap="square">
            <a:spAutoFit/>
          </a:bodyPr>
          <a:lstStyle/>
          <a:p>
            <a:r>
              <a:rPr lang="ru-RU" b="1" dirty="0" smtClean="0">
                <a:solidFill>
                  <a:schemeClr val="bg1"/>
                </a:solidFill>
              </a:rPr>
              <a:t>. </a:t>
            </a:r>
            <a:endParaRPr lang="bg-BG" b="1" dirty="0">
              <a:solidFill>
                <a:schemeClr val="bg1"/>
              </a:solidFill>
            </a:endParaRPr>
          </a:p>
        </p:txBody>
      </p:sp>
    </p:spTree>
    <p:extLst>
      <p:ext uri="{BB962C8B-B14F-4D97-AF65-F5344CB8AC3E}">
        <p14:creationId xmlns="" xmlns:p14="http://schemas.microsoft.com/office/powerpoint/2010/main" val="1282783920"/>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iterate>
                                    <p:tmAbs val="0"/>
                                  </p:iterate>
                                  <p:childTnLst>
                                    <p:animEffect transition="out" filter="fade">
                                      <p:cBhvr>
                                        <p:cTn id="6" dur="300" fill="hold"/>
                                        <p:tgtEl>
                                          <p:spTgt spid="126"/>
                                        </p:tgtEl>
                                      </p:cBhvr>
                                    </p:animEffect>
                                    <p:set>
                                      <p:cBhvr>
                                        <p:cTn id="7" fill="hold">
                                          <p:stCondLst>
                                            <p:cond delay="299"/>
                                          </p:stCondLst>
                                        </p:cTn>
                                        <p:tgtEl>
                                          <p:spTgt spid="126"/>
                                        </p:tgtEl>
                                        <p:attrNameLst>
                                          <p:attrName>style.visibility</p:attrName>
                                        </p:attrNameLst>
                                      </p:cBhvr>
                                      <p:to>
                                        <p:strVal val="hidden"/>
                                      </p:to>
                                    </p:set>
                                  </p:childTnLst>
                                </p:cTn>
                              </p:par>
                            </p:childTnLst>
                          </p:cTn>
                        </p:par>
                        <p:par>
                          <p:cTn id="8" fill="hold">
                            <p:stCondLst>
                              <p:cond delay="300"/>
                            </p:stCondLst>
                            <p:childTnLst>
                              <p:par>
                                <p:cTn id="9" presetID="22" presetClass="entr" presetSubtype="8" fill="hold" grpId="0" nodeType="afterEffect">
                                  <p:stCondLst>
                                    <p:cond delay="200"/>
                                  </p:stCondLst>
                                  <p:iterate>
                                    <p:tmAbs val="0"/>
                                  </p:iterate>
                                  <p:childTnLst>
                                    <p:set>
                                      <p:cBhvr>
                                        <p:cTn id="10" fill="hold"/>
                                        <p:tgtEl>
                                          <p:spTgt spid="129"/>
                                        </p:tgtEl>
                                        <p:attrNameLst>
                                          <p:attrName>style.visibility</p:attrName>
                                        </p:attrNameLst>
                                      </p:cBhvr>
                                      <p:to>
                                        <p:strVal val="visible"/>
                                      </p:to>
                                    </p:set>
                                    <p:animEffect transition="in" filter="wipe(left)">
                                      <p:cBhvr>
                                        <p:cTn id="11" dur="4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animBg="1" advAuto="0"/>
      <p:bldP spid="129"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54FE5B7-33C3-96EB-C9E3-50E2853F1D92}"/>
              </a:ext>
            </a:extLst>
          </p:cNvPr>
          <p:cNvSpPr>
            <a:spLocks noGrp="1"/>
          </p:cNvSpPr>
          <p:nvPr>
            <p:ph type="body" sz="quarter" idx="10"/>
          </p:nvPr>
        </p:nvSpPr>
        <p:spPr>
          <a:xfrm>
            <a:off x="728807" y="42431"/>
            <a:ext cx="6530315" cy="629149"/>
          </a:xfrm>
        </p:spPr>
        <p:txBody>
          <a:bodyPr/>
          <a:lstStyle/>
          <a:p>
            <a:r>
              <a:rPr lang="bg-BG" dirty="0" smtClean="0">
                <a:solidFill>
                  <a:srgbClr val="354F92"/>
                </a:solidFill>
              </a:rPr>
              <a:t>Парникови газове</a:t>
            </a:r>
            <a:endParaRPr lang="en-IE" dirty="0">
              <a:solidFill>
                <a:srgbClr val="354F92"/>
              </a:solidFill>
            </a:endParaRPr>
          </a:p>
        </p:txBody>
      </p:sp>
      <p:sp>
        <p:nvSpPr>
          <p:cNvPr id="4" name="TextBox 3">
            <a:extLst>
              <a:ext uri="{FF2B5EF4-FFF2-40B4-BE49-F238E27FC236}">
                <a16:creationId xmlns="" xmlns:a16="http://schemas.microsoft.com/office/drawing/2014/main" id="{FEBF02C8-E29C-BCBD-EE2F-0AC003A2B95E}"/>
              </a:ext>
            </a:extLst>
          </p:cNvPr>
          <p:cNvSpPr txBox="1"/>
          <p:nvPr/>
        </p:nvSpPr>
        <p:spPr>
          <a:xfrm>
            <a:off x="849952" y="450594"/>
            <a:ext cx="7280068" cy="6093976"/>
          </a:xfrm>
          <a:prstGeom prst="rect">
            <a:avLst/>
          </a:prstGeom>
          <a:noFill/>
        </p:spPr>
        <p:txBody>
          <a:bodyPr wrap="square" rtlCol="0">
            <a:spAutoFit/>
          </a:bodyPr>
          <a:lstStyle/>
          <a:p>
            <a:pPr>
              <a:lnSpc>
                <a:spcPct val="107000"/>
              </a:lnSpc>
              <a:spcAft>
                <a:spcPts val="800"/>
              </a:spcAft>
            </a:pPr>
            <a:r>
              <a:rPr lang="ru-RU" sz="2200" dirty="0" smtClean="0">
                <a:solidFill>
                  <a:srgbClr val="354F92"/>
                </a:solidFill>
                <a:cs typeface="Times New Roman" panose="02020603050405020304" pitchFamily="18" charset="0"/>
              </a:rPr>
              <a:t>Човешката дейност води до увеличаване концентрацията на парниковите газове в атмосферата, което от своя страна води до нагряване на ниските ѝ слоеве. Всяко изменение в способността на Земята да отразява или поглъща топлина може да доведе до промяна на температурата на атмосферата и океаните и да наруши стабилността на последователните процеси, като доведе до промяна в климата на цялата планета.</a:t>
            </a:r>
          </a:p>
          <a:p>
            <a:pPr>
              <a:lnSpc>
                <a:spcPct val="107000"/>
              </a:lnSpc>
              <a:spcAft>
                <a:spcPts val="800"/>
              </a:spcAft>
            </a:pPr>
            <a:r>
              <a:rPr lang="ru-RU" sz="2200" dirty="0" err="1" smtClean="0">
                <a:solidFill>
                  <a:srgbClr val="354F92"/>
                </a:solidFill>
                <a:cs typeface="Times New Roman" panose="02020603050405020304" pitchFamily="18" charset="0"/>
              </a:rPr>
              <a:t>Най-разпространените</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парникови</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газове</a:t>
            </a:r>
            <a:r>
              <a:rPr lang="ru-RU" sz="2200" dirty="0" smtClean="0">
                <a:solidFill>
                  <a:srgbClr val="354F92"/>
                </a:solidFill>
                <a:cs typeface="Times New Roman" panose="02020603050405020304" pitchFamily="18" charset="0"/>
              </a:rPr>
              <a:t> в </a:t>
            </a:r>
            <a:r>
              <a:rPr lang="ru-RU" sz="2200" dirty="0" err="1" smtClean="0">
                <a:solidFill>
                  <a:srgbClr val="354F92"/>
                </a:solidFill>
                <a:cs typeface="Times New Roman" panose="02020603050405020304" pitchFamily="18" charset="0"/>
              </a:rPr>
              <a:t>атмосферата</a:t>
            </a:r>
            <a:r>
              <a:rPr lang="ru-RU" sz="2200" dirty="0" smtClean="0">
                <a:solidFill>
                  <a:srgbClr val="354F92"/>
                </a:solidFill>
                <a:cs typeface="Times New Roman" panose="02020603050405020304" pitchFamily="18" charset="0"/>
              </a:rPr>
              <a:t> на </a:t>
            </a:r>
            <a:r>
              <a:rPr lang="ru-RU" sz="2200" dirty="0" err="1" smtClean="0">
                <a:solidFill>
                  <a:srgbClr val="354F92"/>
                </a:solidFill>
                <a:cs typeface="Times New Roman" panose="02020603050405020304" pitchFamily="18" charset="0"/>
              </a:rPr>
              <a:t>Земята</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са</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въглероден</a:t>
            </a:r>
            <a:r>
              <a:rPr lang="ru-RU" sz="2200" dirty="0" smtClean="0">
                <a:solidFill>
                  <a:srgbClr val="354F92"/>
                </a:solidFill>
                <a:cs typeface="Times New Roman" panose="02020603050405020304" pitchFamily="18" charset="0"/>
              </a:rPr>
              <a:t> диоксид, метан, </a:t>
            </a:r>
            <a:r>
              <a:rPr lang="ru-RU" sz="2200" dirty="0" err="1" smtClean="0">
                <a:solidFill>
                  <a:srgbClr val="354F92"/>
                </a:solidFill>
                <a:cs typeface="Times New Roman" panose="02020603050405020304" pitchFamily="18" charset="0"/>
              </a:rPr>
              <a:t>азотен</a:t>
            </a:r>
            <a:r>
              <a:rPr lang="ru-RU" sz="2200" dirty="0" smtClean="0">
                <a:solidFill>
                  <a:srgbClr val="354F92"/>
                </a:solidFill>
                <a:cs typeface="Times New Roman" panose="02020603050405020304" pitchFamily="18" charset="0"/>
              </a:rPr>
              <a:t> оксид, озон и </a:t>
            </a:r>
            <a:r>
              <a:rPr lang="ru-RU" sz="2200" dirty="0" err="1" smtClean="0">
                <a:solidFill>
                  <a:srgbClr val="354F92"/>
                </a:solidFill>
                <a:cs typeface="Times New Roman" panose="02020603050405020304" pitchFamily="18" charset="0"/>
              </a:rPr>
              <a:t>хлорфлуорвъглеводороди</a:t>
            </a:r>
            <a:r>
              <a:rPr lang="ru-RU" sz="2200" dirty="0" smtClean="0">
                <a:solidFill>
                  <a:srgbClr val="354F92"/>
                </a:solidFill>
                <a:cs typeface="Times New Roman" panose="02020603050405020304" pitchFamily="18" charset="0"/>
              </a:rPr>
              <a:t>.</a:t>
            </a:r>
          </a:p>
          <a:p>
            <a:pPr>
              <a:lnSpc>
                <a:spcPct val="107000"/>
              </a:lnSpc>
              <a:spcAft>
                <a:spcPts val="800"/>
              </a:spcAft>
            </a:pPr>
            <a:r>
              <a:rPr lang="ru-RU" sz="2200" dirty="0" err="1" smtClean="0">
                <a:solidFill>
                  <a:srgbClr val="354F92"/>
                </a:solidFill>
                <a:cs typeface="Times New Roman" panose="02020603050405020304" pitchFamily="18" charset="0"/>
              </a:rPr>
              <a:t>Защо</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акцентът</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върху</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въглерода</a:t>
            </a:r>
            <a:r>
              <a:rPr lang="ru-RU" sz="2200" dirty="0" smtClean="0">
                <a:solidFill>
                  <a:srgbClr val="354F92"/>
                </a:solidFill>
                <a:cs typeface="Times New Roman" panose="02020603050405020304" pitchFamily="18" charset="0"/>
              </a:rPr>
              <a:t>? </a:t>
            </a:r>
            <a:r>
              <a:rPr lang="ru-RU" sz="2200" b="1" dirty="0" smtClean="0">
                <a:solidFill>
                  <a:srgbClr val="354F92"/>
                </a:solidFill>
                <a:cs typeface="Times New Roman" panose="02020603050405020304" pitchFamily="18" charset="0"/>
              </a:rPr>
              <a:t>CO2 </a:t>
            </a:r>
            <a:r>
              <a:rPr lang="ru-RU" sz="2200" b="1" dirty="0" err="1" smtClean="0">
                <a:solidFill>
                  <a:srgbClr val="354F92"/>
                </a:solidFill>
                <a:cs typeface="Times New Roman" panose="02020603050405020304" pitchFamily="18" charset="0"/>
              </a:rPr>
              <a:t>представлява</a:t>
            </a:r>
            <a:r>
              <a:rPr lang="ru-RU" sz="2200" b="1" dirty="0" smtClean="0">
                <a:solidFill>
                  <a:srgbClr val="354F92"/>
                </a:solidFill>
                <a:cs typeface="Times New Roman" panose="02020603050405020304" pitchFamily="18" charset="0"/>
              </a:rPr>
              <a:t> 82% от </a:t>
            </a:r>
            <a:r>
              <a:rPr lang="ru-RU" sz="2200" b="1" dirty="0" err="1" smtClean="0">
                <a:solidFill>
                  <a:srgbClr val="354F92"/>
                </a:solidFill>
                <a:cs typeface="Times New Roman" panose="02020603050405020304" pitchFamily="18" charset="0"/>
              </a:rPr>
              <a:t>вредните</a:t>
            </a:r>
            <a:r>
              <a:rPr lang="ru-RU" sz="2200" b="1" dirty="0" smtClean="0">
                <a:solidFill>
                  <a:srgbClr val="354F92"/>
                </a:solidFill>
                <a:cs typeface="Times New Roman" panose="02020603050405020304" pitchFamily="18" charset="0"/>
              </a:rPr>
              <a:t> </a:t>
            </a:r>
            <a:r>
              <a:rPr lang="ru-RU" sz="2200" b="1" dirty="0" err="1" smtClean="0">
                <a:solidFill>
                  <a:srgbClr val="354F92"/>
                </a:solidFill>
                <a:cs typeface="Times New Roman" panose="02020603050405020304" pitchFamily="18" charset="0"/>
              </a:rPr>
              <a:t>газове</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изпускани</a:t>
            </a:r>
            <a:r>
              <a:rPr lang="ru-RU" sz="2200" dirty="0" smtClean="0">
                <a:solidFill>
                  <a:srgbClr val="354F92"/>
                </a:solidFill>
                <a:cs typeface="Times New Roman" panose="02020603050405020304" pitchFamily="18" charset="0"/>
              </a:rPr>
              <a:t> в </a:t>
            </a:r>
            <a:r>
              <a:rPr lang="ru-RU" sz="2200" dirty="0" err="1" smtClean="0">
                <a:solidFill>
                  <a:srgbClr val="354F92"/>
                </a:solidFill>
                <a:cs typeface="Times New Roman" panose="02020603050405020304" pitchFamily="18" charset="0"/>
              </a:rPr>
              <a:t>нашата</a:t>
            </a:r>
            <a:r>
              <a:rPr lang="ru-RU" sz="2200" dirty="0" smtClean="0">
                <a:solidFill>
                  <a:srgbClr val="354F92"/>
                </a:solidFill>
                <a:cs typeface="Times New Roman" panose="02020603050405020304" pitchFamily="18" charset="0"/>
              </a:rPr>
              <a:t> атмосфера. </a:t>
            </a:r>
            <a:r>
              <a:rPr lang="ru-RU" sz="2200" dirty="0" err="1" smtClean="0">
                <a:solidFill>
                  <a:srgbClr val="354F92"/>
                </a:solidFill>
                <a:cs typeface="Times New Roman" panose="02020603050405020304" pitchFamily="18" charset="0"/>
              </a:rPr>
              <a:t>Когато</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обсъждаме</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парниковите</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газове</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ние</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свързваме</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всичко</a:t>
            </a:r>
            <a:r>
              <a:rPr lang="ru-RU" sz="2200" dirty="0" smtClean="0">
                <a:solidFill>
                  <a:srgbClr val="354F92"/>
                </a:solidFill>
                <a:cs typeface="Times New Roman" panose="02020603050405020304" pitchFamily="18" charset="0"/>
              </a:rPr>
              <a:t> с </a:t>
            </a:r>
            <a:r>
              <a:rPr lang="ru-RU" sz="2200" dirty="0" err="1" smtClean="0">
                <a:solidFill>
                  <a:srgbClr val="354F92"/>
                </a:solidFill>
                <a:cs typeface="Times New Roman" panose="02020603050405020304" pitchFamily="18" charset="0"/>
              </a:rPr>
              <a:t>въглерода</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като</a:t>
            </a:r>
            <a:r>
              <a:rPr lang="ru-RU" sz="2200" dirty="0" smtClean="0">
                <a:solidFill>
                  <a:srgbClr val="354F92"/>
                </a:solidFill>
                <a:cs typeface="Times New Roman" panose="02020603050405020304" pitchFamily="18" charset="0"/>
              </a:rPr>
              <a:t> го </a:t>
            </a:r>
            <a:r>
              <a:rPr lang="ru-RU" sz="2200" dirty="0" err="1" smtClean="0">
                <a:solidFill>
                  <a:srgbClr val="354F92"/>
                </a:solidFill>
                <a:cs typeface="Times New Roman" panose="02020603050405020304" pitchFamily="18" charset="0"/>
              </a:rPr>
              <a:t>третираме</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като</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измерител</a:t>
            </a:r>
            <a:r>
              <a:rPr lang="ru-RU" sz="2200" dirty="0" smtClean="0">
                <a:solidFill>
                  <a:srgbClr val="354F92"/>
                </a:solidFill>
                <a:cs typeface="Times New Roman" panose="02020603050405020304" pitchFamily="18" charset="0"/>
              </a:rPr>
              <a:t> за </a:t>
            </a:r>
            <a:r>
              <a:rPr lang="ru-RU" sz="2200" dirty="0" err="1" smtClean="0">
                <a:solidFill>
                  <a:srgbClr val="354F92"/>
                </a:solidFill>
                <a:cs typeface="Times New Roman" panose="02020603050405020304" pitchFamily="18" charset="0"/>
              </a:rPr>
              <a:t>отпечатък</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върху</a:t>
            </a:r>
            <a:r>
              <a:rPr lang="ru-RU" sz="2200" dirty="0" smtClean="0">
                <a:solidFill>
                  <a:srgbClr val="354F92"/>
                </a:solidFill>
                <a:cs typeface="Times New Roman" panose="02020603050405020304" pitchFamily="18" charset="0"/>
              </a:rPr>
              <a:t> </a:t>
            </a:r>
            <a:r>
              <a:rPr lang="ru-RU" sz="2200" dirty="0" err="1" smtClean="0">
                <a:solidFill>
                  <a:srgbClr val="354F92"/>
                </a:solidFill>
                <a:cs typeface="Times New Roman" panose="02020603050405020304" pitchFamily="18" charset="0"/>
              </a:rPr>
              <a:t>околната</a:t>
            </a:r>
            <a:r>
              <a:rPr lang="ru-RU" sz="2200" dirty="0" smtClean="0">
                <a:solidFill>
                  <a:srgbClr val="354F92"/>
                </a:solidFill>
                <a:cs typeface="Times New Roman" panose="02020603050405020304" pitchFamily="18" charset="0"/>
              </a:rPr>
              <a:t> среда.</a:t>
            </a:r>
            <a:endParaRPr lang="en-IE" dirty="0"/>
          </a:p>
        </p:txBody>
      </p:sp>
      <p:grpSp>
        <p:nvGrpSpPr>
          <p:cNvPr id="28" name="Group 27">
            <a:extLst>
              <a:ext uri="{FF2B5EF4-FFF2-40B4-BE49-F238E27FC236}">
                <a16:creationId xmlns="" xmlns:a16="http://schemas.microsoft.com/office/drawing/2014/main" id="{BBFC9266-D1A9-5407-27F4-21137FA257E0}"/>
              </a:ext>
            </a:extLst>
          </p:cNvPr>
          <p:cNvGrpSpPr/>
          <p:nvPr/>
        </p:nvGrpSpPr>
        <p:grpSpPr>
          <a:xfrm>
            <a:off x="8130020" y="143367"/>
            <a:ext cx="2017117" cy="1395907"/>
            <a:chOff x="7453745" y="333867"/>
            <a:chExt cx="2017117" cy="1395907"/>
          </a:xfrm>
        </p:grpSpPr>
        <p:sp>
          <p:nvSpPr>
            <p:cNvPr id="5" name="Cloud 4">
              <a:extLst>
                <a:ext uri="{FF2B5EF4-FFF2-40B4-BE49-F238E27FC236}">
                  <a16:creationId xmlns="" xmlns:a16="http://schemas.microsoft.com/office/drawing/2014/main" id="{622D89DC-E09A-A326-ACE2-EADCBD55D88F}"/>
                </a:ext>
              </a:extLst>
            </p:cNvPr>
            <p:cNvSpPr/>
            <p:nvPr/>
          </p:nvSpPr>
          <p:spPr>
            <a:xfrm>
              <a:off x="7453745" y="333867"/>
              <a:ext cx="2017117"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7" name="TextBox 6">
              <a:extLst>
                <a:ext uri="{FF2B5EF4-FFF2-40B4-BE49-F238E27FC236}">
                  <a16:creationId xmlns="" xmlns:a16="http://schemas.microsoft.com/office/drawing/2014/main" id="{08E976FF-7D17-BE59-BEE4-B8D5A5473AF6}"/>
                </a:ext>
              </a:extLst>
            </p:cNvPr>
            <p:cNvSpPr txBox="1"/>
            <p:nvPr/>
          </p:nvSpPr>
          <p:spPr>
            <a:xfrm>
              <a:off x="7678222" y="570155"/>
              <a:ext cx="1561671" cy="923330"/>
            </a:xfrm>
            <a:prstGeom prst="rect">
              <a:avLst/>
            </a:prstGeom>
            <a:noFill/>
          </p:spPr>
          <p:txBody>
            <a:bodyPr wrap="square" rtlCol="0">
              <a:spAutoFit/>
            </a:bodyPr>
            <a:lstStyle/>
            <a:p>
              <a:pPr algn="ctr"/>
              <a:r>
                <a:rPr lang="bg-BG" b="1" dirty="0" smtClean="0">
                  <a:solidFill>
                    <a:srgbClr val="354F92"/>
                  </a:solidFill>
                </a:rPr>
                <a:t>Въглероден двуокис </a:t>
              </a:r>
              <a:r>
                <a:rPr lang="en-IE" b="1" dirty="0">
                  <a:solidFill>
                    <a:srgbClr val="354F92"/>
                  </a:solidFill>
                </a:rPr>
                <a:t/>
              </a:r>
              <a:br>
                <a:rPr lang="en-IE" b="1" dirty="0">
                  <a:solidFill>
                    <a:srgbClr val="354F92"/>
                  </a:solidFill>
                </a:rPr>
              </a:br>
              <a:r>
                <a:rPr lang="en-IE" b="1" dirty="0">
                  <a:solidFill>
                    <a:srgbClr val="354F92"/>
                  </a:solidFill>
                </a:rPr>
                <a:t>(CO2)</a:t>
              </a:r>
            </a:p>
          </p:txBody>
        </p:sp>
      </p:grpSp>
      <p:grpSp>
        <p:nvGrpSpPr>
          <p:cNvPr id="9" name="Group 8">
            <a:extLst>
              <a:ext uri="{FF2B5EF4-FFF2-40B4-BE49-F238E27FC236}">
                <a16:creationId xmlns="" xmlns:a16="http://schemas.microsoft.com/office/drawing/2014/main" id="{5D3ACF42-3561-0123-551F-C34C67A30BE0}"/>
              </a:ext>
            </a:extLst>
          </p:cNvPr>
          <p:cNvGrpSpPr/>
          <p:nvPr/>
        </p:nvGrpSpPr>
        <p:grpSpPr>
          <a:xfrm>
            <a:off x="10202919" y="333867"/>
            <a:ext cx="1878366" cy="1395907"/>
            <a:chOff x="7753738" y="620812"/>
            <a:chExt cx="1878366" cy="1395907"/>
          </a:xfrm>
        </p:grpSpPr>
        <p:sp>
          <p:nvSpPr>
            <p:cNvPr id="10" name="Cloud 9">
              <a:extLst>
                <a:ext uri="{FF2B5EF4-FFF2-40B4-BE49-F238E27FC236}">
                  <a16:creationId xmlns="" xmlns:a16="http://schemas.microsoft.com/office/drawing/2014/main" id="{25DA8545-B4DF-6F0F-CBA2-AA730E58EB7E}"/>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11" name="TextBox 10">
              <a:extLst>
                <a:ext uri="{FF2B5EF4-FFF2-40B4-BE49-F238E27FC236}">
                  <a16:creationId xmlns="" xmlns:a16="http://schemas.microsoft.com/office/drawing/2014/main" id="{49BF4E52-5E6E-5156-D220-E82A90C2D093}"/>
                </a:ext>
              </a:extLst>
            </p:cNvPr>
            <p:cNvSpPr txBox="1"/>
            <p:nvPr/>
          </p:nvSpPr>
          <p:spPr>
            <a:xfrm>
              <a:off x="8105092" y="958525"/>
              <a:ext cx="1175657" cy="646331"/>
            </a:xfrm>
            <a:prstGeom prst="rect">
              <a:avLst/>
            </a:prstGeom>
            <a:noFill/>
          </p:spPr>
          <p:txBody>
            <a:bodyPr wrap="square" rtlCol="0">
              <a:spAutoFit/>
            </a:bodyPr>
            <a:lstStyle/>
            <a:p>
              <a:pPr algn="ctr"/>
              <a:r>
                <a:rPr lang="bg-BG" b="1" dirty="0" smtClean="0">
                  <a:solidFill>
                    <a:srgbClr val="354F92"/>
                  </a:solidFill>
                </a:rPr>
                <a:t>Метан</a:t>
              </a:r>
            </a:p>
            <a:p>
              <a:pPr algn="ctr"/>
              <a:r>
                <a:rPr lang="en-IE" b="1" dirty="0" smtClean="0">
                  <a:solidFill>
                    <a:srgbClr val="354F92"/>
                  </a:solidFill>
                </a:rPr>
                <a:t>(CH4</a:t>
              </a:r>
              <a:r>
                <a:rPr lang="en-IE" b="1" dirty="0">
                  <a:solidFill>
                    <a:srgbClr val="354F92"/>
                  </a:solidFill>
                </a:rPr>
                <a:t>)</a:t>
              </a:r>
            </a:p>
          </p:txBody>
        </p:sp>
      </p:grpSp>
      <p:grpSp>
        <p:nvGrpSpPr>
          <p:cNvPr id="12" name="Group 11">
            <a:extLst>
              <a:ext uri="{FF2B5EF4-FFF2-40B4-BE49-F238E27FC236}">
                <a16:creationId xmlns="" xmlns:a16="http://schemas.microsoft.com/office/drawing/2014/main" id="{FE37F54D-CE8C-5680-8CDB-2029AB8CC75B}"/>
              </a:ext>
            </a:extLst>
          </p:cNvPr>
          <p:cNvGrpSpPr/>
          <p:nvPr/>
        </p:nvGrpSpPr>
        <p:grpSpPr>
          <a:xfrm>
            <a:off x="8732093" y="1669060"/>
            <a:ext cx="1667157" cy="1402006"/>
            <a:chOff x="7753738" y="620812"/>
            <a:chExt cx="1878366" cy="1395907"/>
          </a:xfrm>
        </p:grpSpPr>
        <p:sp>
          <p:nvSpPr>
            <p:cNvPr id="13" name="Cloud 12">
              <a:extLst>
                <a:ext uri="{FF2B5EF4-FFF2-40B4-BE49-F238E27FC236}">
                  <a16:creationId xmlns="" xmlns:a16="http://schemas.microsoft.com/office/drawing/2014/main" id="{E07005BB-524E-E4AC-0008-4943CDBE5CEA}"/>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14" name="TextBox 13">
              <a:extLst>
                <a:ext uri="{FF2B5EF4-FFF2-40B4-BE49-F238E27FC236}">
                  <a16:creationId xmlns="" xmlns:a16="http://schemas.microsoft.com/office/drawing/2014/main" id="{D9C80979-68AF-4F6A-7202-E12B368AC31F}"/>
                </a:ext>
              </a:extLst>
            </p:cNvPr>
            <p:cNvSpPr txBox="1"/>
            <p:nvPr/>
          </p:nvSpPr>
          <p:spPr>
            <a:xfrm>
              <a:off x="8105092" y="857100"/>
              <a:ext cx="1400842" cy="923330"/>
            </a:xfrm>
            <a:prstGeom prst="rect">
              <a:avLst/>
            </a:prstGeom>
            <a:noFill/>
          </p:spPr>
          <p:txBody>
            <a:bodyPr wrap="square" rtlCol="0">
              <a:spAutoFit/>
            </a:bodyPr>
            <a:lstStyle/>
            <a:p>
              <a:pPr algn="ctr"/>
              <a:r>
                <a:rPr lang="bg-BG" b="1" dirty="0" smtClean="0">
                  <a:solidFill>
                    <a:srgbClr val="354F92"/>
                  </a:solidFill>
                </a:rPr>
                <a:t>Азотен оксид</a:t>
              </a:r>
            </a:p>
            <a:p>
              <a:pPr algn="ctr"/>
              <a:r>
                <a:rPr lang="en-IE" b="1" dirty="0" smtClean="0">
                  <a:solidFill>
                    <a:srgbClr val="354F92"/>
                  </a:solidFill>
                </a:rPr>
                <a:t>(N20</a:t>
              </a:r>
              <a:r>
                <a:rPr lang="en-IE" b="1" dirty="0">
                  <a:solidFill>
                    <a:srgbClr val="354F92"/>
                  </a:solidFill>
                </a:rPr>
                <a:t>)</a:t>
              </a:r>
            </a:p>
          </p:txBody>
        </p:sp>
      </p:grpSp>
      <p:grpSp>
        <p:nvGrpSpPr>
          <p:cNvPr id="15" name="Group 14">
            <a:extLst>
              <a:ext uri="{FF2B5EF4-FFF2-40B4-BE49-F238E27FC236}">
                <a16:creationId xmlns="" xmlns:a16="http://schemas.microsoft.com/office/drawing/2014/main" id="{B518DB51-EC91-CE7B-A2F6-7D578D658EED}"/>
              </a:ext>
            </a:extLst>
          </p:cNvPr>
          <p:cNvGrpSpPr/>
          <p:nvPr/>
        </p:nvGrpSpPr>
        <p:grpSpPr>
          <a:xfrm>
            <a:off x="10406243" y="2440520"/>
            <a:ext cx="1667157" cy="1264953"/>
            <a:chOff x="7753738" y="620812"/>
            <a:chExt cx="1878366" cy="1395907"/>
          </a:xfrm>
        </p:grpSpPr>
        <p:sp>
          <p:nvSpPr>
            <p:cNvPr id="16" name="Cloud 15">
              <a:extLst>
                <a:ext uri="{FF2B5EF4-FFF2-40B4-BE49-F238E27FC236}">
                  <a16:creationId xmlns="" xmlns:a16="http://schemas.microsoft.com/office/drawing/2014/main" id="{60275AF8-6688-6659-FB3D-9524A40B3B63}"/>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17" name="TextBox 16">
              <a:extLst>
                <a:ext uri="{FF2B5EF4-FFF2-40B4-BE49-F238E27FC236}">
                  <a16:creationId xmlns="" xmlns:a16="http://schemas.microsoft.com/office/drawing/2014/main" id="{A7AA946C-4E42-126C-56FF-C0CDA8DAA511}"/>
                </a:ext>
              </a:extLst>
            </p:cNvPr>
            <p:cNvSpPr txBox="1"/>
            <p:nvPr/>
          </p:nvSpPr>
          <p:spPr>
            <a:xfrm>
              <a:off x="8105092" y="995599"/>
              <a:ext cx="1175657" cy="713242"/>
            </a:xfrm>
            <a:prstGeom prst="rect">
              <a:avLst/>
            </a:prstGeom>
            <a:noFill/>
          </p:spPr>
          <p:txBody>
            <a:bodyPr wrap="square" rtlCol="0">
              <a:spAutoFit/>
            </a:bodyPr>
            <a:lstStyle/>
            <a:p>
              <a:pPr algn="ctr"/>
              <a:r>
                <a:rPr lang="bg-BG" b="1" dirty="0" smtClean="0">
                  <a:solidFill>
                    <a:srgbClr val="354F92"/>
                  </a:solidFill>
                </a:rPr>
                <a:t>Озон</a:t>
              </a:r>
              <a:r>
                <a:rPr lang="en-IE" b="1" dirty="0" smtClean="0">
                  <a:solidFill>
                    <a:srgbClr val="354F92"/>
                  </a:solidFill>
                </a:rPr>
                <a:t> </a:t>
              </a:r>
              <a:r>
                <a:rPr lang="en-IE" b="1" dirty="0">
                  <a:solidFill>
                    <a:srgbClr val="354F92"/>
                  </a:solidFill>
                </a:rPr>
                <a:t/>
              </a:r>
              <a:br>
                <a:rPr lang="en-IE" b="1" dirty="0">
                  <a:solidFill>
                    <a:srgbClr val="354F92"/>
                  </a:solidFill>
                </a:rPr>
              </a:br>
              <a:r>
                <a:rPr lang="en-IE" b="1" dirty="0">
                  <a:solidFill>
                    <a:srgbClr val="354F92"/>
                  </a:solidFill>
                </a:rPr>
                <a:t>(O3) </a:t>
              </a:r>
            </a:p>
          </p:txBody>
        </p:sp>
      </p:grpSp>
      <p:grpSp>
        <p:nvGrpSpPr>
          <p:cNvPr id="18" name="Group 17">
            <a:extLst>
              <a:ext uri="{FF2B5EF4-FFF2-40B4-BE49-F238E27FC236}">
                <a16:creationId xmlns="" xmlns:a16="http://schemas.microsoft.com/office/drawing/2014/main" id="{934774C2-C652-E417-B172-4454EBDDB869}"/>
              </a:ext>
            </a:extLst>
          </p:cNvPr>
          <p:cNvGrpSpPr/>
          <p:nvPr/>
        </p:nvGrpSpPr>
        <p:grpSpPr>
          <a:xfrm>
            <a:off x="8442415" y="3406097"/>
            <a:ext cx="1773494" cy="1264953"/>
            <a:chOff x="7753738" y="620812"/>
            <a:chExt cx="1878366" cy="1395907"/>
          </a:xfrm>
        </p:grpSpPr>
        <p:sp>
          <p:nvSpPr>
            <p:cNvPr id="19" name="Cloud 18">
              <a:extLst>
                <a:ext uri="{FF2B5EF4-FFF2-40B4-BE49-F238E27FC236}">
                  <a16:creationId xmlns="" xmlns:a16="http://schemas.microsoft.com/office/drawing/2014/main" id="{A27F9E69-4383-27F4-5331-F77565D0115C}"/>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20" name="TextBox 19">
              <a:extLst>
                <a:ext uri="{FF2B5EF4-FFF2-40B4-BE49-F238E27FC236}">
                  <a16:creationId xmlns="" xmlns:a16="http://schemas.microsoft.com/office/drawing/2014/main" id="{F24DBCE3-1668-D76B-05F8-FC34A52CEA18}"/>
                </a:ext>
              </a:extLst>
            </p:cNvPr>
            <p:cNvSpPr txBox="1"/>
            <p:nvPr/>
          </p:nvSpPr>
          <p:spPr>
            <a:xfrm>
              <a:off x="7753738" y="743552"/>
              <a:ext cx="1878366" cy="1018918"/>
            </a:xfrm>
            <a:prstGeom prst="rect">
              <a:avLst/>
            </a:prstGeom>
            <a:noFill/>
          </p:spPr>
          <p:txBody>
            <a:bodyPr wrap="square" rtlCol="0">
              <a:spAutoFit/>
            </a:bodyPr>
            <a:lstStyle/>
            <a:p>
              <a:pPr algn="ctr"/>
              <a:r>
                <a:rPr lang="bg-BG" b="1" dirty="0" err="1" smtClean="0"/>
                <a:t>Хлорофлуоро</a:t>
              </a:r>
              <a:endParaRPr lang="bg-BG" b="1" dirty="0" smtClean="0"/>
            </a:p>
            <a:p>
              <a:pPr algn="ctr"/>
              <a:r>
                <a:rPr lang="bg-BG" b="1" dirty="0" smtClean="0"/>
                <a:t>въглеводороди</a:t>
              </a:r>
            </a:p>
            <a:p>
              <a:pPr algn="ctr"/>
              <a:r>
                <a:rPr lang="en-IE" b="1" dirty="0" smtClean="0">
                  <a:solidFill>
                    <a:srgbClr val="354F92"/>
                  </a:solidFill>
                </a:rPr>
                <a:t> </a:t>
              </a:r>
              <a:r>
                <a:rPr lang="en-IE" b="1" dirty="0">
                  <a:solidFill>
                    <a:srgbClr val="354F92"/>
                  </a:solidFill>
                </a:rPr>
                <a:t>(CFC)</a:t>
              </a:r>
            </a:p>
          </p:txBody>
        </p:sp>
      </p:grpSp>
      <p:grpSp>
        <p:nvGrpSpPr>
          <p:cNvPr id="21" name="Group 20">
            <a:extLst>
              <a:ext uri="{FF2B5EF4-FFF2-40B4-BE49-F238E27FC236}">
                <a16:creationId xmlns="" xmlns:a16="http://schemas.microsoft.com/office/drawing/2014/main" id="{42497E90-4189-37B9-51B8-ABC9019CCD47}"/>
              </a:ext>
            </a:extLst>
          </p:cNvPr>
          <p:cNvGrpSpPr/>
          <p:nvPr/>
        </p:nvGrpSpPr>
        <p:grpSpPr>
          <a:xfrm>
            <a:off x="9911241" y="4041000"/>
            <a:ext cx="1878366" cy="1395907"/>
            <a:chOff x="7753738" y="620812"/>
            <a:chExt cx="1878366" cy="1395907"/>
          </a:xfrm>
        </p:grpSpPr>
        <p:sp>
          <p:nvSpPr>
            <p:cNvPr id="22" name="Cloud 21">
              <a:extLst>
                <a:ext uri="{FF2B5EF4-FFF2-40B4-BE49-F238E27FC236}">
                  <a16:creationId xmlns="" xmlns:a16="http://schemas.microsoft.com/office/drawing/2014/main" id="{80BC9ED1-6978-0E84-937C-85E3D1AEDAAA}"/>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23" name="TextBox 22">
              <a:extLst>
                <a:ext uri="{FF2B5EF4-FFF2-40B4-BE49-F238E27FC236}">
                  <a16:creationId xmlns="" xmlns:a16="http://schemas.microsoft.com/office/drawing/2014/main" id="{0FE5379C-291D-A960-4927-8434C7114CE7}"/>
                </a:ext>
              </a:extLst>
            </p:cNvPr>
            <p:cNvSpPr txBox="1"/>
            <p:nvPr/>
          </p:nvSpPr>
          <p:spPr>
            <a:xfrm>
              <a:off x="7867451" y="895489"/>
              <a:ext cx="1622068" cy="923330"/>
            </a:xfrm>
            <a:prstGeom prst="rect">
              <a:avLst/>
            </a:prstGeom>
            <a:noFill/>
          </p:spPr>
          <p:txBody>
            <a:bodyPr wrap="square" rtlCol="0">
              <a:spAutoFit/>
            </a:bodyPr>
            <a:lstStyle/>
            <a:p>
              <a:pPr algn="ctr"/>
              <a:r>
                <a:rPr lang="bg-BG" b="1" dirty="0" smtClean="0">
                  <a:solidFill>
                    <a:srgbClr val="354F92"/>
                  </a:solidFill>
                </a:rPr>
                <a:t>Въглероден окис </a:t>
              </a:r>
              <a:r>
                <a:rPr lang="en-IE" b="1" dirty="0">
                  <a:solidFill>
                    <a:srgbClr val="354F92"/>
                  </a:solidFill>
                </a:rPr>
                <a:t/>
              </a:r>
              <a:br>
                <a:rPr lang="en-IE" b="1" dirty="0">
                  <a:solidFill>
                    <a:srgbClr val="354F92"/>
                  </a:solidFill>
                </a:rPr>
              </a:br>
              <a:r>
                <a:rPr lang="en-IE" b="1" dirty="0">
                  <a:solidFill>
                    <a:srgbClr val="354F92"/>
                  </a:solidFill>
                </a:rPr>
                <a:t>(CO)</a:t>
              </a:r>
            </a:p>
          </p:txBody>
        </p:sp>
      </p:grpSp>
      <p:grpSp>
        <p:nvGrpSpPr>
          <p:cNvPr id="24" name="Group 23">
            <a:extLst>
              <a:ext uri="{FF2B5EF4-FFF2-40B4-BE49-F238E27FC236}">
                <a16:creationId xmlns="" xmlns:a16="http://schemas.microsoft.com/office/drawing/2014/main" id="{019C87D0-E30D-5191-B19E-18802CDFC29C}"/>
              </a:ext>
            </a:extLst>
          </p:cNvPr>
          <p:cNvGrpSpPr/>
          <p:nvPr/>
        </p:nvGrpSpPr>
        <p:grpSpPr>
          <a:xfrm>
            <a:off x="8599401" y="5275342"/>
            <a:ext cx="1878366" cy="1395907"/>
            <a:chOff x="7753738" y="620812"/>
            <a:chExt cx="1878366" cy="1395907"/>
          </a:xfrm>
        </p:grpSpPr>
        <p:sp>
          <p:nvSpPr>
            <p:cNvPr id="25" name="Cloud 24">
              <a:extLst>
                <a:ext uri="{FF2B5EF4-FFF2-40B4-BE49-F238E27FC236}">
                  <a16:creationId xmlns="" xmlns:a16="http://schemas.microsoft.com/office/drawing/2014/main" id="{8638D699-3AAD-3F78-2C74-1A0C4BA02D1D}"/>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26" name="TextBox 25">
              <a:extLst>
                <a:ext uri="{FF2B5EF4-FFF2-40B4-BE49-F238E27FC236}">
                  <a16:creationId xmlns="" xmlns:a16="http://schemas.microsoft.com/office/drawing/2014/main" id="{59A9BD1B-3DCD-0078-92DB-AADF3D2D1A44}"/>
                </a:ext>
              </a:extLst>
            </p:cNvPr>
            <p:cNvSpPr txBox="1"/>
            <p:nvPr/>
          </p:nvSpPr>
          <p:spPr>
            <a:xfrm>
              <a:off x="7905164" y="796324"/>
              <a:ext cx="1622068" cy="923330"/>
            </a:xfrm>
            <a:prstGeom prst="rect">
              <a:avLst/>
            </a:prstGeom>
            <a:noFill/>
          </p:spPr>
          <p:txBody>
            <a:bodyPr wrap="square" rtlCol="0">
              <a:spAutoFit/>
            </a:bodyPr>
            <a:lstStyle/>
            <a:p>
              <a:pPr algn="ctr"/>
              <a:r>
                <a:rPr lang="bg-BG" b="1" dirty="0" smtClean="0">
                  <a:solidFill>
                    <a:srgbClr val="354F92"/>
                  </a:solidFill>
                </a:rPr>
                <a:t>Серен диоксид </a:t>
              </a:r>
              <a:r>
                <a:rPr lang="en-IE" b="1" dirty="0">
                  <a:solidFill>
                    <a:srgbClr val="354F92"/>
                  </a:solidFill>
                </a:rPr>
                <a:t/>
              </a:r>
              <a:br>
                <a:rPr lang="en-IE" b="1" dirty="0">
                  <a:solidFill>
                    <a:srgbClr val="354F92"/>
                  </a:solidFill>
                </a:rPr>
              </a:br>
              <a:r>
                <a:rPr lang="en-IE" b="1" dirty="0">
                  <a:solidFill>
                    <a:srgbClr val="354F92"/>
                  </a:solidFill>
                </a:rPr>
                <a:t>(SO2)</a:t>
              </a:r>
            </a:p>
          </p:txBody>
        </p:sp>
      </p:grpSp>
    </p:spTree>
    <p:extLst>
      <p:ext uri="{BB962C8B-B14F-4D97-AF65-F5344CB8AC3E}">
        <p14:creationId xmlns="" xmlns:p14="http://schemas.microsoft.com/office/powerpoint/2010/main" val="3003788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54FE5B7-33C3-96EB-C9E3-50E2853F1D92}"/>
              </a:ext>
            </a:extLst>
          </p:cNvPr>
          <p:cNvSpPr>
            <a:spLocks noGrp="1"/>
          </p:cNvSpPr>
          <p:nvPr>
            <p:ph type="body" sz="quarter" idx="10"/>
          </p:nvPr>
        </p:nvSpPr>
        <p:spPr>
          <a:xfrm>
            <a:off x="743293" y="0"/>
            <a:ext cx="5009808" cy="600075"/>
          </a:xfrm>
        </p:spPr>
        <p:txBody>
          <a:bodyPr/>
          <a:lstStyle/>
          <a:p>
            <a:r>
              <a:rPr lang="bg-BG" dirty="0" smtClean="0">
                <a:solidFill>
                  <a:srgbClr val="354F92"/>
                </a:solidFill>
              </a:rPr>
              <a:t>Кръговрат на въглерода</a:t>
            </a:r>
            <a:endParaRPr lang="en-IE" dirty="0">
              <a:solidFill>
                <a:srgbClr val="354F92"/>
              </a:solidFill>
            </a:endParaRPr>
          </a:p>
        </p:txBody>
      </p:sp>
      <p:sp>
        <p:nvSpPr>
          <p:cNvPr id="4" name="TextBox 3">
            <a:extLst>
              <a:ext uri="{FF2B5EF4-FFF2-40B4-BE49-F238E27FC236}">
                <a16:creationId xmlns="" xmlns:a16="http://schemas.microsoft.com/office/drawing/2014/main" id="{FEBF02C8-E29C-BCBD-EE2F-0AC003A2B95E}"/>
              </a:ext>
            </a:extLst>
          </p:cNvPr>
          <p:cNvSpPr txBox="1"/>
          <p:nvPr/>
        </p:nvSpPr>
        <p:spPr>
          <a:xfrm>
            <a:off x="1256145" y="1043709"/>
            <a:ext cx="10206181" cy="5795433"/>
          </a:xfrm>
          <a:prstGeom prst="rect">
            <a:avLst/>
          </a:prstGeom>
          <a:noFill/>
        </p:spPr>
        <p:txBody>
          <a:bodyPr wrap="square" rtlCol="0">
            <a:spAutoFit/>
          </a:bodyPr>
          <a:lstStyle/>
          <a:p>
            <a:pPr algn="just"/>
            <a:r>
              <a:rPr lang="ru-RU" sz="2000" b="1" dirty="0" err="1" smtClean="0"/>
              <a:t>Въглеродът</a:t>
            </a:r>
            <a:r>
              <a:rPr lang="ru-RU" sz="2000" b="1" dirty="0" smtClean="0"/>
              <a:t> е от </a:t>
            </a:r>
            <a:r>
              <a:rPr lang="ru-RU" sz="2000" b="1" dirty="0" err="1" smtClean="0"/>
              <a:t>съществено</a:t>
            </a:r>
            <a:r>
              <a:rPr lang="ru-RU" sz="2000" b="1" dirty="0" smtClean="0"/>
              <a:t> значение за </a:t>
            </a:r>
            <a:r>
              <a:rPr lang="ru-RU" sz="2000" b="1" dirty="0" err="1" smtClean="0"/>
              <a:t>целия</a:t>
            </a:r>
            <a:r>
              <a:rPr lang="ru-RU" sz="2000" b="1" dirty="0" smtClean="0"/>
              <a:t> живот на </a:t>
            </a:r>
            <a:r>
              <a:rPr lang="ru-RU" sz="2000" b="1" dirty="0" err="1" smtClean="0"/>
              <a:t>Земята</a:t>
            </a:r>
            <a:r>
              <a:rPr lang="ru-RU" sz="2000" b="1" dirty="0" smtClean="0"/>
              <a:t> </a:t>
            </a:r>
            <a:r>
              <a:rPr lang="ru-RU" sz="2000" dirty="0" smtClean="0"/>
              <a:t>– той е в </a:t>
            </a:r>
            <a:r>
              <a:rPr lang="ru-RU" sz="2000" dirty="0" err="1" smtClean="0"/>
              <a:t>нашето</a:t>
            </a:r>
            <a:r>
              <a:rPr lang="ru-RU" sz="2000" dirty="0" smtClean="0"/>
              <a:t> </a:t>
            </a:r>
          </a:p>
          <a:p>
            <a:pPr algn="just"/>
            <a:r>
              <a:rPr lang="ru-RU" sz="2000" dirty="0" smtClean="0"/>
              <a:t>ДНК, в храната, която консумираме и във въздуха, който дишаме. </a:t>
            </a:r>
            <a:r>
              <a:rPr lang="ru-RU" sz="2000" dirty="0" err="1" smtClean="0"/>
              <a:t>Количеството</a:t>
            </a:r>
            <a:r>
              <a:rPr lang="ru-RU" sz="2000" dirty="0" smtClean="0"/>
              <a:t> </a:t>
            </a:r>
            <a:r>
              <a:rPr lang="ru-RU" sz="2000" dirty="0" err="1" smtClean="0"/>
              <a:t>въглерод</a:t>
            </a:r>
            <a:r>
              <a:rPr lang="ru-RU" sz="2000" dirty="0" smtClean="0"/>
              <a:t> на </a:t>
            </a:r>
            <a:r>
              <a:rPr lang="ru-RU" sz="2000" dirty="0" err="1" smtClean="0"/>
              <a:t>Земята</a:t>
            </a:r>
            <a:r>
              <a:rPr lang="ru-RU" sz="2000" dirty="0" smtClean="0"/>
              <a:t> </a:t>
            </a:r>
            <a:r>
              <a:rPr lang="ru-RU" sz="2000" dirty="0" err="1" smtClean="0"/>
              <a:t>никога</a:t>
            </a:r>
            <a:r>
              <a:rPr lang="ru-RU" sz="2000" dirty="0" smtClean="0"/>
              <a:t> не се е променяло, но се </a:t>
            </a:r>
            <a:r>
              <a:rPr lang="ru-RU" sz="2000" dirty="0" err="1" smtClean="0"/>
              <a:t>променя</a:t>
            </a:r>
            <a:r>
              <a:rPr lang="ru-RU" sz="2000" dirty="0" smtClean="0"/>
              <a:t>  </a:t>
            </a:r>
            <a:r>
              <a:rPr lang="ru-RU" sz="2000" dirty="0" err="1" smtClean="0"/>
              <a:t>мястото</a:t>
            </a:r>
            <a:r>
              <a:rPr lang="ru-RU" sz="2000" dirty="0" smtClean="0"/>
              <a:t>, </a:t>
            </a:r>
            <a:r>
              <a:rPr lang="ru-RU" sz="2000" dirty="0" err="1" smtClean="0"/>
              <a:t>където</a:t>
            </a:r>
            <a:r>
              <a:rPr lang="ru-RU" sz="2000" dirty="0" smtClean="0"/>
              <a:t> </a:t>
            </a:r>
            <a:r>
              <a:rPr lang="ru-RU" sz="2000" dirty="0" err="1" smtClean="0"/>
              <a:t>се</a:t>
            </a:r>
            <a:r>
              <a:rPr lang="ru-RU" sz="2000" dirty="0" smtClean="0"/>
              <a:t> </a:t>
            </a:r>
            <a:r>
              <a:rPr lang="ru-RU" sz="2000" dirty="0" err="1" smtClean="0"/>
              <a:t>намира</a:t>
            </a:r>
            <a:r>
              <a:rPr lang="ru-RU" sz="2000" dirty="0" smtClean="0"/>
              <a:t> – </a:t>
            </a:r>
            <a:r>
              <a:rPr lang="ru-RU" sz="2000" b="1" dirty="0" smtClean="0"/>
              <a:t>той се </a:t>
            </a:r>
            <a:r>
              <a:rPr lang="ru-RU" sz="2000" b="1" dirty="0" err="1" smtClean="0"/>
              <a:t>движи</a:t>
            </a:r>
            <a:r>
              <a:rPr lang="ru-RU" sz="2000" b="1" dirty="0" smtClean="0"/>
              <a:t> между </a:t>
            </a:r>
            <a:r>
              <a:rPr lang="ru-RU" sz="2000" b="1" dirty="0" err="1" smtClean="0"/>
              <a:t>атмосферата</a:t>
            </a:r>
            <a:r>
              <a:rPr lang="ru-RU" sz="2000" b="1" dirty="0" smtClean="0"/>
              <a:t> и </a:t>
            </a:r>
            <a:r>
              <a:rPr lang="ru-RU" sz="2000" b="1" dirty="0" err="1" smtClean="0"/>
              <a:t>организмите</a:t>
            </a:r>
            <a:r>
              <a:rPr lang="ru-RU" sz="2000" b="1" dirty="0" smtClean="0"/>
              <a:t> на </a:t>
            </a:r>
            <a:r>
              <a:rPr lang="ru-RU" sz="2000" b="1" dirty="0" err="1" smtClean="0"/>
              <a:t>Земята</a:t>
            </a:r>
            <a:r>
              <a:rPr lang="ru-RU" sz="2000" b="1" dirty="0" smtClean="0"/>
              <a:t>, </a:t>
            </a:r>
            <a:r>
              <a:rPr lang="ru-RU" sz="2000" b="1" dirty="0" err="1" smtClean="0"/>
              <a:t>като</a:t>
            </a:r>
            <a:r>
              <a:rPr lang="ru-RU" sz="2000" b="1" dirty="0" smtClean="0"/>
              <a:t> се </a:t>
            </a:r>
            <a:r>
              <a:rPr lang="ru-RU" sz="2000" b="1" dirty="0" err="1" smtClean="0"/>
              <a:t>освобождава</a:t>
            </a:r>
            <a:r>
              <a:rPr lang="ru-RU" sz="2000" b="1" dirty="0" smtClean="0"/>
              <a:t> или </a:t>
            </a:r>
            <a:r>
              <a:rPr lang="ru-RU" sz="2000" b="1" dirty="0" err="1" smtClean="0"/>
              <a:t>абсорбира</a:t>
            </a:r>
            <a:r>
              <a:rPr lang="ru-RU" sz="2000" dirty="0" smtClean="0"/>
              <a:t>. </a:t>
            </a:r>
            <a:r>
              <a:rPr lang="ru-RU" sz="2000" dirty="0" err="1" smtClean="0"/>
              <a:t>Това</a:t>
            </a:r>
            <a:r>
              <a:rPr lang="ru-RU" sz="2000" dirty="0" smtClean="0"/>
              <a:t> е известно </a:t>
            </a:r>
            <a:r>
              <a:rPr lang="ru-RU" sz="2000" dirty="0" err="1" smtClean="0"/>
              <a:t>като</a:t>
            </a:r>
            <a:r>
              <a:rPr lang="ru-RU" sz="2000" dirty="0" smtClean="0"/>
              <a:t> </a:t>
            </a:r>
            <a:r>
              <a:rPr lang="ru-RU" sz="2000" dirty="0" err="1" smtClean="0"/>
              <a:t>кръговрат</a:t>
            </a:r>
            <a:r>
              <a:rPr lang="ru-RU" sz="2000" dirty="0" smtClean="0"/>
              <a:t> на </a:t>
            </a:r>
            <a:r>
              <a:rPr lang="ru-RU" sz="2000" dirty="0" err="1" smtClean="0"/>
              <a:t>въглерода</a:t>
            </a:r>
            <a:r>
              <a:rPr lang="ru-RU" sz="2000" dirty="0" smtClean="0"/>
              <a:t> или </a:t>
            </a:r>
            <a:r>
              <a:rPr lang="ru-RU" sz="2000" dirty="0" err="1" smtClean="0"/>
              <a:t>въглероден</a:t>
            </a:r>
            <a:r>
              <a:rPr lang="ru-RU" sz="2000" dirty="0" smtClean="0"/>
              <a:t> </a:t>
            </a:r>
            <a:r>
              <a:rPr lang="ru-RU" sz="2000" dirty="0" err="1" smtClean="0"/>
              <a:t>цикъл</a:t>
            </a:r>
            <a:r>
              <a:rPr lang="ru-RU" sz="2000" dirty="0" smtClean="0"/>
              <a:t> – </a:t>
            </a:r>
            <a:r>
              <a:rPr lang="ru-RU" sz="2000" dirty="0" err="1" smtClean="0"/>
              <a:t>процес</a:t>
            </a:r>
            <a:r>
              <a:rPr lang="ru-RU" sz="2000" dirty="0" smtClean="0"/>
              <a:t>, </a:t>
            </a:r>
            <a:r>
              <a:rPr lang="ru-RU" sz="2000" dirty="0" err="1" smtClean="0"/>
              <a:t>който</a:t>
            </a:r>
            <a:r>
              <a:rPr lang="ru-RU" sz="2000" dirty="0" smtClean="0"/>
              <a:t> е бил перфектно </a:t>
            </a:r>
            <a:r>
              <a:rPr lang="ru-RU" sz="2000" dirty="0" err="1" smtClean="0"/>
              <a:t>балансиран</a:t>
            </a:r>
            <a:r>
              <a:rPr lang="ru-RU" sz="2000" dirty="0" smtClean="0"/>
              <a:t> в </a:t>
            </a:r>
            <a:r>
              <a:rPr lang="ru-RU" sz="2000" dirty="0" err="1" smtClean="0"/>
              <a:t>продължение</a:t>
            </a:r>
            <a:r>
              <a:rPr lang="ru-RU" sz="2000" dirty="0" smtClean="0"/>
              <a:t> на </a:t>
            </a:r>
            <a:r>
              <a:rPr lang="ru-RU" sz="2000" dirty="0" err="1" smtClean="0"/>
              <a:t>хиляди</a:t>
            </a:r>
            <a:r>
              <a:rPr lang="ru-RU" sz="2000" dirty="0" smtClean="0"/>
              <a:t> </a:t>
            </a:r>
            <a:r>
              <a:rPr lang="ru-RU" sz="2000" dirty="0" err="1" smtClean="0"/>
              <a:t>години</a:t>
            </a:r>
            <a:r>
              <a:rPr lang="ru-RU" sz="2000" dirty="0" smtClean="0"/>
              <a:t>.</a:t>
            </a:r>
          </a:p>
          <a:p>
            <a:pPr algn="just"/>
            <a:endParaRPr lang="ru-RU" sz="2000" dirty="0" smtClean="0"/>
          </a:p>
          <a:p>
            <a:pPr algn="just">
              <a:lnSpc>
                <a:spcPct val="107000"/>
              </a:lnSpc>
              <a:spcAft>
                <a:spcPts val="800"/>
              </a:spcAft>
            </a:pPr>
            <a:r>
              <a:rPr lang="ru-RU" sz="2000" b="1" dirty="0" smtClean="0">
                <a:solidFill>
                  <a:srgbClr val="354F92"/>
                </a:solidFill>
                <a:ea typeface="Calibri" panose="020F0502020204030204" pitchFamily="34" charset="0"/>
                <a:cs typeface="Times New Roman" panose="02020603050405020304" pitchFamily="18" charset="0"/>
              </a:rPr>
              <a:t>Въглеродният поглъщател </a:t>
            </a:r>
            <a:r>
              <a:rPr lang="ru-RU" sz="2000" dirty="0" smtClean="0">
                <a:solidFill>
                  <a:srgbClr val="354F92"/>
                </a:solidFill>
                <a:ea typeface="Calibri" panose="020F0502020204030204" pitchFamily="34" charset="0"/>
                <a:cs typeface="Times New Roman" panose="02020603050405020304" pitchFamily="18" charset="0"/>
              </a:rPr>
              <a:t>абсорбира въглеродния диоксид от атмосферата. </a:t>
            </a:r>
            <a:r>
              <a:rPr lang="ru-RU" sz="2000" b="1" dirty="0" smtClean="0">
                <a:solidFill>
                  <a:srgbClr val="354F92"/>
                </a:solidFill>
                <a:ea typeface="Calibri" panose="020F0502020204030204" pitchFamily="34" charset="0"/>
                <a:cs typeface="Times New Roman" panose="02020603050405020304" pitchFamily="18" charset="0"/>
              </a:rPr>
              <a:t>Световният океан, почвата и горите </a:t>
            </a:r>
            <a:r>
              <a:rPr lang="ru-RU" sz="2000" dirty="0" smtClean="0">
                <a:solidFill>
                  <a:srgbClr val="354F92"/>
                </a:solidFill>
                <a:ea typeface="Calibri" panose="020F0502020204030204" pitchFamily="34" charset="0"/>
                <a:cs typeface="Times New Roman" panose="02020603050405020304" pitchFamily="18" charset="0"/>
              </a:rPr>
              <a:t>са най-големите абсорбатори на въглерод. </a:t>
            </a:r>
          </a:p>
          <a:p>
            <a:pPr algn="just">
              <a:lnSpc>
                <a:spcPct val="107000"/>
              </a:lnSpc>
              <a:spcAft>
                <a:spcPts val="800"/>
              </a:spcAft>
            </a:pPr>
            <a:r>
              <a:rPr lang="ru-RU" sz="2000" dirty="0" err="1" smtClean="0">
                <a:solidFill>
                  <a:srgbClr val="354F92"/>
                </a:solidFill>
                <a:ea typeface="Calibri" panose="020F0502020204030204" pitchFamily="34" charset="0"/>
                <a:cs typeface="Times New Roman" panose="02020603050405020304" pitchFamily="18" charset="0"/>
              </a:rPr>
              <a:t>Източници</a:t>
            </a:r>
            <a:r>
              <a:rPr lang="ru-RU" sz="2000" dirty="0" smtClean="0">
                <a:solidFill>
                  <a:srgbClr val="354F92"/>
                </a:solidFill>
                <a:ea typeface="Calibri" panose="020F0502020204030204" pitchFamily="34" charset="0"/>
                <a:cs typeface="Times New Roman" panose="02020603050405020304" pitchFamily="18" charset="0"/>
              </a:rPr>
              <a:t> на </a:t>
            </a:r>
            <a:r>
              <a:rPr lang="ru-RU" sz="2000" dirty="0" err="1" smtClean="0">
                <a:solidFill>
                  <a:srgbClr val="354F92"/>
                </a:solidFill>
                <a:ea typeface="Calibri" panose="020F0502020204030204" pitchFamily="34" charset="0"/>
                <a:cs typeface="Times New Roman" panose="02020603050405020304" pitchFamily="18" charset="0"/>
              </a:rPr>
              <a:t>въглерод</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включват</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изгарянето</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на</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изкопаеми</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горива</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като</a:t>
            </a:r>
            <a:r>
              <a:rPr lang="ru-RU" sz="2000" dirty="0" smtClean="0">
                <a:solidFill>
                  <a:srgbClr val="354F92"/>
                </a:solidFill>
                <a:ea typeface="Calibri" panose="020F0502020204030204" pitchFamily="34" charset="0"/>
                <a:cs typeface="Times New Roman" panose="02020603050405020304" pitchFamily="18" charset="0"/>
              </a:rPr>
              <a:t> газ, </a:t>
            </a:r>
            <a:r>
              <a:rPr lang="ru-RU" sz="2000" dirty="0" err="1" smtClean="0">
                <a:solidFill>
                  <a:srgbClr val="354F92"/>
                </a:solidFill>
                <a:ea typeface="Calibri" panose="020F0502020204030204" pitchFamily="34" charset="0"/>
                <a:cs typeface="Times New Roman" panose="02020603050405020304" pitchFamily="18" charset="0"/>
              </a:rPr>
              <a:t>въглища</a:t>
            </a:r>
            <a:r>
              <a:rPr lang="ru-RU" sz="2000" dirty="0" smtClean="0">
                <a:solidFill>
                  <a:srgbClr val="354F92"/>
                </a:solidFill>
                <a:ea typeface="Calibri" panose="020F0502020204030204" pitchFamily="34" charset="0"/>
                <a:cs typeface="Times New Roman" panose="02020603050405020304" pitchFamily="18" charset="0"/>
              </a:rPr>
              <a:t> и </a:t>
            </a:r>
            <a:r>
              <a:rPr lang="ru-RU" sz="2000" dirty="0" err="1" smtClean="0">
                <a:solidFill>
                  <a:srgbClr val="354F92"/>
                </a:solidFill>
                <a:ea typeface="Calibri" panose="020F0502020204030204" pitchFamily="34" charset="0"/>
                <a:cs typeface="Times New Roman" panose="02020603050405020304" pitchFamily="18" charset="0"/>
              </a:rPr>
              <a:t>нефт</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обезлесяването</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и</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вулканичните</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изригвания</a:t>
            </a:r>
            <a:r>
              <a:rPr lang="ru-RU" sz="2000" dirty="0" smtClean="0">
                <a:solidFill>
                  <a:srgbClr val="354F92"/>
                </a:solidFill>
                <a:ea typeface="Calibri" panose="020F0502020204030204" pitchFamily="34" charset="0"/>
                <a:cs typeface="Times New Roman" panose="02020603050405020304" pitchFamily="18" charset="0"/>
              </a:rPr>
              <a:t>.</a:t>
            </a:r>
            <a:endParaRPr lang="bg-BG" sz="2000" dirty="0" smtClean="0">
              <a:solidFill>
                <a:srgbClr val="354F92"/>
              </a:solidFill>
              <a:ea typeface="Calibri" panose="020F0502020204030204" pitchFamily="34" charset="0"/>
              <a:cs typeface="Times New Roman" panose="02020603050405020304" pitchFamily="18" charset="0"/>
            </a:endParaRPr>
          </a:p>
          <a:p>
            <a:pPr algn="just">
              <a:lnSpc>
                <a:spcPct val="107000"/>
              </a:lnSpc>
              <a:spcAft>
                <a:spcPts val="800"/>
              </a:spcAft>
            </a:pPr>
            <a:r>
              <a:rPr lang="bg-BG" sz="2000" dirty="0" smtClean="0">
                <a:solidFill>
                  <a:srgbClr val="354F92"/>
                </a:solidFill>
                <a:ea typeface="Times New Roman" panose="02020603050405020304" pitchFamily="18" charset="0"/>
                <a:cs typeface="Times New Roman" panose="02020603050405020304" pitchFamily="18" charset="0"/>
              </a:rPr>
              <a:t>Очевидно</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човешката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дейност</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нарушава</a:t>
            </a:r>
            <a:r>
              <a:rPr lang="ru-RU" sz="2000" dirty="0" smtClean="0">
                <a:solidFill>
                  <a:srgbClr val="354F92"/>
                </a:solidFill>
                <a:ea typeface="Times New Roman" panose="02020603050405020304" pitchFamily="18" charset="0"/>
              </a:rPr>
              <a:t> баланса. </a:t>
            </a:r>
            <a:r>
              <a:rPr lang="ru-RU" sz="2000" dirty="0" err="1" smtClean="0">
                <a:solidFill>
                  <a:srgbClr val="354F92"/>
                </a:solidFill>
                <a:ea typeface="Times New Roman" panose="02020603050405020304" pitchFamily="18" charset="0"/>
              </a:rPr>
              <a:t>Изпускаме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повече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въглерод</a:t>
            </a:r>
            <a:r>
              <a:rPr lang="ru-RU" sz="2000" dirty="0" smtClean="0">
                <a:solidFill>
                  <a:srgbClr val="354F92"/>
                </a:solidFill>
                <a:ea typeface="Times New Roman" panose="02020603050405020304" pitchFamily="18" charset="0"/>
              </a:rPr>
              <a:t> в </a:t>
            </a:r>
            <a:r>
              <a:rPr lang="ru-RU" sz="2000" dirty="0" err="1" smtClean="0">
                <a:solidFill>
                  <a:srgbClr val="354F92"/>
                </a:solidFill>
                <a:ea typeface="Times New Roman" panose="02020603050405020304" pitchFamily="18" charset="0"/>
              </a:rPr>
              <a:t>атмосферата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отколкото</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естествените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въглеродни</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поглъщатели</a:t>
            </a:r>
            <a:r>
              <a:rPr lang="ru-RU" sz="2000" dirty="0" smtClean="0">
                <a:solidFill>
                  <a:srgbClr val="354F92"/>
                </a:solidFill>
                <a:ea typeface="Times New Roman" panose="02020603050405020304" pitchFamily="18" charset="0"/>
              </a:rPr>
              <a:t> на </a:t>
            </a:r>
            <a:r>
              <a:rPr lang="ru-RU" sz="2000" dirty="0" err="1" smtClean="0">
                <a:solidFill>
                  <a:srgbClr val="354F92"/>
                </a:solidFill>
                <a:ea typeface="Times New Roman" panose="02020603050405020304" pitchFamily="18" charset="0"/>
              </a:rPr>
              <a:t>Земята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могат</a:t>
            </a:r>
            <a:r>
              <a:rPr lang="ru-RU" sz="2000" dirty="0" smtClean="0">
                <a:solidFill>
                  <a:srgbClr val="354F92"/>
                </a:solidFill>
                <a:ea typeface="Times New Roman" panose="02020603050405020304" pitchFamily="18" charset="0"/>
              </a:rPr>
              <a:t> да </a:t>
            </a:r>
            <a:r>
              <a:rPr lang="ru-RU" sz="2000" dirty="0" err="1" smtClean="0">
                <a:solidFill>
                  <a:srgbClr val="354F92"/>
                </a:solidFill>
                <a:ea typeface="Times New Roman" panose="02020603050405020304" pitchFamily="18" charset="0"/>
              </a:rPr>
              <a:t>абсорбират</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Нашата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зависимост</a:t>
            </a:r>
            <a:r>
              <a:rPr lang="ru-RU" sz="2000" dirty="0" smtClean="0">
                <a:solidFill>
                  <a:srgbClr val="354F92"/>
                </a:solidFill>
                <a:ea typeface="Times New Roman" panose="02020603050405020304" pitchFamily="18" charset="0"/>
              </a:rPr>
              <a:t> от </a:t>
            </a:r>
            <a:r>
              <a:rPr lang="ru-RU" sz="2000" dirty="0" err="1" smtClean="0">
                <a:solidFill>
                  <a:srgbClr val="354F92"/>
                </a:solidFill>
                <a:ea typeface="Times New Roman" panose="02020603050405020304" pitchFamily="18" charset="0"/>
              </a:rPr>
              <a:t>изкопаемите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горива</a:t>
            </a:r>
            <a:r>
              <a:rPr lang="ru-RU" sz="2000" dirty="0" smtClean="0">
                <a:solidFill>
                  <a:srgbClr val="354F92"/>
                </a:solidFill>
                <a:ea typeface="Times New Roman" panose="02020603050405020304" pitchFamily="18" charset="0"/>
              </a:rPr>
              <a:t> за </a:t>
            </a:r>
            <a:r>
              <a:rPr lang="ru-RU" sz="2000" dirty="0" err="1" smtClean="0">
                <a:solidFill>
                  <a:srgbClr val="354F92"/>
                </a:solidFill>
                <a:ea typeface="Times New Roman" panose="02020603050405020304" pitchFamily="18" charset="0"/>
              </a:rPr>
              <a:t>енергия</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означава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че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милиарди</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тонове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въглерод</a:t>
            </a:r>
            <a:r>
              <a:rPr lang="ru-RU" sz="2000" dirty="0" smtClean="0">
                <a:solidFill>
                  <a:srgbClr val="354F92"/>
                </a:solidFill>
                <a:ea typeface="Times New Roman" panose="02020603050405020304" pitchFamily="18" charset="0"/>
              </a:rPr>
              <a:t> се отделят в </a:t>
            </a:r>
            <a:r>
              <a:rPr lang="ru-RU" sz="2000" dirty="0" err="1" smtClean="0">
                <a:solidFill>
                  <a:srgbClr val="354F92"/>
                </a:solidFill>
                <a:ea typeface="Times New Roman" panose="02020603050405020304" pitchFamily="18" charset="0"/>
              </a:rPr>
              <a:t>атмосферата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всяка</a:t>
            </a:r>
            <a:r>
              <a:rPr lang="ru-RU" sz="2000" dirty="0" smtClean="0">
                <a:solidFill>
                  <a:srgbClr val="354F92"/>
                </a:solidFill>
                <a:ea typeface="Times New Roman" panose="02020603050405020304" pitchFamily="18" charset="0"/>
              </a:rPr>
              <a:t> година. </a:t>
            </a:r>
            <a:r>
              <a:rPr lang="ru-RU" sz="2000" dirty="0" err="1" smtClean="0">
                <a:solidFill>
                  <a:srgbClr val="354F92"/>
                </a:solidFill>
                <a:ea typeface="Times New Roman" panose="02020603050405020304" pitchFamily="18" charset="0"/>
              </a:rPr>
              <a:t>Значението</a:t>
            </a:r>
            <a:r>
              <a:rPr lang="ru-RU" sz="2000" dirty="0" smtClean="0">
                <a:solidFill>
                  <a:srgbClr val="354F92"/>
                </a:solidFill>
                <a:ea typeface="Times New Roman" panose="02020603050405020304" pitchFamily="18" charset="0"/>
              </a:rPr>
              <a:t> на </a:t>
            </a:r>
            <a:r>
              <a:rPr lang="ru-RU" sz="2000" dirty="0" err="1" smtClean="0">
                <a:solidFill>
                  <a:srgbClr val="354F92"/>
                </a:solidFill>
                <a:ea typeface="Times New Roman" panose="02020603050405020304" pitchFamily="18" charset="0"/>
              </a:rPr>
              <a:t>въглеродните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абсорбатори</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никога</a:t>
            </a:r>
            <a:r>
              <a:rPr lang="ru-RU" sz="2000" dirty="0" smtClean="0">
                <a:solidFill>
                  <a:srgbClr val="354F92"/>
                </a:solidFill>
                <a:ea typeface="Times New Roman" panose="02020603050405020304" pitchFamily="18" charset="0"/>
              </a:rPr>
              <a:t> не е било </a:t>
            </a:r>
            <a:r>
              <a:rPr lang="ru-RU" sz="2000" dirty="0" err="1" smtClean="0">
                <a:solidFill>
                  <a:srgbClr val="354F92"/>
                </a:solidFill>
                <a:ea typeface="Times New Roman" panose="02020603050405020304" pitchFamily="18" charset="0"/>
              </a:rPr>
              <a:t>по-голямо</a:t>
            </a:r>
            <a:r>
              <a:rPr lang="ru-RU" sz="2000" dirty="0" smtClean="0">
                <a:solidFill>
                  <a:srgbClr val="354F92"/>
                </a:solidFill>
                <a:ea typeface="Times New Roman" panose="02020603050405020304" pitchFamily="18" charset="0"/>
              </a:rPr>
              <a:t>.</a:t>
            </a:r>
            <a:endParaRPr lang="en-IE" sz="2000" dirty="0">
              <a:solidFill>
                <a:srgbClr val="354F92"/>
              </a:solidFill>
              <a:effectLst/>
              <a:ea typeface="Times New Roman" panose="02020603050405020304" pitchFamily="18" charset="0"/>
            </a:endParaRPr>
          </a:p>
          <a:p>
            <a:endParaRPr lang="en-IE" dirty="0"/>
          </a:p>
        </p:txBody>
      </p:sp>
      <p:sp>
        <p:nvSpPr>
          <p:cNvPr id="3" name="TextBox 2">
            <a:extLst>
              <a:ext uri="{FF2B5EF4-FFF2-40B4-BE49-F238E27FC236}">
                <a16:creationId xmlns="" xmlns:a16="http://schemas.microsoft.com/office/drawing/2014/main" id="{ADCDF688-A17C-DAF3-E69F-6CEFDB74B795}"/>
              </a:ext>
            </a:extLst>
          </p:cNvPr>
          <p:cNvSpPr txBox="1"/>
          <p:nvPr/>
        </p:nvSpPr>
        <p:spPr>
          <a:xfrm>
            <a:off x="9693731" y="6235726"/>
            <a:ext cx="1488612" cy="369332"/>
          </a:xfrm>
          <a:prstGeom prst="rect">
            <a:avLst/>
          </a:prstGeom>
          <a:noFill/>
        </p:spPr>
        <p:txBody>
          <a:bodyPr wrap="square" rtlCol="0">
            <a:spAutoFit/>
          </a:bodyPr>
          <a:lstStyle/>
          <a:p>
            <a:r>
              <a:rPr lang="en-IE" b="1" u="sng" dirty="0" smtClean="0">
                <a:solidFill>
                  <a:schemeClr val="bg1"/>
                </a:solidFill>
                <a:hlinkClick r:id="rId2"/>
              </a:rPr>
              <a:t>Source</a:t>
            </a:r>
            <a:r>
              <a:rPr lang="en-IE" b="1" u="sng" dirty="0" smtClean="0">
                <a:solidFill>
                  <a:schemeClr val="bg1"/>
                </a:solidFill>
              </a:rPr>
              <a:t> </a:t>
            </a:r>
            <a:endParaRPr lang="en-IE" b="1" u="sng" dirty="0">
              <a:solidFill>
                <a:schemeClr val="bg1"/>
              </a:solidFill>
            </a:endParaRPr>
          </a:p>
        </p:txBody>
      </p:sp>
      <p:grpSp>
        <p:nvGrpSpPr>
          <p:cNvPr id="6" name="Group 5">
            <a:extLst>
              <a:ext uri="{FF2B5EF4-FFF2-40B4-BE49-F238E27FC236}">
                <a16:creationId xmlns="" xmlns:a16="http://schemas.microsoft.com/office/drawing/2014/main" id="{C451EA9F-93BC-457B-C639-0936D0040212}"/>
              </a:ext>
            </a:extLst>
          </p:cNvPr>
          <p:cNvGrpSpPr/>
          <p:nvPr/>
        </p:nvGrpSpPr>
        <p:grpSpPr>
          <a:xfrm>
            <a:off x="10434195" y="0"/>
            <a:ext cx="1634545" cy="1494294"/>
            <a:chOff x="8036621" y="237794"/>
            <a:chExt cx="1561032" cy="1395907"/>
          </a:xfrm>
        </p:grpSpPr>
        <p:sp>
          <p:nvSpPr>
            <p:cNvPr id="7" name="Cloud 6">
              <a:extLst>
                <a:ext uri="{FF2B5EF4-FFF2-40B4-BE49-F238E27FC236}">
                  <a16:creationId xmlns="" xmlns:a16="http://schemas.microsoft.com/office/drawing/2014/main" id="{488A0420-EF40-2A9F-E51B-ACD8DA282CE5}"/>
                </a:ext>
              </a:extLst>
            </p:cNvPr>
            <p:cNvSpPr/>
            <p:nvPr/>
          </p:nvSpPr>
          <p:spPr>
            <a:xfrm>
              <a:off x="8036621" y="237794"/>
              <a:ext cx="1561032"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8A99C0"/>
                </a:solidFill>
              </a:endParaRPr>
            </a:p>
          </p:txBody>
        </p:sp>
        <p:sp>
          <p:nvSpPr>
            <p:cNvPr id="8" name="TextBox 7">
              <a:extLst>
                <a:ext uri="{FF2B5EF4-FFF2-40B4-BE49-F238E27FC236}">
                  <a16:creationId xmlns="" xmlns:a16="http://schemas.microsoft.com/office/drawing/2014/main" id="{526152E4-4AB8-1CD7-334A-F7A3ACCF27D8}"/>
                </a:ext>
              </a:extLst>
            </p:cNvPr>
            <p:cNvSpPr txBox="1"/>
            <p:nvPr/>
          </p:nvSpPr>
          <p:spPr>
            <a:xfrm>
              <a:off x="8104981" y="386462"/>
              <a:ext cx="1428996" cy="862536"/>
            </a:xfrm>
            <a:prstGeom prst="rect">
              <a:avLst/>
            </a:prstGeom>
            <a:noFill/>
          </p:spPr>
          <p:txBody>
            <a:bodyPr wrap="square" rtlCol="0">
              <a:spAutoFit/>
            </a:bodyPr>
            <a:lstStyle/>
            <a:p>
              <a:pPr algn="ctr"/>
              <a:r>
                <a:rPr lang="bg-BG" b="1" dirty="0" smtClean="0">
                  <a:solidFill>
                    <a:srgbClr val="354F92"/>
                  </a:solidFill>
                </a:rPr>
                <a:t>Въглероден диоксид</a:t>
              </a:r>
              <a:r>
                <a:rPr lang="en-IE" b="1" dirty="0">
                  <a:solidFill>
                    <a:srgbClr val="354F92"/>
                  </a:solidFill>
                </a:rPr>
                <a:t/>
              </a:r>
              <a:br>
                <a:rPr lang="en-IE" b="1" dirty="0">
                  <a:solidFill>
                    <a:srgbClr val="354F92"/>
                  </a:solidFill>
                </a:rPr>
              </a:br>
              <a:r>
                <a:rPr lang="en-IE" b="1" dirty="0">
                  <a:solidFill>
                    <a:srgbClr val="354F92"/>
                  </a:solidFill>
                </a:rPr>
                <a:t>(CO2)</a:t>
              </a:r>
            </a:p>
          </p:txBody>
        </p:sp>
      </p:grpSp>
    </p:spTree>
    <p:extLst>
      <p:ext uri="{BB962C8B-B14F-4D97-AF65-F5344CB8AC3E}">
        <p14:creationId xmlns="" xmlns:p14="http://schemas.microsoft.com/office/powerpoint/2010/main" val="19490515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AC902E8B-A5D9-BE7B-0A41-34A1B00B907A}"/>
              </a:ext>
            </a:extLst>
          </p:cNvPr>
          <p:cNvSpPr>
            <a:spLocks noGrp="1"/>
          </p:cNvSpPr>
          <p:nvPr>
            <p:ph type="body" sz="quarter" idx="18"/>
          </p:nvPr>
        </p:nvSpPr>
        <p:spPr>
          <a:xfrm>
            <a:off x="-1" y="1006764"/>
            <a:ext cx="6262255" cy="5851235"/>
          </a:xfrm>
        </p:spPr>
        <p:txBody>
          <a:bodyPr/>
          <a:lstStyle/>
          <a:p>
            <a:pPr marL="0" indent="0">
              <a:lnSpc>
                <a:spcPct val="100000"/>
              </a:lnSpc>
              <a:spcBef>
                <a:spcPts val="600"/>
              </a:spcBef>
            </a:pPr>
            <a:r>
              <a:rPr lang="ru-RU" sz="2200" dirty="0" err="1" smtClean="0">
                <a:latin typeface="Calibri" panose="020F0502020204030204" pitchFamily="34" charset="0"/>
                <a:ea typeface="Calibri" panose="020F0502020204030204" pitchFamily="34" charset="0"/>
                <a:cs typeface="Times New Roman" panose="02020603050405020304" pitchFamily="18" charset="0"/>
              </a:rPr>
              <a:t>Всички</a:t>
            </a:r>
            <a:r>
              <a:rPr lang="ru-RU" sz="2200" dirty="0" smtClean="0">
                <a:latin typeface="Calibri" panose="020F0502020204030204" pitchFamily="34" charset="0"/>
                <a:ea typeface="Calibri" panose="020F0502020204030204" pitchFamily="34" charset="0"/>
                <a:cs typeface="Times New Roman" panose="02020603050405020304" pitchFamily="18" charset="0"/>
              </a:rPr>
              <a:t> знаем колко е важно </a:t>
            </a:r>
            <a:r>
              <a:rPr lang="ru-RU" sz="2200" dirty="0" err="1" smtClean="0">
                <a:latin typeface="Calibri" panose="020F0502020204030204" pitchFamily="34" charset="0"/>
                <a:ea typeface="Calibri" panose="020F0502020204030204" pitchFamily="34" charset="0"/>
                <a:cs typeface="Times New Roman" panose="02020603050405020304" pitchFamily="18" charset="0"/>
              </a:rPr>
              <a:t>поддържането</a:t>
            </a:r>
            <a:r>
              <a:rPr lang="ru-RU" sz="2200" dirty="0" smtClean="0">
                <a:latin typeface="Calibri" panose="020F0502020204030204" pitchFamily="34" charset="0"/>
                <a:ea typeface="Calibri" panose="020F0502020204030204" pitchFamily="34" charset="0"/>
                <a:cs typeface="Times New Roman" panose="02020603050405020304" pitchFamily="18" charset="0"/>
              </a:rPr>
              <a:t> на горите и </a:t>
            </a:r>
            <a:r>
              <a:rPr lang="ru-RU" sz="2200" dirty="0" err="1" smtClean="0">
                <a:latin typeface="Calibri" panose="020F0502020204030204" pitchFamily="34" charset="0"/>
                <a:ea typeface="Calibri" panose="020F0502020204030204" pitchFamily="34" charset="0"/>
                <a:cs typeface="Times New Roman" panose="02020603050405020304" pitchFamily="18" charset="0"/>
              </a:rPr>
              <a:t>екосистемите</a:t>
            </a:r>
            <a:r>
              <a:rPr lang="ru-RU" sz="2200" dirty="0" smtClean="0">
                <a:latin typeface="Calibri" panose="020F0502020204030204" pitchFamily="34" charset="0"/>
                <a:ea typeface="Calibri" panose="020F0502020204030204" pitchFamily="34" charset="0"/>
                <a:cs typeface="Times New Roman" panose="02020603050405020304" pitchFamily="18" charset="0"/>
              </a:rPr>
              <a:t> за </a:t>
            </a:r>
            <a:r>
              <a:rPr lang="ru-RU" sz="2200" dirty="0" err="1" smtClean="0">
                <a:latin typeface="Calibri" panose="020F0502020204030204" pitchFamily="34" charset="0"/>
                <a:ea typeface="Calibri" panose="020F0502020204030204" pitchFamily="34" charset="0"/>
                <a:cs typeface="Times New Roman" panose="02020603050405020304" pitchFamily="18" charset="0"/>
              </a:rPr>
              <a:t>абсорбирането</a:t>
            </a:r>
            <a:r>
              <a:rPr lang="ru-RU" sz="2200" dirty="0" smtClean="0">
                <a:latin typeface="Calibri" panose="020F0502020204030204" pitchFamily="34" charset="0"/>
                <a:ea typeface="Calibri" panose="020F0502020204030204" pitchFamily="34" charset="0"/>
                <a:cs typeface="Times New Roman" panose="02020603050405020304" pitchFamily="18" charset="0"/>
              </a:rPr>
              <a:t> на </a:t>
            </a:r>
            <a:r>
              <a:rPr lang="ru-RU" sz="2200" dirty="0" err="1" smtClean="0">
                <a:latin typeface="Calibri" panose="020F0502020204030204" pitchFamily="34" charset="0"/>
                <a:ea typeface="Calibri" panose="020F0502020204030204" pitchFamily="34" charset="0"/>
                <a:cs typeface="Times New Roman" panose="02020603050405020304" pitchFamily="18" charset="0"/>
              </a:rPr>
              <a:t>въглерода</a:t>
            </a:r>
            <a:r>
              <a:rPr lang="ru-RU" sz="2200" dirty="0" smtClean="0">
                <a:latin typeface="Calibri" panose="020F0502020204030204" pitchFamily="34" charset="0"/>
                <a:ea typeface="Calibri" panose="020F0502020204030204" pitchFamily="34" charset="0"/>
                <a:cs typeface="Times New Roman" panose="02020603050405020304" pitchFamily="18" charset="0"/>
              </a:rPr>
              <a:t>,  но знаем ли </a:t>
            </a:r>
            <a:r>
              <a:rPr lang="ru-RU" sz="2200" b="1" dirty="0" smtClean="0">
                <a:latin typeface="Calibri" panose="020F0502020204030204" pitchFamily="34" charset="0"/>
                <a:ea typeface="Calibri" panose="020F0502020204030204" pitchFamily="34" charset="0"/>
                <a:cs typeface="Times New Roman" panose="02020603050405020304" pitchFamily="18" charset="0"/>
              </a:rPr>
              <a:t>за </a:t>
            </a:r>
            <a:r>
              <a:rPr lang="ru-RU" sz="2200" b="1" dirty="0" err="1" smtClean="0">
                <a:latin typeface="Calibri" panose="020F0502020204030204" pitchFamily="34" charset="0"/>
                <a:ea typeface="Calibri" panose="020F0502020204030204" pitchFamily="34" charset="0"/>
                <a:cs typeface="Times New Roman" panose="02020603050405020304" pitchFamily="18" charset="0"/>
              </a:rPr>
              <a:t>важната</a:t>
            </a:r>
            <a:r>
              <a:rPr lang="ru-RU" sz="2200" b="1" dirty="0" smtClean="0">
                <a:latin typeface="Calibri" panose="020F0502020204030204" pitchFamily="34" charset="0"/>
                <a:ea typeface="Calibri" panose="020F0502020204030204" pitchFamily="34" charset="0"/>
                <a:cs typeface="Times New Roman" panose="02020603050405020304" pitchFamily="18" charset="0"/>
              </a:rPr>
              <a:t> роля на </a:t>
            </a:r>
            <a:r>
              <a:rPr lang="ru-RU" sz="2200" b="1" dirty="0" err="1" smtClean="0">
                <a:latin typeface="Calibri" panose="020F0502020204030204" pitchFamily="34" charset="0"/>
                <a:ea typeface="Calibri" panose="020F0502020204030204" pitchFamily="34" charset="0"/>
                <a:cs typeface="Times New Roman" panose="02020603050405020304" pitchFamily="18" charset="0"/>
              </a:rPr>
              <a:t>моретата</a:t>
            </a:r>
            <a:r>
              <a:rPr lang="ru-RU" sz="2200" b="1" dirty="0" smtClean="0">
                <a:latin typeface="Calibri" panose="020F0502020204030204" pitchFamily="34" charset="0"/>
                <a:ea typeface="Calibri" panose="020F0502020204030204" pitchFamily="34" charset="0"/>
                <a:cs typeface="Times New Roman" panose="02020603050405020304" pitchFamily="18" charset="0"/>
              </a:rPr>
              <a:t> и </a:t>
            </a:r>
            <a:r>
              <a:rPr lang="ru-RU" sz="2200" b="1" dirty="0" err="1" smtClean="0">
                <a:latin typeface="Calibri" panose="020F0502020204030204" pitchFamily="34" charset="0"/>
                <a:ea typeface="Calibri" panose="020F0502020204030204" pitchFamily="34" charset="0"/>
                <a:cs typeface="Times New Roman" panose="02020603050405020304" pitchFamily="18" charset="0"/>
              </a:rPr>
              <a:t>океаните</a:t>
            </a:r>
            <a:r>
              <a:rPr lang="ru-RU" sz="2200" dirty="0" smtClean="0">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0000"/>
              </a:lnSpc>
              <a:spcBef>
                <a:spcPts val="600"/>
              </a:spcBef>
            </a:pPr>
            <a:r>
              <a:rPr lang="ru-RU" sz="2200" b="1" dirty="0" err="1" smtClean="0"/>
              <a:t>Океанът</a:t>
            </a:r>
            <a:r>
              <a:rPr lang="ru-RU" sz="2200" b="1" dirty="0" smtClean="0"/>
              <a:t> е </a:t>
            </a:r>
            <a:r>
              <a:rPr lang="ru-RU" sz="2200" b="1" dirty="0" err="1" smtClean="0"/>
              <a:t>абсорбирал</a:t>
            </a:r>
            <a:r>
              <a:rPr lang="ru-RU" sz="2200" b="1" dirty="0" smtClean="0"/>
              <a:t> около </a:t>
            </a:r>
            <a:r>
              <a:rPr lang="ru-RU" sz="2200" b="1" dirty="0" err="1" smtClean="0"/>
              <a:t>една</a:t>
            </a:r>
            <a:r>
              <a:rPr lang="ru-RU" sz="2200" b="1" dirty="0" smtClean="0"/>
              <a:t> </a:t>
            </a:r>
            <a:r>
              <a:rPr lang="ru-RU" sz="2200" b="1" dirty="0" err="1" smtClean="0"/>
              <a:t>четвърт</a:t>
            </a:r>
            <a:r>
              <a:rPr lang="ru-RU" sz="2200" b="1" dirty="0" smtClean="0"/>
              <a:t> </a:t>
            </a:r>
            <a:r>
              <a:rPr lang="ru-RU" sz="2200" dirty="0" smtClean="0"/>
              <a:t>от </a:t>
            </a:r>
            <a:r>
              <a:rPr lang="ru-RU" sz="2200" dirty="0" err="1" smtClean="0"/>
              <a:t>въглеродния</a:t>
            </a:r>
            <a:r>
              <a:rPr lang="ru-RU" sz="2200" dirty="0" smtClean="0"/>
              <a:t> диоксид, </a:t>
            </a:r>
            <a:r>
              <a:rPr lang="ru-RU" sz="2200" dirty="0" err="1" smtClean="0"/>
              <a:t>изпуснат</a:t>
            </a:r>
            <a:r>
              <a:rPr lang="ru-RU" sz="2200" dirty="0" smtClean="0"/>
              <a:t> в </a:t>
            </a:r>
            <a:r>
              <a:rPr lang="ru-RU" sz="2200" dirty="0" err="1" smtClean="0"/>
              <a:t>атмосферата</a:t>
            </a:r>
            <a:r>
              <a:rPr lang="ru-RU" sz="2200" dirty="0" smtClean="0"/>
              <a:t>, от </a:t>
            </a:r>
            <a:r>
              <a:rPr lang="ru-RU" sz="2200" dirty="0" err="1" smtClean="0"/>
              <a:t>началото</a:t>
            </a:r>
            <a:r>
              <a:rPr lang="ru-RU" sz="2200" dirty="0" smtClean="0"/>
              <a:t> на </a:t>
            </a:r>
            <a:r>
              <a:rPr lang="ru-RU" sz="2200" dirty="0" err="1" smtClean="0"/>
              <a:t>индустриалната</a:t>
            </a:r>
            <a:r>
              <a:rPr lang="ru-RU" sz="2200" dirty="0" smtClean="0"/>
              <a:t> революция в края на 18-ти век, </a:t>
            </a:r>
            <a:r>
              <a:rPr lang="ru-RU" sz="2200" dirty="0" err="1" smtClean="0"/>
              <a:t>когато</a:t>
            </a:r>
            <a:r>
              <a:rPr lang="ru-RU" sz="2200" dirty="0" smtClean="0"/>
              <a:t> за производство на </a:t>
            </a:r>
            <a:r>
              <a:rPr lang="ru-RU" sz="2200" dirty="0" err="1" smtClean="0"/>
              <a:t>енергия</a:t>
            </a:r>
            <a:r>
              <a:rPr lang="ru-RU" sz="2200" dirty="0" smtClean="0"/>
              <a:t> </a:t>
            </a:r>
            <a:r>
              <a:rPr lang="ru-RU" sz="2200" dirty="0" err="1" smtClean="0"/>
              <a:t>започва</a:t>
            </a:r>
            <a:r>
              <a:rPr lang="ru-RU" sz="2200" dirty="0" smtClean="0"/>
              <a:t> да се </a:t>
            </a:r>
            <a:r>
              <a:rPr lang="ru-RU" sz="2200" dirty="0" err="1" smtClean="0"/>
              <a:t>използват</a:t>
            </a:r>
            <a:r>
              <a:rPr lang="ru-RU" sz="2200" dirty="0" smtClean="0"/>
              <a:t> </a:t>
            </a:r>
            <a:r>
              <a:rPr lang="ru-RU" sz="2200" dirty="0" err="1" smtClean="0"/>
              <a:t>изкопаеми</a:t>
            </a:r>
            <a:r>
              <a:rPr lang="ru-RU" sz="2200" dirty="0" smtClean="0"/>
              <a:t> </a:t>
            </a:r>
            <a:r>
              <a:rPr lang="ru-RU" sz="2200" dirty="0" err="1" smtClean="0"/>
              <a:t>горива</a:t>
            </a:r>
            <a:r>
              <a:rPr lang="ru-RU" sz="2200" dirty="0" smtClean="0"/>
              <a:t>.</a:t>
            </a:r>
          </a:p>
          <a:p>
            <a:pPr marL="0" indent="0">
              <a:lnSpc>
                <a:spcPct val="100000"/>
              </a:lnSpc>
              <a:spcBef>
                <a:spcPts val="600"/>
              </a:spcBef>
            </a:pPr>
            <a:r>
              <a:rPr lang="bg-BG" sz="2200" b="1" dirty="0" err="1" smtClean="0"/>
              <a:t>Фитопланктонът</a:t>
            </a:r>
            <a:r>
              <a:rPr lang="bg-BG" sz="2200" b="1" dirty="0" smtClean="0"/>
              <a:t>, т</a:t>
            </a:r>
            <a:r>
              <a:rPr lang="ru-RU" sz="2200" b="1" dirty="0" smtClean="0"/>
              <a:t>ези микроводорасли</a:t>
            </a:r>
            <a:r>
              <a:rPr lang="ru-RU" sz="2200" dirty="0" smtClean="0"/>
              <a:t>, абсорбира приблизително толкова въглерод, колкото всички растения и дървета на сушата взети заедно. Като </a:t>
            </a:r>
            <a:r>
              <a:rPr lang="ru-RU" sz="2200" dirty="0" err="1" smtClean="0"/>
              <a:t>намалим</a:t>
            </a:r>
            <a:r>
              <a:rPr lang="ru-RU" sz="2200" dirty="0" smtClean="0"/>
              <a:t> </a:t>
            </a:r>
            <a:r>
              <a:rPr lang="ru-RU" sz="2200" dirty="0" err="1" smtClean="0"/>
              <a:t>отпадъците</a:t>
            </a:r>
            <a:r>
              <a:rPr lang="ru-RU" sz="2200" dirty="0" smtClean="0"/>
              <a:t>, </a:t>
            </a:r>
            <a:r>
              <a:rPr lang="ru-RU" sz="2200" dirty="0" err="1" smtClean="0"/>
              <a:t>които</a:t>
            </a:r>
            <a:r>
              <a:rPr lang="ru-RU" sz="2200" dirty="0" smtClean="0"/>
              <a:t> </a:t>
            </a:r>
            <a:r>
              <a:rPr lang="ru-RU" sz="2200" dirty="0" err="1" smtClean="0"/>
              <a:t>достигат</a:t>
            </a:r>
            <a:r>
              <a:rPr lang="ru-RU" sz="2200" dirty="0" smtClean="0"/>
              <a:t> до </a:t>
            </a:r>
            <a:r>
              <a:rPr lang="ru-RU" sz="2200" dirty="0" err="1" smtClean="0"/>
              <a:t>водата</a:t>
            </a:r>
            <a:r>
              <a:rPr lang="ru-RU" sz="2200" dirty="0" smtClean="0"/>
              <a:t> от </a:t>
            </a:r>
            <a:r>
              <a:rPr lang="ru-RU" sz="2200" dirty="0" err="1" smtClean="0"/>
              <a:t>човешката</a:t>
            </a:r>
            <a:r>
              <a:rPr lang="ru-RU" sz="2200" dirty="0" smtClean="0"/>
              <a:t> </a:t>
            </a:r>
            <a:r>
              <a:rPr lang="ru-RU" sz="2200" dirty="0" err="1" smtClean="0"/>
              <a:t>дейност</a:t>
            </a:r>
            <a:r>
              <a:rPr lang="ru-RU" sz="2200" dirty="0" smtClean="0"/>
              <a:t>, можем да </a:t>
            </a:r>
            <a:r>
              <a:rPr lang="ru-RU" sz="2200" dirty="0" err="1" smtClean="0"/>
              <a:t>помогнем</a:t>
            </a:r>
            <a:r>
              <a:rPr lang="ru-RU" sz="2200" dirty="0" smtClean="0"/>
              <a:t> за </a:t>
            </a:r>
            <a:r>
              <a:rPr lang="ru-RU" sz="2200" dirty="0" err="1" smtClean="0"/>
              <a:t>поддържането</a:t>
            </a:r>
            <a:r>
              <a:rPr lang="ru-RU" sz="2200" dirty="0" smtClean="0"/>
              <a:t> на  фитопланктона на </a:t>
            </a:r>
            <a:r>
              <a:rPr lang="ru-RU" sz="2200" dirty="0" err="1" smtClean="0"/>
              <a:t>ниво</a:t>
            </a:r>
            <a:r>
              <a:rPr lang="ru-RU" sz="2200" dirty="0" smtClean="0"/>
              <a:t>, полезно за </a:t>
            </a:r>
            <a:r>
              <a:rPr lang="ru-RU" sz="2200" dirty="0" err="1" smtClean="0"/>
              <a:t>екосистемите</a:t>
            </a:r>
            <a:r>
              <a:rPr lang="ru-RU" sz="2200" dirty="0" smtClean="0"/>
              <a:t>.</a:t>
            </a:r>
            <a:endParaRPr lang="en-US" sz="2200" dirty="0"/>
          </a:p>
        </p:txBody>
      </p:sp>
      <p:sp>
        <p:nvSpPr>
          <p:cNvPr id="3" name="Text Placeholder 2">
            <a:extLst>
              <a:ext uri="{FF2B5EF4-FFF2-40B4-BE49-F238E27FC236}">
                <a16:creationId xmlns="" xmlns:a16="http://schemas.microsoft.com/office/drawing/2014/main" id="{D27F6DAC-1BDF-EDFA-D607-157858E265F1}"/>
              </a:ext>
            </a:extLst>
          </p:cNvPr>
          <p:cNvSpPr>
            <a:spLocks noGrp="1"/>
          </p:cNvSpPr>
          <p:nvPr>
            <p:ph type="body" sz="quarter" idx="16"/>
          </p:nvPr>
        </p:nvSpPr>
        <p:spPr>
          <a:xfrm>
            <a:off x="332163" y="1"/>
            <a:ext cx="5394864" cy="1006764"/>
          </a:xfrm>
        </p:spPr>
        <p:txBody>
          <a:bodyPr/>
          <a:lstStyle/>
          <a:p>
            <a:r>
              <a:rPr lang="bg-BG" dirty="0" smtClean="0"/>
              <a:t>Кои са </a:t>
            </a:r>
            <a:r>
              <a:rPr lang="bg-BG" dirty="0" err="1" smtClean="0"/>
              <a:t>абсорбаторите</a:t>
            </a:r>
            <a:r>
              <a:rPr lang="bg-BG" dirty="0" smtClean="0"/>
              <a:t> на въглерод около вас</a:t>
            </a:r>
            <a:r>
              <a:rPr lang="en-IE" dirty="0" smtClean="0"/>
              <a:t>? </a:t>
            </a:r>
            <a:endParaRPr lang="en-IE" dirty="0"/>
          </a:p>
        </p:txBody>
      </p:sp>
      <p:pic>
        <p:nvPicPr>
          <p:cNvPr id="7" name="Picture Placeholder 6">
            <a:extLst>
              <a:ext uri="{FF2B5EF4-FFF2-40B4-BE49-F238E27FC236}">
                <a16:creationId xmlns="" xmlns:a16="http://schemas.microsoft.com/office/drawing/2014/main" id="{D6C84A7C-D516-A1A8-5B7D-DD65CFD24C6D}"/>
              </a:ext>
            </a:extLst>
          </p:cNvPr>
          <p:cNvPicPr>
            <a:picLocks noGrp="1" noChangeAspect="1"/>
          </p:cNvPicPr>
          <p:nvPr>
            <p:ph type="pic" sz="quarter" idx="19"/>
          </p:nvPr>
        </p:nvPicPr>
        <p:blipFill>
          <a:blip r:embed="rId3"/>
          <a:srcRect t="7359" b="7359"/>
          <a:stretch/>
        </p:blipFill>
        <p:spPr>
          <a:xfrm>
            <a:off x="6151418" y="0"/>
            <a:ext cx="5495637" cy="6858000"/>
          </a:xfrm>
        </p:spPr>
      </p:pic>
    </p:spTree>
    <p:extLst>
      <p:ext uri="{BB962C8B-B14F-4D97-AF65-F5344CB8AC3E}">
        <p14:creationId xmlns="" xmlns:p14="http://schemas.microsoft.com/office/powerpoint/2010/main" val="2242071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1101546" y="1225689"/>
            <a:ext cx="7414490" cy="5632311"/>
          </a:xfrm>
          <a:prstGeom prst="rect">
            <a:avLst/>
          </a:prstGeom>
          <a:noFill/>
        </p:spPr>
        <p:txBody>
          <a:bodyPr wrap="square">
            <a:spAutoFit/>
          </a:bodyPr>
          <a:lstStyle/>
          <a:p>
            <a:pPr marL="342900" indent="-342900">
              <a:buFont typeface="Arial" panose="020B0604020202020204" pitchFamily="34" charset="0"/>
              <a:buChar char="•"/>
            </a:pPr>
            <a:r>
              <a:rPr lang="bg-BG" sz="2400" dirty="0" smtClean="0">
                <a:solidFill>
                  <a:srgbClr val="354F92"/>
                </a:solidFill>
                <a:latin typeface="Calibri" panose="020F0502020204030204" pitchFamily="34" charset="0"/>
                <a:cs typeface="Calibri" panose="020F0502020204030204" pitchFamily="34" charset="0"/>
              </a:rPr>
              <a:t>Повдигнатите блата са едни от основните въглеродни абсорбатори на Земята. </a:t>
            </a:r>
            <a:r>
              <a:rPr lang="ru-RU" sz="2400" dirty="0" err="1" smtClean="0">
                <a:solidFill>
                  <a:srgbClr val="354F92"/>
                </a:solidFill>
                <a:latin typeface="Calibri" panose="020F0502020204030204" pitchFamily="34" charset="0"/>
                <a:cs typeface="Calibri" panose="020F0502020204030204" pitchFamily="34" charset="0"/>
              </a:rPr>
              <a:t>Въпреки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това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когато</a:t>
            </a:r>
            <a:r>
              <a:rPr lang="ru-RU" sz="2400" dirty="0" smtClean="0">
                <a:solidFill>
                  <a:srgbClr val="354F92"/>
                </a:solidFill>
                <a:latin typeface="Calibri" panose="020F0502020204030204" pitchFamily="34" charset="0"/>
                <a:cs typeface="Calibri" panose="020F0502020204030204" pitchFamily="34" charset="0"/>
              </a:rPr>
              <a:t> се </a:t>
            </a:r>
            <a:r>
              <a:rPr lang="ru-RU" sz="2400" dirty="0" err="1" smtClean="0">
                <a:solidFill>
                  <a:srgbClr val="354F92"/>
                </a:solidFill>
                <a:latin typeface="Calibri" panose="020F0502020204030204" pitchFamily="34" charset="0"/>
                <a:cs typeface="Calibri" panose="020F0502020204030204" pitchFamily="34" charset="0"/>
              </a:rPr>
              <a:t>управляват</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неправилно</a:t>
            </a:r>
            <a:r>
              <a:rPr lang="ru-RU" sz="2400" dirty="0" smtClean="0">
                <a:solidFill>
                  <a:srgbClr val="354F92"/>
                </a:solidFill>
                <a:latin typeface="Calibri" panose="020F0502020204030204" pitchFamily="34" charset="0"/>
                <a:cs typeface="Calibri" panose="020F0502020204030204" pitchFamily="34" charset="0"/>
              </a:rPr>
              <a:t>, те се </a:t>
            </a:r>
            <a:r>
              <a:rPr lang="ru-RU" sz="2400" dirty="0" err="1" smtClean="0">
                <a:solidFill>
                  <a:srgbClr val="354F92"/>
                </a:solidFill>
                <a:latin typeface="Calibri" panose="020F0502020204030204" pitchFamily="34" charset="0"/>
                <a:cs typeface="Calibri" panose="020F0502020204030204" pitchFamily="34" charset="0"/>
              </a:rPr>
              <a:t>превръщат</a:t>
            </a:r>
            <a:r>
              <a:rPr lang="ru-RU" sz="2400" dirty="0" smtClean="0">
                <a:solidFill>
                  <a:srgbClr val="354F92"/>
                </a:solidFill>
                <a:latin typeface="Calibri" panose="020F0502020204030204" pitchFamily="34" charset="0"/>
                <a:cs typeface="Calibri" panose="020F0502020204030204" pitchFamily="34" charset="0"/>
              </a:rPr>
              <a:t> в </a:t>
            </a:r>
            <a:r>
              <a:rPr lang="ru-RU" sz="2400" dirty="0" err="1" smtClean="0">
                <a:solidFill>
                  <a:srgbClr val="354F92"/>
                </a:solidFill>
                <a:latin typeface="Calibri" panose="020F0502020204030204" pitchFamily="34" charset="0"/>
                <a:cs typeface="Calibri" panose="020F0502020204030204" pitchFamily="34" charset="0"/>
              </a:rPr>
              <a:t>основен</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източник</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емисии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парникови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газове</a:t>
            </a:r>
            <a:r>
              <a:rPr lang="ru-RU" sz="2400" dirty="0" smtClean="0">
                <a:solidFill>
                  <a:srgbClr val="354F92"/>
                </a:solidFill>
                <a:latin typeface="Calibri" panose="020F0502020204030204" pitchFamily="34" charset="0"/>
                <a:cs typeface="Calibri" panose="020F0502020204030204" pitchFamily="34" charset="0"/>
              </a:rPr>
              <a:t>.</a:t>
            </a:r>
            <a:endParaRPr lang="en-US" sz="2400" dirty="0">
              <a:solidFill>
                <a:srgbClr val="354F92"/>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ru-RU" sz="2400" dirty="0" err="1" smtClean="0">
                <a:solidFill>
                  <a:srgbClr val="354F92"/>
                </a:solidFill>
                <a:latin typeface="Calibri" panose="020F0502020204030204" pitchFamily="34" charset="0"/>
                <a:cs typeface="Calibri" panose="020F0502020204030204" pitchFamily="34" charset="0"/>
              </a:rPr>
              <a:t>Повдигнатите</a:t>
            </a:r>
            <a:r>
              <a:rPr lang="ru-RU" sz="2400" dirty="0" smtClean="0">
                <a:solidFill>
                  <a:srgbClr val="354F92"/>
                </a:solidFill>
                <a:latin typeface="Calibri" panose="020F0502020204030204" pitchFamily="34" charset="0"/>
                <a:cs typeface="Calibri" panose="020F0502020204030204" pitchFamily="34" charset="0"/>
              </a:rPr>
              <a:t> блата </a:t>
            </a:r>
            <a:r>
              <a:rPr lang="ru-RU" sz="2400" dirty="0" err="1" smtClean="0">
                <a:solidFill>
                  <a:srgbClr val="354F92"/>
                </a:solidFill>
                <a:latin typeface="Calibri" panose="020F0502020204030204" pitchFamily="34" charset="0"/>
                <a:cs typeface="Calibri" panose="020F0502020204030204" pitchFamily="34" charset="0"/>
              </a:rPr>
              <a:t>са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дискретни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повдигнати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куполообразни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маси</a:t>
            </a:r>
            <a:r>
              <a:rPr lang="ru-RU" sz="2400" dirty="0" smtClean="0">
                <a:solidFill>
                  <a:srgbClr val="354F92"/>
                </a:solidFill>
                <a:latin typeface="Calibri" panose="020F0502020204030204" pitchFamily="34" charset="0"/>
                <a:cs typeface="Calibri" panose="020F0502020204030204" pitchFamily="34" charset="0"/>
              </a:rPr>
              <a:t> от торф, </a:t>
            </a:r>
            <a:r>
              <a:rPr lang="ru-RU" sz="2400" dirty="0" err="1" smtClean="0">
                <a:solidFill>
                  <a:srgbClr val="354F92"/>
                </a:solidFill>
                <a:latin typeface="Calibri" panose="020F0502020204030204" pitchFamily="34" charset="0"/>
                <a:cs typeface="Calibri" panose="020F0502020204030204" pitchFamily="34" charset="0"/>
              </a:rPr>
              <a:t>заемащи</a:t>
            </a:r>
            <a:r>
              <a:rPr lang="ru-RU" sz="2400" dirty="0" smtClean="0">
                <a:solidFill>
                  <a:srgbClr val="354F92"/>
                </a:solidFill>
                <a:latin typeface="Calibri" panose="020F0502020204030204" pitchFamily="34" charset="0"/>
                <a:cs typeface="Calibri" panose="020F0502020204030204" pitchFamily="34" charset="0"/>
              </a:rPr>
              <a:t> бивши </a:t>
            </a:r>
            <a:r>
              <a:rPr lang="ru-RU" sz="2400" dirty="0" err="1" smtClean="0">
                <a:solidFill>
                  <a:srgbClr val="354F92"/>
                </a:solidFill>
                <a:latin typeface="Calibri" panose="020F0502020204030204" pitchFamily="34" charset="0"/>
                <a:cs typeface="Calibri" panose="020F0502020204030204" pitchFamily="34" charset="0"/>
              </a:rPr>
              <a:t>езера</a:t>
            </a:r>
            <a:r>
              <a:rPr lang="ru-RU" sz="2400" dirty="0" smtClean="0">
                <a:solidFill>
                  <a:srgbClr val="354F92"/>
                </a:solidFill>
                <a:latin typeface="Calibri" panose="020F0502020204030204" pitchFamily="34" charset="0"/>
                <a:cs typeface="Calibri" panose="020F0502020204030204" pitchFamily="34" charset="0"/>
              </a:rPr>
              <a:t> или плитки </a:t>
            </a:r>
            <a:r>
              <a:rPr lang="ru-RU" sz="2400" dirty="0" err="1" smtClean="0">
                <a:solidFill>
                  <a:srgbClr val="354F92"/>
                </a:solidFill>
                <a:latin typeface="Calibri" panose="020F0502020204030204" pitchFamily="34" charset="0"/>
                <a:cs typeface="Calibri" panose="020F0502020204030204" pitchFamily="34" charset="0"/>
              </a:rPr>
              <a:t>вдлъбнатини</a:t>
            </a:r>
            <a:r>
              <a:rPr lang="ru-RU" sz="2400" dirty="0" smtClean="0">
                <a:solidFill>
                  <a:srgbClr val="354F92"/>
                </a:solidFill>
                <a:latin typeface="Calibri" panose="020F0502020204030204" pitchFamily="34" charset="0"/>
                <a:cs typeface="Calibri" panose="020F0502020204030204" pitchFamily="34" charset="0"/>
              </a:rPr>
              <a:t> в ландшафта.</a:t>
            </a:r>
            <a:endParaRPr lang="en-US" sz="2400" dirty="0">
              <a:solidFill>
                <a:srgbClr val="354F92"/>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ru-RU" sz="2400" dirty="0" smtClean="0">
                <a:solidFill>
                  <a:srgbClr val="354F92"/>
                </a:solidFill>
                <a:latin typeface="Calibri" panose="020F0502020204030204" pitchFamily="34" charset="0"/>
                <a:cs typeface="Calibri" panose="020F0502020204030204" pitchFamily="34" charset="0"/>
              </a:rPr>
              <a:t>Те се </a:t>
            </a:r>
            <a:r>
              <a:rPr lang="ru-RU" sz="2400" dirty="0" err="1" smtClean="0">
                <a:solidFill>
                  <a:srgbClr val="354F92"/>
                </a:solidFill>
                <a:latin typeface="Calibri" panose="020F0502020204030204" pitchFamily="34" charset="0"/>
                <a:cs typeface="Calibri" panose="020F0502020204030204" pitchFamily="34" charset="0"/>
              </a:rPr>
              <a:t>срещат</a:t>
            </a:r>
            <a:r>
              <a:rPr lang="ru-RU" sz="2400" dirty="0" smtClean="0">
                <a:solidFill>
                  <a:srgbClr val="354F92"/>
                </a:solidFill>
                <a:latin typeface="Calibri" panose="020F0502020204030204" pitchFamily="34" charset="0"/>
                <a:cs typeface="Calibri" panose="020F0502020204030204" pitchFamily="34" charset="0"/>
              </a:rPr>
              <a:t> в </a:t>
            </a:r>
            <a:r>
              <a:rPr lang="ru-RU" sz="2400" dirty="0" err="1" smtClean="0">
                <a:solidFill>
                  <a:srgbClr val="354F92"/>
                </a:solidFill>
                <a:latin typeface="Calibri" panose="020F0502020204030204" pitchFamily="34" charset="0"/>
                <a:cs typeface="Calibri" panose="020F0502020204030204" pitchFamily="34" charset="0"/>
              </a:rPr>
              <a:t>средните</a:t>
            </a:r>
            <a:r>
              <a:rPr lang="ru-RU" sz="2400" dirty="0" smtClean="0">
                <a:solidFill>
                  <a:srgbClr val="354F92"/>
                </a:solidFill>
                <a:latin typeface="Calibri" panose="020F0502020204030204" pitchFamily="34" charset="0"/>
                <a:cs typeface="Calibri" panose="020F0502020204030204" pitchFamily="34" charset="0"/>
              </a:rPr>
              <a:t> части на Ирландия. </a:t>
            </a:r>
            <a:r>
              <a:rPr lang="ru-RU" sz="2400" dirty="0" err="1" smtClean="0">
                <a:solidFill>
                  <a:srgbClr val="354F92"/>
                </a:solidFill>
                <a:latin typeface="Calibri" panose="020F0502020204030204" pitchFamily="34" charset="0"/>
                <a:cs typeface="Calibri" panose="020F0502020204030204" pitchFamily="34" charset="0"/>
              </a:rPr>
              <a:t>Тяхното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основно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снабдяване</a:t>
            </a:r>
            <a:r>
              <a:rPr lang="ru-RU" sz="2400" dirty="0" smtClean="0">
                <a:solidFill>
                  <a:srgbClr val="354F92"/>
                </a:solidFill>
                <a:latin typeface="Calibri" panose="020F0502020204030204" pitchFamily="34" charset="0"/>
                <a:cs typeface="Calibri" panose="020F0502020204030204" pitchFamily="34" charset="0"/>
              </a:rPr>
              <a:t> с вода и </a:t>
            </a:r>
            <a:r>
              <a:rPr lang="ru-RU" sz="2400" dirty="0" err="1" smtClean="0">
                <a:solidFill>
                  <a:srgbClr val="354F92"/>
                </a:solidFill>
                <a:latin typeface="Calibri" panose="020F0502020204030204" pitchFamily="34" charset="0"/>
                <a:cs typeface="Calibri" panose="020F0502020204030204" pitchFamily="34" charset="0"/>
              </a:rPr>
              <a:t>хранителни</a:t>
            </a:r>
            <a:r>
              <a:rPr lang="ru-RU" sz="2400" dirty="0" smtClean="0">
                <a:solidFill>
                  <a:srgbClr val="354F92"/>
                </a:solidFill>
                <a:latin typeface="Calibri" panose="020F0502020204030204" pitchFamily="34" charset="0"/>
                <a:cs typeface="Calibri" panose="020F0502020204030204" pitchFamily="34" charset="0"/>
              </a:rPr>
              <a:t> вещества е от </a:t>
            </a:r>
            <a:r>
              <a:rPr lang="ru-RU" sz="2400" dirty="0" err="1" smtClean="0">
                <a:solidFill>
                  <a:srgbClr val="354F92"/>
                </a:solidFill>
                <a:latin typeface="Calibri" panose="020F0502020204030204" pitchFamily="34" charset="0"/>
                <a:cs typeface="Calibri" panose="020F0502020204030204" pitchFamily="34" charset="0"/>
              </a:rPr>
              <a:t>валежите</a:t>
            </a:r>
            <a:r>
              <a:rPr lang="ru-RU" sz="2400" dirty="0" smtClean="0">
                <a:solidFill>
                  <a:srgbClr val="354F92"/>
                </a:solidFill>
                <a:latin typeface="Calibri" panose="020F0502020204030204" pitchFamily="34" charset="0"/>
                <a:cs typeface="Calibri" panose="020F0502020204030204" pitchFamily="34" charset="0"/>
              </a:rPr>
              <a:t>, а </a:t>
            </a:r>
            <a:r>
              <a:rPr lang="ru-RU" sz="2400" dirty="0" err="1" smtClean="0">
                <a:solidFill>
                  <a:srgbClr val="354F92"/>
                </a:solidFill>
                <a:latin typeface="Calibri" panose="020F0502020204030204" pitchFamily="34" charset="0"/>
                <a:cs typeface="Calibri" panose="020F0502020204030204" pitchFamily="34" charset="0"/>
              </a:rPr>
              <a:t>субстратът</a:t>
            </a:r>
            <a:r>
              <a:rPr lang="ru-RU" sz="2400" dirty="0" smtClean="0">
                <a:solidFill>
                  <a:srgbClr val="354F92"/>
                </a:solidFill>
                <a:latin typeface="Calibri" panose="020F0502020204030204" pitchFamily="34" charset="0"/>
                <a:cs typeface="Calibri" panose="020F0502020204030204" pitchFamily="34" charset="0"/>
              </a:rPr>
              <a:t> е </a:t>
            </a:r>
            <a:r>
              <a:rPr lang="ru-RU" sz="2400" dirty="0" err="1" smtClean="0">
                <a:solidFill>
                  <a:srgbClr val="354F92"/>
                </a:solidFill>
                <a:latin typeface="Calibri" panose="020F0502020204030204" pitchFamily="34" charset="0"/>
                <a:cs typeface="Calibri" panose="020F0502020204030204" pitchFamily="34" charset="0"/>
              </a:rPr>
              <a:t>кисела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торфена</a:t>
            </a:r>
            <a:r>
              <a:rPr lang="ru-RU" sz="2400" dirty="0" smtClean="0">
                <a:solidFill>
                  <a:srgbClr val="354F92"/>
                </a:solidFill>
                <a:latin typeface="Calibri" panose="020F0502020204030204" pitchFamily="34" charset="0"/>
                <a:cs typeface="Calibri" panose="020F0502020204030204" pitchFamily="34" charset="0"/>
              </a:rPr>
              <a:t> почва, </a:t>
            </a:r>
            <a:r>
              <a:rPr lang="ru-RU" sz="2400" dirty="0" err="1" smtClean="0">
                <a:solidFill>
                  <a:srgbClr val="354F92"/>
                </a:solidFill>
                <a:latin typeface="Calibri" panose="020F0502020204030204" pitchFamily="34" charset="0"/>
                <a:cs typeface="Calibri" panose="020F0502020204030204" pitchFamily="34" charset="0"/>
              </a:rPr>
              <a:t>която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може</a:t>
            </a:r>
            <a:r>
              <a:rPr lang="ru-RU" sz="2400" dirty="0" smtClean="0">
                <a:solidFill>
                  <a:srgbClr val="354F92"/>
                </a:solidFill>
                <a:latin typeface="Calibri" panose="020F0502020204030204" pitchFamily="34" charset="0"/>
                <a:cs typeface="Calibri" panose="020F0502020204030204" pitchFamily="34" charset="0"/>
              </a:rPr>
              <a:t> да </a:t>
            </a:r>
            <a:r>
              <a:rPr lang="ru-RU" sz="2400" dirty="0" err="1" smtClean="0">
                <a:solidFill>
                  <a:srgbClr val="354F92"/>
                </a:solidFill>
                <a:latin typeface="Calibri" panose="020F0502020204030204" pitchFamily="34" charset="0"/>
                <a:cs typeface="Calibri" panose="020F0502020204030204" pitchFamily="34" charset="0"/>
              </a:rPr>
              <a:t>бъде</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дълбочина</a:t>
            </a:r>
            <a:r>
              <a:rPr lang="ru-RU" sz="2400" dirty="0" smtClean="0">
                <a:solidFill>
                  <a:srgbClr val="354F92"/>
                </a:solidFill>
                <a:latin typeface="Calibri" panose="020F0502020204030204" pitchFamily="34" charset="0"/>
                <a:cs typeface="Calibri" panose="020F0502020204030204" pitchFamily="34" charset="0"/>
              </a:rPr>
              <a:t> до 12 метра. Повдигнатите блата се характеризират с ниско растяща открита растителност - мъхове, острица и пирен.</a:t>
            </a:r>
            <a:endParaRPr lang="en-US" sz="2400" dirty="0">
              <a:solidFill>
                <a:srgbClr val="354F92"/>
              </a:solidFill>
              <a:latin typeface="Calibri" panose="020F0502020204030204" pitchFamily="34" charset="0"/>
              <a:cs typeface="Calibri" panose="020F0502020204030204" pitchFamily="34" charset="0"/>
            </a:endParaRPr>
          </a:p>
          <a:p>
            <a:endParaRPr lang="en-US" sz="2400" dirty="0">
              <a:solidFill>
                <a:srgbClr val="354F92"/>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 xmlns:a16="http://schemas.microsoft.com/office/drawing/2014/main" id="{3924F2EA-DBAD-E8CF-2DA1-188E0A4489BA}"/>
              </a:ext>
            </a:extLst>
          </p:cNvPr>
          <p:cNvPicPr>
            <a:picLocks noChangeAspect="1"/>
          </p:cNvPicPr>
          <p:nvPr/>
        </p:nvPicPr>
        <p:blipFill>
          <a:blip r:embed="rId3"/>
          <a:srcRect t="4961" b="4961"/>
          <a:stretch/>
        </p:blipFill>
        <p:spPr>
          <a:xfrm>
            <a:off x="8516036" y="1241593"/>
            <a:ext cx="3091175" cy="3920748"/>
          </a:xfrm>
          <a:prstGeom prst="rect">
            <a:avLst/>
          </a:prstGeom>
        </p:spPr>
      </p:pic>
      <p:sp>
        <p:nvSpPr>
          <p:cNvPr id="2" name="TextBox 1">
            <a:extLst>
              <a:ext uri="{FF2B5EF4-FFF2-40B4-BE49-F238E27FC236}">
                <a16:creationId xmlns="" xmlns:a16="http://schemas.microsoft.com/office/drawing/2014/main" id="{BD700FA7-215C-D751-9953-57EEE211E6F8}"/>
              </a:ext>
            </a:extLst>
          </p:cNvPr>
          <p:cNvSpPr txBox="1"/>
          <p:nvPr/>
        </p:nvSpPr>
        <p:spPr>
          <a:xfrm>
            <a:off x="738910" y="0"/>
            <a:ext cx="11351490" cy="1421928"/>
          </a:xfrm>
          <a:prstGeom prst="rect">
            <a:avLst/>
          </a:prstGeom>
          <a:noFill/>
        </p:spPr>
        <p:txBody>
          <a:bodyPr wrap="square">
            <a:spAutoFit/>
          </a:bodyPr>
          <a:lstStyle/>
          <a:p>
            <a:pPr>
              <a:lnSpc>
                <a:spcPct val="120000"/>
              </a:lnSpc>
            </a:pPr>
            <a:r>
              <a:rPr lang="ru-RU" sz="3600" b="1" dirty="0" err="1" smtClean="0">
                <a:solidFill>
                  <a:srgbClr val="EC7A42"/>
                </a:solidFill>
              </a:rPr>
              <a:t>Абсорбиране</a:t>
            </a:r>
            <a:r>
              <a:rPr lang="ru-RU" sz="3600" b="1" dirty="0" smtClean="0">
                <a:solidFill>
                  <a:srgbClr val="EC7A42"/>
                </a:solidFill>
              </a:rPr>
              <a:t> на </a:t>
            </a:r>
            <a:r>
              <a:rPr lang="ru-RU" sz="3600" b="1" dirty="0" err="1" smtClean="0">
                <a:solidFill>
                  <a:srgbClr val="EC7A42"/>
                </a:solidFill>
              </a:rPr>
              <a:t>въглерод</a:t>
            </a:r>
            <a:r>
              <a:rPr lang="ru-RU" sz="3600" b="1" dirty="0" smtClean="0">
                <a:solidFill>
                  <a:srgbClr val="EC7A42"/>
                </a:solidFill>
              </a:rPr>
              <a:t> чрез </a:t>
            </a:r>
            <a:r>
              <a:rPr lang="ru-RU" sz="3600" b="1" dirty="0" err="1" smtClean="0">
                <a:solidFill>
                  <a:srgbClr val="EC7A42"/>
                </a:solidFill>
              </a:rPr>
              <a:t>опазване</a:t>
            </a:r>
            <a:r>
              <a:rPr lang="ru-RU" sz="3600" b="1" dirty="0" smtClean="0">
                <a:solidFill>
                  <a:srgbClr val="EC7A42"/>
                </a:solidFill>
              </a:rPr>
              <a:t> на </a:t>
            </a:r>
            <a:r>
              <a:rPr lang="ru-RU" sz="3600" b="1" dirty="0" err="1" smtClean="0">
                <a:solidFill>
                  <a:srgbClr val="EC7A42"/>
                </a:solidFill>
              </a:rPr>
              <a:t>повдигнати</a:t>
            </a:r>
            <a:r>
              <a:rPr lang="ru-RU" sz="3600" b="1" dirty="0" smtClean="0">
                <a:solidFill>
                  <a:srgbClr val="EC7A42"/>
                </a:solidFill>
              </a:rPr>
              <a:t> блата в </a:t>
            </a:r>
            <a:r>
              <a:rPr lang="bg-BG" sz="3600" b="1" dirty="0" smtClean="0">
                <a:solidFill>
                  <a:srgbClr val="EC7A42"/>
                </a:solidFill>
              </a:rPr>
              <a:t>Ирландия</a:t>
            </a:r>
            <a:endParaRPr lang="en-IE" sz="3600" b="1" dirty="0">
              <a:solidFill>
                <a:srgbClr val="EC7A42"/>
              </a:solidFill>
            </a:endParaRPr>
          </a:p>
        </p:txBody>
      </p:sp>
    </p:spTree>
    <p:extLst>
      <p:ext uri="{BB962C8B-B14F-4D97-AF65-F5344CB8AC3E}">
        <p14:creationId xmlns="" xmlns:p14="http://schemas.microsoft.com/office/powerpoint/2010/main" val="35173648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4C73F36-3F08-C5CB-F04D-E0F54321DB9A}"/>
              </a:ext>
            </a:extLst>
          </p:cNvPr>
          <p:cNvSpPr txBox="1"/>
          <p:nvPr/>
        </p:nvSpPr>
        <p:spPr>
          <a:xfrm>
            <a:off x="10438037" y="6031106"/>
            <a:ext cx="1488612" cy="369332"/>
          </a:xfrm>
          <a:prstGeom prst="rect">
            <a:avLst/>
          </a:prstGeom>
          <a:noFill/>
        </p:spPr>
        <p:txBody>
          <a:bodyPr wrap="square" rtlCol="0">
            <a:spAutoFit/>
          </a:bodyPr>
          <a:lstStyle/>
          <a:p>
            <a:r>
              <a:rPr lang="en-IE" b="1" u="sng" dirty="0">
                <a:solidFill>
                  <a:schemeClr val="bg1"/>
                </a:solidFill>
                <a:hlinkClick r:id="rId2"/>
              </a:rPr>
              <a:t>Source</a:t>
            </a:r>
            <a:r>
              <a:rPr lang="en-IE" b="1" u="sng" dirty="0">
                <a:solidFill>
                  <a:schemeClr val="bg1"/>
                </a:solidFill>
              </a:rPr>
              <a:t> </a:t>
            </a:r>
          </a:p>
        </p:txBody>
      </p:sp>
      <p:sp>
        <p:nvSpPr>
          <p:cNvPr id="3" name="Text Placeholder 2">
            <a:extLst>
              <a:ext uri="{FF2B5EF4-FFF2-40B4-BE49-F238E27FC236}">
                <a16:creationId xmlns="" xmlns:a16="http://schemas.microsoft.com/office/drawing/2014/main" id="{D37D8072-FAF8-5156-C64A-8900102F8D42}"/>
              </a:ext>
            </a:extLst>
          </p:cNvPr>
          <p:cNvSpPr>
            <a:spLocks noGrp="1"/>
          </p:cNvSpPr>
          <p:nvPr>
            <p:ph type="body" sz="quarter" idx="16"/>
          </p:nvPr>
        </p:nvSpPr>
        <p:spPr>
          <a:xfrm>
            <a:off x="904856" y="550905"/>
            <a:ext cx="4115013" cy="1511601"/>
          </a:xfrm>
        </p:spPr>
        <p:txBody>
          <a:bodyPr/>
          <a:lstStyle/>
          <a:p>
            <a:r>
              <a:rPr lang="bg-BG" dirty="0" smtClean="0"/>
              <a:t>Необратими щети</a:t>
            </a:r>
            <a:endParaRPr lang="en-IE" dirty="0"/>
          </a:p>
        </p:txBody>
      </p:sp>
      <p:sp>
        <p:nvSpPr>
          <p:cNvPr id="5" name="Text Placeholder 4">
            <a:extLst>
              <a:ext uri="{FF2B5EF4-FFF2-40B4-BE49-F238E27FC236}">
                <a16:creationId xmlns="" xmlns:a16="http://schemas.microsoft.com/office/drawing/2014/main" id="{0241CB1B-16C1-39F1-47BD-3097465877DE}"/>
              </a:ext>
            </a:extLst>
          </p:cNvPr>
          <p:cNvSpPr txBox="1">
            <a:spLocks noGrp="1"/>
          </p:cNvSpPr>
          <p:nvPr>
            <p:ph type="body" sz="quarter" idx="18"/>
          </p:nvPr>
        </p:nvSpPr>
        <p:spPr>
          <a:xfrm>
            <a:off x="581025" y="1123950"/>
            <a:ext cx="5191125" cy="5164491"/>
          </a:xfrm>
          <a:prstGeom prst="rect">
            <a:avLst/>
          </a:prstGeom>
          <a:noFill/>
        </p:spPr>
        <p:txBody>
          <a:bodyPr wrap="square" rtlCol="0">
            <a:spAutoFit/>
          </a:bodyPr>
          <a:lstStyle/>
          <a:p>
            <a:pPr marL="0">
              <a:lnSpc>
                <a:spcPct val="107000"/>
              </a:lnSpc>
              <a:spcAft>
                <a:spcPts val="800"/>
              </a:spcAft>
            </a:pPr>
            <a:r>
              <a:rPr lang="ru-RU" sz="2000" dirty="0" smtClean="0">
                <a:solidFill>
                  <a:srgbClr val="354F92"/>
                </a:solidFill>
                <a:cs typeface="Times New Roman" panose="02020603050405020304" pitchFamily="18" charset="0"/>
              </a:rPr>
              <a:t>Междуправителствената експертна група по климатичните промени – IPCC, предупреди, че без незабавно и значително намаляване на емисиите е невъзможно намаляването на глобалното затопляне с 1,5°C.   </a:t>
            </a:r>
          </a:p>
          <a:p>
            <a:pPr marL="0">
              <a:lnSpc>
                <a:spcPct val="107000"/>
              </a:lnSpc>
              <a:spcAft>
                <a:spcPts val="800"/>
              </a:spcAft>
            </a:pPr>
            <a:r>
              <a:rPr lang="ru-RU" sz="2000" dirty="0" smtClean="0">
                <a:solidFill>
                  <a:srgbClr val="354F92"/>
                </a:solidFill>
                <a:cs typeface="Times New Roman" panose="02020603050405020304" pitchFamily="18" charset="0"/>
              </a:rPr>
              <a:t>Но </a:t>
            </a:r>
            <a:r>
              <a:rPr lang="ru-RU" sz="2000" dirty="0" err="1" smtClean="0">
                <a:solidFill>
                  <a:srgbClr val="354F92"/>
                </a:solidFill>
                <a:cs typeface="Times New Roman" panose="02020603050405020304" pitchFamily="18" charset="0"/>
              </a:rPr>
              <a:t>какво</a:t>
            </a:r>
            <a:r>
              <a:rPr lang="ru-RU" sz="2000" dirty="0" smtClean="0">
                <a:solidFill>
                  <a:srgbClr val="354F92"/>
                </a:solidFill>
                <a:cs typeface="Times New Roman" panose="02020603050405020304" pitchFamily="18" charset="0"/>
              </a:rPr>
              <a:t> е </a:t>
            </a:r>
            <a:r>
              <a:rPr lang="ru-RU" sz="2000" dirty="0" err="1" smtClean="0">
                <a:solidFill>
                  <a:srgbClr val="354F92"/>
                </a:solidFill>
                <a:cs typeface="Times New Roman" panose="02020603050405020304" pitchFamily="18" charset="0"/>
              </a:rPr>
              <a:t>значението</a:t>
            </a:r>
            <a:r>
              <a:rPr lang="ru-RU" sz="2000" dirty="0" smtClean="0">
                <a:solidFill>
                  <a:srgbClr val="354F92"/>
                </a:solidFill>
                <a:cs typeface="Times New Roman" panose="02020603050405020304" pitchFamily="18" charset="0"/>
              </a:rPr>
              <a:t> на </a:t>
            </a:r>
            <a:r>
              <a:rPr lang="ru-RU" sz="2000" dirty="0" err="1" smtClean="0">
                <a:solidFill>
                  <a:srgbClr val="354F92"/>
                </a:solidFill>
                <a:cs typeface="Times New Roman" panose="02020603050405020304" pitchFamily="18" charset="0"/>
              </a:rPr>
              <a:t>тази</a:t>
            </a:r>
            <a:r>
              <a:rPr lang="ru-RU" sz="2000" dirty="0" smtClean="0">
                <a:solidFill>
                  <a:srgbClr val="354F92"/>
                </a:solidFill>
                <a:cs typeface="Times New Roman" panose="02020603050405020304" pitchFamily="18" charset="0"/>
              </a:rPr>
              <a:t> цел?  </a:t>
            </a:r>
          </a:p>
          <a:p>
            <a:pPr marL="0">
              <a:lnSpc>
                <a:spcPct val="107000"/>
              </a:lnSpc>
              <a:spcAft>
                <a:spcPts val="800"/>
              </a:spcAft>
            </a:pPr>
            <a:r>
              <a:rPr lang="ru-RU" sz="2000" dirty="0" smtClean="0">
                <a:solidFill>
                  <a:srgbClr val="354F92"/>
                </a:solidFill>
                <a:cs typeface="Times New Roman" panose="02020603050405020304" pitchFamily="18" charset="0"/>
              </a:rPr>
              <a:t>Вече </a:t>
            </a:r>
            <a:r>
              <a:rPr lang="ru-RU" sz="2000" dirty="0" err="1" smtClean="0">
                <a:solidFill>
                  <a:srgbClr val="354F92"/>
                </a:solidFill>
                <a:cs typeface="Times New Roman" panose="02020603050405020304" pitchFamily="18" charset="0"/>
              </a:rPr>
              <a:t>говорихме</a:t>
            </a:r>
            <a:r>
              <a:rPr lang="ru-RU" sz="2000" dirty="0" smtClean="0">
                <a:solidFill>
                  <a:srgbClr val="354F92"/>
                </a:solidFill>
                <a:cs typeface="Times New Roman" panose="02020603050405020304" pitchFamily="18" charset="0"/>
              </a:rPr>
              <a:t> за </a:t>
            </a:r>
            <a:r>
              <a:rPr lang="ru-RU" sz="2000" dirty="0" err="1" smtClean="0">
                <a:solidFill>
                  <a:srgbClr val="354F92"/>
                </a:solidFill>
                <a:cs typeface="Times New Roman" panose="02020603050405020304" pitchFamily="18" charset="0"/>
              </a:rPr>
              <a:t>балансите</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които</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съществуват</a:t>
            </a:r>
            <a:r>
              <a:rPr lang="ru-RU" sz="2000" dirty="0" smtClean="0">
                <a:solidFill>
                  <a:srgbClr val="354F92"/>
                </a:solidFill>
                <a:cs typeface="Times New Roman" panose="02020603050405020304" pitchFamily="18" charset="0"/>
              </a:rPr>
              <a:t> в </a:t>
            </a:r>
            <a:r>
              <a:rPr lang="ru-RU" sz="2000" dirty="0" err="1" smtClean="0">
                <a:solidFill>
                  <a:srgbClr val="354F92"/>
                </a:solidFill>
                <a:cs typeface="Times New Roman" panose="02020603050405020304" pitchFamily="18" charset="0"/>
              </a:rPr>
              <a:t>системите</a:t>
            </a:r>
            <a:r>
              <a:rPr lang="ru-RU" sz="2000" dirty="0" smtClean="0">
                <a:solidFill>
                  <a:srgbClr val="354F92"/>
                </a:solidFill>
                <a:cs typeface="Times New Roman" panose="02020603050405020304" pitchFamily="18" charset="0"/>
              </a:rPr>
              <a:t> на </a:t>
            </a:r>
            <a:r>
              <a:rPr lang="ru-RU" sz="2000" dirty="0" err="1" smtClean="0">
                <a:solidFill>
                  <a:srgbClr val="354F92"/>
                </a:solidFill>
                <a:cs typeface="Times New Roman" panose="02020603050405020304" pitchFamily="18" charset="0"/>
              </a:rPr>
              <a:t>Земята</a:t>
            </a:r>
            <a:r>
              <a:rPr lang="ru-RU" sz="2000" dirty="0" smtClean="0">
                <a:solidFill>
                  <a:srgbClr val="354F92"/>
                </a:solidFill>
                <a:cs typeface="Times New Roman" panose="02020603050405020304" pitchFamily="18" charset="0"/>
              </a:rPr>
              <a:t>. </a:t>
            </a:r>
            <a:r>
              <a:rPr lang="en-US" sz="2000" dirty="0" smtClean="0">
                <a:solidFill>
                  <a:srgbClr val="354F92"/>
                </a:solidFill>
                <a:cs typeface="Times New Roman" panose="02020603050405020304" pitchFamily="18" charset="0"/>
              </a:rPr>
              <a:t> </a:t>
            </a:r>
            <a:r>
              <a:rPr lang="ru-RU" sz="2000" dirty="0" smtClean="0">
                <a:solidFill>
                  <a:srgbClr val="354F92"/>
                </a:solidFill>
                <a:cs typeface="Times New Roman" panose="02020603050405020304" pitchFamily="18" charset="0"/>
              </a:rPr>
              <a:t>Достигнем ли </a:t>
            </a:r>
            <a:r>
              <a:rPr lang="ru-RU" sz="2000" dirty="0" err="1" smtClean="0">
                <a:solidFill>
                  <a:srgbClr val="354F92"/>
                </a:solidFill>
                <a:cs typeface="Times New Roman" panose="02020603050405020304" pitchFamily="18" charset="0"/>
              </a:rPr>
              <a:t>точката</a:t>
            </a:r>
            <a:r>
              <a:rPr lang="ru-RU" sz="2000" dirty="0" smtClean="0">
                <a:solidFill>
                  <a:srgbClr val="354F92"/>
                </a:solidFill>
                <a:cs typeface="Times New Roman" panose="02020603050405020304" pitchFamily="18" charset="0"/>
              </a:rPr>
              <a:t> на </a:t>
            </a:r>
            <a:r>
              <a:rPr lang="ru-RU" sz="2000" dirty="0" err="1" smtClean="0">
                <a:solidFill>
                  <a:srgbClr val="354F92"/>
                </a:solidFill>
                <a:cs typeface="Times New Roman" panose="02020603050405020304" pitchFamily="18" charset="0"/>
              </a:rPr>
              <a:t>нарушаване</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на</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равновесието</a:t>
            </a:r>
            <a:r>
              <a:rPr lang="ru-RU" sz="2000" dirty="0" smtClean="0">
                <a:solidFill>
                  <a:srgbClr val="354F92"/>
                </a:solidFill>
                <a:cs typeface="Times New Roman" panose="02020603050405020304" pitchFamily="18" charset="0"/>
              </a:rPr>
              <a:t>, т.е. </a:t>
            </a:r>
            <a:r>
              <a:rPr lang="ru-RU" sz="2000" dirty="0" err="1" smtClean="0">
                <a:solidFill>
                  <a:srgbClr val="354F92"/>
                </a:solidFill>
                <a:cs typeface="Times New Roman" panose="02020603050405020304" pitchFamily="18" charset="0"/>
              </a:rPr>
              <a:t>повратната</a:t>
            </a:r>
            <a:r>
              <a:rPr lang="ru-RU" sz="2000" dirty="0" smtClean="0">
                <a:solidFill>
                  <a:srgbClr val="354F92"/>
                </a:solidFill>
                <a:cs typeface="Times New Roman" panose="02020603050405020304" pitchFamily="18" charset="0"/>
              </a:rPr>
              <a:t> точка, </a:t>
            </a:r>
            <a:r>
              <a:rPr lang="ru-RU" sz="2000" dirty="0" err="1" smtClean="0">
                <a:solidFill>
                  <a:srgbClr val="354F92"/>
                </a:solidFill>
                <a:cs typeface="Times New Roman" panose="02020603050405020304" pitchFamily="18" charset="0"/>
              </a:rPr>
              <a:t>щетите</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стават</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необратими</a:t>
            </a:r>
            <a:r>
              <a:rPr lang="ru-RU" sz="2000" dirty="0" smtClean="0">
                <a:solidFill>
                  <a:srgbClr val="354F92"/>
                </a:solidFill>
                <a:cs typeface="Times New Roman" panose="02020603050405020304" pitchFamily="18" charset="0"/>
              </a:rPr>
              <a:t> и, </a:t>
            </a:r>
            <a:r>
              <a:rPr lang="ru-RU" sz="2000" dirty="0" err="1" smtClean="0">
                <a:solidFill>
                  <a:srgbClr val="354F92"/>
                </a:solidFill>
                <a:cs typeface="Times New Roman" panose="02020603050405020304" pitchFamily="18" charset="0"/>
              </a:rPr>
              <a:t>което</a:t>
            </a:r>
            <a:r>
              <a:rPr lang="ru-RU" sz="2000" dirty="0" smtClean="0">
                <a:solidFill>
                  <a:srgbClr val="354F92"/>
                </a:solidFill>
                <a:cs typeface="Times New Roman" panose="02020603050405020304" pitchFamily="18" charset="0"/>
              </a:rPr>
              <a:t> е </a:t>
            </a:r>
            <a:r>
              <a:rPr lang="ru-RU" sz="2000" dirty="0" err="1" smtClean="0">
                <a:solidFill>
                  <a:srgbClr val="354F92"/>
                </a:solidFill>
                <a:cs typeface="Times New Roman" panose="02020603050405020304" pitchFamily="18" charset="0"/>
              </a:rPr>
              <a:t>още</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по-лошо</a:t>
            </a:r>
            <a:r>
              <a:rPr lang="ru-RU" sz="2000" dirty="0" smtClean="0">
                <a:solidFill>
                  <a:srgbClr val="354F92"/>
                </a:solidFill>
                <a:cs typeface="Times New Roman" panose="02020603050405020304" pitchFamily="18" charset="0"/>
              </a:rPr>
              <a:t>, се </a:t>
            </a:r>
            <a:r>
              <a:rPr lang="ru-RU" sz="2000" dirty="0" err="1" smtClean="0">
                <a:solidFill>
                  <a:srgbClr val="354F92"/>
                </a:solidFill>
                <a:cs typeface="Times New Roman" panose="02020603050405020304" pitchFamily="18" charset="0"/>
              </a:rPr>
              <a:t>ускоряват</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Това</a:t>
            </a:r>
            <a:r>
              <a:rPr lang="ru-RU" sz="2000" dirty="0" smtClean="0">
                <a:solidFill>
                  <a:srgbClr val="354F92"/>
                </a:solidFill>
                <a:cs typeface="Times New Roman" panose="02020603050405020304" pitchFamily="18" charset="0"/>
              </a:rPr>
              <a:t> води до </a:t>
            </a:r>
            <a:r>
              <a:rPr lang="ru-RU" sz="2000" dirty="0" err="1" smtClean="0">
                <a:solidFill>
                  <a:srgbClr val="354F92"/>
                </a:solidFill>
                <a:cs typeface="Times New Roman" panose="02020603050405020304" pitchFamily="18" charset="0"/>
              </a:rPr>
              <a:t>драстично</a:t>
            </a:r>
            <a:r>
              <a:rPr lang="ru-RU" sz="2000" dirty="0" smtClean="0">
                <a:solidFill>
                  <a:srgbClr val="354F92"/>
                </a:solidFill>
                <a:cs typeface="Times New Roman" panose="02020603050405020304" pitchFamily="18" charset="0"/>
              </a:rPr>
              <a:t> увеличение на </a:t>
            </a:r>
            <a:r>
              <a:rPr lang="ru-RU" sz="2000" dirty="0" err="1" smtClean="0">
                <a:solidFill>
                  <a:srgbClr val="354F92"/>
                </a:solidFill>
                <a:cs typeface="Times New Roman" panose="02020603050405020304" pitchFamily="18" charset="0"/>
              </a:rPr>
              <a:t>ефектите</a:t>
            </a:r>
            <a:r>
              <a:rPr lang="ru-RU" sz="2000" dirty="0" smtClean="0">
                <a:solidFill>
                  <a:srgbClr val="354F92"/>
                </a:solidFill>
                <a:cs typeface="Times New Roman" panose="02020603050405020304" pitchFamily="18" charset="0"/>
              </a:rPr>
              <a:t> от </a:t>
            </a:r>
            <a:r>
              <a:rPr lang="ru-RU" sz="2000" dirty="0" err="1" smtClean="0">
                <a:solidFill>
                  <a:srgbClr val="354F92"/>
                </a:solidFill>
                <a:cs typeface="Times New Roman" panose="02020603050405020304" pitchFamily="18" charset="0"/>
              </a:rPr>
              <a:t>изменението</a:t>
            </a:r>
            <a:r>
              <a:rPr lang="ru-RU" sz="2000" dirty="0" smtClean="0">
                <a:solidFill>
                  <a:srgbClr val="354F92"/>
                </a:solidFill>
                <a:cs typeface="Times New Roman" panose="02020603050405020304" pitchFamily="18" charset="0"/>
              </a:rPr>
              <a:t> на климата.</a:t>
            </a:r>
            <a:endParaRPr lang="en-IE" dirty="0"/>
          </a:p>
        </p:txBody>
      </p:sp>
      <p:pic>
        <p:nvPicPr>
          <p:cNvPr id="1026" name="Picture 2"/>
          <p:cNvPicPr>
            <a:picLocks noChangeAspect="1" noChangeArrowheads="1"/>
          </p:cNvPicPr>
          <p:nvPr/>
        </p:nvPicPr>
        <p:blipFill>
          <a:blip r:embed="rId3"/>
          <a:srcRect/>
          <a:stretch>
            <a:fillRect/>
          </a:stretch>
        </p:blipFill>
        <p:spPr bwMode="auto">
          <a:xfrm>
            <a:off x="5772150" y="1710081"/>
            <a:ext cx="5822077" cy="3935765"/>
          </a:xfrm>
          <a:prstGeom prst="rect">
            <a:avLst/>
          </a:prstGeom>
          <a:noFill/>
          <a:ln w="9525">
            <a:noFill/>
            <a:miter lim="800000"/>
            <a:headEnd/>
            <a:tailEnd/>
          </a:ln>
        </p:spPr>
      </p:pic>
    </p:spTree>
    <p:extLst>
      <p:ext uri="{BB962C8B-B14F-4D97-AF65-F5344CB8AC3E}">
        <p14:creationId xmlns="" xmlns:p14="http://schemas.microsoft.com/office/powerpoint/2010/main" val="40056363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 xmlns:a16="http://schemas.microsoft.com/office/drawing/2014/main" id="{BFED39D4-7B65-1A4B-E654-D2CF76ED8558}"/>
              </a:ext>
            </a:extLst>
          </p:cNvPr>
          <p:cNvSpPr>
            <a:spLocks noGrp="1"/>
          </p:cNvSpPr>
          <p:nvPr>
            <p:ph type="body" sz="quarter" idx="36"/>
          </p:nvPr>
        </p:nvSpPr>
        <p:spPr>
          <a:xfrm>
            <a:off x="4710545" y="246411"/>
            <a:ext cx="7481455" cy="2098588"/>
          </a:xfrm>
        </p:spPr>
        <p:txBody>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bg-BG" sz="2400" b="1" i="0" u="none" strike="noStrike" kern="1200" cap="none" spc="0" normalizeH="0" baseline="0" noProof="0" dirty="0" smtClean="0">
                <a:ln>
                  <a:noFill/>
                </a:ln>
                <a:solidFill>
                  <a:srgbClr val="EB7339"/>
                </a:solidFill>
                <a:effectLst/>
                <a:uLnTx/>
                <a:uFillTx/>
                <a:latin typeface="Calibri" panose="020F0502020204030204" pitchFamily="34" charset="0"/>
                <a:ea typeface="+mn-ea"/>
                <a:cs typeface="Calibri" panose="020F0502020204030204" pitchFamily="34" charset="0"/>
              </a:rPr>
              <a:t>Повратната точка на полярните ледени шапки </a:t>
            </a:r>
            <a:endParaRPr lang="en-IE" sz="2000" dirty="0"/>
          </a:p>
          <a:p>
            <a:r>
              <a:rPr lang="ru-RU" sz="2000" dirty="0" err="1" smtClean="0"/>
              <a:t>Полярните</a:t>
            </a:r>
            <a:r>
              <a:rPr lang="ru-RU" sz="2000" dirty="0" smtClean="0"/>
              <a:t> ледени </a:t>
            </a:r>
            <a:r>
              <a:rPr lang="ru-RU" sz="2000" dirty="0"/>
              <a:t>шапки на </a:t>
            </a:r>
            <a:r>
              <a:rPr lang="ru-RU" sz="2000" dirty="0" err="1"/>
              <a:t>Земята</a:t>
            </a:r>
            <a:r>
              <a:rPr lang="ru-RU" sz="2000" dirty="0"/>
              <a:t> </a:t>
            </a:r>
            <a:r>
              <a:rPr lang="ru-RU" sz="2000" dirty="0" err="1"/>
              <a:t>отразяват</a:t>
            </a:r>
            <a:r>
              <a:rPr lang="ru-RU" sz="2000" dirty="0"/>
              <a:t> част от </a:t>
            </a:r>
            <a:r>
              <a:rPr lang="ru-RU" sz="2000" dirty="0" err="1"/>
              <a:t>слънчевата</a:t>
            </a:r>
            <a:r>
              <a:rPr lang="ru-RU" sz="2000" dirty="0"/>
              <a:t> </a:t>
            </a:r>
            <a:r>
              <a:rPr lang="ru-RU" sz="2000" dirty="0" err="1"/>
              <a:t>енергия</a:t>
            </a:r>
            <a:r>
              <a:rPr lang="ru-RU" sz="2000" dirty="0"/>
              <a:t>. Когато ледените шапки се </a:t>
            </a:r>
            <a:r>
              <a:rPr lang="ru-RU" sz="2000" dirty="0" smtClean="0"/>
              <a:t>стопят под тях ще се разкрият вода </a:t>
            </a:r>
            <a:r>
              <a:rPr lang="ru-RU" sz="2000" dirty="0"/>
              <a:t>и </a:t>
            </a:r>
            <a:r>
              <a:rPr lang="ru-RU" sz="2000" dirty="0" smtClean="0"/>
              <a:t>скали, </a:t>
            </a:r>
            <a:r>
              <a:rPr lang="ru-RU" sz="2000" dirty="0"/>
              <a:t>които </a:t>
            </a:r>
            <a:r>
              <a:rPr lang="ru-RU" sz="2000" dirty="0" smtClean="0"/>
              <a:t>ще абсорбират </a:t>
            </a:r>
            <a:r>
              <a:rPr lang="ru-RU" sz="2000" dirty="0"/>
              <a:t>повече топлина, което от своя страна води до </a:t>
            </a:r>
            <a:r>
              <a:rPr lang="ru-RU" sz="2000" dirty="0" smtClean="0"/>
              <a:t>повишаване </a:t>
            </a:r>
            <a:r>
              <a:rPr lang="ru-RU" sz="2000" dirty="0"/>
              <a:t>температурата на </a:t>
            </a:r>
            <a:r>
              <a:rPr lang="ru-RU" sz="2000" dirty="0" smtClean="0"/>
              <a:t>заобикалящия воден басейн и така цикълът </a:t>
            </a:r>
            <a:r>
              <a:rPr lang="ru-RU" sz="2000" dirty="0"/>
              <a:t>продължава.</a:t>
            </a:r>
            <a:endParaRPr lang="en-IE" sz="2000" dirty="0"/>
          </a:p>
        </p:txBody>
      </p:sp>
      <p:sp>
        <p:nvSpPr>
          <p:cNvPr id="8" name="Text Placeholder 7">
            <a:extLst>
              <a:ext uri="{FF2B5EF4-FFF2-40B4-BE49-F238E27FC236}">
                <a16:creationId xmlns="" xmlns:a16="http://schemas.microsoft.com/office/drawing/2014/main" id="{6FBD25D3-9446-973C-963F-B98B2EDD1504}"/>
              </a:ext>
            </a:extLst>
          </p:cNvPr>
          <p:cNvSpPr>
            <a:spLocks noGrp="1"/>
          </p:cNvSpPr>
          <p:nvPr>
            <p:ph type="body" sz="quarter" idx="37"/>
          </p:nvPr>
        </p:nvSpPr>
        <p:spPr>
          <a:xfrm>
            <a:off x="3701269" y="707321"/>
            <a:ext cx="1232765" cy="955625"/>
          </a:xfrm>
        </p:spPr>
        <p:txBody>
          <a:bodyPr/>
          <a:lstStyle/>
          <a:p>
            <a:r>
              <a:rPr lang="en-IE" dirty="0"/>
              <a:t>01</a:t>
            </a:r>
          </a:p>
        </p:txBody>
      </p:sp>
      <p:sp>
        <p:nvSpPr>
          <p:cNvPr id="13" name="Text Placeholder 12">
            <a:extLst>
              <a:ext uri="{FF2B5EF4-FFF2-40B4-BE49-F238E27FC236}">
                <a16:creationId xmlns="" xmlns:a16="http://schemas.microsoft.com/office/drawing/2014/main" id="{19836103-194D-520A-A852-D1C2A3D86116}"/>
              </a:ext>
            </a:extLst>
          </p:cNvPr>
          <p:cNvSpPr>
            <a:spLocks noGrp="1"/>
          </p:cNvSpPr>
          <p:nvPr>
            <p:ph type="body" sz="quarter" idx="47"/>
          </p:nvPr>
        </p:nvSpPr>
        <p:spPr>
          <a:xfrm>
            <a:off x="3701268" y="3015071"/>
            <a:ext cx="1232765" cy="955625"/>
          </a:xfrm>
        </p:spPr>
        <p:txBody>
          <a:bodyPr/>
          <a:lstStyle/>
          <a:p>
            <a:r>
              <a:rPr lang="en-IE" dirty="0"/>
              <a:t>02</a:t>
            </a:r>
          </a:p>
        </p:txBody>
      </p:sp>
      <p:sp>
        <p:nvSpPr>
          <p:cNvPr id="14" name="Text Placeholder 13">
            <a:extLst>
              <a:ext uri="{FF2B5EF4-FFF2-40B4-BE49-F238E27FC236}">
                <a16:creationId xmlns="" xmlns:a16="http://schemas.microsoft.com/office/drawing/2014/main" id="{EAD89B41-1DDD-269E-CA23-A0351268DBC7}"/>
              </a:ext>
            </a:extLst>
          </p:cNvPr>
          <p:cNvSpPr>
            <a:spLocks noGrp="1"/>
          </p:cNvSpPr>
          <p:nvPr>
            <p:ph type="body" sz="quarter" idx="48"/>
          </p:nvPr>
        </p:nvSpPr>
        <p:spPr>
          <a:xfrm>
            <a:off x="3701269" y="5280567"/>
            <a:ext cx="1232765" cy="955625"/>
          </a:xfrm>
        </p:spPr>
        <p:txBody>
          <a:bodyPr/>
          <a:lstStyle/>
          <a:p>
            <a:r>
              <a:rPr lang="en-IE" dirty="0"/>
              <a:t>03</a:t>
            </a:r>
          </a:p>
        </p:txBody>
      </p:sp>
      <p:pic>
        <p:nvPicPr>
          <p:cNvPr id="16" name="Picture 15" descr="A picture containing tree, outdoor, sky, nature&#10;&#10;Description automatically generated">
            <a:extLst>
              <a:ext uri="{FF2B5EF4-FFF2-40B4-BE49-F238E27FC236}">
                <a16:creationId xmlns="" xmlns:a16="http://schemas.microsoft.com/office/drawing/2014/main" id="{0C01351E-798B-3461-AEA7-846243CBB2FF}"/>
              </a:ext>
            </a:extLst>
          </p:cNvPr>
          <p:cNvPicPr>
            <a:picLocks noChangeAspect="1"/>
          </p:cNvPicPr>
          <p:nvPr/>
        </p:nvPicPr>
        <p:blipFill>
          <a:blip r:embed="rId3"/>
          <a:stretch>
            <a:fillRect/>
          </a:stretch>
        </p:blipFill>
        <p:spPr>
          <a:xfrm>
            <a:off x="-17477" y="4633833"/>
            <a:ext cx="3378082" cy="2249092"/>
          </a:xfrm>
          <a:prstGeom prst="rect">
            <a:avLst/>
          </a:prstGeom>
        </p:spPr>
      </p:pic>
      <p:pic>
        <p:nvPicPr>
          <p:cNvPr id="19" name="Picture 18" descr="A picture containing snow, outdoor, nature, wave&#10;&#10;Description automatically generated">
            <a:extLst>
              <a:ext uri="{FF2B5EF4-FFF2-40B4-BE49-F238E27FC236}">
                <a16:creationId xmlns="" xmlns:a16="http://schemas.microsoft.com/office/drawing/2014/main" id="{73459871-616D-AD45-8368-0973092AA731}"/>
              </a:ext>
            </a:extLst>
          </p:cNvPr>
          <p:cNvPicPr>
            <a:picLocks noChangeAspect="1"/>
          </p:cNvPicPr>
          <p:nvPr/>
        </p:nvPicPr>
        <p:blipFill rotWithShape="1">
          <a:blip r:embed="rId4"/>
          <a:srcRect t="32962"/>
          <a:stretch/>
        </p:blipFill>
        <p:spPr>
          <a:xfrm>
            <a:off x="-17477" y="2344999"/>
            <a:ext cx="3378082" cy="2295768"/>
          </a:xfrm>
          <a:prstGeom prst="rect">
            <a:avLst/>
          </a:prstGeom>
        </p:spPr>
      </p:pic>
      <p:pic>
        <p:nvPicPr>
          <p:cNvPr id="21" name="Picture 20" descr="Polar bear mother and baby crossing ice">
            <a:extLst>
              <a:ext uri="{FF2B5EF4-FFF2-40B4-BE49-F238E27FC236}">
                <a16:creationId xmlns="" xmlns:a16="http://schemas.microsoft.com/office/drawing/2014/main" id="{D257C3DE-9D15-17A3-23C1-8A53ECFAECB3}"/>
              </a:ext>
            </a:extLst>
          </p:cNvPr>
          <p:cNvPicPr>
            <a:picLocks noChangeAspect="1"/>
          </p:cNvPicPr>
          <p:nvPr/>
        </p:nvPicPr>
        <p:blipFill>
          <a:blip r:embed="rId5"/>
          <a:stretch>
            <a:fillRect/>
          </a:stretch>
        </p:blipFill>
        <p:spPr>
          <a:xfrm>
            <a:off x="-17477" y="35566"/>
            <a:ext cx="3378082" cy="2299134"/>
          </a:xfrm>
          <a:prstGeom prst="rect">
            <a:avLst/>
          </a:prstGeom>
        </p:spPr>
      </p:pic>
      <p:sp>
        <p:nvSpPr>
          <p:cNvPr id="24" name="Text Placeholder 6">
            <a:extLst>
              <a:ext uri="{FF2B5EF4-FFF2-40B4-BE49-F238E27FC236}">
                <a16:creationId xmlns="" xmlns:a16="http://schemas.microsoft.com/office/drawing/2014/main" id="{2ECC860A-9F9C-BDD6-DF05-B8161D2904E3}"/>
              </a:ext>
            </a:extLst>
          </p:cNvPr>
          <p:cNvSpPr txBox="1">
            <a:spLocks/>
          </p:cNvSpPr>
          <p:nvPr/>
        </p:nvSpPr>
        <p:spPr>
          <a:xfrm>
            <a:off x="4710545" y="2404873"/>
            <a:ext cx="7481455" cy="2228960"/>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lang="en-US" sz="2200" b="0" i="0" kern="1200" smtClean="0">
                <a:solidFill>
                  <a:srgbClr val="000000"/>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bg-BG" sz="2400" b="1" dirty="0" smtClean="0">
                <a:solidFill>
                  <a:srgbClr val="EB7339"/>
                </a:solidFill>
              </a:rPr>
              <a:t>Атмосферна циркулация</a:t>
            </a:r>
            <a:endParaRPr lang="en-US" sz="2400" b="1" dirty="0">
              <a:solidFill>
                <a:srgbClr val="EB7339"/>
              </a:solidFill>
            </a:endParaRPr>
          </a:p>
          <a:p>
            <a:pPr>
              <a:defRPr/>
            </a:pPr>
            <a:r>
              <a:rPr lang="ru-RU" sz="2000" dirty="0" err="1"/>
              <a:t>Климатът</a:t>
            </a:r>
            <a:r>
              <a:rPr lang="ru-RU" sz="2000" dirty="0"/>
              <a:t> и </a:t>
            </a:r>
            <a:r>
              <a:rPr lang="ru-RU" sz="2000" dirty="0" err="1"/>
              <a:t>времето</a:t>
            </a:r>
            <a:r>
              <a:rPr lang="ru-RU" sz="2000" dirty="0"/>
              <a:t> на </a:t>
            </a:r>
            <a:r>
              <a:rPr lang="ru-RU" sz="2000" dirty="0" err="1"/>
              <a:t>Земята</a:t>
            </a:r>
            <a:r>
              <a:rPr lang="ru-RU" sz="2000" dirty="0"/>
              <a:t> се </a:t>
            </a:r>
            <a:r>
              <a:rPr lang="ru-RU" sz="2000" dirty="0" err="1"/>
              <a:t>диктуват</a:t>
            </a:r>
            <a:r>
              <a:rPr lang="ru-RU" sz="2000" dirty="0"/>
              <a:t> от </a:t>
            </a:r>
            <a:r>
              <a:rPr lang="ru-RU" sz="2000" dirty="0" err="1" smtClean="0"/>
              <a:t>циклични</a:t>
            </a:r>
            <a:r>
              <a:rPr lang="ru-RU" sz="2000" dirty="0" smtClean="0"/>
              <a:t> явления, </a:t>
            </a:r>
            <a:r>
              <a:rPr lang="ru-RU" sz="2000" dirty="0" err="1" smtClean="0"/>
              <a:t>които</a:t>
            </a:r>
            <a:r>
              <a:rPr lang="ru-RU" sz="2000" dirty="0" smtClean="0"/>
              <a:t> </a:t>
            </a:r>
            <a:r>
              <a:rPr lang="ru-RU" sz="2000" dirty="0" err="1" smtClean="0"/>
              <a:t>осъществяват</a:t>
            </a:r>
            <a:r>
              <a:rPr lang="ru-RU" sz="2000" dirty="0" smtClean="0"/>
              <a:t> </a:t>
            </a:r>
            <a:r>
              <a:rPr lang="ru-RU" sz="2000" dirty="0" err="1" smtClean="0"/>
              <a:t>пренос</a:t>
            </a:r>
            <a:r>
              <a:rPr lang="ru-RU" sz="2000" dirty="0" smtClean="0"/>
              <a:t> </a:t>
            </a:r>
            <a:r>
              <a:rPr lang="ru-RU" sz="2000" dirty="0"/>
              <a:t>на </a:t>
            </a:r>
            <a:r>
              <a:rPr lang="ru-RU" sz="2000" dirty="0" err="1" smtClean="0"/>
              <a:t>топлина</a:t>
            </a:r>
            <a:r>
              <a:rPr lang="ru-RU" sz="2000" dirty="0" smtClean="0"/>
              <a:t>. </a:t>
            </a:r>
            <a:r>
              <a:rPr lang="ru-RU" sz="2000" dirty="0"/>
              <a:t>С повишаването на температурите и топенето на </a:t>
            </a:r>
            <a:r>
              <a:rPr lang="ru-RU" sz="2000" dirty="0" smtClean="0"/>
              <a:t>ледените </a:t>
            </a:r>
            <a:r>
              <a:rPr lang="ru-RU" sz="2000" dirty="0"/>
              <a:t>шапки тези системи се разрушават, което води до по-екстремни метеорологични </a:t>
            </a:r>
            <a:r>
              <a:rPr lang="ru-RU" sz="2000" dirty="0" smtClean="0"/>
              <a:t>явления (напр</a:t>
            </a:r>
            <a:r>
              <a:rPr lang="ru-RU" sz="2000" dirty="0"/>
              <a:t>. Гълфстрийм, Ел Ниньо, Джетстрийм</a:t>
            </a:r>
            <a:r>
              <a:rPr lang="ru-RU" sz="2000" dirty="0" smtClean="0"/>
              <a:t>).</a:t>
            </a:r>
            <a:endParaRPr lang="en-IE" sz="2000" dirty="0"/>
          </a:p>
        </p:txBody>
      </p:sp>
      <p:sp>
        <p:nvSpPr>
          <p:cNvPr id="29" name="Text Placeholder 6">
            <a:extLst>
              <a:ext uri="{FF2B5EF4-FFF2-40B4-BE49-F238E27FC236}">
                <a16:creationId xmlns="" xmlns:a16="http://schemas.microsoft.com/office/drawing/2014/main" id="{BB24E9C1-7F13-4CEF-481D-7367050993CF}"/>
              </a:ext>
            </a:extLst>
          </p:cNvPr>
          <p:cNvSpPr txBox="1">
            <a:spLocks/>
          </p:cNvSpPr>
          <p:nvPr/>
        </p:nvSpPr>
        <p:spPr>
          <a:xfrm>
            <a:off x="4710545" y="4498109"/>
            <a:ext cx="7481455" cy="2359891"/>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lang="en-US" sz="2200" b="0" i="0" kern="1200" smtClean="0">
                <a:solidFill>
                  <a:srgbClr val="000000"/>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ru-RU" sz="2400" b="1" dirty="0" err="1">
                <a:solidFill>
                  <a:srgbClr val="EB7339"/>
                </a:solidFill>
              </a:rPr>
              <a:t>Повратна</a:t>
            </a:r>
            <a:r>
              <a:rPr lang="ru-RU" sz="2400" b="1" dirty="0">
                <a:solidFill>
                  <a:srgbClr val="EB7339"/>
                </a:solidFill>
              </a:rPr>
              <a:t> точка на </a:t>
            </a:r>
            <a:r>
              <a:rPr lang="ru-RU" sz="2400" b="1" dirty="0" err="1">
                <a:solidFill>
                  <a:srgbClr val="EB7339"/>
                </a:solidFill>
              </a:rPr>
              <a:t>екосистемите</a:t>
            </a:r>
            <a:r>
              <a:rPr lang="ru-RU" sz="2400" b="1" dirty="0">
                <a:solidFill>
                  <a:srgbClr val="EB7339"/>
                </a:solidFill>
              </a:rPr>
              <a:t> в </a:t>
            </a:r>
            <a:r>
              <a:rPr lang="ru-RU" sz="2400" b="1" dirty="0" err="1">
                <a:solidFill>
                  <a:srgbClr val="EB7339"/>
                </a:solidFill>
              </a:rPr>
              <a:t>голям</a:t>
            </a:r>
            <a:r>
              <a:rPr lang="ru-RU" sz="2400" b="1" dirty="0">
                <a:solidFill>
                  <a:srgbClr val="EB7339"/>
                </a:solidFill>
              </a:rPr>
              <a:t> </a:t>
            </a:r>
            <a:r>
              <a:rPr lang="ru-RU" sz="2400" b="1" dirty="0" err="1" smtClean="0">
                <a:solidFill>
                  <a:srgbClr val="EB7339"/>
                </a:solidFill>
              </a:rPr>
              <a:t>мащаб</a:t>
            </a:r>
            <a:endParaRPr lang="ru-RU" sz="2400" b="1" dirty="0" smtClean="0">
              <a:solidFill>
                <a:srgbClr val="EB7339"/>
              </a:solidFill>
            </a:endParaRPr>
          </a:p>
          <a:p>
            <a:pPr>
              <a:defRPr/>
            </a:pPr>
            <a:r>
              <a:rPr lang="ru-RU" sz="2000" dirty="0"/>
              <a:t>Водната система и местните дъждовни системи, обграждащи големи екосистеми като Амазонка, се </a:t>
            </a:r>
            <a:r>
              <a:rPr lang="ru-RU" sz="2000" dirty="0" smtClean="0"/>
              <a:t>определят </a:t>
            </a:r>
            <a:r>
              <a:rPr lang="ru-RU" sz="2000" dirty="0"/>
              <a:t>от водата, отделяна от дърветата по време на фотосинтезата. </a:t>
            </a:r>
            <a:r>
              <a:rPr lang="ru-RU" sz="2000" dirty="0" err="1"/>
              <a:t>Когато</a:t>
            </a:r>
            <a:r>
              <a:rPr lang="ru-RU" sz="2000" dirty="0"/>
              <a:t> се </a:t>
            </a:r>
            <a:r>
              <a:rPr lang="ru-RU" sz="2000" dirty="0" err="1"/>
              <a:t>достигне</a:t>
            </a:r>
            <a:r>
              <a:rPr lang="ru-RU" sz="2000" dirty="0"/>
              <a:t> </a:t>
            </a:r>
            <a:r>
              <a:rPr lang="ru-RU" sz="2000" dirty="0" err="1" smtClean="0"/>
              <a:t>повратна</a:t>
            </a:r>
            <a:r>
              <a:rPr lang="ru-RU" sz="2000" dirty="0" smtClean="0"/>
              <a:t> точка на </a:t>
            </a:r>
            <a:r>
              <a:rPr lang="ru-RU" sz="2000" dirty="0" err="1" smtClean="0"/>
              <a:t>унищожение</a:t>
            </a:r>
            <a:r>
              <a:rPr lang="ru-RU" sz="2000" dirty="0" smtClean="0"/>
              <a:t> на </a:t>
            </a:r>
            <a:r>
              <a:rPr lang="ru-RU" sz="2000" dirty="0" err="1" smtClean="0"/>
              <a:t>тези</a:t>
            </a:r>
            <a:r>
              <a:rPr lang="ru-RU" sz="2000" dirty="0" smtClean="0"/>
              <a:t> </a:t>
            </a:r>
            <a:r>
              <a:rPr lang="ru-RU" sz="2000" dirty="0" err="1" smtClean="0"/>
              <a:t>екосистеми</a:t>
            </a:r>
            <a:r>
              <a:rPr lang="ru-RU" sz="2000" dirty="0" smtClean="0"/>
              <a:t>, </a:t>
            </a:r>
            <a:r>
              <a:rPr lang="ru-RU" sz="2000" dirty="0" err="1" smtClean="0"/>
              <a:t>водната</a:t>
            </a:r>
            <a:r>
              <a:rPr lang="ru-RU" sz="2000" dirty="0" smtClean="0"/>
              <a:t> </a:t>
            </a:r>
            <a:r>
              <a:rPr lang="ru-RU" sz="2000" dirty="0"/>
              <a:t>система </a:t>
            </a:r>
            <a:r>
              <a:rPr lang="ru-RU" sz="2000" dirty="0" err="1"/>
              <a:t>може</a:t>
            </a:r>
            <a:r>
              <a:rPr lang="ru-RU" sz="2000" dirty="0"/>
              <a:t> да </a:t>
            </a:r>
            <a:r>
              <a:rPr lang="ru-RU" sz="2000" dirty="0" err="1"/>
              <a:t>бъде</a:t>
            </a:r>
            <a:r>
              <a:rPr lang="ru-RU" sz="2000" dirty="0"/>
              <a:t> </a:t>
            </a:r>
            <a:r>
              <a:rPr lang="ru-RU" sz="2000" dirty="0" err="1"/>
              <a:t>прекъсната</a:t>
            </a:r>
            <a:r>
              <a:rPr lang="ru-RU" sz="2000" dirty="0"/>
              <a:t>, </a:t>
            </a:r>
            <a:r>
              <a:rPr lang="ru-RU" sz="2000" dirty="0" err="1"/>
              <a:t>което</a:t>
            </a:r>
            <a:r>
              <a:rPr lang="ru-RU" sz="2000" dirty="0"/>
              <a:t> </a:t>
            </a:r>
            <a:r>
              <a:rPr lang="ru-RU" sz="2000" dirty="0" err="1"/>
              <a:t>да</a:t>
            </a:r>
            <a:r>
              <a:rPr lang="ru-RU" sz="2000" dirty="0"/>
              <a:t> </a:t>
            </a:r>
            <a:r>
              <a:rPr lang="ru-RU" sz="2000" dirty="0" err="1"/>
              <a:t>доведе</a:t>
            </a:r>
            <a:r>
              <a:rPr lang="ru-RU" sz="2000" dirty="0"/>
              <a:t> до </a:t>
            </a:r>
            <a:r>
              <a:rPr lang="ru-RU" sz="2000" dirty="0" err="1"/>
              <a:t>недостиг</a:t>
            </a:r>
            <a:r>
              <a:rPr lang="ru-RU" sz="2000" dirty="0"/>
              <a:t> на вода и </a:t>
            </a:r>
            <a:r>
              <a:rPr lang="ru-RU" sz="2000" dirty="0" err="1"/>
              <a:t>по-нататъшно</a:t>
            </a:r>
            <a:r>
              <a:rPr lang="ru-RU" sz="2000" dirty="0"/>
              <a:t> </a:t>
            </a:r>
            <a:r>
              <a:rPr lang="ru-RU" sz="2000" dirty="0" err="1"/>
              <a:t>унищожаване</a:t>
            </a:r>
            <a:r>
              <a:rPr lang="ru-RU" sz="2000" dirty="0"/>
              <a:t> на </a:t>
            </a:r>
            <a:r>
              <a:rPr lang="ru-RU" sz="2000" dirty="0" err="1" smtClean="0"/>
              <a:t>екосистемата</a:t>
            </a:r>
            <a:r>
              <a:rPr lang="bg-BG" sz="2000" dirty="0"/>
              <a:t>.</a:t>
            </a:r>
            <a:endParaRPr lang="en-IE" sz="2000" dirty="0"/>
          </a:p>
        </p:txBody>
      </p:sp>
    </p:spTree>
    <p:extLst>
      <p:ext uri="{BB962C8B-B14F-4D97-AF65-F5344CB8AC3E}">
        <p14:creationId xmlns="" xmlns:p14="http://schemas.microsoft.com/office/powerpoint/2010/main" val="25134344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D37D8072-FAF8-5156-C64A-8900102F8D42}"/>
              </a:ext>
            </a:extLst>
          </p:cNvPr>
          <p:cNvSpPr>
            <a:spLocks noGrp="1"/>
          </p:cNvSpPr>
          <p:nvPr>
            <p:ph type="body" sz="quarter" idx="16"/>
          </p:nvPr>
        </p:nvSpPr>
        <p:spPr>
          <a:xfrm>
            <a:off x="904856" y="471889"/>
            <a:ext cx="4115013" cy="1158659"/>
          </a:xfrm>
        </p:spPr>
        <p:txBody>
          <a:bodyPr/>
          <a:lstStyle/>
          <a:p>
            <a:r>
              <a:rPr lang="bg-BG" dirty="0" smtClean="0"/>
              <a:t>Все още изгубени  в превода</a:t>
            </a:r>
            <a:r>
              <a:rPr lang="en-IE" dirty="0" smtClean="0"/>
              <a:t>? </a:t>
            </a:r>
            <a:endParaRPr lang="en-IE" dirty="0"/>
          </a:p>
        </p:txBody>
      </p:sp>
      <p:sp>
        <p:nvSpPr>
          <p:cNvPr id="5" name="Text Placeholder 4">
            <a:extLst>
              <a:ext uri="{FF2B5EF4-FFF2-40B4-BE49-F238E27FC236}">
                <a16:creationId xmlns="" xmlns:a16="http://schemas.microsoft.com/office/drawing/2014/main" id="{0241CB1B-16C1-39F1-47BD-3097465877DE}"/>
              </a:ext>
            </a:extLst>
          </p:cNvPr>
          <p:cNvSpPr txBox="1">
            <a:spLocks noGrp="1"/>
          </p:cNvSpPr>
          <p:nvPr>
            <p:ph type="body" sz="quarter" idx="18"/>
          </p:nvPr>
        </p:nvSpPr>
        <p:spPr>
          <a:xfrm>
            <a:off x="904856" y="1532071"/>
            <a:ext cx="4525560" cy="5033366"/>
          </a:xfrm>
          <a:prstGeom prst="rect">
            <a:avLst/>
          </a:prstGeom>
          <a:noFill/>
        </p:spPr>
        <p:txBody>
          <a:bodyPr wrap="square" rtlCol="0">
            <a:spAutoFit/>
          </a:bodyPr>
          <a:lstStyle/>
          <a:p>
            <a:pPr marL="0">
              <a:lnSpc>
                <a:spcPct val="107000"/>
              </a:lnSpc>
              <a:spcAft>
                <a:spcPts val="800"/>
              </a:spcAft>
            </a:pPr>
            <a:r>
              <a:rPr lang="ru-RU" sz="2000" dirty="0" err="1" smtClean="0">
                <a:solidFill>
                  <a:srgbClr val="354F92"/>
                </a:solidFill>
                <a:ea typeface="Calibri" panose="020F0502020204030204" pitchFamily="34" charset="0"/>
                <a:cs typeface="Times New Roman" panose="02020603050405020304" pitchFamily="18" charset="0"/>
              </a:rPr>
              <a:t>Основното</a:t>
            </a:r>
            <a:r>
              <a:rPr lang="ru-RU" sz="2000" dirty="0" smtClean="0">
                <a:solidFill>
                  <a:srgbClr val="354F92"/>
                </a:solidFill>
                <a:ea typeface="Calibri" panose="020F0502020204030204" pitchFamily="34" charset="0"/>
                <a:cs typeface="Times New Roman" panose="02020603050405020304" pitchFamily="18" charset="0"/>
              </a:rPr>
              <a:t> е, </a:t>
            </a:r>
            <a:r>
              <a:rPr lang="ru-RU" sz="2000" dirty="0" err="1" smtClean="0">
                <a:solidFill>
                  <a:srgbClr val="354F92"/>
                </a:solidFill>
                <a:ea typeface="Calibri" panose="020F0502020204030204" pitchFamily="34" charset="0"/>
                <a:cs typeface="Times New Roman" panose="02020603050405020304" pitchFamily="18" charset="0"/>
              </a:rPr>
              <a:t>че</a:t>
            </a:r>
            <a:r>
              <a:rPr lang="ru-RU" sz="2000" dirty="0" smtClean="0">
                <a:solidFill>
                  <a:srgbClr val="354F92"/>
                </a:solidFill>
                <a:ea typeface="Calibri" panose="020F0502020204030204" pitchFamily="34" charset="0"/>
                <a:cs typeface="Times New Roman" panose="02020603050405020304" pitchFamily="18" charset="0"/>
              </a:rPr>
              <a:t> </a:t>
            </a:r>
            <a:r>
              <a:rPr lang="ru-RU" sz="2000" b="1" dirty="0" err="1" smtClean="0">
                <a:solidFill>
                  <a:srgbClr val="354F92"/>
                </a:solidFill>
                <a:ea typeface="Calibri" panose="020F0502020204030204" pitchFamily="34" charset="0"/>
                <a:cs typeface="Times New Roman" panose="02020603050405020304" pitchFamily="18" charset="0"/>
              </a:rPr>
              <a:t>използваме</a:t>
            </a:r>
            <a:r>
              <a:rPr lang="ru-RU" sz="2000" b="1" dirty="0" smtClean="0">
                <a:solidFill>
                  <a:srgbClr val="354F92"/>
                </a:solidFill>
                <a:ea typeface="Calibri" panose="020F0502020204030204" pitchFamily="34" charset="0"/>
                <a:cs typeface="Times New Roman" panose="02020603050405020304" pitchFamily="18" charset="0"/>
              </a:rPr>
              <a:t> </a:t>
            </a:r>
            <a:r>
              <a:rPr lang="ru-RU" sz="2000" b="1" dirty="0" err="1" smtClean="0">
                <a:solidFill>
                  <a:srgbClr val="354F92"/>
                </a:solidFill>
                <a:ea typeface="Calibri" panose="020F0502020204030204" pitchFamily="34" charset="0"/>
                <a:cs typeface="Times New Roman" panose="02020603050405020304" pitchFamily="18" charset="0"/>
              </a:rPr>
              <a:t>повече</a:t>
            </a:r>
            <a:r>
              <a:rPr lang="ru-RU" sz="2000" b="1" dirty="0" smtClean="0">
                <a:solidFill>
                  <a:srgbClr val="354F92"/>
                </a:solidFill>
                <a:ea typeface="Calibri" panose="020F0502020204030204" pitchFamily="34" charset="0"/>
                <a:cs typeface="Times New Roman" panose="02020603050405020304" pitchFamily="18" charset="0"/>
              </a:rPr>
              <a:t> </a:t>
            </a:r>
            <a:r>
              <a:rPr lang="ru-RU" sz="2000" b="1" dirty="0" err="1" smtClean="0">
                <a:solidFill>
                  <a:srgbClr val="354F92"/>
                </a:solidFill>
                <a:ea typeface="Calibri" panose="020F0502020204030204" pitchFamily="34" charset="0"/>
                <a:cs typeface="Times New Roman" panose="02020603050405020304" pitchFamily="18" charset="0"/>
              </a:rPr>
              <a:t>ресурси</a:t>
            </a:r>
            <a:r>
              <a:rPr lang="ru-RU" sz="2000" b="1" dirty="0" smtClean="0">
                <a:solidFill>
                  <a:srgbClr val="354F92"/>
                </a:solidFill>
                <a:ea typeface="Calibri" panose="020F0502020204030204" pitchFamily="34" charset="0"/>
                <a:cs typeface="Times New Roman" panose="02020603050405020304" pitchFamily="18" charset="0"/>
              </a:rPr>
              <a:t>,</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отколкото</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системите</a:t>
            </a:r>
            <a:r>
              <a:rPr lang="ru-RU" sz="2000" dirty="0" smtClean="0">
                <a:solidFill>
                  <a:srgbClr val="354F92"/>
                </a:solidFill>
                <a:ea typeface="Calibri" panose="020F0502020204030204" pitchFamily="34" charset="0"/>
                <a:cs typeface="Times New Roman" panose="02020603050405020304" pitchFamily="18" charset="0"/>
              </a:rPr>
              <a:t> на </a:t>
            </a:r>
            <a:r>
              <a:rPr lang="ru-RU" sz="2000" dirty="0" err="1" smtClean="0">
                <a:solidFill>
                  <a:srgbClr val="354F92"/>
                </a:solidFill>
                <a:ea typeface="Calibri" panose="020F0502020204030204" pitchFamily="34" charset="0"/>
                <a:cs typeface="Times New Roman" panose="02020603050405020304" pitchFamily="18" charset="0"/>
              </a:rPr>
              <a:t>Земята</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могат</a:t>
            </a:r>
            <a:r>
              <a:rPr lang="ru-RU" sz="2000" dirty="0" smtClean="0">
                <a:solidFill>
                  <a:srgbClr val="354F92"/>
                </a:solidFill>
                <a:ea typeface="Calibri" panose="020F0502020204030204" pitchFamily="34" charset="0"/>
                <a:cs typeface="Times New Roman" panose="02020603050405020304" pitchFamily="18" charset="0"/>
              </a:rPr>
              <a:t> да предложат.</a:t>
            </a:r>
          </a:p>
          <a:p>
            <a:pPr marL="0">
              <a:lnSpc>
                <a:spcPct val="107000"/>
              </a:lnSpc>
              <a:spcAft>
                <a:spcPts val="800"/>
              </a:spcAft>
            </a:pPr>
            <a:r>
              <a:rPr lang="ru-RU" sz="2000" dirty="0" err="1" smtClean="0">
                <a:solidFill>
                  <a:srgbClr val="354F92"/>
                </a:solidFill>
                <a:ea typeface="Calibri" panose="020F0502020204030204" pitchFamily="34" charset="0"/>
                <a:cs typeface="Times New Roman" panose="02020603050405020304" pitchFamily="18" charset="0"/>
              </a:rPr>
              <a:t>Изменението</a:t>
            </a:r>
            <a:r>
              <a:rPr lang="ru-RU" sz="2000" dirty="0" smtClean="0">
                <a:solidFill>
                  <a:srgbClr val="354F92"/>
                </a:solidFill>
                <a:ea typeface="Calibri" panose="020F0502020204030204" pitchFamily="34" charset="0"/>
                <a:cs typeface="Times New Roman" panose="02020603050405020304" pitchFamily="18" charset="0"/>
              </a:rPr>
              <a:t> на климата е сложен и политически </a:t>
            </a:r>
            <a:r>
              <a:rPr lang="ru-RU" sz="2000" dirty="0" err="1" smtClean="0">
                <a:solidFill>
                  <a:srgbClr val="354F92"/>
                </a:solidFill>
                <a:ea typeface="Calibri" panose="020F0502020204030204" pitchFamily="34" charset="0"/>
                <a:cs typeface="Times New Roman" panose="02020603050405020304" pitchFamily="18" charset="0"/>
              </a:rPr>
              <a:t>въпрос</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който</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използва</a:t>
            </a:r>
            <a:r>
              <a:rPr lang="ru-RU" sz="2000" dirty="0" smtClean="0">
                <a:solidFill>
                  <a:srgbClr val="354F92"/>
                </a:solidFill>
                <a:ea typeface="Calibri" panose="020F0502020204030204" pitchFamily="34" charset="0"/>
                <a:cs typeface="Times New Roman" panose="02020603050405020304" pitchFamily="18" charset="0"/>
              </a:rPr>
              <a:t> много сложна терминология.</a:t>
            </a:r>
          </a:p>
          <a:p>
            <a:pPr marL="0">
              <a:lnSpc>
                <a:spcPct val="107000"/>
              </a:lnSpc>
              <a:spcAft>
                <a:spcPts val="800"/>
              </a:spcAft>
            </a:pPr>
            <a:r>
              <a:rPr lang="ru-RU" sz="2000" dirty="0" err="1" smtClean="0">
                <a:solidFill>
                  <a:srgbClr val="354F92"/>
                </a:solidFill>
                <a:ea typeface="Calibri" panose="020F0502020204030204" pitchFamily="34" charset="0"/>
                <a:cs typeface="Times New Roman" panose="02020603050405020304" pitchFamily="18" charset="0"/>
              </a:rPr>
              <a:t>Ако</a:t>
            </a:r>
            <a:r>
              <a:rPr lang="ru-RU" sz="2000" dirty="0" smtClean="0">
                <a:solidFill>
                  <a:srgbClr val="354F92"/>
                </a:solidFill>
                <a:ea typeface="Calibri" panose="020F0502020204030204" pitchFamily="34" charset="0"/>
                <a:cs typeface="Times New Roman" panose="02020603050405020304" pitchFamily="18" charset="0"/>
              </a:rPr>
              <a:t> се </a:t>
            </a:r>
            <a:r>
              <a:rPr lang="ru-RU" sz="2000" dirty="0" err="1" smtClean="0">
                <a:solidFill>
                  <a:srgbClr val="354F92"/>
                </a:solidFill>
                <a:ea typeface="Calibri" panose="020F0502020204030204" pitchFamily="34" charset="0"/>
                <a:cs typeface="Times New Roman" panose="02020603050405020304" pitchFamily="18" charset="0"/>
              </a:rPr>
              <a:t>затруднявате</a:t>
            </a:r>
            <a:r>
              <a:rPr lang="ru-RU" sz="2000" dirty="0" smtClean="0">
                <a:solidFill>
                  <a:srgbClr val="354F92"/>
                </a:solidFill>
                <a:ea typeface="Calibri" panose="020F0502020204030204" pitchFamily="34" charset="0"/>
                <a:cs typeface="Times New Roman" panose="02020603050405020304" pitchFamily="18" charset="0"/>
              </a:rPr>
              <a:t> с </a:t>
            </a:r>
            <a:r>
              <a:rPr lang="ru-RU" sz="2000" dirty="0" err="1" smtClean="0">
                <a:solidFill>
                  <a:srgbClr val="354F92"/>
                </a:solidFill>
                <a:ea typeface="Calibri" panose="020F0502020204030204" pitchFamily="34" charset="0"/>
                <a:cs typeface="Times New Roman" panose="02020603050405020304" pitchFamily="18" charset="0"/>
              </a:rPr>
              <a:t>терминологията</a:t>
            </a:r>
            <a:r>
              <a:rPr lang="ru-RU" sz="2000" dirty="0" smtClean="0">
                <a:solidFill>
                  <a:srgbClr val="354F92"/>
                </a:solidFill>
                <a:ea typeface="Calibri" panose="020F0502020204030204" pitchFamily="34" charset="0"/>
                <a:cs typeface="Times New Roman" panose="02020603050405020304" pitchFamily="18" charset="0"/>
              </a:rPr>
              <a:t>  в </a:t>
            </a:r>
            <a:r>
              <a:rPr lang="ru-RU" sz="2000" dirty="0" err="1" smtClean="0">
                <a:solidFill>
                  <a:srgbClr val="354F92"/>
                </a:solidFill>
                <a:ea typeface="Calibri" panose="020F0502020204030204" pitchFamily="34" charset="0"/>
                <a:cs typeface="Times New Roman" panose="02020603050405020304" pitchFamily="18" charset="0"/>
              </a:rPr>
              <a:t>тези</a:t>
            </a:r>
            <a:r>
              <a:rPr lang="ru-RU" sz="2000" dirty="0" smtClean="0">
                <a:solidFill>
                  <a:srgbClr val="354F92"/>
                </a:solidFill>
                <a:ea typeface="Calibri" panose="020F0502020204030204" pitchFamily="34" charset="0"/>
                <a:cs typeface="Times New Roman" panose="02020603050405020304" pitchFamily="18" charset="0"/>
              </a:rPr>
              <a:t> модули, </a:t>
            </a:r>
            <a:r>
              <a:rPr lang="ru-RU" sz="2000" dirty="0" err="1" smtClean="0">
                <a:solidFill>
                  <a:srgbClr val="354F92"/>
                </a:solidFill>
                <a:ea typeface="Calibri" panose="020F0502020204030204" pitchFamily="34" charset="0"/>
                <a:cs typeface="Times New Roman" panose="02020603050405020304" pitchFamily="18" charset="0"/>
              </a:rPr>
              <a:t>използвайте</a:t>
            </a:r>
            <a:r>
              <a:rPr lang="ru-RU" sz="2000" dirty="0" smtClean="0">
                <a:solidFill>
                  <a:srgbClr val="354F92"/>
                </a:solidFill>
                <a:ea typeface="Calibri" panose="020F0502020204030204" pitchFamily="34" charset="0"/>
                <a:cs typeface="Times New Roman" panose="02020603050405020304" pitchFamily="18" charset="0"/>
              </a:rPr>
              <a:t> речника с </a:t>
            </a:r>
            <a:r>
              <a:rPr lang="ru-RU" sz="2000" dirty="0" err="1" smtClean="0">
                <a:solidFill>
                  <a:srgbClr val="354F92"/>
                </a:solidFill>
                <a:ea typeface="Calibri" panose="020F0502020204030204" pitchFamily="34" charset="0"/>
                <a:cs typeface="Times New Roman" panose="02020603050405020304" pitchFamily="18" charset="0"/>
              </a:rPr>
              <a:t>термини</a:t>
            </a:r>
            <a:r>
              <a:rPr lang="ru-RU" sz="2000" dirty="0" smtClean="0">
                <a:solidFill>
                  <a:srgbClr val="354F92"/>
                </a:solidFill>
                <a:ea typeface="Calibri" panose="020F0502020204030204" pitchFamily="34" charset="0"/>
                <a:cs typeface="Times New Roman" panose="02020603050405020304" pitchFamily="18" charset="0"/>
              </a:rPr>
              <a:t> </a:t>
            </a:r>
            <a:r>
              <a:rPr lang="en-US" sz="2000" b="1" dirty="0" smtClean="0">
                <a:solidFill>
                  <a:srgbClr val="354F92"/>
                </a:solidFill>
                <a:ea typeface="Calibri" panose="020F0502020204030204" pitchFamily="34" charset="0"/>
                <a:cs typeface="Times New Roman" panose="02020603050405020304" pitchFamily="18" charset="0"/>
              </a:rPr>
              <a:t>Jargon Buster</a:t>
            </a:r>
            <a:r>
              <a:rPr lang="bg-BG" sz="2000" b="1" dirty="0" smtClean="0">
                <a:solidFill>
                  <a:srgbClr val="354F92"/>
                </a:solidFill>
                <a:ea typeface="Calibri" panose="020F0502020204030204" pitchFamily="34" charset="0"/>
                <a:cs typeface="Times New Roman" panose="02020603050405020304" pitchFamily="18" charset="0"/>
              </a:rPr>
              <a:t>, създаден от </a:t>
            </a:r>
            <a:r>
              <a:rPr lang="en-US" sz="2000" b="1" dirty="0" smtClean="0">
                <a:solidFill>
                  <a:srgbClr val="354F92"/>
                </a:solidFill>
                <a:ea typeface="Calibri" panose="020F0502020204030204" pitchFamily="34" charset="0"/>
                <a:cs typeface="Times New Roman" panose="02020603050405020304" pitchFamily="18" charset="0"/>
              </a:rPr>
              <a:t> </a:t>
            </a:r>
            <a:r>
              <a:rPr lang="en-US" sz="2000" b="1" dirty="0">
                <a:solidFill>
                  <a:srgbClr val="354F92"/>
                </a:solidFill>
                <a:ea typeface="Calibri" panose="020F0502020204030204" pitchFamily="34" charset="0"/>
                <a:cs typeface="Times New Roman" panose="02020603050405020304" pitchFamily="18" charset="0"/>
              </a:rPr>
              <a:t>Enterprise Ireland </a:t>
            </a:r>
            <a:endParaRPr lang="en-US" sz="2000" b="1" dirty="0">
              <a:solidFill>
                <a:srgbClr val="354F92"/>
              </a:solidFill>
              <a:effectLst/>
              <a:ea typeface="Calibri" panose="020F0502020204030204" pitchFamily="34" charset="0"/>
              <a:cs typeface="Times New Roman" panose="02020603050405020304" pitchFamily="18" charset="0"/>
            </a:endParaRPr>
          </a:p>
          <a:p>
            <a:pPr>
              <a:lnSpc>
                <a:spcPct val="107000"/>
              </a:lnSpc>
              <a:spcAft>
                <a:spcPts val="800"/>
              </a:spcAft>
            </a:pPr>
            <a:endParaRPr lang="en-IE" sz="2000" dirty="0">
              <a:solidFill>
                <a:srgbClr val="354F92"/>
              </a:solidFill>
              <a:effectLst/>
              <a:ea typeface="Calibri" panose="020F0502020204030204" pitchFamily="34" charset="0"/>
              <a:cs typeface="Times New Roman" panose="02020603050405020304" pitchFamily="18" charset="0"/>
            </a:endParaRPr>
          </a:p>
          <a:p>
            <a:pPr>
              <a:lnSpc>
                <a:spcPct val="107000"/>
              </a:lnSpc>
              <a:spcAft>
                <a:spcPts val="800"/>
              </a:spcAft>
            </a:pPr>
            <a:endParaRPr lang="en-IE" dirty="0"/>
          </a:p>
        </p:txBody>
      </p:sp>
      <p:pic>
        <p:nvPicPr>
          <p:cNvPr id="6" name="Picture 5">
            <a:hlinkClick r:id="rId2"/>
            <a:extLst>
              <a:ext uri="{FF2B5EF4-FFF2-40B4-BE49-F238E27FC236}">
                <a16:creationId xmlns="" xmlns:a16="http://schemas.microsoft.com/office/drawing/2014/main" id="{81EB725E-F779-A65B-34C9-C8FD1D7EDC0B}"/>
              </a:ext>
            </a:extLst>
          </p:cNvPr>
          <p:cNvPicPr>
            <a:picLocks noChangeAspect="1"/>
          </p:cNvPicPr>
          <p:nvPr/>
        </p:nvPicPr>
        <p:blipFill>
          <a:blip r:embed="rId3"/>
          <a:stretch>
            <a:fillRect/>
          </a:stretch>
        </p:blipFill>
        <p:spPr>
          <a:xfrm>
            <a:off x="5673013" y="471889"/>
            <a:ext cx="5949215" cy="5914221"/>
          </a:xfrm>
          <a:prstGeom prst="rect">
            <a:avLst/>
          </a:prstGeom>
        </p:spPr>
      </p:pic>
      <p:pic>
        <p:nvPicPr>
          <p:cNvPr id="7" name="Picture 2" descr="National Adult Literacy Agency (NALA) - For #EarthDay 🌎 take a look at the  Climate Action Jargon Buster developed by merrionstreet.ie Comhairle na nÓg  and EPA Ireland We were delighted to work">
            <a:extLst>
              <a:ext uri="{FF2B5EF4-FFF2-40B4-BE49-F238E27FC236}">
                <a16:creationId xmlns="" xmlns:a16="http://schemas.microsoft.com/office/drawing/2014/main" id="{DF38AB7C-9BF5-7C89-175E-EBA1CB977869}"/>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482371" y="5372488"/>
            <a:ext cx="2077151" cy="1051722"/>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a:extLst>
              <a:ext uri="{FF2B5EF4-FFF2-40B4-BE49-F238E27FC236}">
                <a16:creationId xmlns="" xmlns:a16="http://schemas.microsoft.com/office/drawing/2014/main" id="{30B403F6-4093-4B80-4A7B-7E11F74F7AFE}"/>
              </a:ext>
            </a:extLst>
          </p:cNvPr>
          <p:cNvGrpSpPr/>
          <p:nvPr/>
        </p:nvGrpSpPr>
        <p:grpSpPr>
          <a:xfrm>
            <a:off x="3596031" y="5229224"/>
            <a:ext cx="2566658" cy="981191"/>
            <a:chOff x="3132820" y="5428405"/>
            <a:chExt cx="2521461" cy="1025810"/>
          </a:xfrm>
        </p:grpSpPr>
        <p:sp>
          <p:nvSpPr>
            <p:cNvPr id="9" name="Arrow: Left 8">
              <a:extLst>
                <a:ext uri="{FF2B5EF4-FFF2-40B4-BE49-F238E27FC236}">
                  <a16:creationId xmlns="" xmlns:a16="http://schemas.microsoft.com/office/drawing/2014/main" id="{062C3278-A73D-4DA5-CA3D-A6E042E92C1A}"/>
                </a:ext>
              </a:extLst>
            </p:cNvPr>
            <p:cNvSpPr/>
            <p:nvPr/>
          </p:nvSpPr>
          <p:spPr>
            <a:xfrm rot="10198922">
              <a:off x="3570287" y="5428405"/>
              <a:ext cx="1860722" cy="1025810"/>
            </a:xfrm>
            <a:prstGeom prst="leftArrow">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0" name="TextBox 9">
              <a:extLst>
                <a:ext uri="{FF2B5EF4-FFF2-40B4-BE49-F238E27FC236}">
                  <a16:creationId xmlns="" xmlns:a16="http://schemas.microsoft.com/office/drawing/2014/main" id="{446EC1F1-E409-CC82-D778-2D4AAE56B287}"/>
                </a:ext>
              </a:extLst>
            </p:cNvPr>
            <p:cNvSpPr txBox="1"/>
            <p:nvPr/>
          </p:nvSpPr>
          <p:spPr>
            <a:xfrm rot="21003963">
              <a:off x="3132820" y="5616933"/>
              <a:ext cx="2521461" cy="675722"/>
            </a:xfrm>
            <a:prstGeom prst="rect">
              <a:avLst/>
            </a:prstGeom>
            <a:noFill/>
          </p:spPr>
          <p:txBody>
            <a:bodyPr wrap="square" rtlCol="0">
              <a:spAutoFit/>
            </a:bodyPr>
            <a:lstStyle/>
            <a:p>
              <a:pPr algn="ctr"/>
              <a:r>
                <a:rPr lang="bg-BG" b="1" dirty="0" smtClean="0">
                  <a:solidFill>
                    <a:schemeClr val="bg1"/>
                  </a:solidFill>
                </a:rPr>
                <a:t>Кликнете върху снимката</a:t>
              </a:r>
              <a:endParaRPr lang="en-IE" b="1" dirty="0">
                <a:solidFill>
                  <a:schemeClr val="bg1"/>
                </a:solidFill>
              </a:endParaRPr>
            </a:p>
          </p:txBody>
        </p:sp>
      </p:grpSp>
    </p:spTree>
    <p:extLst>
      <p:ext uri="{BB962C8B-B14F-4D97-AF65-F5344CB8AC3E}">
        <p14:creationId xmlns="" xmlns:p14="http://schemas.microsoft.com/office/powerpoint/2010/main" val="11996780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 xmlns:a16="http://schemas.microsoft.com/office/drawing/2014/main" id="{4EBD50A7-E4F7-1E47-939A-5CC171CCFE0F}"/>
              </a:ext>
            </a:extLst>
          </p:cNvPr>
          <p:cNvPicPr>
            <a:picLocks noGrp="1" noChangeAspect="1"/>
          </p:cNvPicPr>
          <p:nvPr>
            <p:ph type="pic" sz="quarter" idx="10"/>
          </p:nvPr>
        </p:nvPicPr>
        <p:blipFill rotWithShape="1">
          <a:blip r:embed="rId3"/>
          <a:srcRect l="46033" r="8979"/>
          <a:stretch/>
        </p:blipFill>
        <p:spPr>
          <a:xfrm>
            <a:off x="388401" y="385460"/>
            <a:ext cx="4107750" cy="6087079"/>
          </a:xfrm>
        </p:spPr>
      </p:pic>
      <p:sp>
        <p:nvSpPr>
          <p:cNvPr id="9" name="Text Placeholder 8">
            <a:extLst>
              <a:ext uri="{FF2B5EF4-FFF2-40B4-BE49-F238E27FC236}">
                <a16:creationId xmlns="" xmlns:a16="http://schemas.microsoft.com/office/drawing/2014/main" id="{4BCA7494-017B-CC48-9BEC-8F31D90E2329}"/>
              </a:ext>
            </a:extLst>
          </p:cNvPr>
          <p:cNvSpPr>
            <a:spLocks noGrp="1"/>
          </p:cNvSpPr>
          <p:nvPr>
            <p:ph type="body" sz="quarter" idx="18"/>
          </p:nvPr>
        </p:nvSpPr>
        <p:spPr>
          <a:xfrm>
            <a:off x="4734046" y="1979265"/>
            <a:ext cx="6621139" cy="3828651"/>
          </a:xfrm>
        </p:spPr>
        <p:txBody>
          <a:bodyPr lIns="91440" tIns="45720" rIns="91440" bIns="45720" anchor="t"/>
          <a:lstStyle/>
          <a:p>
            <a:pPr marL="0" indent="0"/>
            <a:r>
              <a:rPr lang="ru-RU" dirty="0" err="1" smtClean="0"/>
              <a:t>Този</a:t>
            </a:r>
            <a:r>
              <a:rPr lang="ru-RU" dirty="0" smtClean="0"/>
              <a:t> </a:t>
            </a:r>
            <a:r>
              <a:rPr lang="ru-RU" dirty="0" err="1" smtClean="0"/>
              <a:t>модул</a:t>
            </a:r>
            <a:r>
              <a:rPr lang="ru-RU" dirty="0" smtClean="0"/>
              <a:t> е част от курса </a:t>
            </a:r>
            <a:r>
              <a:rPr lang="ru-RU" dirty="0" err="1" smtClean="0"/>
              <a:t>Шампиони</a:t>
            </a:r>
            <a:r>
              <a:rPr lang="ru-RU" dirty="0" smtClean="0"/>
              <a:t> в </a:t>
            </a:r>
            <a:r>
              <a:rPr lang="ru-RU" dirty="0" err="1" smtClean="0"/>
              <a:t>борбата</a:t>
            </a:r>
            <a:r>
              <a:rPr lang="ru-RU" dirty="0" smtClean="0"/>
              <a:t> с </a:t>
            </a:r>
            <a:r>
              <a:rPr lang="ru-RU" dirty="0" err="1" smtClean="0"/>
              <a:t>климатичните</a:t>
            </a:r>
            <a:r>
              <a:rPr lang="ru-RU" dirty="0" smtClean="0"/>
              <a:t> </a:t>
            </a:r>
            <a:r>
              <a:rPr lang="ru-RU" dirty="0" err="1" smtClean="0"/>
              <a:t>промени</a:t>
            </a:r>
            <a:r>
              <a:rPr lang="ru-RU" dirty="0" smtClean="0"/>
              <a:t> и е </a:t>
            </a:r>
            <a:r>
              <a:rPr lang="ru-RU" dirty="0" err="1" smtClean="0"/>
              <a:t>посветен</a:t>
            </a:r>
            <a:r>
              <a:rPr lang="ru-RU" dirty="0" smtClean="0"/>
              <a:t> на ЦУР 13 </a:t>
            </a:r>
            <a:r>
              <a:rPr lang="ru-RU" dirty="0" err="1" smtClean="0"/>
              <a:t>Борба</a:t>
            </a:r>
            <a:r>
              <a:rPr lang="ru-RU" dirty="0" smtClean="0"/>
              <a:t> с </a:t>
            </a:r>
            <a:r>
              <a:rPr lang="ru-RU" dirty="0" err="1" smtClean="0"/>
              <a:t>климатичните</a:t>
            </a:r>
            <a:r>
              <a:rPr lang="ru-RU" dirty="0" smtClean="0"/>
              <a:t> </a:t>
            </a:r>
            <a:r>
              <a:rPr lang="ru-RU" dirty="0" err="1" smtClean="0"/>
              <a:t>промени</a:t>
            </a:r>
            <a:r>
              <a:rPr lang="ru-RU" dirty="0" smtClean="0"/>
              <a:t> .</a:t>
            </a:r>
          </a:p>
          <a:p>
            <a:pPr marL="0" indent="0"/>
            <a:r>
              <a:rPr lang="ru-RU" dirty="0" err="1" smtClean="0"/>
              <a:t>Ще</a:t>
            </a:r>
            <a:r>
              <a:rPr lang="ru-RU" dirty="0" smtClean="0"/>
              <a:t> проучим </a:t>
            </a:r>
            <a:r>
              <a:rPr lang="ru-RU" dirty="0" err="1" smtClean="0"/>
              <a:t>въпроси</a:t>
            </a:r>
            <a:r>
              <a:rPr lang="ru-RU" dirty="0" smtClean="0"/>
              <a:t> </a:t>
            </a:r>
            <a:r>
              <a:rPr lang="ru-RU" dirty="0" err="1" smtClean="0"/>
              <a:t>като</a:t>
            </a:r>
            <a:r>
              <a:rPr lang="ru-RU" dirty="0" smtClean="0"/>
              <a:t>:</a:t>
            </a:r>
          </a:p>
          <a:p>
            <a:pPr marL="0" indent="0">
              <a:buFont typeface="Arial" pitchFamily="34" charset="0"/>
              <a:buChar char="•"/>
            </a:pPr>
            <a:r>
              <a:rPr lang="ru-RU" dirty="0" smtClean="0"/>
              <a:t> Какво е изменение на климата?</a:t>
            </a:r>
          </a:p>
          <a:p>
            <a:pPr marL="0" indent="0">
              <a:buFont typeface="Arial" pitchFamily="34" charset="0"/>
              <a:buChar char="•"/>
            </a:pPr>
            <a:r>
              <a:rPr lang="ru-RU" dirty="0" smtClean="0"/>
              <a:t> Какво причинява изменението на климата?</a:t>
            </a:r>
          </a:p>
          <a:p>
            <a:pPr marL="0" indent="0">
              <a:buFont typeface="Arial" pitchFamily="34" charset="0"/>
              <a:buChar char="•"/>
            </a:pPr>
            <a:r>
              <a:rPr lang="ru-RU" dirty="0" smtClean="0"/>
              <a:t> Какви са последиците от изменението на</a:t>
            </a:r>
          </a:p>
          <a:p>
            <a:pPr marL="0" indent="0"/>
            <a:r>
              <a:rPr lang="ru-RU" dirty="0" smtClean="0"/>
              <a:t>   климата?</a:t>
            </a:r>
          </a:p>
          <a:p>
            <a:pPr marL="0" indent="0">
              <a:buFont typeface="Arial" pitchFamily="34" charset="0"/>
              <a:buChar char="•"/>
            </a:pPr>
            <a:r>
              <a:rPr lang="ru-RU" dirty="0" smtClean="0"/>
              <a:t> Какво можем да направим?</a:t>
            </a:r>
            <a:endParaRPr lang="en-US" dirty="0">
              <a:cs typeface="Calibri" panose="020F0502020204030204"/>
            </a:endParaRPr>
          </a:p>
        </p:txBody>
      </p:sp>
      <p:sp>
        <p:nvSpPr>
          <p:cNvPr id="27" name="Rectangle 26">
            <a:extLst>
              <a:ext uri="{FF2B5EF4-FFF2-40B4-BE49-F238E27FC236}">
                <a16:creationId xmlns="" xmlns:a16="http://schemas.microsoft.com/office/drawing/2014/main" id="{D9927D92-8775-D745-AAC4-D943074CF86E}"/>
              </a:ext>
            </a:extLst>
          </p:cNvPr>
          <p:cNvSpPr/>
          <p:nvPr/>
        </p:nvSpPr>
        <p:spPr>
          <a:xfrm>
            <a:off x="3926747" y="1252799"/>
            <a:ext cx="629790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 xmlns:a16="http://schemas.microsoft.com/office/drawing/2014/main" id="{81DF1614-A163-CB4E-961C-672CE2D41644}"/>
              </a:ext>
            </a:extLst>
          </p:cNvPr>
          <p:cNvSpPr txBox="1"/>
          <p:nvPr/>
        </p:nvSpPr>
        <p:spPr>
          <a:xfrm>
            <a:off x="4110770" y="1305097"/>
            <a:ext cx="6113885" cy="646331"/>
          </a:xfrm>
          <a:prstGeom prst="rect">
            <a:avLst/>
          </a:prstGeom>
          <a:noFill/>
        </p:spPr>
        <p:txBody>
          <a:bodyPr wrap="square" rtlCol="0">
            <a:spAutoFit/>
          </a:bodyPr>
          <a:lstStyle/>
          <a:p>
            <a:pPr lvl="0">
              <a:buSzPts val="3600"/>
            </a:pPr>
            <a:r>
              <a:rPr lang="ru-RU" sz="3600" b="1" dirty="0" smtClean="0">
                <a:solidFill>
                  <a:srgbClr val="EB7339"/>
                </a:solidFill>
                <a:ea typeface="Calibri"/>
                <a:cs typeface="Calibri"/>
                <a:sym typeface="Calibri"/>
              </a:rPr>
              <a:t>ТУК ЩЕ НАУЧИТЕ ЗА ЦУР 13</a:t>
            </a:r>
            <a:endParaRPr lang="ru-RU" sz="3600" dirty="0">
              <a:solidFill>
                <a:srgbClr val="000000"/>
              </a:solidFill>
              <a:latin typeface="Arial"/>
              <a:ea typeface="Arial"/>
              <a:cs typeface="Arial"/>
              <a:sym typeface="Arial"/>
            </a:endParaRPr>
          </a:p>
        </p:txBody>
      </p:sp>
      <p:grpSp>
        <p:nvGrpSpPr>
          <p:cNvPr id="29" name="Graphic 2">
            <a:extLst>
              <a:ext uri="{FF2B5EF4-FFF2-40B4-BE49-F238E27FC236}">
                <a16:creationId xmlns=""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36216483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edestrians walking on zebra crossing">
            <a:extLst>
              <a:ext uri="{FF2B5EF4-FFF2-40B4-BE49-F238E27FC236}">
                <a16:creationId xmlns="" xmlns:a16="http://schemas.microsoft.com/office/drawing/2014/main" id="{7D58FEA6-9804-4EC6-AB87-3B46B471703E}"/>
              </a:ext>
            </a:extLst>
          </p:cNvPr>
          <p:cNvPicPr>
            <a:picLocks noGrp="1" noChangeAspect="1"/>
          </p:cNvPicPr>
          <p:nvPr>
            <p:ph type="pic" sz="quarter" idx="10"/>
          </p:nvPr>
        </p:nvPicPr>
        <p:blipFill>
          <a:blip r:embed="rId3"/>
          <a:srcRect l="27483" r="27483"/>
          <a:stretch/>
        </p:blipFill>
        <p:spPr>
          <a:xfrm>
            <a:off x="388401" y="385460"/>
            <a:ext cx="4107750" cy="6087079"/>
          </a:xfrm>
        </p:spPr>
      </p:pic>
      <p:sp>
        <p:nvSpPr>
          <p:cNvPr id="7" name="Text Placeholder 6">
            <a:extLst>
              <a:ext uri="{FF2B5EF4-FFF2-40B4-BE49-F238E27FC236}">
                <a16:creationId xmlns="" xmlns:a16="http://schemas.microsoft.com/office/drawing/2014/main" id="{1884A31B-F108-11C5-7684-C2D4895628EF}"/>
              </a:ext>
            </a:extLst>
          </p:cNvPr>
          <p:cNvSpPr>
            <a:spLocks noGrp="1"/>
          </p:cNvSpPr>
          <p:nvPr>
            <p:ph type="body" sz="quarter" idx="18"/>
          </p:nvPr>
        </p:nvSpPr>
        <p:spPr>
          <a:xfrm>
            <a:off x="4496152" y="3429001"/>
            <a:ext cx="6859034" cy="2123902"/>
          </a:xfrm>
        </p:spPr>
        <p:txBody>
          <a:bodyPr/>
          <a:lstStyle/>
          <a:p>
            <a:r>
              <a:rPr lang="ru-RU" dirty="0" smtClean="0"/>
              <a:t>След </a:t>
            </a:r>
            <a:r>
              <a:rPr lang="ru-RU" dirty="0" err="1" smtClean="0"/>
              <a:t>като</a:t>
            </a:r>
            <a:r>
              <a:rPr lang="ru-RU" dirty="0" smtClean="0"/>
              <a:t> се </a:t>
            </a:r>
            <a:r>
              <a:rPr lang="ru-RU" dirty="0" err="1" smtClean="0"/>
              <a:t>запознахме</a:t>
            </a:r>
            <a:r>
              <a:rPr lang="ru-RU" dirty="0" smtClean="0"/>
              <a:t> с част от </a:t>
            </a:r>
            <a:r>
              <a:rPr lang="ru-RU" dirty="0" err="1" smtClean="0"/>
              <a:t>научните</a:t>
            </a:r>
            <a:r>
              <a:rPr lang="ru-RU" dirty="0" smtClean="0"/>
              <a:t> публикации за </a:t>
            </a:r>
            <a:r>
              <a:rPr lang="ru-RU" dirty="0" err="1" smtClean="0"/>
              <a:t>изменението</a:t>
            </a:r>
            <a:r>
              <a:rPr lang="ru-RU" dirty="0" smtClean="0"/>
              <a:t> на климата, </a:t>
            </a:r>
            <a:r>
              <a:rPr lang="ru-RU" dirty="0" err="1" smtClean="0"/>
              <a:t>обсъдихме</a:t>
            </a:r>
            <a:r>
              <a:rPr lang="ru-RU" dirty="0" smtClean="0"/>
              <a:t> баланса на </a:t>
            </a:r>
            <a:r>
              <a:rPr lang="ru-RU" dirty="0" err="1" smtClean="0"/>
              <a:t>системите</a:t>
            </a:r>
            <a:r>
              <a:rPr lang="ru-RU" dirty="0" smtClean="0"/>
              <a:t> </a:t>
            </a:r>
            <a:r>
              <a:rPr lang="ru-RU" dirty="0" err="1" smtClean="0"/>
              <a:t>на</a:t>
            </a:r>
            <a:r>
              <a:rPr lang="ru-RU" dirty="0" smtClean="0"/>
              <a:t> </a:t>
            </a:r>
            <a:r>
              <a:rPr lang="ru-RU" dirty="0" err="1" smtClean="0"/>
              <a:t>Земята</a:t>
            </a:r>
            <a:r>
              <a:rPr lang="ru-RU" dirty="0" smtClean="0"/>
              <a:t> и </a:t>
            </a:r>
            <a:r>
              <a:rPr lang="ru-RU" dirty="0" err="1" smtClean="0"/>
              <a:t>значението</a:t>
            </a:r>
            <a:r>
              <a:rPr lang="ru-RU" dirty="0" smtClean="0"/>
              <a:t> на </a:t>
            </a:r>
            <a:r>
              <a:rPr lang="ru-RU" dirty="0" err="1" smtClean="0"/>
              <a:t>тяхното</a:t>
            </a:r>
            <a:r>
              <a:rPr lang="ru-RU" dirty="0" smtClean="0"/>
              <a:t> </a:t>
            </a:r>
            <a:r>
              <a:rPr lang="ru-RU" dirty="0" err="1" smtClean="0"/>
              <a:t>опазване</a:t>
            </a:r>
            <a:r>
              <a:rPr lang="ru-RU" dirty="0" smtClean="0"/>
              <a:t>, </a:t>
            </a:r>
            <a:r>
              <a:rPr lang="ru-RU" dirty="0" err="1" smtClean="0"/>
              <a:t>сега</a:t>
            </a:r>
            <a:r>
              <a:rPr lang="ru-RU" dirty="0" smtClean="0"/>
              <a:t> </a:t>
            </a:r>
            <a:r>
              <a:rPr lang="ru-RU" dirty="0" err="1" smtClean="0"/>
              <a:t>ще</a:t>
            </a:r>
            <a:r>
              <a:rPr lang="ru-RU" dirty="0" smtClean="0"/>
              <a:t> </a:t>
            </a:r>
            <a:r>
              <a:rPr lang="ru-RU" dirty="0" err="1" smtClean="0"/>
              <a:t>обсъдим</a:t>
            </a:r>
            <a:r>
              <a:rPr lang="ru-RU" dirty="0" smtClean="0"/>
              <a:t> </a:t>
            </a:r>
            <a:r>
              <a:rPr lang="ru-RU" dirty="0" err="1" smtClean="0"/>
              <a:t>основните</a:t>
            </a:r>
            <a:r>
              <a:rPr lang="ru-RU" dirty="0" smtClean="0"/>
              <a:t> причини за </a:t>
            </a:r>
            <a:r>
              <a:rPr lang="ru-RU" dirty="0" err="1" smtClean="0"/>
              <a:t>климатичните</a:t>
            </a:r>
            <a:r>
              <a:rPr lang="ru-RU" dirty="0" smtClean="0"/>
              <a:t> </a:t>
            </a:r>
            <a:r>
              <a:rPr lang="ru-RU" dirty="0" err="1" smtClean="0"/>
              <a:t>промени</a:t>
            </a:r>
            <a:r>
              <a:rPr lang="ru-RU" dirty="0" smtClean="0"/>
              <a:t>.</a:t>
            </a:r>
            <a:endParaRPr lang="ru-RU" dirty="0"/>
          </a:p>
        </p:txBody>
      </p:sp>
      <p:sp>
        <p:nvSpPr>
          <p:cNvPr id="2" name="TextBox 1">
            <a:extLst>
              <a:ext uri="{FF2B5EF4-FFF2-40B4-BE49-F238E27FC236}">
                <a16:creationId xmlns="" xmlns:a16="http://schemas.microsoft.com/office/drawing/2014/main" id="{26DD0E2A-B457-2002-9918-40EE6F5708EB}"/>
              </a:ext>
            </a:extLst>
          </p:cNvPr>
          <p:cNvSpPr txBox="1"/>
          <p:nvPr/>
        </p:nvSpPr>
        <p:spPr>
          <a:xfrm>
            <a:off x="4940625" y="997527"/>
            <a:ext cx="6059883" cy="1754326"/>
          </a:xfrm>
          <a:prstGeom prst="rect">
            <a:avLst/>
          </a:prstGeom>
          <a:noFill/>
        </p:spPr>
        <p:txBody>
          <a:bodyPr wrap="square" rtlCol="0">
            <a:spAutoFit/>
          </a:bodyPr>
          <a:lstStyle/>
          <a:p>
            <a:r>
              <a:rPr lang="bg-BG" sz="3600" b="1" dirty="0" smtClean="0">
                <a:solidFill>
                  <a:srgbClr val="F3773B"/>
                </a:solidFill>
              </a:rPr>
              <a:t>Каква е причината за климатичните промени</a:t>
            </a:r>
            <a:r>
              <a:rPr lang="en-IE" sz="3600" b="1" dirty="0" smtClean="0">
                <a:solidFill>
                  <a:srgbClr val="F3773B"/>
                </a:solidFill>
              </a:rPr>
              <a:t>?</a:t>
            </a:r>
            <a:endParaRPr lang="en-IE" sz="3600" b="1" dirty="0">
              <a:solidFill>
                <a:srgbClr val="F3773B"/>
              </a:solidFill>
            </a:endParaRPr>
          </a:p>
          <a:p>
            <a:endParaRPr lang="bg-BG" sz="3600" b="1" dirty="0" smtClean="0">
              <a:solidFill>
                <a:schemeClr val="bg1"/>
              </a:solidFill>
            </a:endParaRPr>
          </a:p>
        </p:txBody>
      </p:sp>
    </p:spTree>
    <p:extLst>
      <p:ext uri="{BB962C8B-B14F-4D97-AF65-F5344CB8AC3E}">
        <p14:creationId xmlns="" xmlns:p14="http://schemas.microsoft.com/office/powerpoint/2010/main" val="26912992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 xmlns:a16="http://schemas.microsoft.com/office/drawing/2014/main" id="{D4771268-CB57-404A-9271-370EB28F60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TextBox 9">
            <a:extLst>
              <a:ext uri="{FF2B5EF4-FFF2-40B4-BE49-F238E27FC236}">
                <a16:creationId xmlns="" xmlns:a16="http://schemas.microsoft.com/office/drawing/2014/main" id="{BD1EC964-9041-F464-FF70-EBA953CAF162}"/>
              </a:ext>
            </a:extLst>
          </p:cNvPr>
          <p:cNvSpPr txBox="1"/>
          <p:nvPr/>
        </p:nvSpPr>
        <p:spPr>
          <a:xfrm>
            <a:off x="876300" y="1574020"/>
            <a:ext cx="2781300" cy="3333750"/>
          </a:xfrm>
          <a:prstGeom prst="rect">
            <a:avLst/>
          </a:prstGeom>
          <a:noFill/>
        </p:spPr>
        <p:txBody>
          <a:bodyPr vert="horz" lIns="91440" tIns="45720" rIns="91440" bIns="45720" rtlCol="0" anchor="ctr">
            <a:noAutofit/>
          </a:bodyPr>
          <a:lstStyle/>
          <a:p>
            <a:pPr lvl="0" algn="ctr">
              <a:lnSpc>
                <a:spcPct val="90000"/>
              </a:lnSpc>
              <a:spcBef>
                <a:spcPct val="0"/>
              </a:spcBef>
              <a:spcAft>
                <a:spcPts val="600"/>
              </a:spcAft>
              <a:defRPr/>
            </a:pPr>
            <a:r>
              <a:rPr lang="ru-RU" sz="2200" b="1" dirty="0" smtClean="0">
                <a:solidFill>
                  <a:srgbClr val="FFFFFF"/>
                </a:solidFill>
                <a:latin typeface="Calibri Light" panose="020F0302020204030204"/>
              </a:rPr>
              <a:t>97% от учените по климата са съгласни, че замърсяването, причинено от човека, води до изменение на климата и това ясно се вижда като погледнем емисиите на CO2</a:t>
            </a:r>
            <a:r>
              <a:rPr lang="en-US" sz="2200" b="1" dirty="0" smtClean="0">
                <a:solidFill>
                  <a:srgbClr val="FFFFFF"/>
                </a:solidFill>
                <a:latin typeface="Calibri Light" panose="020F0302020204030204"/>
              </a:rPr>
              <a:t> </a:t>
            </a:r>
            <a:r>
              <a:rPr lang="ru-RU" sz="2200" b="1" dirty="0" smtClean="0">
                <a:solidFill>
                  <a:srgbClr val="FFFFFF"/>
                </a:solidFill>
                <a:latin typeface="Calibri Light" panose="020F0302020204030204"/>
              </a:rPr>
              <a:t>в атмосферата.</a:t>
            </a:r>
            <a:endParaRPr kumimoji="0" lang="en-US" sz="2200" b="1"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7" name="TextBox 6">
            <a:extLst>
              <a:ext uri="{FF2B5EF4-FFF2-40B4-BE49-F238E27FC236}">
                <a16:creationId xmlns="" xmlns:a16="http://schemas.microsoft.com/office/drawing/2014/main" id="{21AD6CC1-3154-EFB9-2C5F-859548B88B74}"/>
              </a:ext>
            </a:extLst>
          </p:cNvPr>
          <p:cNvSpPr txBox="1"/>
          <p:nvPr/>
        </p:nvSpPr>
        <p:spPr>
          <a:xfrm>
            <a:off x="717422" y="544191"/>
            <a:ext cx="7160963"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2800" b="1" i="0" u="none" strike="noStrike" kern="1200" cap="none" spc="0" normalizeH="0" baseline="0" noProof="0" dirty="0" smtClean="0">
                <a:ln>
                  <a:noFill/>
                </a:ln>
                <a:solidFill>
                  <a:srgbClr val="EB7339"/>
                </a:solidFill>
                <a:effectLst/>
                <a:uLnTx/>
                <a:uFillTx/>
                <a:latin typeface="Calibri" panose="020F0502020204030204"/>
                <a:ea typeface="+mn-ea"/>
                <a:cs typeface="+mn-cs"/>
              </a:rPr>
              <a:t>Климатичните</a:t>
            </a:r>
            <a:r>
              <a:rPr kumimoji="0" lang="bg-BG" sz="2800" b="1" i="0" u="none" strike="noStrike" kern="1200" cap="none" spc="0" normalizeH="0" noProof="0" dirty="0" smtClean="0">
                <a:ln>
                  <a:noFill/>
                </a:ln>
                <a:solidFill>
                  <a:srgbClr val="EB7339"/>
                </a:solidFill>
                <a:effectLst/>
                <a:uLnTx/>
                <a:uFillTx/>
                <a:latin typeface="Calibri" panose="020F0502020204030204"/>
                <a:ea typeface="+mn-ea"/>
                <a:cs typeface="+mn-cs"/>
              </a:rPr>
              <a:t> промени</a:t>
            </a:r>
            <a:r>
              <a:rPr kumimoji="0" lang="pt-PT" sz="2800" b="1" i="0" u="none" strike="noStrike" kern="1200" cap="none" spc="0" normalizeH="0" baseline="0" noProof="0" dirty="0" smtClean="0">
                <a:ln>
                  <a:noFill/>
                </a:ln>
                <a:solidFill>
                  <a:srgbClr val="EB7339"/>
                </a:solidFill>
                <a:effectLst/>
                <a:uLnTx/>
                <a:uFillTx/>
                <a:latin typeface="Calibri" panose="020F0502020204030204"/>
                <a:ea typeface="+mn-ea"/>
                <a:cs typeface="+mn-cs"/>
              </a:rPr>
              <a:t>:</a:t>
            </a:r>
            <a:r>
              <a:rPr kumimoji="0" lang="bg-BG" sz="2800" b="1" i="0" u="none" strike="noStrike" kern="1200" cap="none" spc="0" normalizeH="0" baseline="0" noProof="0" dirty="0" smtClean="0">
                <a:ln>
                  <a:noFill/>
                </a:ln>
                <a:solidFill>
                  <a:srgbClr val="EB7339"/>
                </a:solidFill>
                <a:effectLst/>
                <a:uLnTx/>
                <a:uFillTx/>
                <a:latin typeface="Calibri" panose="020F0502020204030204"/>
                <a:ea typeface="+mn-ea"/>
                <a:cs typeface="+mn-cs"/>
              </a:rPr>
              <a:t> причини</a:t>
            </a:r>
            <a:r>
              <a:rPr kumimoji="0" lang="pt-PT" sz="2800" b="1" i="0" u="none" strike="noStrike" kern="1200" cap="none" spc="0" normalizeH="0" baseline="0" noProof="0" dirty="0" smtClean="0">
                <a:ln>
                  <a:noFill/>
                </a:ln>
                <a:solidFill>
                  <a:srgbClr val="EB7339"/>
                </a:solidFill>
                <a:effectLst/>
                <a:uLnTx/>
                <a:uFillTx/>
                <a:latin typeface="Calibri" panose="020F0502020204030204"/>
                <a:ea typeface="+mn-ea"/>
                <a:cs typeface="+mn-cs"/>
              </a:rPr>
              <a:t>? </a:t>
            </a:r>
            <a:endParaRPr kumimoji="0" lang="pt-PT" sz="2800" b="1" i="0" u="none" strike="noStrike" kern="1200" cap="none" spc="0" normalizeH="0" baseline="0" noProof="0" dirty="0">
              <a:ln>
                <a:noFill/>
              </a:ln>
              <a:solidFill>
                <a:srgbClr val="EB733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pic>
        <p:nvPicPr>
          <p:cNvPr id="1026" name="Picture 2"/>
          <p:cNvPicPr>
            <a:picLocks noChangeAspect="1" noChangeArrowheads="1"/>
          </p:cNvPicPr>
          <p:nvPr/>
        </p:nvPicPr>
        <p:blipFill>
          <a:blip r:embed="rId3"/>
          <a:srcRect/>
          <a:stretch>
            <a:fillRect/>
          </a:stretch>
        </p:blipFill>
        <p:spPr bwMode="auto">
          <a:xfrm>
            <a:off x="4278103" y="1292685"/>
            <a:ext cx="7391400" cy="4446541"/>
          </a:xfrm>
          <a:prstGeom prst="rect">
            <a:avLst/>
          </a:prstGeom>
          <a:noFill/>
          <a:ln w="9525">
            <a:noFill/>
            <a:miter lim="800000"/>
            <a:headEnd/>
            <a:tailEnd/>
          </a:ln>
        </p:spPr>
      </p:pic>
    </p:spTree>
    <p:extLst>
      <p:ext uri="{BB962C8B-B14F-4D97-AF65-F5344CB8AC3E}">
        <p14:creationId xmlns="" xmlns:p14="http://schemas.microsoft.com/office/powerpoint/2010/main" val="613983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Engineers on site looking up">
            <a:extLst>
              <a:ext uri="{FF2B5EF4-FFF2-40B4-BE49-F238E27FC236}">
                <a16:creationId xmlns="" xmlns:a16="http://schemas.microsoft.com/office/drawing/2014/main" id="{7D58FEA6-9804-4EC6-AB87-3B46B471703E}"/>
              </a:ext>
            </a:extLst>
          </p:cNvPr>
          <p:cNvPicPr>
            <a:picLocks noGrp="1" noChangeAspect="1"/>
          </p:cNvPicPr>
          <p:nvPr>
            <p:ph type="pic" sz="quarter" idx="10"/>
          </p:nvPr>
        </p:nvPicPr>
        <p:blipFill>
          <a:blip r:embed="rId3"/>
          <a:srcRect l="27511" r="27511"/>
          <a:stretch/>
        </p:blipFill>
        <p:spPr>
          <a:xfrm>
            <a:off x="388401" y="385460"/>
            <a:ext cx="4107750" cy="6087079"/>
          </a:xfrm>
        </p:spPr>
      </p:pic>
      <p:sp>
        <p:nvSpPr>
          <p:cNvPr id="7" name="Text Placeholder 6">
            <a:extLst>
              <a:ext uri="{FF2B5EF4-FFF2-40B4-BE49-F238E27FC236}">
                <a16:creationId xmlns="" xmlns:a16="http://schemas.microsoft.com/office/drawing/2014/main" id="{1884A31B-F108-11C5-7684-C2D4895628EF}"/>
              </a:ext>
            </a:extLst>
          </p:cNvPr>
          <p:cNvSpPr>
            <a:spLocks noGrp="1"/>
          </p:cNvSpPr>
          <p:nvPr>
            <p:ph type="body" sz="quarter" idx="18"/>
          </p:nvPr>
        </p:nvSpPr>
        <p:spPr>
          <a:xfrm>
            <a:off x="4682837" y="1911927"/>
            <a:ext cx="6688182" cy="3888798"/>
          </a:xfrm>
        </p:spPr>
        <p:txBody>
          <a:bodyPr/>
          <a:lstStyle/>
          <a:p>
            <a:pPr marL="360000" indent="-342900">
              <a:buFont typeface="Arial" panose="020B0604020202020204" pitchFamily="34" charset="0"/>
              <a:buChar char="•"/>
            </a:pPr>
            <a:r>
              <a:rPr lang="ru-RU" dirty="0" smtClean="0"/>
              <a:t>Изкопаемите горива – въглища, нефт и газ – имат най-голям принос за глобалното изменение на климата. Над 75% от глобалните емисии парникови газове и почти 90% от всички емисии на въглероден диоксид.</a:t>
            </a:r>
          </a:p>
          <a:p>
            <a:pPr marL="360000" indent="-342900">
              <a:buFont typeface="Arial" panose="020B0604020202020204" pitchFamily="34" charset="0"/>
              <a:buChar char="•"/>
            </a:pPr>
            <a:r>
              <a:rPr lang="ru-RU" dirty="0" smtClean="0"/>
              <a:t>Просто </a:t>
            </a:r>
            <a:r>
              <a:rPr lang="ru-RU" dirty="0" err="1" smtClean="0"/>
              <a:t>обвиняването</a:t>
            </a:r>
            <a:r>
              <a:rPr lang="ru-RU" dirty="0" smtClean="0"/>
              <a:t> на </a:t>
            </a:r>
            <a:r>
              <a:rPr lang="ru-RU" dirty="0" err="1" smtClean="0"/>
              <a:t>изкопаемите</a:t>
            </a:r>
            <a:r>
              <a:rPr lang="ru-RU" dirty="0" smtClean="0"/>
              <a:t> </a:t>
            </a:r>
            <a:r>
              <a:rPr lang="ru-RU" dirty="0" err="1" smtClean="0"/>
              <a:t>горива</a:t>
            </a:r>
            <a:r>
              <a:rPr lang="ru-RU" dirty="0" smtClean="0"/>
              <a:t> и </a:t>
            </a:r>
            <a:r>
              <a:rPr lang="ru-RU" dirty="0" err="1" smtClean="0"/>
              <a:t>компаниите</a:t>
            </a:r>
            <a:r>
              <a:rPr lang="ru-RU" dirty="0" smtClean="0"/>
              <a:t> за </a:t>
            </a:r>
            <a:r>
              <a:rPr lang="ru-RU" dirty="0" err="1" smtClean="0"/>
              <a:t>природни</a:t>
            </a:r>
            <a:r>
              <a:rPr lang="ru-RU" dirty="0" smtClean="0"/>
              <a:t> </a:t>
            </a:r>
            <a:r>
              <a:rPr lang="ru-RU" dirty="0" err="1" smtClean="0"/>
              <a:t>ресурси</a:t>
            </a:r>
            <a:r>
              <a:rPr lang="ru-RU" dirty="0" smtClean="0"/>
              <a:t>, </a:t>
            </a:r>
            <a:r>
              <a:rPr lang="ru-RU" dirty="0" err="1" smtClean="0"/>
              <a:t>които</a:t>
            </a:r>
            <a:r>
              <a:rPr lang="ru-RU" dirty="0" smtClean="0"/>
              <a:t> </a:t>
            </a:r>
            <a:r>
              <a:rPr lang="ru-RU" dirty="0" err="1" smtClean="0"/>
              <a:t>ги</a:t>
            </a:r>
            <a:r>
              <a:rPr lang="ru-RU" dirty="0" smtClean="0"/>
              <a:t> </a:t>
            </a:r>
            <a:r>
              <a:rPr lang="ru-RU" dirty="0" err="1" smtClean="0"/>
              <a:t>добиват</a:t>
            </a:r>
            <a:r>
              <a:rPr lang="ru-RU" dirty="0" smtClean="0"/>
              <a:t>, </a:t>
            </a:r>
            <a:r>
              <a:rPr lang="ru-RU" dirty="0" err="1" smtClean="0"/>
              <a:t>би</a:t>
            </a:r>
            <a:r>
              <a:rPr lang="ru-RU" dirty="0" smtClean="0"/>
              <a:t> било </a:t>
            </a:r>
            <a:r>
              <a:rPr lang="ru-RU" dirty="0" err="1" smtClean="0"/>
              <a:t>твърде</a:t>
            </a:r>
            <a:r>
              <a:rPr lang="ru-RU" dirty="0" smtClean="0"/>
              <a:t> </a:t>
            </a:r>
            <a:r>
              <a:rPr lang="ru-RU" dirty="0" err="1" smtClean="0"/>
              <a:t>опростено</a:t>
            </a:r>
            <a:r>
              <a:rPr lang="ru-RU" dirty="0" smtClean="0"/>
              <a:t>. Важно е да </a:t>
            </a:r>
            <a:r>
              <a:rPr lang="ru-RU" dirty="0" err="1" smtClean="0"/>
              <a:t>разгледаме</a:t>
            </a:r>
            <a:r>
              <a:rPr lang="ru-RU" dirty="0" smtClean="0"/>
              <a:t> </a:t>
            </a:r>
            <a:r>
              <a:rPr lang="ru-RU" dirty="0" err="1" smtClean="0"/>
              <a:t>какви</a:t>
            </a:r>
            <a:r>
              <a:rPr lang="ru-RU" dirty="0" smtClean="0"/>
              <a:t> </a:t>
            </a:r>
            <a:r>
              <a:rPr lang="ru-RU" dirty="0" err="1" smtClean="0"/>
              <a:t>дейности</a:t>
            </a:r>
            <a:r>
              <a:rPr lang="ru-RU" dirty="0" smtClean="0"/>
              <a:t> </a:t>
            </a:r>
            <a:r>
              <a:rPr lang="ru-RU" dirty="0" err="1" smtClean="0"/>
              <a:t>причиняват</a:t>
            </a:r>
            <a:r>
              <a:rPr lang="ru-RU" dirty="0" smtClean="0"/>
              <a:t> </a:t>
            </a:r>
            <a:r>
              <a:rPr lang="ru-RU" dirty="0" err="1" smtClean="0"/>
              <a:t>изгарянето</a:t>
            </a:r>
            <a:r>
              <a:rPr lang="ru-RU" dirty="0" smtClean="0"/>
              <a:t> на </a:t>
            </a:r>
            <a:r>
              <a:rPr lang="ru-RU" dirty="0" err="1" smtClean="0"/>
              <a:t>тези</a:t>
            </a:r>
            <a:r>
              <a:rPr lang="ru-RU" dirty="0" smtClean="0"/>
              <a:t> </a:t>
            </a:r>
            <a:r>
              <a:rPr lang="ru-RU" dirty="0" err="1" smtClean="0"/>
              <a:t>изкопаеми</a:t>
            </a:r>
            <a:r>
              <a:rPr lang="ru-RU" dirty="0" smtClean="0"/>
              <a:t> </a:t>
            </a:r>
            <a:r>
              <a:rPr lang="ru-RU" dirty="0" err="1" smtClean="0"/>
              <a:t>горива</a:t>
            </a:r>
            <a:r>
              <a:rPr lang="ru-RU" dirty="0" smtClean="0"/>
              <a:t>.</a:t>
            </a:r>
            <a:endParaRPr lang="en-US" dirty="0"/>
          </a:p>
        </p:txBody>
      </p:sp>
      <p:sp>
        <p:nvSpPr>
          <p:cNvPr id="2" name="TextBox 1">
            <a:extLst>
              <a:ext uri="{FF2B5EF4-FFF2-40B4-BE49-F238E27FC236}">
                <a16:creationId xmlns="" xmlns:a16="http://schemas.microsoft.com/office/drawing/2014/main" id="{26DD0E2A-B457-2002-9918-40EE6F5708EB}"/>
              </a:ext>
            </a:extLst>
          </p:cNvPr>
          <p:cNvSpPr txBox="1"/>
          <p:nvPr/>
        </p:nvSpPr>
        <p:spPr>
          <a:xfrm>
            <a:off x="4419951" y="822037"/>
            <a:ext cx="7695849" cy="1200329"/>
          </a:xfrm>
          <a:prstGeom prst="rect">
            <a:avLst/>
          </a:prstGeom>
          <a:noFill/>
        </p:spPr>
        <p:txBody>
          <a:bodyPr wrap="square" rtlCol="0">
            <a:spAutoFit/>
          </a:bodyPr>
          <a:lstStyle/>
          <a:p>
            <a:r>
              <a:rPr lang="bg-BG" sz="3600" b="1" dirty="0" smtClean="0">
                <a:solidFill>
                  <a:schemeClr val="bg1"/>
                </a:solidFill>
              </a:rPr>
              <a:t>Причини за климатичните промени</a:t>
            </a:r>
          </a:p>
          <a:p>
            <a:endParaRPr lang="en-IE" sz="3600" b="1" dirty="0">
              <a:solidFill>
                <a:schemeClr val="bg1"/>
              </a:solidFill>
            </a:endParaRPr>
          </a:p>
        </p:txBody>
      </p:sp>
    </p:spTree>
    <p:extLst>
      <p:ext uri="{BB962C8B-B14F-4D97-AF65-F5344CB8AC3E}">
        <p14:creationId xmlns="" xmlns:p14="http://schemas.microsoft.com/office/powerpoint/2010/main" val="23920390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6636BB07-5845-9BE7-E391-2B7D2BE70AA2}"/>
              </a:ext>
            </a:extLst>
          </p:cNvPr>
          <p:cNvSpPr txBox="1"/>
          <p:nvPr/>
        </p:nvSpPr>
        <p:spPr>
          <a:xfrm>
            <a:off x="0" y="0"/>
            <a:ext cx="4029320" cy="1231106"/>
          </a:xfrm>
          <a:prstGeom prst="rect">
            <a:avLst/>
          </a:prstGeom>
          <a:noFill/>
        </p:spPr>
        <p:txBody>
          <a:bodyPr wrap="square" rtlCol="0">
            <a:spAutoFit/>
          </a:bodyPr>
          <a:lstStyle/>
          <a:p>
            <a:pPr>
              <a:defRPr/>
            </a:pPr>
            <a:r>
              <a:rPr lang="bg-BG" sz="2800" b="1" dirty="0" smtClean="0">
                <a:solidFill>
                  <a:srgbClr val="EB7339"/>
                </a:solidFill>
              </a:rPr>
              <a:t>Причини за климатичните промени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73730" name="AutoShape 2" descr="https://www.europarl.europa.eu/resources/library/images/20211026PHT15820/20211026PHT15820_origin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pic>
        <p:nvPicPr>
          <p:cNvPr id="73731" name="Picture 3"/>
          <p:cNvPicPr>
            <a:picLocks noChangeAspect="1" noChangeArrowheads="1"/>
          </p:cNvPicPr>
          <p:nvPr/>
        </p:nvPicPr>
        <p:blipFill>
          <a:blip r:embed="rId3"/>
          <a:srcRect/>
          <a:stretch>
            <a:fillRect/>
          </a:stretch>
        </p:blipFill>
        <p:spPr bwMode="auto">
          <a:xfrm>
            <a:off x="7971508" y="2970525"/>
            <a:ext cx="3872157" cy="3865703"/>
          </a:xfrm>
          <a:prstGeom prst="rect">
            <a:avLst/>
          </a:prstGeom>
          <a:noFill/>
          <a:ln w="9525">
            <a:noFill/>
            <a:miter lim="800000"/>
            <a:headEnd/>
            <a:tailEnd/>
          </a:ln>
        </p:spPr>
      </p:pic>
      <p:pic>
        <p:nvPicPr>
          <p:cNvPr id="73733" name="Picture 5" descr="http://eea.government.bg/bg/soer/2019/climate/figuri/9.jpg"/>
          <p:cNvPicPr>
            <a:picLocks noChangeAspect="1" noChangeArrowheads="1"/>
          </p:cNvPicPr>
          <p:nvPr/>
        </p:nvPicPr>
        <p:blipFill>
          <a:blip r:embed="rId4"/>
          <a:srcRect/>
          <a:stretch>
            <a:fillRect/>
          </a:stretch>
        </p:blipFill>
        <p:spPr bwMode="auto">
          <a:xfrm>
            <a:off x="5127171" y="357735"/>
            <a:ext cx="5606143" cy="2372250"/>
          </a:xfrm>
          <a:prstGeom prst="rect">
            <a:avLst/>
          </a:prstGeom>
          <a:noFill/>
        </p:spPr>
      </p:pic>
      <p:sp>
        <p:nvSpPr>
          <p:cNvPr id="8" name="Rectangle 7"/>
          <p:cNvSpPr/>
          <p:nvPr/>
        </p:nvSpPr>
        <p:spPr>
          <a:xfrm>
            <a:off x="3820886" y="0"/>
            <a:ext cx="8371114" cy="461665"/>
          </a:xfrm>
          <a:prstGeom prst="rect">
            <a:avLst/>
          </a:prstGeom>
        </p:spPr>
        <p:txBody>
          <a:bodyPr wrap="square">
            <a:spAutoFit/>
          </a:bodyPr>
          <a:lstStyle/>
          <a:p>
            <a:r>
              <a:rPr lang="ru-RU" sz="2400" b="1" dirty="0" smtClean="0">
                <a:solidFill>
                  <a:srgbClr val="333333"/>
                </a:solidFill>
              </a:rPr>
              <a:t>Дял на основните източници на емисии на ПГ през 2019 г.,%</a:t>
            </a:r>
            <a:endParaRPr lang="ru-RU" sz="2400" b="1" dirty="0">
              <a:solidFill>
                <a:srgbClr val="333333"/>
              </a:solidFill>
            </a:endParaRPr>
          </a:p>
        </p:txBody>
      </p:sp>
      <p:sp>
        <p:nvSpPr>
          <p:cNvPr id="10" name="Rectangle 9"/>
          <p:cNvSpPr/>
          <p:nvPr/>
        </p:nvSpPr>
        <p:spPr>
          <a:xfrm>
            <a:off x="4691744" y="2715298"/>
            <a:ext cx="6096000" cy="276999"/>
          </a:xfrm>
          <a:prstGeom prst="rect">
            <a:avLst/>
          </a:prstGeom>
        </p:spPr>
        <p:txBody>
          <a:bodyPr wrap="square">
            <a:spAutoFit/>
          </a:bodyPr>
          <a:lstStyle/>
          <a:p>
            <a:r>
              <a:rPr lang="ru-RU" sz="1200" i="1" dirty="0" smtClean="0">
                <a:solidFill>
                  <a:srgbClr val="000000"/>
                </a:solidFill>
              </a:rPr>
              <a:t>Източник: ИАОС , Национален доклад за инвентаризация на емисиите на ПГ за 2019 г.</a:t>
            </a:r>
            <a:endParaRPr lang="bg-BG" sz="1200" dirty="0">
              <a:solidFill>
                <a:srgbClr val="000000"/>
              </a:solidFill>
            </a:endParaRPr>
          </a:p>
        </p:txBody>
      </p:sp>
      <p:pic>
        <p:nvPicPr>
          <p:cNvPr id="73735" name="Picture 7" descr="article picture alt description"/>
          <p:cNvPicPr>
            <a:picLocks noChangeAspect="1" noChangeArrowheads="1"/>
          </p:cNvPicPr>
          <p:nvPr/>
        </p:nvPicPr>
        <p:blipFill>
          <a:blip r:embed="rId5"/>
          <a:srcRect/>
          <a:stretch>
            <a:fillRect/>
          </a:stretch>
        </p:blipFill>
        <p:spPr bwMode="auto">
          <a:xfrm>
            <a:off x="101332" y="903252"/>
            <a:ext cx="3795738" cy="2143475"/>
          </a:xfrm>
          <a:prstGeom prst="rect">
            <a:avLst/>
          </a:prstGeom>
          <a:noFill/>
        </p:spPr>
      </p:pic>
      <p:sp>
        <p:nvSpPr>
          <p:cNvPr id="11" name="Rectangle 10"/>
          <p:cNvSpPr/>
          <p:nvPr/>
        </p:nvSpPr>
        <p:spPr>
          <a:xfrm>
            <a:off x="54430" y="3035841"/>
            <a:ext cx="7971508" cy="3785652"/>
          </a:xfrm>
          <a:prstGeom prst="rect">
            <a:avLst/>
          </a:prstGeom>
        </p:spPr>
        <p:txBody>
          <a:bodyPr wrap="square">
            <a:spAutoFit/>
          </a:bodyPr>
          <a:lstStyle/>
          <a:p>
            <a:r>
              <a:rPr lang="ru-RU" sz="2400" dirty="0" smtClean="0">
                <a:solidFill>
                  <a:srgbClr val="3750A1"/>
                </a:solidFill>
              </a:rPr>
              <a:t>Производството и потреблението на енергия оказват значителен натиск върху околната среда: парникови газове и емисии на замърсители на въздуха, земеползване, производство на отпадъци и петролни разливи. Този натиск допринася за изменението на климата, нарушава природните екосистеми и създадената от човека среда и има неблагоприятно въздействие върху човешкото здраве.</a:t>
            </a:r>
            <a:r>
              <a:rPr lang="ru-RU" sz="2400" dirty="0" smtClean="0">
                <a:solidFill>
                  <a:srgbClr val="354F92"/>
                </a:solidFill>
              </a:rPr>
              <a:t> Тази енергия, обаче, идва от широк спектър сектори и е важно да разберем кои са основните, които изгарят изкопаеми горива.</a:t>
            </a:r>
            <a:endParaRPr lang="bg-BG" sz="2400" dirty="0">
              <a:solidFill>
                <a:srgbClr val="3750A1"/>
              </a:solidFill>
            </a:endParaRPr>
          </a:p>
        </p:txBody>
      </p:sp>
    </p:spTree>
    <p:extLst>
      <p:ext uri="{BB962C8B-B14F-4D97-AF65-F5344CB8AC3E}">
        <p14:creationId xmlns="" xmlns:p14="http://schemas.microsoft.com/office/powerpoint/2010/main" val="25109456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 xmlns:a16="http://schemas.microsoft.com/office/drawing/2014/main" id="{22457528-7CD6-ED52-11EA-C9B84F228BE3}"/>
              </a:ext>
            </a:extLst>
          </p:cNvPr>
          <p:cNvSpPr>
            <a:spLocks noGrp="1"/>
          </p:cNvSpPr>
          <p:nvPr>
            <p:ph type="body" sz="quarter" idx="18"/>
          </p:nvPr>
        </p:nvSpPr>
        <p:spPr>
          <a:xfrm>
            <a:off x="56734" y="683492"/>
            <a:ext cx="6040582" cy="4971956"/>
          </a:xfrm>
        </p:spPr>
        <p:txBody>
          <a:bodyPr/>
          <a:lstStyle/>
          <a:p>
            <a:pPr marL="0"/>
            <a:r>
              <a:rPr lang="ru-RU" dirty="0" smtClean="0"/>
              <a:t>Производството на електрическа и топлинна енергия чрез изгаряне на изкопаеми горива причинява голяма част от глобалните емисии парникови газове. По-голямата част от електроенергията все още се произвежда чрез изгаряне на въглища, нефт или газ, което води до изпускане на въглероден диоксид и азотен оксид  в атмосфрата, които покриват Земята и улавят слънчевата топлина. В </a:t>
            </a:r>
            <a:r>
              <a:rPr lang="ru-RU" dirty="0" err="1" smtClean="0"/>
              <a:t>световен</a:t>
            </a:r>
            <a:r>
              <a:rPr lang="ru-RU" dirty="0" smtClean="0"/>
              <a:t> </a:t>
            </a:r>
            <a:r>
              <a:rPr lang="ru-RU" dirty="0" err="1" smtClean="0"/>
              <a:t>мащаб</a:t>
            </a:r>
            <a:r>
              <a:rPr lang="ru-RU" dirty="0" smtClean="0"/>
              <a:t> </a:t>
            </a:r>
            <a:r>
              <a:rPr lang="ru-RU" dirty="0" err="1" smtClean="0"/>
              <a:t>малко</a:t>
            </a:r>
            <a:r>
              <a:rPr lang="ru-RU" dirty="0" smtClean="0"/>
              <a:t> </a:t>
            </a:r>
            <a:r>
              <a:rPr lang="ru-RU" dirty="0" err="1" smtClean="0"/>
              <a:t>повече</a:t>
            </a:r>
            <a:r>
              <a:rPr lang="ru-RU" dirty="0" smtClean="0"/>
              <a:t> от </a:t>
            </a:r>
            <a:r>
              <a:rPr lang="ru-RU" dirty="0" err="1" smtClean="0"/>
              <a:t>една</a:t>
            </a:r>
            <a:r>
              <a:rPr lang="ru-RU" dirty="0" smtClean="0"/>
              <a:t> </a:t>
            </a:r>
            <a:r>
              <a:rPr lang="ru-RU" dirty="0" err="1" smtClean="0"/>
              <a:t>четвърт</a:t>
            </a:r>
            <a:r>
              <a:rPr lang="ru-RU" dirty="0" smtClean="0"/>
              <a:t> </a:t>
            </a:r>
            <a:r>
              <a:rPr lang="ru-RU" dirty="0" err="1" smtClean="0"/>
              <a:t>от</a:t>
            </a:r>
            <a:r>
              <a:rPr lang="ru-RU" dirty="0" smtClean="0"/>
              <a:t> </a:t>
            </a:r>
            <a:r>
              <a:rPr lang="ru-RU" dirty="0" err="1" smtClean="0"/>
              <a:t>електроенергията</a:t>
            </a:r>
            <a:r>
              <a:rPr lang="ru-RU" dirty="0" smtClean="0"/>
              <a:t> </a:t>
            </a:r>
            <a:r>
              <a:rPr lang="ru-RU" dirty="0" err="1" smtClean="0"/>
              <a:t>идва</a:t>
            </a:r>
            <a:r>
              <a:rPr lang="ru-RU" dirty="0" smtClean="0"/>
              <a:t> </a:t>
            </a:r>
            <a:r>
              <a:rPr lang="ru-RU" dirty="0" err="1" smtClean="0"/>
              <a:t>от</a:t>
            </a:r>
            <a:r>
              <a:rPr lang="ru-RU" dirty="0" smtClean="0"/>
              <a:t> </a:t>
            </a:r>
            <a:r>
              <a:rPr lang="ru-RU" dirty="0" err="1" smtClean="0"/>
              <a:t>вятър</a:t>
            </a:r>
            <a:r>
              <a:rPr lang="ru-RU" dirty="0" smtClean="0"/>
              <a:t>, </a:t>
            </a:r>
            <a:r>
              <a:rPr lang="ru-RU" dirty="0" err="1" smtClean="0"/>
              <a:t>слънчева</a:t>
            </a:r>
            <a:r>
              <a:rPr lang="ru-RU" dirty="0" smtClean="0"/>
              <a:t> </a:t>
            </a:r>
            <a:r>
              <a:rPr lang="ru-RU" dirty="0" err="1" smtClean="0"/>
              <a:t>енергия</a:t>
            </a:r>
            <a:r>
              <a:rPr lang="ru-RU" dirty="0" smtClean="0"/>
              <a:t> и </a:t>
            </a:r>
            <a:r>
              <a:rPr lang="ru-RU" dirty="0" err="1" smtClean="0"/>
              <a:t>други</a:t>
            </a:r>
            <a:r>
              <a:rPr lang="ru-RU" dirty="0" smtClean="0"/>
              <a:t> </a:t>
            </a:r>
            <a:r>
              <a:rPr lang="ru-RU" dirty="0" err="1" smtClean="0"/>
              <a:t>възобновяеми</a:t>
            </a:r>
            <a:r>
              <a:rPr lang="ru-RU" dirty="0" smtClean="0"/>
              <a:t> </a:t>
            </a:r>
            <a:r>
              <a:rPr lang="ru-RU" dirty="0" err="1" smtClean="0"/>
              <a:t>източници</a:t>
            </a:r>
            <a:r>
              <a:rPr lang="ru-RU" dirty="0" smtClean="0"/>
              <a:t>, </a:t>
            </a:r>
            <a:r>
              <a:rPr lang="ru-RU" dirty="0" err="1" smtClean="0"/>
              <a:t>които</a:t>
            </a:r>
            <a:r>
              <a:rPr lang="ru-RU" dirty="0" smtClean="0"/>
              <a:t>, за </a:t>
            </a:r>
            <a:r>
              <a:rPr lang="ru-RU" dirty="0" err="1" smtClean="0"/>
              <a:t>разлика</a:t>
            </a:r>
            <a:r>
              <a:rPr lang="ru-RU" dirty="0" smtClean="0"/>
              <a:t> от </a:t>
            </a:r>
            <a:r>
              <a:rPr lang="ru-RU" dirty="0" err="1" smtClean="0"/>
              <a:t>изкопаемите</a:t>
            </a:r>
            <a:r>
              <a:rPr lang="ru-RU" dirty="0" smtClean="0"/>
              <a:t> </a:t>
            </a:r>
            <a:r>
              <a:rPr lang="ru-RU" dirty="0" err="1" smtClean="0"/>
              <a:t>горива</a:t>
            </a:r>
            <a:r>
              <a:rPr lang="ru-RU" dirty="0" smtClean="0"/>
              <a:t>, отделят </a:t>
            </a:r>
            <a:r>
              <a:rPr lang="ru-RU" dirty="0" err="1" smtClean="0"/>
              <a:t>малко</a:t>
            </a:r>
            <a:r>
              <a:rPr lang="ru-RU" dirty="0" smtClean="0"/>
              <a:t> или </a:t>
            </a:r>
            <a:r>
              <a:rPr lang="ru-RU" dirty="0" err="1" smtClean="0"/>
              <a:t>никакви</a:t>
            </a:r>
            <a:r>
              <a:rPr lang="ru-RU" dirty="0" smtClean="0"/>
              <a:t> </a:t>
            </a:r>
            <a:r>
              <a:rPr lang="ru-RU" dirty="0" err="1" smtClean="0"/>
              <a:t>парникови</a:t>
            </a:r>
            <a:r>
              <a:rPr lang="ru-RU" dirty="0" smtClean="0"/>
              <a:t> </a:t>
            </a:r>
            <a:r>
              <a:rPr lang="ru-RU" dirty="0" err="1" smtClean="0"/>
              <a:t>газове</a:t>
            </a:r>
            <a:r>
              <a:rPr lang="ru-RU" dirty="0" smtClean="0"/>
              <a:t> </a:t>
            </a:r>
            <a:r>
              <a:rPr lang="ru-RU" dirty="0" err="1" smtClean="0"/>
              <a:t>или</a:t>
            </a:r>
            <a:r>
              <a:rPr lang="ru-RU" dirty="0" smtClean="0"/>
              <a:t> </a:t>
            </a:r>
            <a:r>
              <a:rPr lang="ru-RU" dirty="0" err="1" smtClean="0"/>
              <a:t>замърсители</a:t>
            </a:r>
            <a:r>
              <a:rPr lang="ru-RU" dirty="0" smtClean="0"/>
              <a:t> </a:t>
            </a:r>
            <a:r>
              <a:rPr lang="ru-RU" dirty="0" err="1" smtClean="0"/>
              <a:t>във</a:t>
            </a:r>
            <a:r>
              <a:rPr lang="ru-RU" dirty="0" smtClean="0"/>
              <a:t> </a:t>
            </a:r>
            <a:r>
              <a:rPr lang="ru-RU" dirty="0" err="1" smtClean="0"/>
              <a:t>въздуха</a:t>
            </a:r>
            <a:r>
              <a:rPr lang="ru-RU" dirty="0" smtClean="0"/>
              <a:t>.</a:t>
            </a:r>
            <a:endParaRPr lang="en-US" dirty="0"/>
          </a:p>
        </p:txBody>
      </p:sp>
      <p:sp>
        <p:nvSpPr>
          <p:cNvPr id="13" name="Text Placeholder 12">
            <a:extLst>
              <a:ext uri="{FF2B5EF4-FFF2-40B4-BE49-F238E27FC236}">
                <a16:creationId xmlns="" xmlns:a16="http://schemas.microsoft.com/office/drawing/2014/main" id="{58516AC4-05D0-ED5F-3CC7-C1B0CDF0CE08}"/>
              </a:ext>
            </a:extLst>
          </p:cNvPr>
          <p:cNvSpPr>
            <a:spLocks noGrp="1"/>
          </p:cNvSpPr>
          <p:nvPr>
            <p:ph type="body" sz="quarter" idx="16"/>
          </p:nvPr>
        </p:nvSpPr>
        <p:spPr>
          <a:xfrm>
            <a:off x="0" y="0"/>
            <a:ext cx="5443629" cy="683492"/>
          </a:xfrm>
        </p:spPr>
        <p:txBody>
          <a:bodyPr/>
          <a:lstStyle/>
          <a:p>
            <a:r>
              <a:rPr lang="bg-BG" dirty="0" smtClean="0"/>
              <a:t>Производство на енергия</a:t>
            </a:r>
            <a:endParaRPr lang="en-IE" dirty="0"/>
          </a:p>
        </p:txBody>
      </p:sp>
      <p:pic>
        <p:nvPicPr>
          <p:cNvPr id="17" name="Picture Placeholder 16" descr="Natural gas fired electrical power plant">
            <a:extLst>
              <a:ext uri="{FF2B5EF4-FFF2-40B4-BE49-F238E27FC236}">
                <a16:creationId xmlns="" xmlns:a16="http://schemas.microsoft.com/office/drawing/2014/main" id="{6D5602CC-38F8-B8B2-60C4-E82568D15D28}"/>
              </a:ext>
            </a:extLst>
          </p:cNvPr>
          <p:cNvPicPr>
            <a:picLocks noGrp="1" noChangeAspect="1"/>
          </p:cNvPicPr>
          <p:nvPr>
            <p:ph type="pic" sz="quarter" idx="19"/>
          </p:nvPr>
        </p:nvPicPr>
        <p:blipFill>
          <a:blip r:embed="rId3"/>
          <a:srcRect l="23949" r="23949"/>
          <a:stretch/>
        </p:blipFill>
        <p:spPr>
          <a:xfrm>
            <a:off x="6105448" y="0"/>
            <a:ext cx="5361066" cy="6858000"/>
          </a:xfrm>
        </p:spPr>
      </p:pic>
      <p:sp>
        <p:nvSpPr>
          <p:cNvPr id="4" name="TextBox 3">
            <a:extLst>
              <a:ext uri="{FF2B5EF4-FFF2-40B4-BE49-F238E27FC236}">
                <a16:creationId xmlns="" xmlns:a16="http://schemas.microsoft.com/office/drawing/2014/main" id="{379DE13B-72C0-95C8-6E82-2DF8044D632A}"/>
              </a:ext>
            </a:extLst>
          </p:cNvPr>
          <p:cNvSpPr txBox="1"/>
          <p:nvPr/>
        </p:nvSpPr>
        <p:spPr>
          <a:xfrm>
            <a:off x="168348" y="6345980"/>
            <a:ext cx="5915328" cy="369332"/>
          </a:xfrm>
          <a:prstGeom prst="rect">
            <a:avLst/>
          </a:prstGeom>
          <a:noFill/>
        </p:spPr>
        <p:txBody>
          <a:bodyPr wrap="square" rtlCol="0">
            <a:spAutoFit/>
          </a:bodyPr>
          <a:lstStyle/>
          <a:p>
            <a:r>
              <a:rPr lang="en-IE" dirty="0">
                <a:hlinkClick r:id="rId4"/>
              </a:rPr>
              <a:t>UN Climate Action: Causes and Effects of Climate Change </a:t>
            </a:r>
            <a:endParaRPr lang="en-IE" dirty="0"/>
          </a:p>
        </p:txBody>
      </p:sp>
    </p:spTree>
    <p:extLst>
      <p:ext uri="{BB962C8B-B14F-4D97-AF65-F5344CB8AC3E}">
        <p14:creationId xmlns="" xmlns:p14="http://schemas.microsoft.com/office/powerpoint/2010/main" val="1757590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 xmlns:a16="http://schemas.microsoft.com/office/drawing/2014/main" id="{22457528-7CD6-ED52-11EA-C9B84F228BE3}"/>
              </a:ext>
            </a:extLst>
          </p:cNvPr>
          <p:cNvSpPr>
            <a:spLocks noGrp="1"/>
          </p:cNvSpPr>
          <p:nvPr>
            <p:ph type="body" sz="quarter" idx="18"/>
          </p:nvPr>
        </p:nvSpPr>
        <p:spPr>
          <a:xfrm>
            <a:off x="0" y="936169"/>
            <a:ext cx="6083676" cy="5943604"/>
          </a:xfrm>
        </p:spPr>
        <p:txBody>
          <a:bodyPr/>
          <a:lstStyle/>
          <a:p>
            <a:pPr marL="0"/>
            <a:r>
              <a:rPr lang="ru-RU" dirty="0" smtClean="0"/>
              <a:t>Промишлеността е сектор от икономиката, включващ добива на полезни изкопаеми и преработката на суровини в междинни или крайни продукти. За производството им е необходима енергия, която се добива предимно от изгаряне на изкопаеми горива.  Например, за производство на цимент, желязо, стомана, електроника, пластмаси, дрехи и други. Минното дело и други промишлени процеси също отделят емисии, както и строителната индустрия. Машините, използвани в производствения процес, често работят с въглища, петрол или газ, а някои материали, като пластмасите, са направени от химикали, произхождащи от изкопаеми горива. Производствената индустрия е един от най-големите производители на емисии парникови газове в световен мащаб.</a:t>
            </a:r>
            <a:endParaRPr lang="en-IE" b="1" dirty="0"/>
          </a:p>
        </p:txBody>
      </p:sp>
      <p:sp>
        <p:nvSpPr>
          <p:cNvPr id="13" name="Text Placeholder 12">
            <a:extLst>
              <a:ext uri="{FF2B5EF4-FFF2-40B4-BE49-F238E27FC236}">
                <a16:creationId xmlns="" xmlns:a16="http://schemas.microsoft.com/office/drawing/2014/main" id="{58516AC4-05D0-ED5F-3CC7-C1B0CDF0CE08}"/>
              </a:ext>
            </a:extLst>
          </p:cNvPr>
          <p:cNvSpPr>
            <a:spLocks noGrp="1"/>
          </p:cNvSpPr>
          <p:nvPr>
            <p:ph type="body" sz="quarter" idx="16"/>
          </p:nvPr>
        </p:nvSpPr>
        <p:spPr>
          <a:xfrm>
            <a:off x="0" y="-48494"/>
            <a:ext cx="6083676" cy="1039092"/>
          </a:xfrm>
        </p:spPr>
        <p:txBody>
          <a:bodyPr/>
          <a:lstStyle/>
          <a:p>
            <a:r>
              <a:rPr lang="bg-BG" dirty="0" smtClean="0"/>
              <a:t>Промишленост и производство</a:t>
            </a:r>
            <a:endParaRPr lang="en-IE" dirty="0"/>
          </a:p>
        </p:txBody>
      </p:sp>
      <p:pic>
        <p:nvPicPr>
          <p:cNvPr id="17" name="Picture Placeholder 16" descr="People working on a machine">
            <a:extLst>
              <a:ext uri="{FF2B5EF4-FFF2-40B4-BE49-F238E27FC236}">
                <a16:creationId xmlns="" xmlns:a16="http://schemas.microsoft.com/office/drawing/2014/main" id="{6D5602CC-38F8-B8B2-60C4-E82568D15D28}"/>
              </a:ext>
            </a:extLst>
          </p:cNvPr>
          <p:cNvPicPr>
            <a:picLocks noGrp="1" noChangeAspect="1"/>
          </p:cNvPicPr>
          <p:nvPr>
            <p:ph type="pic" sz="quarter" idx="19"/>
          </p:nvPr>
        </p:nvPicPr>
        <p:blipFill>
          <a:blip r:embed="rId3"/>
          <a:srcRect l="28014" r="28014"/>
          <a:stretch/>
        </p:blipFill>
        <p:spPr>
          <a:xfrm>
            <a:off x="6083676" y="0"/>
            <a:ext cx="5361066" cy="6858000"/>
          </a:xfrm>
        </p:spPr>
      </p:pic>
      <p:sp>
        <p:nvSpPr>
          <p:cNvPr id="6" name="TextBox 5">
            <a:extLst>
              <a:ext uri="{FF2B5EF4-FFF2-40B4-BE49-F238E27FC236}">
                <a16:creationId xmlns="" xmlns:a16="http://schemas.microsoft.com/office/drawing/2014/main" id="{4231C15D-B8A9-98E7-FF03-109086B61DC5}"/>
              </a:ext>
            </a:extLst>
          </p:cNvPr>
          <p:cNvSpPr txBox="1"/>
          <p:nvPr/>
        </p:nvSpPr>
        <p:spPr>
          <a:xfrm rot="16200000">
            <a:off x="8752281" y="3243943"/>
            <a:ext cx="5754254" cy="369332"/>
          </a:xfrm>
          <a:prstGeom prst="rect">
            <a:avLst/>
          </a:prstGeom>
          <a:noFill/>
        </p:spPr>
        <p:txBody>
          <a:bodyPr wrap="square" rtlCol="0">
            <a:spAutoFit/>
          </a:bodyPr>
          <a:lstStyle/>
          <a:p>
            <a:r>
              <a:rPr lang="en-IE" dirty="0">
                <a:hlinkClick r:id="rId4"/>
              </a:rPr>
              <a:t>UN Climate Action: Causes and Effects of Climate Change </a:t>
            </a:r>
            <a:endParaRPr lang="en-IE" dirty="0"/>
          </a:p>
        </p:txBody>
      </p:sp>
    </p:spTree>
    <p:extLst>
      <p:ext uri="{BB962C8B-B14F-4D97-AF65-F5344CB8AC3E}">
        <p14:creationId xmlns="" xmlns:p14="http://schemas.microsoft.com/office/powerpoint/2010/main" val="14131437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 xmlns:a16="http://schemas.microsoft.com/office/drawing/2014/main" id="{22457528-7CD6-ED52-11EA-C9B84F228BE3}"/>
              </a:ext>
            </a:extLst>
          </p:cNvPr>
          <p:cNvSpPr>
            <a:spLocks noGrp="1"/>
          </p:cNvSpPr>
          <p:nvPr>
            <p:ph type="body" sz="quarter" idx="18"/>
          </p:nvPr>
        </p:nvSpPr>
        <p:spPr>
          <a:xfrm>
            <a:off x="-65316" y="468083"/>
            <a:ext cx="6138106" cy="6389917"/>
          </a:xfrm>
        </p:spPr>
        <p:txBody>
          <a:bodyPr/>
          <a:lstStyle/>
          <a:p>
            <a:pPr marL="0" indent="0" fontAlgn="base">
              <a:lnSpc>
                <a:spcPct val="100000"/>
              </a:lnSpc>
              <a:spcBef>
                <a:spcPts val="0"/>
              </a:spcBef>
            </a:pPr>
            <a:r>
              <a:rPr lang="ru-RU" sz="2200" dirty="0" smtClean="0"/>
              <a:t>Хората изсичат горите по света с тревожна скорост: всяка година се унищожават приблизително 12 милиона хектара гори с цел осигуряване на земя за земеделски нужди, но и за производството на продукти, като дървен материал и хартия или за изграждането на пътища и мини. Унищожаването на горите има огромно въздействие върху нивата на СО2. При наличие на по-малко дървета се абсорбира по-малко количество СО2, а когато  се изсичат или изгарят дърветата, те отделят своя запас от СО2 в атмосферата. Тъй като горите поглъщат въглероден диоксид, унищожаването им ограничава способността на природата да предпазва атмосферата от емисиите. Обезлесяването, заедно със земеделието и други промени в земеползването, са отговорни за приблизително една четвърт от глобалните емисии парникови газове.</a:t>
            </a:r>
            <a:endParaRPr lang="en-US" sz="2200" dirty="0"/>
          </a:p>
        </p:txBody>
      </p:sp>
      <p:sp>
        <p:nvSpPr>
          <p:cNvPr id="13" name="Text Placeholder 12">
            <a:extLst>
              <a:ext uri="{FF2B5EF4-FFF2-40B4-BE49-F238E27FC236}">
                <a16:creationId xmlns="" xmlns:a16="http://schemas.microsoft.com/office/drawing/2014/main" id="{58516AC4-05D0-ED5F-3CC7-C1B0CDF0CE08}"/>
              </a:ext>
            </a:extLst>
          </p:cNvPr>
          <p:cNvSpPr>
            <a:spLocks noGrp="1"/>
          </p:cNvSpPr>
          <p:nvPr>
            <p:ph type="body" sz="quarter" idx="16"/>
          </p:nvPr>
        </p:nvSpPr>
        <p:spPr>
          <a:xfrm>
            <a:off x="1" y="0"/>
            <a:ext cx="5678399" cy="555171"/>
          </a:xfrm>
        </p:spPr>
        <p:txBody>
          <a:bodyPr/>
          <a:lstStyle/>
          <a:p>
            <a:r>
              <a:rPr lang="bg-BG" dirty="0" smtClean="0"/>
              <a:t>Изсичане на горите</a:t>
            </a:r>
            <a:endParaRPr lang="en-IE" dirty="0"/>
          </a:p>
          <a:p>
            <a:endParaRPr lang="en-IE" dirty="0"/>
          </a:p>
        </p:txBody>
      </p:sp>
      <p:pic>
        <p:nvPicPr>
          <p:cNvPr id="17" name="Picture Placeholder 16" descr="Close-up of chainsaw">
            <a:extLst>
              <a:ext uri="{FF2B5EF4-FFF2-40B4-BE49-F238E27FC236}">
                <a16:creationId xmlns="" xmlns:a16="http://schemas.microsoft.com/office/drawing/2014/main" id="{6D5602CC-38F8-B8B2-60C4-E82568D15D28}"/>
              </a:ext>
            </a:extLst>
          </p:cNvPr>
          <p:cNvPicPr>
            <a:picLocks noGrp="1" noChangeAspect="1"/>
          </p:cNvPicPr>
          <p:nvPr>
            <p:ph type="pic" sz="quarter" idx="19"/>
          </p:nvPr>
        </p:nvPicPr>
        <p:blipFill>
          <a:blip r:embed="rId3"/>
          <a:srcRect l="24108" r="24108"/>
          <a:stretch/>
        </p:blipFill>
        <p:spPr>
          <a:xfrm>
            <a:off x="6072790" y="0"/>
            <a:ext cx="5361066" cy="6858000"/>
          </a:xfrm>
        </p:spPr>
      </p:pic>
      <p:sp>
        <p:nvSpPr>
          <p:cNvPr id="2" name="TextBox 1">
            <a:extLst>
              <a:ext uri="{FF2B5EF4-FFF2-40B4-BE49-F238E27FC236}">
                <a16:creationId xmlns="" xmlns:a16="http://schemas.microsoft.com/office/drawing/2014/main" id="{914700A3-6502-3EFE-AC33-E50FB4CA9F16}"/>
              </a:ext>
            </a:extLst>
          </p:cNvPr>
          <p:cNvSpPr txBox="1"/>
          <p:nvPr/>
        </p:nvSpPr>
        <p:spPr>
          <a:xfrm rot="16200000">
            <a:off x="8877295" y="3253230"/>
            <a:ext cx="5482457" cy="369332"/>
          </a:xfrm>
          <a:prstGeom prst="rect">
            <a:avLst/>
          </a:prstGeom>
          <a:noFill/>
        </p:spPr>
        <p:txBody>
          <a:bodyPr wrap="square" rtlCol="0">
            <a:spAutoFit/>
          </a:bodyPr>
          <a:lstStyle/>
          <a:p>
            <a:r>
              <a:rPr lang="en-IE" dirty="0">
                <a:hlinkClick r:id="rId4"/>
              </a:rPr>
              <a:t>UN Climate Action: Causes and Effects of Climate Change </a:t>
            </a:r>
            <a:endParaRPr lang="en-IE" dirty="0"/>
          </a:p>
        </p:txBody>
      </p:sp>
    </p:spTree>
    <p:extLst>
      <p:ext uri="{BB962C8B-B14F-4D97-AF65-F5344CB8AC3E}">
        <p14:creationId xmlns="" xmlns:p14="http://schemas.microsoft.com/office/powerpoint/2010/main" val="28713504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 xmlns:a16="http://schemas.microsoft.com/office/drawing/2014/main" id="{22457528-7CD6-ED52-11EA-C9B84F228BE3}"/>
              </a:ext>
            </a:extLst>
          </p:cNvPr>
          <p:cNvSpPr>
            <a:spLocks noGrp="1"/>
          </p:cNvSpPr>
          <p:nvPr>
            <p:ph type="body" sz="quarter" idx="18"/>
          </p:nvPr>
        </p:nvSpPr>
        <p:spPr>
          <a:xfrm>
            <a:off x="66901" y="775855"/>
            <a:ext cx="5881317" cy="5058621"/>
          </a:xfrm>
        </p:spPr>
        <p:txBody>
          <a:bodyPr/>
          <a:lstStyle/>
          <a:p>
            <a:pPr marL="0"/>
            <a:r>
              <a:rPr lang="ru-RU" dirty="0" err="1" smtClean="0"/>
              <a:t>Повечето</a:t>
            </a:r>
            <a:r>
              <a:rPr lang="ru-RU" dirty="0" smtClean="0"/>
              <a:t> автомобили, </a:t>
            </a:r>
            <a:r>
              <a:rPr lang="ru-RU" dirty="0" err="1" smtClean="0"/>
              <a:t>камиони</a:t>
            </a:r>
            <a:r>
              <a:rPr lang="ru-RU" dirty="0" smtClean="0"/>
              <a:t>, </a:t>
            </a:r>
            <a:r>
              <a:rPr lang="ru-RU" dirty="0" err="1" smtClean="0"/>
              <a:t>кораби</a:t>
            </a:r>
            <a:r>
              <a:rPr lang="ru-RU" dirty="0" smtClean="0"/>
              <a:t> и </a:t>
            </a:r>
            <a:r>
              <a:rPr lang="ru-RU" dirty="0" err="1" smtClean="0"/>
              <a:t>самолети</a:t>
            </a:r>
            <a:r>
              <a:rPr lang="ru-RU" dirty="0" smtClean="0"/>
              <a:t> </a:t>
            </a:r>
            <a:r>
              <a:rPr lang="ru-RU" dirty="0" err="1" smtClean="0"/>
              <a:t>работят</a:t>
            </a:r>
            <a:r>
              <a:rPr lang="ru-RU" dirty="0" smtClean="0"/>
              <a:t> с </a:t>
            </a:r>
            <a:r>
              <a:rPr lang="ru-RU" dirty="0" err="1" smtClean="0"/>
              <a:t>изкопаеми</a:t>
            </a:r>
            <a:r>
              <a:rPr lang="ru-RU" dirty="0" smtClean="0"/>
              <a:t> </a:t>
            </a:r>
            <a:r>
              <a:rPr lang="ru-RU" dirty="0" err="1" smtClean="0"/>
              <a:t>горива</a:t>
            </a:r>
            <a:r>
              <a:rPr lang="ru-RU" dirty="0" smtClean="0"/>
              <a:t>. </a:t>
            </a:r>
            <a:r>
              <a:rPr lang="ru-RU" dirty="0" err="1" smtClean="0"/>
              <a:t>Това</a:t>
            </a:r>
            <a:r>
              <a:rPr lang="ru-RU" dirty="0" smtClean="0"/>
              <a:t> </a:t>
            </a:r>
            <a:r>
              <a:rPr lang="ru-RU" dirty="0" err="1" smtClean="0"/>
              <a:t>прави</a:t>
            </a:r>
            <a:r>
              <a:rPr lang="ru-RU" dirty="0" smtClean="0"/>
              <a:t> транспорта </a:t>
            </a:r>
            <a:r>
              <a:rPr lang="ru-RU" dirty="0" err="1" smtClean="0"/>
              <a:t>основен</a:t>
            </a:r>
            <a:r>
              <a:rPr lang="ru-RU" dirty="0" smtClean="0"/>
              <a:t> </a:t>
            </a:r>
            <a:r>
              <a:rPr lang="ru-RU" dirty="0" err="1" smtClean="0"/>
              <a:t>източник</a:t>
            </a:r>
            <a:r>
              <a:rPr lang="ru-RU" dirty="0" smtClean="0"/>
              <a:t> на </a:t>
            </a:r>
            <a:r>
              <a:rPr lang="ru-RU" dirty="0" err="1" smtClean="0"/>
              <a:t>парникови</a:t>
            </a:r>
            <a:r>
              <a:rPr lang="ru-RU" dirty="0" smtClean="0"/>
              <a:t> </a:t>
            </a:r>
            <a:r>
              <a:rPr lang="ru-RU" dirty="0" err="1" smtClean="0"/>
              <a:t>газове</a:t>
            </a:r>
            <a:r>
              <a:rPr lang="ru-RU" dirty="0" smtClean="0"/>
              <a:t>, </a:t>
            </a:r>
            <a:r>
              <a:rPr lang="ru-RU" dirty="0" err="1" smtClean="0"/>
              <a:t>особено</a:t>
            </a:r>
            <a:r>
              <a:rPr lang="ru-RU" dirty="0" smtClean="0"/>
              <a:t> </a:t>
            </a:r>
            <a:r>
              <a:rPr lang="ru-RU" dirty="0" err="1" smtClean="0"/>
              <a:t>на</a:t>
            </a:r>
            <a:r>
              <a:rPr lang="ru-RU" dirty="0" smtClean="0"/>
              <a:t> </a:t>
            </a:r>
            <a:r>
              <a:rPr lang="ru-RU" dirty="0" err="1" smtClean="0"/>
              <a:t>въглероден</a:t>
            </a:r>
            <a:r>
              <a:rPr lang="ru-RU" dirty="0" smtClean="0"/>
              <a:t> диоксид. </a:t>
            </a:r>
            <a:r>
              <a:rPr lang="ru-RU" dirty="0" err="1" smtClean="0"/>
              <a:t>Пътните</a:t>
            </a:r>
            <a:r>
              <a:rPr lang="ru-RU" dirty="0" smtClean="0"/>
              <a:t> </a:t>
            </a:r>
            <a:r>
              <a:rPr lang="ru-RU" dirty="0" err="1" smtClean="0"/>
              <a:t>превозни</a:t>
            </a:r>
            <a:r>
              <a:rPr lang="ru-RU" dirty="0" smtClean="0"/>
              <a:t> средства </a:t>
            </a:r>
            <a:r>
              <a:rPr lang="ru-RU" dirty="0" err="1" smtClean="0"/>
              <a:t>представляват</a:t>
            </a:r>
            <a:r>
              <a:rPr lang="ru-RU" dirty="0" smtClean="0"/>
              <a:t> </a:t>
            </a:r>
            <a:r>
              <a:rPr lang="ru-RU" dirty="0" err="1" smtClean="0"/>
              <a:t>най-голямата</a:t>
            </a:r>
            <a:r>
              <a:rPr lang="ru-RU" dirty="0" smtClean="0"/>
              <a:t> част, </a:t>
            </a:r>
            <a:r>
              <a:rPr lang="ru-RU" dirty="0" err="1" smtClean="0"/>
              <a:t>поради</a:t>
            </a:r>
            <a:r>
              <a:rPr lang="ru-RU" dirty="0" smtClean="0"/>
              <a:t> </a:t>
            </a:r>
            <a:r>
              <a:rPr lang="ru-RU" dirty="0" err="1" smtClean="0"/>
              <a:t>изгарянето</a:t>
            </a:r>
            <a:r>
              <a:rPr lang="ru-RU" dirty="0" smtClean="0"/>
              <a:t> на </a:t>
            </a:r>
            <a:r>
              <a:rPr lang="ru-RU" dirty="0" err="1" smtClean="0"/>
              <a:t>продукти</a:t>
            </a:r>
            <a:r>
              <a:rPr lang="ru-RU" dirty="0" smtClean="0"/>
              <a:t> </a:t>
            </a:r>
            <a:r>
              <a:rPr lang="ru-RU" dirty="0" err="1" smtClean="0"/>
              <a:t>на</a:t>
            </a:r>
            <a:r>
              <a:rPr lang="ru-RU" dirty="0" smtClean="0"/>
              <a:t> </a:t>
            </a:r>
            <a:r>
              <a:rPr lang="ru-RU" dirty="0" err="1" smtClean="0"/>
              <a:t>петролна</a:t>
            </a:r>
            <a:r>
              <a:rPr lang="ru-RU" dirty="0" smtClean="0"/>
              <a:t> основа в двигатели с </a:t>
            </a:r>
            <a:r>
              <a:rPr lang="ru-RU" dirty="0" err="1" smtClean="0"/>
              <a:t>вътрешно</a:t>
            </a:r>
            <a:r>
              <a:rPr lang="ru-RU" dirty="0" smtClean="0"/>
              <a:t> </a:t>
            </a:r>
            <a:r>
              <a:rPr lang="ru-RU" dirty="0" err="1" smtClean="0"/>
              <a:t>горене</a:t>
            </a:r>
            <a:r>
              <a:rPr lang="ru-RU" dirty="0" smtClean="0"/>
              <a:t>. </a:t>
            </a:r>
            <a:r>
              <a:rPr lang="ru-RU" dirty="0" err="1" smtClean="0"/>
              <a:t>Емисиите</a:t>
            </a:r>
            <a:r>
              <a:rPr lang="ru-RU" dirty="0" smtClean="0"/>
              <a:t> от </a:t>
            </a:r>
            <a:r>
              <a:rPr lang="ru-RU" dirty="0" err="1" smtClean="0"/>
              <a:t>кораби</a:t>
            </a:r>
            <a:r>
              <a:rPr lang="ru-RU" dirty="0" smtClean="0"/>
              <a:t> и </a:t>
            </a:r>
            <a:r>
              <a:rPr lang="ru-RU" dirty="0" err="1" smtClean="0"/>
              <a:t>самолети</a:t>
            </a:r>
            <a:r>
              <a:rPr lang="ru-RU" dirty="0" smtClean="0"/>
              <a:t> </a:t>
            </a:r>
            <a:r>
              <a:rPr lang="ru-RU" dirty="0" err="1" smtClean="0"/>
              <a:t>продължават</a:t>
            </a:r>
            <a:r>
              <a:rPr lang="ru-RU" dirty="0" smtClean="0"/>
              <a:t> да </a:t>
            </a:r>
            <a:r>
              <a:rPr lang="ru-RU" dirty="0" err="1" smtClean="0"/>
              <a:t>растат</a:t>
            </a:r>
            <a:r>
              <a:rPr lang="ru-RU" dirty="0" smtClean="0"/>
              <a:t>. </a:t>
            </a:r>
            <a:r>
              <a:rPr lang="ru-RU" dirty="0" err="1" smtClean="0"/>
              <a:t>Транспортът</a:t>
            </a:r>
            <a:r>
              <a:rPr lang="ru-RU" dirty="0" smtClean="0"/>
              <a:t> </a:t>
            </a:r>
            <a:r>
              <a:rPr lang="ru-RU" dirty="0" err="1" smtClean="0"/>
              <a:t>представлява</a:t>
            </a:r>
            <a:r>
              <a:rPr lang="ru-RU" dirty="0" smtClean="0"/>
              <a:t> </a:t>
            </a:r>
            <a:r>
              <a:rPr lang="ru-RU" dirty="0" err="1" smtClean="0"/>
              <a:t>близо</a:t>
            </a:r>
            <a:r>
              <a:rPr lang="ru-RU" dirty="0" smtClean="0"/>
              <a:t> </a:t>
            </a:r>
            <a:r>
              <a:rPr lang="ru-RU" dirty="0" err="1" smtClean="0"/>
              <a:t>една</a:t>
            </a:r>
            <a:r>
              <a:rPr lang="ru-RU" dirty="0" smtClean="0"/>
              <a:t> </a:t>
            </a:r>
            <a:r>
              <a:rPr lang="ru-RU" dirty="0" err="1" smtClean="0"/>
              <a:t>четвърт</a:t>
            </a:r>
            <a:r>
              <a:rPr lang="ru-RU" dirty="0" smtClean="0"/>
              <a:t> от </a:t>
            </a:r>
            <a:r>
              <a:rPr lang="ru-RU" dirty="0" err="1" smtClean="0"/>
              <a:t>глобалните</a:t>
            </a:r>
            <a:r>
              <a:rPr lang="ru-RU" dirty="0" smtClean="0"/>
              <a:t> </a:t>
            </a:r>
            <a:r>
              <a:rPr lang="ru-RU" dirty="0" err="1" smtClean="0"/>
              <a:t>свързани</a:t>
            </a:r>
            <a:r>
              <a:rPr lang="ru-RU" dirty="0" smtClean="0"/>
              <a:t> с </a:t>
            </a:r>
            <a:r>
              <a:rPr lang="ru-RU" dirty="0" err="1" smtClean="0"/>
              <a:t>енергетиката</a:t>
            </a:r>
            <a:r>
              <a:rPr lang="ru-RU" dirty="0" smtClean="0"/>
              <a:t> </a:t>
            </a:r>
            <a:r>
              <a:rPr lang="ru-RU" dirty="0" err="1" smtClean="0"/>
              <a:t>емисии</a:t>
            </a:r>
            <a:r>
              <a:rPr lang="ru-RU" dirty="0" smtClean="0"/>
              <a:t> на </a:t>
            </a:r>
            <a:r>
              <a:rPr lang="ru-RU" dirty="0" err="1" smtClean="0"/>
              <a:t>въглероден</a:t>
            </a:r>
            <a:r>
              <a:rPr lang="ru-RU" dirty="0" smtClean="0"/>
              <a:t> диоксид. И </a:t>
            </a:r>
            <a:r>
              <a:rPr lang="ru-RU" dirty="0" err="1" smtClean="0"/>
              <a:t>тенденциите</a:t>
            </a:r>
            <a:r>
              <a:rPr lang="ru-RU" dirty="0" smtClean="0"/>
              <a:t> сочат </a:t>
            </a:r>
            <a:r>
              <a:rPr lang="ru-RU" dirty="0" err="1" smtClean="0"/>
              <a:t>значително</a:t>
            </a:r>
            <a:r>
              <a:rPr lang="ru-RU" dirty="0" smtClean="0"/>
              <a:t> увеличение на </a:t>
            </a:r>
            <a:r>
              <a:rPr lang="ru-RU" dirty="0" err="1" smtClean="0"/>
              <a:t>потреблението</a:t>
            </a:r>
            <a:r>
              <a:rPr lang="ru-RU" dirty="0" smtClean="0"/>
              <a:t> </a:t>
            </a:r>
            <a:r>
              <a:rPr lang="ru-RU" dirty="0" err="1" smtClean="0"/>
              <a:t>на</a:t>
            </a:r>
            <a:r>
              <a:rPr lang="ru-RU" dirty="0" smtClean="0"/>
              <a:t> </a:t>
            </a:r>
            <a:r>
              <a:rPr lang="ru-RU" dirty="0" err="1" smtClean="0"/>
              <a:t>енергия</a:t>
            </a:r>
            <a:r>
              <a:rPr lang="ru-RU" dirty="0" smtClean="0"/>
              <a:t> за транспорт </a:t>
            </a:r>
            <a:r>
              <a:rPr lang="ru-RU" dirty="0" err="1" smtClean="0"/>
              <a:t>през</a:t>
            </a:r>
            <a:r>
              <a:rPr lang="ru-RU" dirty="0" smtClean="0"/>
              <a:t> </a:t>
            </a:r>
            <a:r>
              <a:rPr lang="ru-RU" dirty="0" err="1" smtClean="0"/>
              <a:t>следващите</a:t>
            </a:r>
            <a:r>
              <a:rPr lang="ru-RU" dirty="0" smtClean="0"/>
              <a:t> </a:t>
            </a:r>
            <a:r>
              <a:rPr lang="ru-RU" dirty="0" err="1" smtClean="0"/>
              <a:t>години</a:t>
            </a:r>
            <a:r>
              <a:rPr lang="ru-RU" dirty="0" smtClean="0"/>
              <a:t>. </a:t>
            </a:r>
            <a:endParaRPr lang="en-US" dirty="0"/>
          </a:p>
          <a:p>
            <a:pPr marL="0"/>
            <a:endParaRPr lang="en-US" dirty="0"/>
          </a:p>
        </p:txBody>
      </p:sp>
      <p:sp>
        <p:nvSpPr>
          <p:cNvPr id="13" name="Text Placeholder 12">
            <a:extLst>
              <a:ext uri="{FF2B5EF4-FFF2-40B4-BE49-F238E27FC236}">
                <a16:creationId xmlns="" xmlns:a16="http://schemas.microsoft.com/office/drawing/2014/main" id="{58516AC4-05D0-ED5F-3CC7-C1B0CDF0CE08}"/>
              </a:ext>
            </a:extLst>
          </p:cNvPr>
          <p:cNvSpPr>
            <a:spLocks noGrp="1"/>
          </p:cNvSpPr>
          <p:nvPr>
            <p:ph type="body" sz="quarter" idx="16"/>
          </p:nvPr>
        </p:nvSpPr>
        <p:spPr>
          <a:xfrm>
            <a:off x="701135" y="147782"/>
            <a:ext cx="5678399" cy="1248675"/>
          </a:xfrm>
        </p:spPr>
        <p:txBody>
          <a:bodyPr/>
          <a:lstStyle/>
          <a:p>
            <a:r>
              <a:rPr lang="bg-BG" dirty="0" smtClean="0"/>
              <a:t>Транспорт</a:t>
            </a:r>
            <a:endParaRPr lang="en-IE" dirty="0"/>
          </a:p>
          <a:p>
            <a:endParaRPr lang="en-IE" dirty="0"/>
          </a:p>
        </p:txBody>
      </p:sp>
      <p:pic>
        <p:nvPicPr>
          <p:cNvPr id="17" name="Picture Placeholder 16" descr="Cars in a traffic jam">
            <a:extLst>
              <a:ext uri="{FF2B5EF4-FFF2-40B4-BE49-F238E27FC236}">
                <a16:creationId xmlns="" xmlns:a16="http://schemas.microsoft.com/office/drawing/2014/main" id="{6D5602CC-38F8-B8B2-60C4-E82568D15D28}"/>
              </a:ext>
            </a:extLst>
          </p:cNvPr>
          <p:cNvPicPr>
            <a:picLocks noGrp="1" noChangeAspect="1"/>
          </p:cNvPicPr>
          <p:nvPr>
            <p:ph type="pic" sz="quarter" idx="19"/>
          </p:nvPr>
        </p:nvPicPr>
        <p:blipFill>
          <a:blip r:embed="rId3"/>
          <a:srcRect l="24628" r="24628"/>
          <a:stretch/>
        </p:blipFill>
        <p:spPr>
          <a:xfrm>
            <a:off x="6083676" y="0"/>
            <a:ext cx="5361066" cy="6858000"/>
          </a:xfrm>
        </p:spPr>
      </p:pic>
      <p:sp>
        <p:nvSpPr>
          <p:cNvPr id="3" name="TextBox 2">
            <a:extLst>
              <a:ext uri="{FF2B5EF4-FFF2-40B4-BE49-F238E27FC236}">
                <a16:creationId xmlns="" xmlns:a16="http://schemas.microsoft.com/office/drawing/2014/main" id="{D841875E-7B1F-5C38-47F3-C102D4A93A52}"/>
              </a:ext>
            </a:extLst>
          </p:cNvPr>
          <p:cNvSpPr txBox="1"/>
          <p:nvPr/>
        </p:nvSpPr>
        <p:spPr>
          <a:xfrm>
            <a:off x="747258" y="6131028"/>
            <a:ext cx="4524008" cy="646331"/>
          </a:xfrm>
          <a:prstGeom prst="rect">
            <a:avLst/>
          </a:prstGeom>
          <a:noFill/>
        </p:spPr>
        <p:txBody>
          <a:bodyPr wrap="square" rtlCol="0">
            <a:spAutoFit/>
          </a:bodyPr>
          <a:lstStyle/>
          <a:p>
            <a:r>
              <a:rPr lang="en-IE" dirty="0">
                <a:hlinkClick r:id="rId4"/>
              </a:rPr>
              <a:t>UN Climate Action: Causes and Effects of Climate Change </a:t>
            </a:r>
            <a:endParaRPr lang="en-IE" dirty="0"/>
          </a:p>
        </p:txBody>
      </p:sp>
    </p:spTree>
    <p:extLst>
      <p:ext uri="{BB962C8B-B14F-4D97-AF65-F5344CB8AC3E}">
        <p14:creationId xmlns="" xmlns:p14="http://schemas.microsoft.com/office/powerpoint/2010/main" val="21360119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 xmlns:a16="http://schemas.microsoft.com/office/drawing/2014/main" id="{22457528-7CD6-ED52-11EA-C9B84F228BE3}"/>
              </a:ext>
            </a:extLst>
          </p:cNvPr>
          <p:cNvSpPr>
            <a:spLocks noGrp="1"/>
          </p:cNvSpPr>
          <p:nvPr>
            <p:ph type="body" sz="quarter" idx="18"/>
          </p:nvPr>
        </p:nvSpPr>
        <p:spPr>
          <a:xfrm>
            <a:off x="0" y="805543"/>
            <a:ext cx="5951623" cy="5325485"/>
          </a:xfrm>
        </p:spPr>
        <p:txBody>
          <a:bodyPr/>
          <a:lstStyle/>
          <a:p>
            <a:pPr marL="0"/>
            <a:r>
              <a:rPr lang="ru-RU" dirty="0" smtClean="0"/>
              <a:t>Производството на храна причинява емисии на въглероден диоксид, метан и други парникови газове по различни начини, включително чрез обезлесяване и разчистване на земя за селско стопанство и паша, храносмилане от крави и овце, производство и използване на торове за отглеждане на земеделски култури и използване на енергия за работа на селскостопанското оборудване или рибарските лодки, обикновено с изкопаеми горива. Всичко това прави производството на храни основен фактор за изменението на климата. Емисиите на парникови газове също идват от опаковането и разпространението на храни.</a:t>
            </a:r>
            <a:endParaRPr lang="en-US" dirty="0"/>
          </a:p>
          <a:p>
            <a:pPr marL="0"/>
            <a:endParaRPr lang="en-US" dirty="0"/>
          </a:p>
        </p:txBody>
      </p:sp>
      <p:sp>
        <p:nvSpPr>
          <p:cNvPr id="13" name="Text Placeholder 12">
            <a:extLst>
              <a:ext uri="{FF2B5EF4-FFF2-40B4-BE49-F238E27FC236}">
                <a16:creationId xmlns="" xmlns:a16="http://schemas.microsoft.com/office/drawing/2014/main" id="{58516AC4-05D0-ED5F-3CC7-C1B0CDF0CE08}"/>
              </a:ext>
            </a:extLst>
          </p:cNvPr>
          <p:cNvSpPr>
            <a:spLocks noGrp="1"/>
          </p:cNvSpPr>
          <p:nvPr>
            <p:ph type="body" sz="quarter" idx="16"/>
          </p:nvPr>
        </p:nvSpPr>
        <p:spPr>
          <a:xfrm>
            <a:off x="0" y="0"/>
            <a:ext cx="5678399" cy="992652"/>
          </a:xfrm>
        </p:spPr>
        <p:txBody>
          <a:bodyPr/>
          <a:lstStyle/>
          <a:p>
            <a:r>
              <a:rPr lang="bg-BG" dirty="0" smtClean="0"/>
              <a:t>Производство на храна</a:t>
            </a:r>
            <a:endParaRPr lang="en-IE" dirty="0"/>
          </a:p>
          <a:p>
            <a:endParaRPr lang="en-IE" dirty="0"/>
          </a:p>
        </p:txBody>
      </p:sp>
      <p:pic>
        <p:nvPicPr>
          <p:cNvPr id="17" name="Picture Placeholder 16" descr="Aerial view of a tractor driving on a field with green and pink plants">
            <a:extLst>
              <a:ext uri="{FF2B5EF4-FFF2-40B4-BE49-F238E27FC236}">
                <a16:creationId xmlns="" xmlns:a16="http://schemas.microsoft.com/office/drawing/2014/main" id="{6D5602CC-38F8-B8B2-60C4-E82568D15D28}"/>
              </a:ext>
            </a:extLst>
          </p:cNvPr>
          <p:cNvPicPr>
            <a:picLocks noGrp="1" noChangeAspect="1"/>
          </p:cNvPicPr>
          <p:nvPr>
            <p:ph type="pic" sz="quarter" idx="19"/>
          </p:nvPr>
        </p:nvPicPr>
        <p:blipFill>
          <a:blip r:embed="rId3"/>
          <a:srcRect l="23943" r="23943"/>
          <a:stretch/>
        </p:blipFill>
        <p:spPr>
          <a:xfrm>
            <a:off x="6083676" y="0"/>
            <a:ext cx="5361066" cy="6858000"/>
          </a:xfrm>
        </p:spPr>
      </p:pic>
      <p:sp>
        <p:nvSpPr>
          <p:cNvPr id="3" name="TextBox 2">
            <a:extLst>
              <a:ext uri="{FF2B5EF4-FFF2-40B4-BE49-F238E27FC236}">
                <a16:creationId xmlns="" xmlns:a16="http://schemas.microsoft.com/office/drawing/2014/main" id="{D841875E-7B1F-5C38-47F3-C102D4A93A52}"/>
              </a:ext>
            </a:extLst>
          </p:cNvPr>
          <p:cNvSpPr txBox="1"/>
          <p:nvPr/>
        </p:nvSpPr>
        <p:spPr>
          <a:xfrm>
            <a:off x="195943" y="6315694"/>
            <a:ext cx="5755680" cy="369332"/>
          </a:xfrm>
          <a:prstGeom prst="rect">
            <a:avLst/>
          </a:prstGeom>
          <a:noFill/>
        </p:spPr>
        <p:txBody>
          <a:bodyPr wrap="square" rtlCol="0">
            <a:spAutoFit/>
          </a:bodyPr>
          <a:lstStyle/>
          <a:p>
            <a:r>
              <a:rPr lang="en-IE" dirty="0">
                <a:hlinkClick r:id="rId4"/>
              </a:rPr>
              <a:t>UN Climate Action: Causes and Effects of Climate Change </a:t>
            </a:r>
            <a:endParaRPr lang="en-IE" dirty="0"/>
          </a:p>
        </p:txBody>
      </p:sp>
    </p:spTree>
    <p:extLst>
      <p:ext uri="{BB962C8B-B14F-4D97-AF65-F5344CB8AC3E}">
        <p14:creationId xmlns="" xmlns:p14="http://schemas.microsoft.com/office/powerpoint/2010/main" val="12691257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 xmlns:a16="http://schemas.microsoft.com/office/drawing/2014/main" id="{22457528-7CD6-ED52-11EA-C9B84F228BE3}"/>
              </a:ext>
            </a:extLst>
          </p:cNvPr>
          <p:cNvSpPr>
            <a:spLocks noGrp="1"/>
          </p:cNvSpPr>
          <p:nvPr>
            <p:ph type="body" sz="quarter" idx="18"/>
          </p:nvPr>
        </p:nvSpPr>
        <p:spPr>
          <a:xfrm>
            <a:off x="0" y="598714"/>
            <a:ext cx="5951623" cy="5279572"/>
          </a:xfrm>
        </p:spPr>
        <p:txBody>
          <a:bodyPr/>
          <a:lstStyle/>
          <a:p>
            <a:pPr marL="0"/>
            <a:r>
              <a:rPr lang="ru-RU" dirty="0" smtClean="0"/>
              <a:t>В световен мащаб жилищните и търговските сгради консумират над половината от цялата електроенергия. Тъй като те продължават да използват въглища, нефт и природен газ за отопление и охлаждане, те отделят значителни количества емисии парникови газове. Нарастващото търсене на енергия за отопление и охлаждане, с нарастващото притежание на климатици, както и увеличеното потребление на електроенергия за осветление, уреди и свързани устройства, допринесоха за повишаване на свързаните с енергията емисии на въглероден диоксид от сгради през последните години.</a:t>
            </a:r>
            <a:endParaRPr lang="en-US" dirty="0"/>
          </a:p>
          <a:p>
            <a:pPr marL="0"/>
            <a:endParaRPr lang="en-US" dirty="0"/>
          </a:p>
          <a:p>
            <a:pPr marL="0"/>
            <a:endParaRPr lang="en-US" dirty="0"/>
          </a:p>
        </p:txBody>
      </p:sp>
      <p:sp>
        <p:nvSpPr>
          <p:cNvPr id="13" name="Text Placeholder 12">
            <a:extLst>
              <a:ext uri="{FF2B5EF4-FFF2-40B4-BE49-F238E27FC236}">
                <a16:creationId xmlns="" xmlns:a16="http://schemas.microsoft.com/office/drawing/2014/main" id="{58516AC4-05D0-ED5F-3CC7-C1B0CDF0CE08}"/>
              </a:ext>
            </a:extLst>
          </p:cNvPr>
          <p:cNvSpPr>
            <a:spLocks noGrp="1"/>
          </p:cNvSpPr>
          <p:nvPr>
            <p:ph type="body" sz="quarter" idx="16"/>
          </p:nvPr>
        </p:nvSpPr>
        <p:spPr>
          <a:xfrm>
            <a:off x="0" y="0"/>
            <a:ext cx="5678399" cy="598714"/>
          </a:xfrm>
        </p:spPr>
        <p:txBody>
          <a:bodyPr/>
          <a:lstStyle/>
          <a:p>
            <a:r>
              <a:rPr lang="bg-BG" dirty="0" smtClean="0"/>
              <a:t>Захранване на сгради</a:t>
            </a:r>
            <a:endParaRPr lang="en-IE" dirty="0"/>
          </a:p>
          <a:p>
            <a:endParaRPr lang="en-IE" dirty="0"/>
          </a:p>
          <a:p>
            <a:endParaRPr lang="en-IE" dirty="0"/>
          </a:p>
        </p:txBody>
      </p:sp>
      <p:pic>
        <p:nvPicPr>
          <p:cNvPr id="17" name="Picture Placeholder 16" descr="Night lights of the buildings">
            <a:extLst>
              <a:ext uri="{FF2B5EF4-FFF2-40B4-BE49-F238E27FC236}">
                <a16:creationId xmlns="" xmlns:a16="http://schemas.microsoft.com/office/drawing/2014/main" id="{6D5602CC-38F8-B8B2-60C4-E82568D15D28}"/>
              </a:ext>
            </a:extLst>
          </p:cNvPr>
          <p:cNvPicPr>
            <a:picLocks noGrp="1" noChangeAspect="1"/>
          </p:cNvPicPr>
          <p:nvPr>
            <p:ph type="pic" sz="quarter" idx="19"/>
          </p:nvPr>
        </p:nvPicPr>
        <p:blipFill>
          <a:blip r:embed="rId3"/>
          <a:srcRect l="23943" r="23943"/>
          <a:stretch/>
        </p:blipFill>
        <p:spPr>
          <a:xfrm>
            <a:off x="6083676" y="0"/>
            <a:ext cx="5361066" cy="6858000"/>
          </a:xfrm>
        </p:spPr>
      </p:pic>
      <p:sp>
        <p:nvSpPr>
          <p:cNvPr id="3" name="TextBox 2">
            <a:extLst>
              <a:ext uri="{FF2B5EF4-FFF2-40B4-BE49-F238E27FC236}">
                <a16:creationId xmlns="" xmlns:a16="http://schemas.microsoft.com/office/drawing/2014/main" id="{D841875E-7B1F-5C38-47F3-C102D4A93A52}"/>
              </a:ext>
            </a:extLst>
          </p:cNvPr>
          <p:cNvSpPr txBox="1"/>
          <p:nvPr/>
        </p:nvSpPr>
        <p:spPr>
          <a:xfrm>
            <a:off x="185057" y="6315694"/>
            <a:ext cx="5766566" cy="369332"/>
          </a:xfrm>
          <a:prstGeom prst="rect">
            <a:avLst/>
          </a:prstGeom>
          <a:noFill/>
        </p:spPr>
        <p:txBody>
          <a:bodyPr wrap="square" rtlCol="0">
            <a:spAutoFit/>
          </a:bodyPr>
          <a:lstStyle/>
          <a:p>
            <a:r>
              <a:rPr lang="en-IE" dirty="0">
                <a:hlinkClick r:id="rId4"/>
              </a:rPr>
              <a:t>UN Climate Action: Causes and Effects of Climate Change </a:t>
            </a:r>
            <a:endParaRPr lang="en-IE" dirty="0"/>
          </a:p>
        </p:txBody>
      </p:sp>
    </p:spTree>
    <p:extLst>
      <p:ext uri="{BB962C8B-B14F-4D97-AF65-F5344CB8AC3E}">
        <p14:creationId xmlns="" xmlns:p14="http://schemas.microsoft.com/office/powerpoint/2010/main" val="1591526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 xmlns:a16="http://schemas.microsoft.com/office/drawing/2014/main" id="{C4E048F0-9773-C54B-A71E-3C9CFEB59C8E}"/>
              </a:ext>
            </a:extLst>
          </p:cNvPr>
          <p:cNvSpPr>
            <a:spLocks noGrp="1"/>
          </p:cNvSpPr>
          <p:nvPr>
            <p:ph type="body" sz="quarter" idx="14"/>
          </p:nvPr>
        </p:nvSpPr>
        <p:spPr/>
        <p:txBody>
          <a:bodyPr/>
          <a:lstStyle/>
          <a:p>
            <a:r>
              <a:rPr lang="ru-RU" sz="2400" dirty="0" err="1" smtClean="0"/>
              <a:t>Призив</a:t>
            </a:r>
            <a:r>
              <a:rPr lang="ru-RU" sz="2400" dirty="0" smtClean="0"/>
              <a:t> </a:t>
            </a:r>
            <a:r>
              <a:rPr lang="ru-RU" sz="2400" dirty="0" err="1" smtClean="0"/>
              <a:t>към</a:t>
            </a:r>
            <a:r>
              <a:rPr lang="ru-RU" sz="2400" dirty="0" smtClean="0"/>
              <a:t> действия за </a:t>
            </a:r>
            <a:r>
              <a:rPr lang="ru-RU" sz="2400" dirty="0" err="1" smtClean="0"/>
              <a:t>опазване</a:t>
            </a:r>
            <a:r>
              <a:rPr lang="ru-RU" sz="2400" dirty="0" smtClean="0"/>
              <a:t> на климата</a:t>
            </a:r>
            <a:endParaRPr lang="en-US" sz="2400" dirty="0"/>
          </a:p>
        </p:txBody>
      </p:sp>
      <p:sp>
        <p:nvSpPr>
          <p:cNvPr id="19" name="Text Placeholder 18">
            <a:extLst>
              <a:ext uri="{FF2B5EF4-FFF2-40B4-BE49-F238E27FC236}">
                <a16:creationId xmlns=""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 xmlns:a16="http://schemas.microsoft.com/office/drawing/2014/main" id="{F1085800-9569-4843-B00A-CC81BB1D9B93}"/>
              </a:ext>
            </a:extLst>
          </p:cNvPr>
          <p:cNvSpPr>
            <a:spLocks noGrp="1"/>
          </p:cNvSpPr>
          <p:nvPr>
            <p:ph type="body" sz="quarter" idx="30"/>
          </p:nvPr>
        </p:nvSpPr>
        <p:spPr/>
        <p:txBody>
          <a:bodyPr/>
          <a:lstStyle/>
          <a:p>
            <a:r>
              <a:rPr lang="bg-BG" sz="2400" dirty="0" smtClean="0"/>
              <a:t>Климатичните промени</a:t>
            </a:r>
            <a:r>
              <a:rPr lang="en-US" sz="2400" dirty="0" smtClean="0"/>
              <a:t>: </a:t>
            </a:r>
            <a:r>
              <a:rPr lang="bg-BG" sz="2400" dirty="0" smtClean="0"/>
              <a:t>Каква е причината</a:t>
            </a:r>
            <a:r>
              <a:rPr lang="en-US" sz="2400" dirty="0" smtClean="0"/>
              <a:t>? </a:t>
            </a:r>
            <a:endParaRPr lang="en-US" sz="2400" dirty="0"/>
          </a:p>
        </p:txBody>
      </p:sp>
      <p:sp>
        <p:nvSpPr>
          <p:cNvPr id="21" name="Text Placeholder 20">
            <a:extLst>
              <a:ext uri="{FF2B5EF4-FFF2-40B4-BE49-F238E27FC236}">
                <a16:creationId xmlns=""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 xmlns:a16="http://schemas.microsoft.com/office/drawing/2014/main" id="{4AB945CA-DD37-8744-AC8D-A87A2B36C598}"/>
              </a:ext>
            </a:extLst>
          </p:cNvPr>
          <p:cNvSpPr>
            <a:spLocks noGrp="1"/>
          </p:cNvSpPr>
          <p:nvPr>
            <p:ph type="body" sz="quarter" idx="32"/>
          </p:nvPr>
        </p:nvSpPr>
        <p:spPr/>
        <p:txBody>
          <a:bodyPr/>
          <a:lstStyle/>
          <a:p>
            <a:r>
              <a:rPr lang="bg-BG" sz="2400" dirty="0" smtClean="0"/>
              <a:t>Климатични промени</a:t>
            </a:r>
            <a:r>
              <a:rPr lang="en-US" sz="2400" dirty="0" smtClean="0"/>
              <a:t>: </a:t>
            </a:r>
            <a:r>
              <a:rPr lang="bg-BG" sz="2400" dirty="0" smtClean="0"/>
              <a:t>Въздействие</a:t>
            </a:r>
            <a:endParaRPr lang="en-US" sz="2400" dirty="0"/>
          </a:p>
        </p:txBody>
      </p:sp>
      <p:sp>
        <p:nvSpPr>
          <p:cNvPr id="23" name="Text Placeholder 22">
            <a:extLst>
              <a:ext uri="{FF2B5EF4-FFF2-40B4-BE49-F238E27FC236}">
                <a16:creationId xmlns=""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 xmlns:a16="http://schemas.microsoft.com/office/drawing/2014/main" id="{5691577C-B257-3147-BB4B-29D2F40873AE}"/>
              </a:ext>
            </a:extLst>
          </p:cNvPr>
          <p:cNvSpPr>
            <a:spLocks noGrp="1"/>
          </p:cNvSpPr>
          <p:nvPr>
            <p:ph type="body" sz="quarter" idx="34"/>
          </p:nvPr>
        </p:nvSpPr>
        <p:spPr/>
        <p:txBody>
          <a:bodyPr/>
          <a:lstStyle/>
          <a:p>
            <a:r>
              <a:rPr lang="bg-BG" sz="2400" dirty="0" smtClean="0"/>
              <a:t>Действия</a:t>
            </a:r>
            <a:r>
              <a:rPr lang="en-US" sz="2400" dirty="0" smtClean="0"/>
              <a:t>: </a:t>
            </a:r>
            <a:r>
              <a:rPr lang="bg-BG" sz="2400" dirty="0" smtClean="0"/>
              <a:t>Индивидуални и на общността</a:t>
            </a:r>
            <a:endParaRPr lang="en-US" sz="2400" dirty="0"/>
          </a:p>
        </p:txBody>
      </p:sp>
      <p:sp>
        <p:nvSpPr>
          <p:cNvPr id="25" name="Text Placeholder 24">
            <a:extLst>
              <a:ext uri="{FF2B5EF4-FFF2-40B4-BE49-F238E27FC236}">
                <a16:creationId xmlns=""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 xmlns:a16="http://schemas.microsoft.com/office/drawing/2014/main" id="{AF2A8952-1670-2F4B-B3F8-033CA2659F15}"/>
              </a:ext>
            </a:extLst>
          </p:cNvPr>
          <p:cNvSpPr>
            <a:spLocks noGrp="1"/>
          </p:cNvSpPr>
          <p:nvPr>
            <p:ph type="body" sz="quarter" idx="36"/>
          </p:nvPr>
        </p:nvSpPr>
        <p:spPr/>
        <p:txBody>
          <a:bodyPr/>
          <a:lstStyle/>
          <a:p>
            <a:r>
              <a:rPr lang="bg-BG" sz="2400" dirty="0" smtClean="0"/>
              <a:t>Обощение</a:t>
            </a:r>
            <a:endParaRPr lang="en-US" sz="2400" dirty="0"/>
          </a:p>
        </p:txBody>
      </p:sp>
      <p:sp>
        <p:nvSpPr>
          <p:cNvPr id="18" name="Text Placeholder 17">
            <a:extLst>
              <a:ext uri="{FF2B5EF4-FFF2-40B4-BE49-F238E27FC236}">
                <a16:creationId xmlns="" xmlns:a16="http://schemas.microsoft.com/office/drawing/2014/main" id="{CD062C7B-9BAE-0E43-A6E9-6E98B3E7EBD7}"/>
              </a:ext>
            </a:extLst>
          </p:cNvPr>
          <p:cNvSpPr>
            <a:spLocks noGrp="1"/>
          </p:cNvSpPr>
          <p:nvPr>
            <p:ph type="body" sz="quarter" idx="10"/>
          </p:nvPr>
        </p:nvSpPr>
        <p:spPr>
          <a:xfrm>
            <a:off x="960583" y="790937"/>
            <a:ext cx="3186544" cy="1395907"/>
          </a:xfrm>
          <a:prstGeom prst="rect">
            <a:avLst/>
          </a:prstGeom>
        </p:spPr>
        <p:txBody>
          <a:bodyPr/>
          <a:lstStyle/>
          <a:p>
            <a:r>
              <a:rPr lang="bg-BG" dirty="0" smtClean="0"/>
              <a:t>СЪДЪРЖАНИЕ</a:t>
            </a:r>
            <a:endParaRPr lang="en-US" dirty="0"/>
          </a:p>
        </p:txBody>
      </p:sp>
    </p:spTree>
    <p:extLst>
      <p:ext uri="{BB962C8B-B14F-4D97-AF65-F5344CB8AC3E}">
        <p14:creationId xmlns="" xmlns:p14="http://schemas.microsoft.com/office/powerpoint/2010/main" val="302860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 xmlns:a16="http://schemas.microsoft.com/office/drawing/2014/main" id="{22457528-7CD6-ED52-11EA-C9B84F228BE3}"/>
              </a:ext>
            </a:extLst>
          </p:cNvPr>
          <p:cNvSpPr>
            <a:spLocks noGrp="1"/>
          </p:cNvSpPr>
          <p:nvPr>
            <p:ph type="body" sz="quarter" idx="18"/>
          </p:nvPr>
        </p:nvSpPr>
        <p:spPr>
          <a:xfrm>
            <a:off x="0" y="674914"/>
            <a:ext cx="5951624" cy="5159829"/>
          </a:xfrm>
        </p:spPr>
        <p:txBody>
          <a:bodyPr/>
          <a:lstStyle/>
          <a:p>
            <a:r>
              <a:rPr lang="ru-RU" dirty="0" smtClean="0"/>
              <a:t>   Използването на енергия в дома ви, как се придвижвате, какво ядете и колко изхвърляте, всичко това допринася за емисии на парникови газове. </a:t>
            </a:r>
            <a:r>
              <a:rPr lang="ru-RU" dirty="0" err="1" smtClean="0"/>
              <a:t>Същото</a:t>
            </a:r>
            <a:r>
              <a:rPr lang="ru-RU" dirty="0" smtClean="0"/>
              <a:t> </a:t>
            </a:r>
            <a:r>
              <a:rPr lang="ru-RU" dirty="0" err="1" smtClean="0"/>
              <a:t>важи</a:t>
            </a:r>
            <a:r>
              <a:rPr lang="ru-RU" dirty="0" smtClean="0"/>
              <a:t> и за </a:t>
            </a:r>
            <a:r>
              <a:rPr lang="ru-RU" dirty="0" err="1" smtClean="0"/>
              <a:t>потреблението</a:t>
            </a:r>
            <a:r>
              <a:rPr lang="ru-RU" dirty="0" smtClean="0"/>
              <a:t> на стоки </a:t>
            </a:r>
            <a:r>
              <a:rPr lang="ru-RU" dirty="0" err="1" smtClean="0"/>
              <a:t>като</a:t>
            </a:r>
            <a:r>
              <a:rPr lang="ru-RU" dirty="0" smtClean="0"/>
              <a:t> </a:t>
            </a:r>
            <a:r>
              <a:rPr lang="ru-RU" dirty="0" err="1" smtClean="0"/>
              <a:t>дрехи</a:t>
            </a:r>
            <a:r>
              <a:rPr lang="ru-RU" dirty="0" smtClean="0"/>
              <a:t>, </a:t>
            </a:r>
            <a:r>
              <a:rPr lang="ru-RU" dirty="0" err="1" smtClean="0"/>
              <a:t>електроника</a:t>
            </a:r>
            <a:r>
              <a:rPr lang="ru-RU" dirty="0" smtClean="0"/>
              <a:t> и </a:t>
            </a:r>
            <a:r>
              <a:rPr lang="ru-RU" dirty="0" err="1" smtClean="0"/>
              <a:t>пластмаси</a:t>
            </a:r>
            <a:r>
              <a:rPr lang="ru-RU" dirty="0" smtClean="0"/>
              <a:t>. Голяма част от глобалните емисии парникови газове са свързани с домакинствата. </a:t>
            </a:r>
            <a:r>
              <a:rPr lang="ru-RU" dirty="0" err="1" smtClean="0"/>
              <a:t>Нашият</a:t>
            </a:r>
            <a:r>
              <a:rPr lang="ru-RU" dirty="0" smtClean="0"/>
              <a:t> начин на живот </a:t>
            </a:r>
            <a:r>
              <a:rPr lang="ru-RU" dirty="0" err="1" smtClean="0"/>
              <a:t>оказва</a:t>
            </a:r>
            <a:r>
              <a:rPr lang="ru-RU" dirty="0" smtClean="0"/>
              <a:t> </a:t>
            </a:r>
            <a:r>
              <a:rPr lang="ru-RU" dirty="0" err="1" smtClean="0"/>
              <a:t>дълбоко</a:t>
            </a:r>
            <a:r>
              <a:rPr lang="ru-RU" dirty="0" smtClean="0"/>
              <a:t> влияние </a:t>
            </a:r>
            <a:r>
              <a:rPr lang="ru-RU" dirty="0" err="1" smtClean="0"/>
              <a:t>върху</a:t>
            </a:r>
            <a:r>
              <a:rPr lang="ru-RU" dirty="0" smtClean="0"/>
              <a:t> </a:t>
            </a:r>
            <a:r>
              <a:rPr lang="ru-RU" dirty="0" err="1" smtClean="0"/>
              <a:t>нашата</a:t>
            </a:r>
            <a:r>
              <a:rPr lang="ru-RU" dirty="0" smtClean="0"/>
              <a:t> планета. </a:t>
            </a:r>
            <a:r>
              <a:rPr lang="ru-RU" dirty="0" err="1" smtClean="0"/>
              <a:t>Най-богатите</a:t>
            </a:r>
            <a:r>
              <a:rPr lang="ru-RU" dirty="0" smtClean="0"/>
              <a:t> носят </a:t>
            </a:r>
            <a:r>
              <a:rPr lang="ru-RU" dirty="0" err="1" smtClean="0"/>
              <a:t>най-голямата</a:t>
            </a:r>
            <a:r>
              <a:rPr lang="ru-RU" dirty="0" smtClean="0"/>
              <a:t> </a:t>
            </a:r>
            <a:r>
              <a:rPr lang="ru-RU" dirty="0" err="1" smtClean="0"/>
              <a:t>отговорност</a:t>
            </a:r>
            <a:r>
              <a:rPr lang="ru-RU" dirty="0" smtClean="0"/>
              <a:t>: </a:t>
            </a:r>
            <a:r>
              <a:rPr lang="ru-RU" dirty="0" err="1" smtClean="0"/>
              <a:t>най-богатият</a:t>
            </a:r>
            <a:r>
              <a:rPr lang="ru-RU" dirty="0" smtClean="0"/>
              <a:t> 1 процент от </a:t>
            </a:r>
            <a:r>
              <a:rPr lang="ru-RU" dirty="0" err="1" smtClean="0"/>
              <a:t>световното</a:t>
            </a:r>
            <a:r>
              <a:rPr lang="ru-RU" dirty="0" smtClean="0"/>
              <a:t> население </a:t>
            </a:r>
            <a:r>
              <a:rPr lang="ru-RU" dirty="0" err="1" smtClean="0"/>
              <a:t>заедно</a:t>
            </a:r>
            <a:r>
              <a:rPr lang="ru-RU" dirty="0" smtClean="0"/>
              <a:t> </a:t>
            </a:r>
            <a:r>
              <a:rPr lang="ru-RU" dirty="0" err="1" smtClean="0"/>
              <a:t>генерира</a:t>
            </a:r>
            <a:r>
              <a:rPr lang="ru-RU" dirty="0" smtClean="0"/>
              <a:t> </a:t>
            </a:r>
            <a:r>
              <a:rPr lang="ru-RU" dirty="0" err="1" smtClean="0"/>
              <a:t>повече</a:t>
            </a:r>
            <a:r>
              <a:rPr lang="ru-RU" dirty="0" smtClean="0"/>
              <a:t> </a:t>
            </a:r>
            <a:r>
              <a:rPr lang="ru-RU" dirty="0" err="1" smtClean="0"/>
              <a:t>емисии</a:t>
            </a:r>
            <a:r>
              <a:rPr lang="ru-RU" dirty="0" smtClean="0"/>
              <a:t> на </a:t>
            </a:r>
            <a:r>
              <a:rPr lang="ru-RU" dirty="0" err="1" smtClean="0"/>
              <a:t>парникови</a:t>
            </a:r>
            <a:r>
              <a:rPr lang="ru-RU" dirty="0" smtClean="0"/>
              <a:t> </a:t>
            </a:r>
            <a:r>
              <a:rPr lang="ru-RU" dirty="0" err="1" smtClean="0"/>
              <a:t>газове</a:t>
            </a:r>
            <a:r>
              <a:rPr lang="ru-RU" dirty="0" smtClean="0"/>
              <a:t>, </a:t>
            </a:r>
            <a:r>
              <a:rPr lang="ru-RU" dirty="0" err="1" smtClean="0"/>
              <a:t>отколкото</a:t>
            </a:r>
            <a:r>
              <a:rPr lang="ru-RU" dirty="0" smtClean="0"/>
              <a:t> </a:t>
            </a:r>
            <a:r>
              <a:rPr lang="ru-RU" dirty="0" err="1" smtClean="0"/>
              <a:t>най-бедните</a:t>
            </a:r>
            <a:r>
              <a:rPr lang="ru-RU" dirty="0" smtClean="0"/>
              <a:t> 50 процента.</a:t>
            </a:r>
          </a:p>
          <a:p>
            <a:pPr marL="0"/>
            <a:endParaRPr lang="en-US" dirty="0"/>
          </a:p>
          <a:p>
            <a:pPr marL="0"/>
            <a:endParaRPr lang="en-US" dirty="0"/>
          </a:p>
          <a:p>
            <a:pPr marL="0"/>
            <a:endParaRPr lang="en-US" dirty="0"/>
          </a:p>
        </p:txBody>
      </p:sp>
      <p:sp>
        <p:nvSpPr>
          <p:cNvPr id="13" name="Text Placeholder 12">
            <a:extLst>
              <a:ext uri="{FF2B5EF4-FFF2-40B4-BE49-F238E27FC236}">
                <a16:creationId xmlns="" xmlns:a16="http://schemas.microsoft.com/office/drawing/2014/main" id="{58516AC4-05D0-ED5F-3CC7-C1B0CDF0CE08}"/>
              </a:ext>
            </a:extLst>
          </p:cNvPr>
          <p:cNvSpPr>
            <a:spLocks noGrp="1"/>
          </p:cNvSpPr>
          <p:nvPr>
            <p:ph type="body" sz="quarter" idx="16"/>
          </p:nvPr>
        </p:nvSpPr>
        <p:spPr>
          <a:xfrm>
            <a:off x="0" y="0"/>
            <a:ext cx="5678399" cy="533400"/>
          </a:xfrm>
        </p:spPr>
        <p:txBody>
          <a:bodyPr/>
          <a:lstStyle/>
          <a:p>
            <a:r>
              <a:rPr lang="bg-BG" dirty="0" smtClean="0"/>
              <a:t>Прекалено потребление</a:t>
            </a:r>
            <a:endParaRPr lang="en-IE" dirty="0"/>
          </a:p>
          <a:p>
            <a:endParaRPr lang="en-IE" dirty="0"/>
          </a:p>
          <a:p>
            <a:endParaRPr lang="en-IE" dirty="0"/>
          </a:p>
          <a:p>
            <a:endParaRPr lang="en-IE" dirty="0"/>
          </a:p>
        </p:txBody>
      </p:sp>
      <p:pic>
        <p:nvPicPr>
          <p:cNvPr id="17" name="Picture Placeholder 16" descr="Rows of sunglasses on display shelf">
            <a:extLst>
              <a:ext uri="{FF2B5EF4-FFF2-40B4-BE49-F238E27FC236}">
                <a16:creationId xmlns="" xmlns:a16="http://schemas.microsoft.com/office/drawing/2014/main" id="{6D5602CC-38F8-B8B2-60C4-E82568D15D28}"/>
              </a:ext>
            </a:extLst>
          </p:cNvPr>
          <p:cNvPicPr>
            <a:picLocks noGrp="1" noChangeAspect="1"/>
          </p:cNvPicPr>
          <p:nvPr>
            <p:ph type="pic" sz="quarter" idx="19"/>
          </p:nvPr>
        </p:nvPicPr>
        <p:blipFill>
          <a:blip r:embed="rId3"/>
          <a:srcRect l="23939" r="23939"/>
          <a:stretch/>
        </p:blipFill>
        <p:spPr>
          <a:xfrm>
            <a:off x="6083676" y="0"/>
            <a:ext cx="5361066" cy="6858000"/>
          </a:xfrm>
        </p:spPr>
      </p:pic>
      <p:sp>
        <p:nvSpPr>
          <p:cNvPr id="3" name="TextBox 2">
            <a:extLst>
              <a:ext uri="{FF2B5EF4-FFF2-40B4-BE49-F238E27FC236}">
                <a16:creationId xmlns="" xmlns:a16="http://schemas.microsoft.com/office/drawing/2014/main" id="{D841875E-7B1F-5C38-47F3-C102D4A93A52}"/>
              </a:ext>
            </a:extLst>
          </p:cNvPr>
          <p:cNvSpPr txBox="1"/>
          <p:nvPr/>
        </p:nvSpPr>
        <p:spPr>
          <a:xfrm>
            <a:off x="195943" y="6315694"/>
            <a:ext cx="5755681" cy="369332"/>
          </a:xfrm>
          <a:prstGeom prst="rect">
            <a:avLst/>
          </a:prstGeom>
          <a:noFill/>
        </p:spPr>
        <p:txBody>
          <a:bodyPr wrap="square" rtlCol="0">
            <a:spAutoFit/>
          </a:bodyPr>
          <a:lstStyle/>
          <a:p>
            <a:r>
              <a:rPr lang="en-IE" dirty="0">
                <a:hlinkClick r:id="rId4"/>
              </a:rPr>
              <a:t>UN Climate Action: Causes and Effects of Climate Change </a:t>
            </a:r>
            <a:endParaRPr lang="en-IE" dirty="0"/>
          </a:p>
        </p:txBody>
      </p:sp>
    </p:spTree>
    <p:extLst>
      <p:ext uri="{BB962C8B-B14F-4D97-AF65-F5344CB8AC3E}">
        <p14:creationId xmlns="" xmlns:p14="http://schemas.microsoft.com/office/powerpoint/2010/main" val="28478019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D869C91D-2A78-0056-5BF4-9296D777A3E9}"/>
              </a:ext>
            </a:extLst>
          </p:cNvPr>
          <p:cNvPicPr>
            <a:picLocks noChangeAspect="1"/>
          </p:cNvPicPr>
          <p:nvPr/>
        </p:nvPicPr>
        <p:blipFill>
          <a:blip r:embed="rId3"/>
          <a:srcRect/>
          <a:stretch/>
        </p:blipFill>
        <p:spPr>
          <a:xfrm>
            <a:off x="4915700" y="1344410"/>
            <a:ext cx="6786445" cy="4073675"/>
          </a:xfrm>
          <a:prstGeom prst="rect">
            <a:avLst/>
          </a:prstGeom>
        </p:spPr>
      </p:pic>
      <p:sp>
        <p:nvSpPr>
          <p:cNvPr id="7" name="TextBox 6">
            <a:extLst>
              <a:ext uri="{FF2B5EF4-FFF2-40B4-BE49-F238E27FC236}">
                <a16:creationId xmlns="" xmlns:a16="http://schemas.microsoft.com/office/drawing/2014/main" id="{21AD6CC1-3154-EFB9-2C5F-859548B88B74}"/>
              </a:ext>
            </a:extLst>
          </p:cNvPr>
          <p:cNvSpPr txBox="1"/>
          <p:nvPr/>
        </p:nvSpPr>
        <p:spPr>
          <a:xfrm>
            <a:off x="445279" y="370114"/>
            <a:ext cx="1125686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3600" b="1" i="0" u="none" strike="noStrike" kern="1200" cap="none" spc="0" normalizeH="0" baseline="0" noProof="0" dirty="0" smtClean="0">
                <a:ln>
                  <a:noFill/>
                </a:ln>
                <a:solidFill>
                  <a:srgbClr val="EB7339"/>
                </a:solidFill>
                <a:effectLst/>
                <a:uLnTx/>
                <a:uFillTx/>
                <a:latin typeface="Calibri" panose="020F0502020204030204"/>
                <a:ea typeface="+mn-ea"/>
                <a:cs typeface="+mn-cs"/>
              </a:rPr>
              <a:t>Кой носи вината за климатичните промени</a:t>
            </a:r>
            <a:r>
              <a:rPr kumimoji="0" lang="pt-PT" sz="3600" b="1" i="0" u="none" strike="noStrike" kern="1200" cap="none" spc="0" normalizeH="0" baseline="0" noProof="0" dirty="0" smtClean="0">
                <a:ln>
                  <a:noFill/>
                </a:ln>
                <a:solidFill>
                  <a:srgbClr val="EB7339"/>
                </a:solidFill>
                <a:effectLst/>
                <a:uLnTx/>
                <a:uFillTx/>
                <a:latin typeface="Calibri" panose="020F0502020204030204"/>
                <a:ea typeface="+mn-ea"/>
                <a:cs typeface="+mn-cs"/>
              </a:rPr>
              <a:t>? </a:t>
            </a:r>
            <a:endParaRPr kumimoji="0" lang="pt-PT" sz="3600" b="1" i="0" u="none" strike="noStrike" kern="1200" cap="none" spc="0" normalizeH="0" baseline="0" noProof="0" dirty="0">
              <a:ln>
                <a:noFill/>
              </a:ln>
              <a:solidFill>
                <a:srgbClr val="EB733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36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13" name="TextBox 12">
            <a:extLst>
              <a:ext uri="{FF2B5EF4-FFF2-40B4-BE49-F238E27FC236}">
                <a16:creationId xmlns="" xmlns:a16="http://schemas.microsoft.com/office/drawing/2014/main" id="{1300C875-0CCB-273A-C4D9-D135E1BD604A}"/>
              </a:ext>
            </a:extLst>
          </p:cNvPr>
          <p:cNvSpPr txBox="1"/>
          <p:nvPr/>
        </p:nvSpPr>
        <p:spPr>
          <a:xfrm>
            <a:off x="717421" y="1023257"/>
            <a:ext cx="5563635" cy="4893647"/>
          </a:xfrm>
          <a:prstGeom prst="rect">
            <a:avLst/>
          </a:prstGeom>
          <a:noFill/>
        </p:spPr>
        <p:txBody>
          <a:bodyPr wrap="square">
            <a:spAutoFit/>
          </a:bodyPr>
          <a:lstStyle/>
          <a:p>
            <a:r>
              <a:rPr lang="ru-RU" sz="2400" dirty="0" err="1" smtClean="0">
                <a:solidFill>
                  <a:srgbClr val="354F92"/>
                </a:solidFill>
              </a:rPr>
              <a:t>Емисиите</a:t>
            </a:r>
            <a:r>
              <a:rPr lang="ru-RU" sz="2400" dirty="0" smtClean="0">
                <a:solidFill>
                  <a:srgbClr val="354F92"/>
                </a:solidFill>
              </a:rPr>
              <a:t>, </a:t>
            </a:r>
            <a:r>
              <a:rPr lang="ru-RU" sz="2400" dirty="0" err="1" smtClean="0">
                <a:solidFill>
                  <a:srgbClr val="354F92"/>
                </a:solidFill>
              </a:rPr>
              <a:t>които</a:t>
            </a:r>
            <a:r>
              <a:rPr lang="ru-RU" sz="2400" dirty="0" smtClean="0">
                <a:solidFill>
                  <a:srgbClr val="354F92"/>
                </a:solidFill>
              </a:rPr>
              <a:t> </a:t>
            </a:r>
            <a:r>
              <a:rPr lang="ru-RU" sz="2400" dirty="0" err="1" smtClean="0">
                <a:solidFill>
                  <a:srgbClr val="354F92"/>
                </a:solidFill>
              </a:rPr>
              <a:t>причиняват</a:t>
            </a:r>
            <a:r>
              <a:rPr lang="ru-RU" sz="2400" dirty="0" smtClean="0">
                <a:solidFill>
                  <a:srgbClr val="354F92"/>
                </a:solidFill>
              </a:rPr>
              <a:t> </a:t>
            </a:r>
            <a:r>
              <a:rPr lang="ru-RU" sz="2400" dirty="0" err="1" smtClean="0">
                <a:solidFill>
                  <a:srgbClr val="354F92"/>
                </a:solidFill>
              </a:rPr>
              <a:t>изменението</a:t>
            </a:r>
            <a:r>
              <a:rPr lang="ru-RU" sz="2400" dirty="0" smtClean="0">
                <a:solidFill>
                  <a:srgbClr val="354F92"/>
                </a:solidFill>
              </a:rPr>
              <a:t> на климата, </a:t>
            </a:r>
            <a:r>
              <a:rPr lang="ru-RU" sz="2400" dirty="0" err="1" smtClean="0">
                <a:solidFill>
                  <a:srgbClr val="354F92"/>
                </a:solidFill>
              </a:rPr>
              <a:t>идват</a:t>
            </a:r>
            <a:r>
              <a:rPr lang="ru-RU" sz="2400" dirty="0" smtClean="0">
                <a:solidFill>
                  <a:srgbClr val="354F92"/>
                </a:solidFill>
              </a:rPr>
              <a:t> от </a:t>
            </a:r>
            <a:r>
              <a:rPr lang="ru-RU" sz="2400" dirty="0" err="1" smtClean="0">
                <a:solidFill>
                  <a:srgbClr val="354F92"/>
                </a:solidFill>
              </a:rPr>
              <a:t>всяка</a:t>
            </a:r>
            <a:r>
              <a:rPr lang="ru-RU" sz="2400" dirty="0" smtClean="0">
                <a:solidFill>
                  <a:srgbClr val="354F92"/>
                </a:solidFill>
              </a:rPr>
              <a:t> част на света и </a:t>
            </a:r>
            <a:r>
              <a:rPr lang="ru-RU" sz="2400" dirty="0" err="1" smtClean="0">
                <a:solidFill>
                  <a:srgbClr val="354F92"/>
                </a:solidFill>
              </a:rPr>
              <a:t>засягат</a:t>
            </a:r>
            <a:r>
              <a:rPr lang="ru-RU" sz="2400" dirty="0" smtClean="0">
                <a:solidFill>
                  <a:srgbClr val="354F92"/>
                </a:solidFill>
              </a:rPr>
              <a:t> </a:t>
            </a:r>
            <a:r>
              <a:rPr lang="ru-RU" sz="2400" dirty="0" err="1" smtClean="0">
                <a:solidFill>
                  <a:srgbClr val="354F92"/>
                </a:solidFill>
              </a:rPr>
              <a:t>всички</a:t>
            </a:r>
            <a:r>
              <a:rPr lang="ru-RU" sz="2400" dirty="0" smtClean="0">
                <a:solidFill>
                  <a:srgbClr val="354F92"/>
                </a:solidFill>
              </a:rPr>
              <a:t>, но </a:t>
            </a:r>
            <a:r>
              <a:rPr lang="ru-RU" sz="2400" dirty="0" err="1" smtClean="0">
                <a:solidFill>
                  <a:srgbClr val="354F92"/>
                </a:solidFill>
              </a:rPr>
              <a:t>някои</a:t>
            </a:r>
            <a:r>
              <a:rPr lang="ru-RU" sz="2400" dirty="0" smtClean="0">
                <a:solidFill>
                  <a:srgbClr val="354F92"/>
                </a:solidFill>
              </a:rPr>
              <a:t> </a:t>
            </a:r>
            <a:r>
              <a:rPr lang="ru-RU" sz="2400" dirty="0" err="1" smtClean="0">
                <a:solidFill>
                  <a:srgbClr val="354F92"/>
                </a:solidFill>
              </a:rPr>
              <a:t>страни</a:t>
            </a:r>
            <a:r>
              <a:rPr lang="ru-RU" sz="2400" dirty="0" smtClean="0">
                <a:solidFill>
                  <a:srgbClr val="354F92"/>
                </a:solidFill>
              </a:rPr>
              <a:t> </a:t>
            </a:r>
            <a:r>
              <a:rPr lang="ru-RU" sz="2400" dirty="0" err="1" smtClean="0">
                <a:solidFill>
                  <a:srgbClr val="354F92"/>
                </a:solidFill>
              </a:rPr>
              <a:t>произвеждат</a:t>
            </a:r>
            <a:r>
              <a:rPr lang="ru-RU" sz="2400" dirty="0" smtClean="0">
                <a:solidFill>
                  <a:srgbClr val="354F92"/>
                </a:solidFill>
              </a:rPr>
              <a:t> много </a:t>
            </a:r>
            <a:r>
              <a:rPr lang="ru-RU" sz="2400" dirty="0" err="1" smtClean="0">
                <a:solidFill>
                  <a:srgbClr val="354F92"/>
                </a:solidFill>
              </a:rPr>
              <a:t>повече</a:t>
            </a:r>
            <a:r>
              <a:rPr lang="ru-RU" sz="2400" dirty="0" smtClean="0">
                <a:solidFill>
                  <a:srgbClr val="354F92"/>
                </a:solidFill>
              </a:rPr>
              <a:t> от </a:t>
            </a:r>
            <a:r>
              <a:rPr lang="ru-RU" sz="2400" dirty="0" err="1" smtClean="0">
                <a:solidFill>
                  <a:srgbClr val="354F92"/>
                </a:solidFill>
              </a:rPr>
              <a:t>други</a:t>
            </a:r>
            <a:r>
              <a:rPr lang="ru-RU" sz="2400" dirty="0" smtClean="0">
                <a:solidFill>
                  <a:srgbClr val="354F92"/>
                </a:solidFill>
              </a:rPr>
              <a:t>. 100-те </a:t>
            </a:r>
            <a:r>
              <a:rPr lang="ru-RU" sz="2400" dirty="0" err="1" smtClean="0">
                <a:solidFill>
                  <a:srgbClr val="354F92"/>
                </a:solidFill>
              </a:rPr>
              <a:t>страни</a:t>
            </a:r>
            <a:r>
              <a:rPr lang="ru-RU" sz="2400" dirty="0" smtClean="0">
                <a:solidFill>
                  <a:srgbClr val="354F92"/>
                </a:solidFill>
              </a:rPr>
              <a:t> с </a:t>
            </a:r>
            <a:r>
              <a:rPr lang="ru-RU" sz="2400" dirty="0" err="1" smtClean="0">
                <a:solidFill>
                  <a:srgbClr val="354F92"/>
                </a:solidFill>
              </a:rPr>
              <a:t>най-малко</a:t>
            </a:r>
            <a:r>
              <a:rPr lang="ru-RU" sz="2400" dirty="0" smtClean="0">
                <a:solidFill>
                  <a:srgbClr val="354F92"/>
                </a:solidFill>
              </a:rPr>
              <a:t> </a:t>
            </a:r>
            <a:r>
              <a:rPr lang="ru-RU" sz="2400" dirty="0" err="1" smtClean="0">
                <a:solidFill>
                  <a:srgbClr val="354F92"/>
                </a:solidFill>
              </a:rPr>
              <a:t>емисии</a:t>
            </a:r>
            <a:r>
              <a:rPr lang="ru-RU" sz="2400" dirty="0" smtClean="0">
                <a:solidFill>
                  <a:srgbClr val="354F92"/>
                </a:solidFill>
              </a:rPr>
              <a:t> </a:t>
            </a:r>
            <a:r>
              <a:rPr lang="ru-RU" sz="2400" dirty="0" err="1" smtClean="0">
                <a:solidFill>
                  <a:srgbClr val="354F92"/>
                </a:solidFill>
              </a:rPr>
              <a:t>генерират</a:t>
            </a:r>
            <a:r>
              <a:rPr lang="ru-RU" sz="2400" dirty="0" smtClean="0">
                <a:solidFill>
                  <a:srgbClr val="354F92"/>
                </a:solidFill>
              </a:rPr>
              <a:t> 3 процента от </a:t>
            </a:r>
            <a:r>
              <a:rPr lang="ru-RU" sz="2400" dirty="0" err="1" smtClean="0">
                <a:solidFill>
                  <a:srgbClr val="354F92"/>
                </a:solidFill>
              </a:rPr>
              <a:t>общите</a:t>
            </a:r>
            <a:r>
              <a:rPr lang="ru-RU" sz="2400" dirty="0" smtClean="0">
                <a:solidFill>
                  <a:srgbClr val="354F92"/>
                </a:solidFill>
              </a:rPr>
              <a:t> </a:t>
            </a:r>
            <a:r>
              <a:rPr lang="ru-RU" sz="2400" dirty="0" err="1" smtClean="0">
                <a:solidFill>
                  <a:srgbClr val="354F92"/>
                </a:solidFill>
              </a:rPr>
              <a:t>емисии</a:t>
            </a:r>
            <a:r>
              <a:rPr lang="ru-RU" sz="2400" dirty="0" smtClean="0">
                <a:solidFill>
                  <a:srgbClr val="354F92"/>
                </a:solidFill>
              </a:rPr>
              <a:t>. </a:t>
            </a:r>
            <a:r>
              <a:rPr lang="ru-RU" sz="2400" dirty="0" err="1" smtClean="0">
                <a:solidFill>
                  <a:srgbClr val="354F92"/>
                </a:solidFill>
              </a:rPr>
              <a:t>Десетте</a:t>
            </a:r>
            <a:r>
              <a:rPr lang="ru-RU" sz="2400" dirty="0" smtClean="0">
                <a:solidFill>
                  <a:srgbClr val="354F92"/>
                </a:solidFill>
              </a:rPr>
              <a:t> </a:t>
            </a:r>
            <a:r>
              <a:rPr lang="ru-RU" sz="2400" dirty="0" err="1" smtClean="0">
                <a:solidFill>
                  <a:srgbClr val="354F92"/>
                </a:solidFill>
              </a:rPr>
              <a:t>държави</a:t>
            </a:r>
            <a:r>
              <a:rPr lang="ru-RU" sz="2400" dirty="0" smtClean="0">
                <a:solidFill>
                  <a:srgbClr val="354F92"/>
                </a:solidFill>
              </a:rPr>
              <a:t>, </a:t>
            </a:r>
            <a:r>
              <a:rPr lang="ru-RU" sz="2400" dirty="0" err="1" smtClean="0">
                <a:solidFill>
                  <a:srgbClr val="354F92"/>
                </a:solidFill>
              </a:rPr>
              <a:t>вкл</a:t>
            </a:r>
            <a:r>
              <a:rPr lang="ru-RU" sz="2400" dirty="0" smtClean="0">
                <a:solidFill>
                  <a:srgbClr val="354F92"/>
                </a:solidFill>
              </a:rPr>
              <a:t>. Китай, САЩ, Индия, Русия, с най-големи емисии допринасят за 68 процента. </a:t>
            </a:r>
            <a:r>
              <a:rPr lang="ru-RU" sz="2400" dirty="0" err="1" smtClean="0">
                <a:solidFill>
                  <a:srgbClr val="354F92"/>
                </a:solidFill>
              </a:rPr>
              <a:t>Всеки</a:t>
            </a:r>
            <a:r>
              <a:rPr lang="ru-RU" sz="2400" dirty="0" smtClean="0">
                <a:solidFill>
                  <a:srgbClr val="354F92"/>
                </a:solidFill>
              </a:rPr>
              <a:t> </a:t>
            </a:r>
            <a:r>
              <a:rPr lang="ru-RU" sz="2400" dirty="0" err="1" smtClean="0">
                <a:solidFill>
                  <a:srgbClr val="354F92"/>
                </a:solidFill>
              </a:rPr>
              <a:t>трябва</a:t>
            </a:r>
            <a:r>
              <a:rPr lang="ru-RU" sz="2400" dirty="0" smtClean="0">
                <a:solidFill>
                  <a:srgbClr val="354F92"/>
                </a:solidFill>
              </a:rPr>
              <a:t> да </a:t>
            </a:r>
            <a:r>
              <a:rPr lang="ru-RU" sz="2400" dirty="0" err="1" smtClean="0">
                <a:solidFill>
                  <a:srgbClr val="354F92"/>
                </a:solidFill>
              </a:rPr>
              <a:t>предприеме</a:t>
            </a:r>
            <a:r>
              <a:rPr lang="ru-RU" sz="2400" dirty="0" smtClean="0">
                <a:solidFill>
                  <a:srgbClr val="354F92"/>
                </a:solidFill>
              </a:rPr>
              <a:t> действия в </a:t>
            </a:r>
            <a:r>
              <a:rPr lang="ru-RU" sz="2400" dirty="0" err="1" smtClean="0">
                <a:solidFill>
                  <a:srgbClr val="354F92"/>
                </a:solidFill>
              </a:rPr>
              <a:t>областта</a:t>
            </a:r>
            <a:r>
              <a:rPr lang="ru-RU" sz="2400" dirty="0" smtClean="0">
                <a:solidFill>
                  <a:srgbClr val="354F92"/>
                </a:solidFill>
              </a:rPr>
              <a:t> на климата, но </a:t>
            </a:r>
            <a:r>
              <a:rPr lang="ru-RU" sz="2400" dirty="0" err="1" smtClean="0">
                <a:solidFill>
                  <a:srgbClr val="354F92"/>
                </a:solidFill>
              </a:rPr>
              <a:t>хората</a:t>
            </a:r>
            <a:r>
              <a:rPr lang="ru-RU" sz="2400" dirty="0" smtClean="0">
                <a:solidFill>
                  <a:srgbClr val="354F92"/>
                </a:solidFill>
              </a:rPr>
              <a:t> и </a:t>
            </a:r>
            <a:r>
              <a:rPr lang="ru-RU" sz="2400" dirty="0" err="1" smtClean="0">
                <a:solidFill>
                  <a:srgbClr val="354F92"/>
                </a:solidFill>
              </a:rPr>
              <a:t>страните</a:t>
            </a:r>
            <a:r>
              <a:rPr lang="ru-RU" sz="2400" dirty="0" smtClean="0">
                <a:solidFill>
                  <a:srgbClr val="354F92"/>
                </a:solidFill>
              </a:rPr>
              <a:t>, </a:t>
            </a:r>
            <a:r>
              <a:rPr lang="ru-RU" sz="2400" dirty="0" err="1" smtClean="0">
                <a:solidFill>
                  <a:srgbClr val="354F92"/>
                </a:solidFill>
              </a:rPr>
              <a:t>създаващи</a:t>
            </a:r>
            <a:r>
              <a:rPr lang="ru-RU" sz="2400" dirty="0" smtClean="0">
                <a:solidFill>
                  <a:srgbClr val="354F92"/>
                </a:solidFill>
              </a:rPr>
              <a:t> </a:t>
            </a:r>
            <a:r>
              <a:rPr lang="ru-RU" sz="2400" dirty="0" err="1" smtClean="0">
                <a:solidFill>
                  <a:srgbClr val="354F92"/>
                </a:solidFill>
              </a:rPr>
              <a:t>повечето</a:t>
            </a:r>
            <a:r>
              <a:rPr lang="ru-RU" sz="2400" dirty="0" smtClean="0">
                <a:solidFill>
                  <a:srgbClr val="354F92"/>
                </a:solidFill>
              </a:rPr>
              <a:t> </a:t>
            </a:r>
            <a:r>
              <a:rPr lang="ru-RU" sz="2400" dirty="0" err="1" smtClean="0">
                <a:solidFill>
                  <a:srgbClr val="354F92"/>
                </a:solidFill>
              </a:rPr>
              <a:t>проблеми</a:t>
            </a:r>
            <a:r>
              <a:rPr lang="ru-RU" sz="2400" dirty="0" smtClean="0">
                <a:solidFill>
                  <a:srgbClr val="354F92"/>
                </a:solidFill>
              </a:rPr>
              <a:t>, </a:t>
            </a:r>
            <a:r>
              <a:rPr lang="ru-RU" sz="2400" dirty="0" err="1" smtClean="0">
                <a:solidFill>
                  <a:srgbClr val="354F92"/>
                </a:solidFill>
              </a:rPr>
              <a:t>имат</a:t>
            </a:r>
            <a:r>
              <a:rPr lang="ru-RU" sz="2400" dirty="0" smtClean="0">
                <a:solidFill>
                  <a:srgbClr val="354F92"/>
                </a:solidFill>
              </a:rPr>
              <a:t> </a:t>
            </a:r>
            <a:r>
              <a:rPr lang="ru-RU" sz="2400" dirty="0" err="1" smtClean="0">
                <a:solidFill>
                  <a:srgbClr val="354F92"/>
                </a:solidFill>
              </a:rPr>
              <a:t>по-голяма</a:t>
            </a:r>
            <a:r>
              <a:rPr lang="ru-RU" sz="2400" dirty="0" smtClean="0">
                <a:solidFill>
                  <a:srgbClr val="354F92"/>
                </a:solidFill>
              </a:rPr>
              <a:t> </a:t>
            </a:r>
            <a:r>
              <a:rPr lang="ru-RU" sz="2400" dirty="0" err="1" smtClean="0">
                <a:solidFill>
                  <a:srgbClr val="354F92"/>
                </a:solidFill>
              </a:rPr>
              <a:t>отговорност</a:t>
            </a:r>
            <a:r>
              <a:rPr lang="ru-RU" sz="2400" dirty="0" smtClean="0">
                <a:solidFill>
                  <a:srgbClr val="354F92"/>
                </a:solidFill>
              </a:rPr>
              <a:t> да </a:t>
            </a:r>
            <a:r>
              <a:rPr lang="ru-RU" sz="2400" dirty="0" err="1" smtClean="0">
                <a:solidFill>
                  <a:srgbClr val="354F92"/>
                </a:solidFill>
              </a:rPr>
              <a:t>действат</a:t>
            </a:r>
            <a:r>
              <a:rPr lang="ru-RU" sz="2400" dirty="0" smtClean="0">
                <a:solidFill>
                  <a:srgbClr val="354F92"/>
                </a:solidFill>
              </a:rPr>
              <a:t> </a:t>
            </a:r>
            <a:r>
              <a:rPr lang="ru-RU" sz="2400" dirty="0" err="1" smtClean="0">
                <a:solidFill>
                  <a:srgbClr val="354F92"/>
                </a:solidFill>
              </a:rPr>
              <a:t>първи</a:t>
            </a:r>
            <a:r>
              <a:rPr lang="ru-RU" sz="2400" dirty="0" smtClean="0">
                <a:solidFill>
                  <a:srgbClr val="354F92"/>
                </a:solidFill>
              </a:rPr>
              <a:t>.</a:t>
            </a:r>
            <a:endParaRPr lang="en-US" sz="2400" i="0" dirty="0">
              <a:solidFill>
                <a:srgbClr val="354F92"/>
              </a:solidFill>
              <a:effectLst/>
            </a:endParaRPr>
          </a:p>
        </p:txBody>
      </p:sp>
    </p:spTree>
    <p:extLst>
      <p:ext uri="{BB962C8B-B14F-4D97-AF65-F5344CB8AC3E}">
        <p14:creationId xmlns="" xmlns:p14="http://schemas.microsoft.com/office/powerpoint/2010/main" val="35213111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CE8A2243-657F-DBD4-0C43-C87BF814C889}"/>
              </a:ext>
            </a:extLst>
          </p:cNvPr>
          <p:cNvSpPr txBox="1"/>
          <p:nvPr/>
        </p:nvSpPr>
        <p:spPr>
          <a:xfrm>
            <a:off x="0" y="-15752"/>
            <a:ext cx="6362700"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2800" b="1" i="0" u="none" strike="noStrike" kern="1200" cap="none" spc="0" normalizeH="0" baseline="0" noProof="0" dirty="0" smtClean="0">
                <a:ln>
                  <a:noFill/>
                </a:ln>
                <a:solidFill>
                  <a:srgbClr val="EB7339"/>
                </a:solidFill>
                <a:effectLst/>
                <a:uLnTx/>
                <a:uFillTx/>
                <a:latin typeface="Calibri" panose="020F0502020204030204"/>
                <a:ea typeface="+mn-ea"/>
                <a:cs typeface="+mn-cs"/>
              </a:rPr>
              <a:t>Причини за климатичните промени</a:t>
            </a:r>
            <a:r>
              <a:rPr kumimoji="0" lang="pt-PT" sz="2800" b="1" i="0" u="none" strike="noStrike" kern="1200" cap="none" spc="0" normalizeH="0" baseline="0" noProof="0" dirty="0" smtClean="0">
                <a:ln>
                  <a:noFill/>
                </a:ln>
                <a:solidFill>
                  <a:srgbClr val="EB7339"/>
                </a:solidFill>
                <a:effectLst/>
                <a:uLnTx/>
                <a:uFillTx/>
                <a:latin typeface="Calibri" panose="020F0502020204030204"/>
                <a:ea typeface="+mn-ea"/>
                <a:cs typeface="+mn-cs"/>
              </a:rPr>
              <a:t>? </a:t>
            </a:r>
            <a:endParaRPr kumimoji="0" lang="pt-PT" sz="2800" b="1" i="0" u="none" strike="noStrike" kern="1200" cap="none" spc="0" normalizeH="0" baseline="0" noProof="0" dirty="0">
              <a:ln>
                <a:noFill/>
              </a:ln>
              <a:solidFill>
                <a:srgbClr val="EB733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8" name="TextBox 7">
            <a:extLst>
              <a:ext uri="{FF2B5EF4-FFF2-40B4-BE49-F238E27FC236}">
                <a16:creationId xmlns="" xmlns:a16="http://schemas.microsoft.com/office/drawing/2014/main" id="{2B527539-B142-6839-AC8D-F9DB4C3FEF25}"/>
              </a:ext>
            </a:extLst>
          </p:cNvPr>
          <p:cNvSpPr txBox="1"/>
          <p:nvPr/>
        </p:nvSpPr>
        <p:spPr>
          <a:xfrm>
            <a:off x="0" y="671691"/>
            <a:ext cx="3743325" cy="6186309"/>
          </a:xfrm>
          <a:prstGeom prst="rect">
            <a:avLst/>
          </a:prstGeom>
          <a:noFill/>
        </p:spPr>
        <p:txBody>
          <a:bodyPr wrap="square" rtlCol="0">
            <a:spAutoFit/>
          </a:bodyPr>
          <a:lstStyle/>
          <a:p>
            <a:r>
              <a:rPr lang="ru-RU" sz="2200" dirty="0" smtClean="0">
                <a:solidFill>
                  <a:srgbClr val="354F92"/>
                </a:solidFill>
              </a:rPr>
              <a:t>Нови </a:t>
            </a:r>
            <a:r>
              <a:rPr lang="ru-RU" sz="2200" dirty="0" err="1" smtClean="0">
                <a:solidFill>
                  <a:srgbClr val="354F92"/>
                </a:solidFill>
              </a:rPr>
              <a:t>изследвания</a:t>
            </a:r>
            <a:r>
              <a:rPr lang="ru-RU" sz="2200" dirty="0" smtClean="0">
                <a:solidFill>
                  <a:srgbClr val="354F92"/>
                </a:solidFill>
              </a:rPr>
              <a:t> </a:t>
            </a:r>
            <a:r>
              <a:rPr lang="ru-RU" sz="2200" dirty="0" err="1" smtClean="0">
                <a:solidFill>
                  <a:srgbClr val="354F92"/>
                </a:solidFill>
              </a:rPr>
              <a:t>показват</a:t>
            </a:r>
            <a:r>
              <a:rPr lang="ru-RU" sz="2200" dirty="0" smtClean="0">
                <a:solidFill>
                  <a:srgbClr val="354F92"/>
                </a:solidFill>
              </a:rPr>
              <a:t>, </a:t>
            </a:r>
            <a:r>
              <a:rPr lang="ru-RU" sz="2200" dirty="0" err="1" smtClean="0">
                <a:solidFill>
                  <a:srgbClr val="354F92"/>
                </a:solidFill>
              </a:rPr>
              <a:t>че</a:t>
            </a:r>
            <a:r>
              <a:rPr lang="ru-RU" sz="2200" dirty="0" smtClean="0">
                <a:solidFill>
                  <a:srgbClr val="354F92"/>
                </a:solidFill>
              </a:rPr>
              <a:t> </a:t>
            </a:r>
            <a:r>
              <a:rPr lang="ru-RU" sz="2200" dirty="0" err="1" smtClean="0">
                <a:solidFill>
                  <a:srgbClr val="354F92"/>
                </a:solidFill>
              </a:rPr>
              <a:t>съществува</a:t>
            </a:r>
            <a:r>
              <a:rPr lang="ru-RU" sz="2200" dirty="0" smtClean="0">
                <a:solidFill>
                  <a:srgbClr val="354F92"/>
                </a:solidFill>
              </a:rPr>
              <a:t> </a:t>
            </a:r>
            <a:r>
              <a:rPr lang="ru-RU" sz="2200" dirty="0" err="1" smtClean="0">
                <a:solidFill>
                  <a:srgbClr val="354F92"/>
                </a:solidFill>
              </a:rPr>
              <a:t>изключително</a:t>
            </a:r>
            <a:r>
              <a:rPr lang="ru-RU" sz="2200" dirty="0" smtClean="0">
                <a:solidFill>
                  <a:srgbClr val="354F92"/>
                </a:solidFill>
              </a:rPr>
              <a:t> </a:t>
            </a:r>
            <a:r>
              <a:rPr lang="ru-RU" sz="2200" dirty="0" err="1" smtClean="0">
                <a:solidFill>
                  <a:srgbClr val="354F92"/>
                </a:solidFill>
              </a:rPr>
              <a:t>въглеродно</a:t>
            </a:r>
            <a:r>
              <a:rPr lang="ru-RU" sz="2200" dirty="0" smtClean="0">
                <a:solidFill>
                  <a:srgbClr val="354F92"/>
                </a:solidFill>
              </a:rPr>
              <a:t> неравенство. Между 1990 и 2015 г.:</a:t>
            </a:r>
          </a:p>
          <a:p>
            <a:pPr>
              <a:buFont typeface="Arial" pitchFamily="34" charset="0"/>
              <a:buChar char="•"/>
            </a:pPr>
            <a:r>
              <a:rPr lang="ru-RU" sz="2200" dirty="0" smtClean="0">
                <a:solidFill>
                  <a:srgbClr val="354F92"/>
                </a:solidFill>
              </a:rPr>
              <a:t> Най-богатите 10% са </a:t>
            </a:r>
          </a:p>
          <a:p>
            <a:r>
              <a:rPr lang="ru-RU" sz="2200" dirty="0" smtClean="0">
                <a:solidFill>
                  <a:srgbClr val="354F92"/>
                </a:solidFill>
              </a:rPr>
              <a:t>  </a:t>
            </a:r>
            <a:r>
              <a:rPr lang="ru-RU" sz="2200" dirty="0" err="1" smtClean="0">
                <a:solidFill>
                  <a:srgbClr val="354F92"/>
                </a:solidFill>
              </a:rPr>
              <a:t>отговорни</a:t>
            </a:r>
            <a:r>
              <a:rPr lang="ru-RU" sz="2200" dirty="0" smtClean="0">
                <a:solidFill>
                  <a:srgbClr val="354F92"/>
                </a:solidFill>
              </a:rPr>
              <a:t> за 52% от  </a:t>
            </a:r>
          </a:p>
          <a:p>
            <a:r>
              <a:rPr lang="ru-RU" sz="2200" dirty="0" smtClean="0">
                <a:solidFill>
                  <a:srgbClr val="354F92"/>
                </a:solidFill>
              </a:rPr>
              <a:t>  натрупаните въглеродни</a:t>
            </a:r>
          </a:p>
          <a:p>
            <a:r>
              <a:rPr lang="ru-RU" sz="2200" dirty="0" smtClean="0">
                <a:solidFill>
                  <a:srgbClr val="354F92"/>
                </a:solidFill>
              </a:rPr>
              <a:t>  емисии.</a:t>
            </a:r>
          </a:p>
          <a:p>
            <a:pPr>
              <a:buFont typeface="Arial" pitchFamily="34" charset="0"/>
              <a:buChar char="•"/>
            </a:pPr>
            <a:r>
              <a:rPr lang="ru-RU" sz="2200" dirty="0" smtClean="0">
                <a:solidFill>
                  <a:srgbClr val="354F92"/>
                </a:solidFill>
              </a:rPr>
              <a:t> Най-бедните 50% са </a:t>
            </a:r>
          </a:p>
          <a:p>
            <a:r>
              <a:rPr lang="ru-RU" sz="2200" dirty="0" smtClean="0">
                <a:solidFill>
                  <a:srgbClr val="354F92"/>
                </a:solidFill>
              </a:rPr>
              <a:t>  отговорни само за 7% от  </a:t>
            </a:r>
          </a:p>
          <a:p>
            <a:r>
              <a:rPr lang="ru-RU" sz="2200" dirty="0" smtClean="0">
                <a:solidFill>
                  <a:srgbClr val="354F92"/>
                </a:solidFill>
              </a:rPr>
              <a:t>  натрупаните въглеродни</a:t>
            </a:r>
          </a:p>
          <a:p>
            <a:r>
              <a:rPr lang="ru-RU" sz="2200" dirty="0" smtClean="0">
                <a:solidFill>
                  <a:srgbClr val="354F92"/>
                </a:solidFill>
              </a:rPr>
              <a:t>  емисии.</a:t>
            </a:r>
          </a:p>
          <a:p>
            <a:pPr>
              <a:buFont typeface="Arial" pitchFamily="34" charset="0"/>
              <a:buChar char="•"/>
            </a:pPr>
            <a:r>
              <a:rPr lang="ru-RU" sz="2200" dirty="0" smtClean="0">
                <a:solidFill>
                  <a:srgbClr val="354F92"/>
                </a:solidFill>
              </a:rPr>
              <a:t> Най-богатият 1% е отговорен</a:t>
            </a:r>
          </a:p>
          <a:p>
            <a:r>
              <a:rPr lang="ru-RU" sz="2200" dirty="0" smtClean="0">
                <a:solidFill>
                  <a:srgbClr val="354F92"/>
                </a:solidFill>
              </a:rPr>
              <a:t>  за 15% от  </a:t>
            </a:r>
          </a:p>
          <a:p>
            <a:r>
              <a:rPr lang="ru-RU" sz="2200" dirty="0" smtClean="0">
                <a:solidFill>
                  <a:srgbClr val="354F92"/>
                </a:solidFill>
              </a:rPr>
              <a:t>  натрупаните въглеродни</a:t>
            </a:r>
          </a:p>
          <a:p>
            <a:r>
              <a:rPr lang="ru-RU" sz="2200" dirty="0" smtClean="0">
                <a:solidFill>
                  <a:srgbClr val="354F92"/>
                </a:solidFill>
              </a:rPr>
              <a:t>  емисии.</a:t>
            </a:r>
          </a:p>
          <a:p>
            <a:endParaRPr lang="en-IE" sz="2200" dirty="0">
              <a:solidFill>
                <a:srgbClr val="354F92"/>
              </a:solidFill>
            </a:endParaRPr>
          </a:p>
        </p:txBody>
      </p:sp>
      <p:pic>
        <p:nvPicPr>
          <p:cNvPr id="1026" name="Picture 2"/>
          <p:cNvPicPr>
            <a:picLocks noChangeAspect="1" noChangeArrowheads="1"/>
          </p:cNvPicPr>
          <p:nvPr/>
        </p:nvPicPr>
        <p:blipFill>
          <a:blip r:embed="rId3"/>
          <a:srcRect/>
          <a:stretch>
            <a:fillRect/>
          </a:stretch>
        </p:blipFill>
        <p:spPr bwMode="auto">
          <a:xfrm>
            <a:off x="3457575" y="1952625"/>
            <a:ext cx="8397763" cy="3740661"/>
          </a:xfrm>
          <a:prstGeom prst="rect">
            <a:avLst/>
          </a:prstGeom>
          <a:noFill/>
          <a:ln w="9525">
            <a:noFill/>
            <a:miter lim="800000"/>
            <a:headEnd/>
            <a:tailEnd/>
          </a:ln>
        </p:spPr>
      </p:pic>
    </p:spTree>
    <p:extLst>
      <p:ext uri="{BB962C8B-B14F-4D97-AF65-F5344CB8AC3E}">
        <p14:creationId xmlns="" xmlns:p14="http://schemas.microsoft.com/office/powerpoint/2010/main" val="5966523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7BCD5C69-09E4-C748-80B1-0B7DF8A89B21}"/>
              </a:ext>
            </a:extLst>
          </p:cNvPr>
          <p:cNvSpPr>
            <a:spLocks noGrp="1"/>
          </p:cNvSpPr>
          <p:nvPr>
            <p:ph type="body" sz="quarter" idx="18"/>
          </p:nvPr>
        </p:nvSpPr>
        <p:spPr>
          <a:xfrm>
            <a:off x="4063536" y="5057057"/>
            <a:ext cx="4064926" cy="577734"/>
          </a:xfrm>
        </p:spPr>
        <p:txBody>
          <a:bodyPr/>
          <a:lstStyle/>
          <a:p>
            <a:r>
              <a:rPr lang="en-IE" b="1" dirty="0"/>
              <a:t>IPCC </a:t>
            </a:r>
            <a:r>
              <a:rPr lang="bg-BG" b="1" dirty="0" smtClean="0"/>
              <a:t>Работна група </a:t>
            </a:r>
            <a:r>
              <a:rPr lang="en-IE" b="1" dirty="0" smtClean="0"/>
              <a:t>I </a:t>
            </a:r>
            <a:endParaRPr lang="en-IE" b="1" dirty="0"/>
          </a:p>
        </p:txBody>
      </p:sp>
      <p:sp>
        <p:nvSpPr>
          <p:cNvPr id="5" name="Text Placeholder 4">
            <a:extLst>
              <a:ext uri="{FF2B5EF4-FFF2-40B4-BE49-F238E27FC236}">
                <a16:creationId xmlns="" xmlns:a16="http://schemas.microsoft.com/office/drawing/2014/main" id="{2DA40B15-9ED2-9949-818C-BA825C703A62}"/>
              </a:ext>
            </a:extLst>
          </p:cNvPr>
          <p:cNvSpPr>
            <a:spLocks noGrp="1"/>
          </p:cNvSpPr>
          <p:nvPr>
            <p:ph type="body" sz="quarter" idx="19"/>
          </p:nvPr>
        </p:nvSpPr>
        <p:spPr>
          <a:xfrm>
            <a:off x="2031074" y="1352550"/>
            <a:ext cx="8129850" cy="2923135"/>
          </a:xfrm>
        </p:spPr>
        <p:txBody>
          <a:bodyPr/>
          <a:lstStyle/>
          <a:p>
            <a:r>
              <a:rPr lang="en-US" i="1" dirty="0" smtClean="0"/>
              <a:t>‘</a:t>
            </a:r>
            <a:r>
              <a:rPr lang="ru-RU" i="1" dirty="0" smtClean="0"/>
              <a:t>Неоспоримо е, че човешката дейност е причина за затопляне на атмосферата, океаните и Земята и е отговорна за приблизително повишение на температурата на Земята с 1,1°C от края на 19 век. </a:t>
            </a:r>
            <a:r>
              <a:rPr lang="ru-RU" i="1" dirty="0" err="1" smtClean="0"/>
              <a:t>Приносът</a:t>
            </a:r>
            <a:r>
              <a:rPr lang="ru-RU" i="1" dirty="0" smtClean="0"/>
              <a:t> на </a:t>
            </a:r>
            <a:r>
              <a:rPr lang="ru-RU" i="1" dirty="0" err="1" smtClean="0"/>
              <a:t>природните</a:t>
            </a:r>
            <a:r>
              <a:rPr lang="ru-RU" i="1" dirty="0" smtClean="0"/>
              <a:t> </a:t>
            </a:r>
            <a:r>
              <a:rPr lang="ru-RU" i="1" dirty="0" err="1" smtClean="0"/>
              <a:t>фактори</a:t>
            </a:r>
            <a:r>
              <a:rPr lang="ru-RU" i="1" dirty="0" smtClean="0"/>
              <a:t> за </a:t>
            </a:r>
            <a:r>
              <a:rPr lang="ru-RU" i="1" dirty="0" err="1" smtClean="0"/>
              <a:t>това</a:t>
            </a:r>
            <a:r>
              <a:rPr lang="ru-RU" i="1" dirty="0" smtClean="0"/>
              <a:t> </a:t>
            </a:r>
            <a:r>
              <a:rPr lang="ru-RU" i="1" dirty="0" err="1" smtClean="0"/>
              <a:t>затопляне</a:t>
            </a:r>
            <a:r>
              <a:rPr lang="ru-RU" i="1" dirty="0" smtClean="0"/>
              <a:t> се </a:t>
            </a:r>
            <a:r>
              <a:rPr lang="ru-RU" i="1" dirty="0" err="1" smtClean="0"/>
              <a:t>оценява</a:t>
            </a:r>
            <a:r>
              <a:rPr lang="ru-RU" i="1" dirty="0" smtClean="0"/>
              <a:t> </a:t>
            </a:r>
            <a:r>
              <a:rPr lang="ru-RU" i="1" dirty="0" err="1" smtClean="0"/>
              <a:t>близо</a:t>
            </a:r>
            <a:r>
              <a:rPr lang="ru-RU" i="1" dirty="0" smtClean="0"/>
              <a:t> до </a:t>
            </a:r>
            <a:r>
              <a:rPr lang="ru-RU" i="1" dirty="0" err="1" smtClean="0"/>
              <a:t>нула</a:t>
            </a:r>
            <a:r>
              <a:rPr lang="ru-RU" i="1" dirty="0" smtClean="0"/>
              <a:t>.’</a:t>
            </a:r>
            <a:endParaRPr lang="en-US" i="1" dirty="0"/>
          </a:p>
        </p:txBody>
      </p:sp>
      <p:pic>
        <p:nvPicPr>
          <p:cNvPr id="8" name="Picture Placeholder 7" descr="Large ocean wave">
            <a:extLst>
              <a:ext uri="{FF2B5EF4-FFF2-40B4-BE49-F238E27FC236}">
                <a16:creationId xmlns="" xmlns:a16="http://schemas.microsoft.com/office/drawing/2014/main" id="{7379AB1D-2608-A345-839A-C2D7C0391CB6}"/>
              </a:ext>
            </a:extLst>
          </p:cNvPr>
          <p:cNvPicPr>
            <a:picLocks noGrp="1" noChangeAspect="1"/>
          </p:cNvPicPr>
          <p:nvPr>
            <p:ph type="pic" sz="quarter" idx="11"/>
          </p:nvPr>
        </p:nvPicPr>
        <p:blipFill>
          <a:blip r:embed="rId2"/>
          <a:srcRect t="7784" b="7784"/>
          <a:stretch/>
        </p:blipFill>
        <p:spPr>
          <a:xfrm>
            <a:off x="0" y="-12469"/>
            <a:ext cx="12192000" cy="6870469"/>
          </a:xfrm>
        </p:spPr>
      </p:pic>
    </p:spTree>
    <p:extLst>
      <p:ext uri="{BB962C8B-B14F-4D97-AF65-F5344CB8AC3E}">
        <p14:creationId xmlns="" xmlns:p14="http://schemas.microsoft.com/office/powerpoint/2010/main" val="6177317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03</a:t>
            </a:r>
          </a:p>
        </p:txBody>
      </p:sp>
      <p:pic>
        <p:nvPicPr>
          <p:cNvPr id="8" name="Picture Placeholder 7">
            <a:extLst>
              <a:ext uri="{FF2B5EF4-FFF2-40B4-BE49-F238E27FC236}">
                <a16:creationId xmlns="" xmlns:a16="http://schemas.microsoft.com/office/drawing/2014/main" id="{25C28168-F3D9-7648-AC60-61C8774242B4}"/>
              </a:ext>
            </a:extLst>
          </p:cNvPr>
          <p:cNvPicPr>
            <a:picLocks noGrp="1" noChangeAspect="1"/>
          </p:cNvPicPr>
          <p:nvPr>
            <p:ph type="pic" sz="quarter" idx="10"/>
          </p:nvPr>
        </p:nvPicPr>
        <p:blipFill>
          <a:blip r:embed="rId3"/>
          <a:srcRect t="16861" b="16861"/>
          <a:stretch/>
        </p:blipFill>
        <p:spPr>
          <a:xfrm>
            <a:off x="238772" y="2626822"/>
            <a:ext cx="7708195" cy="3396829"/>
          </a:xfrm>
        </p:spPr>
      </p:pic>
      <p:sp>
        <p:nvSpPr>
          <p:cNvPr id="6" name="Rectangle 5">
            <a:extLst>
              <a:ext uri="{FF2B5EF4-FFF2-40B4-BE49-F238E27FC236}">
                <a16:creationId xmlns="" xmlns:a16="http://schemas.microsoft.com/office/drawing/2014/main" id="{1DF2049A-9A6D-0A49-9CEA-AEAEB81268B2}"/>
              </a:ext>
            </a:extLst>
          </p:cNvPr>
          <p:cNvSpPr/>
          <p:nvPr/>
        </p:nvSpPr>
        <p:spPr>
          <a:xfrm>
            <a:off x="5722297" y="3429000"/>
            <a:ext cx="570656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9664755C-D94B-2A4C-946A-2A124785D8C0}"/>
              </a:ext>
            </a:extLst>
          </p:cNvPr>
          <p:cNvSpPr txBox="1"/>
          <p:nvPr/>
        </p:nvSpPr>
        <p:spPr>
          <a:xfrm>
            <a:off x="5722297" y="3449264"/>
            <a:ext cx="5706560" cy="1200329"/>
          </a:xfrm>
          <a:prstGeom prst="rect">
            <a:avLst/>
          </a:prstGeom>
          <a:noFill/>
        </p:spPr>
        <p:txBody>
          <a:bodyPr wrap="square" rtlCol="0">
            <a:spAutoFit/>
          </a:bodyPr>
          <a:lstStyle/>
          <a:p>
            <a:r>
              <a:rPr lang="bg-BG" sz="3600" b="1" spc="324" dirty="0" smtClean="0">
                <a:solidFill>
                  <a:srgbClr val="EB7339"/>
                </a:solidFill>
                <a:latin typeface="Calibri" panose="020F0502020204030204" pitchFamily="34" charset="0"/>
                <a:cs typeface="Calibri" panose="020F0502020204030204" pitchFamily="34" charset="0"/>
              </a:rPr>
              <a:t>Изменение на климата: въздействие</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25417376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933652" y="757130"/>
            <a:ext cx="7219748" cy="5632311"/>
          </a:xfrm>
          <a:prstGeom prst="rect">
            <a:avLst/>
          </a:prstGeom>
          <a:noFill/>
        </p:spPr>
        <p:txBody>
          <a:bodyPr wrap="square">
            <a:spAutoFit/>
          </a:bodyPr>
          <a:lstStyle/>
          <a:p>
            <a:pPr marL="342900" indent="-342900">
              <a:buFont typeface="Arial" panose="020B0604020202020204" pitchFamily="34" charset="0"/>
              <a:buChar char="•"/>
            </a:pPr>
            <a:r>
              <a:rPr lang="ru-RU" sz="2400" dirty="0" smtClean="0">
                <a:solidFill>
                  <a:srgbClr val="354F92"/>
                </a:solidFill>
                <a:latin typeface="Calibri" panose="020F0502020204030204" pitchFamily="34" charset="0"/>
                <a:cs typeface="Calibri" panose="020F0502020204030204" pitchFamily="34" charset="0"/>
              </a:rPr>
              <a:t>Предизвиканото от човека изменение на климата причинява опасни смущения в природата и засяга живота на милиарди хора по света, въпреки усилията за намаляване на рисковете. Нещо повече, хората и екосистемите, които най-малко могат да се справят, са най-силно засегнати.</a:t>
            </a:r>
          </a:p>
          <a:p>
            <a:pPr marL="342900" indent="-342900">
              <a:buFont typeface="Arial" panose="020B0604020202020204" pitchFamily="34" charset="0"/>
              <a:buChar char="•"/>
            </a:pPr>
            <a:r>
              <a:rPr lang="ru-RU" sz="2400" dirty="0" smtClean="0">
                <a:solidFill>
                  <a:srgbClr val="354F92"/>
                </a:solidFill>
                <a:latin typeface="Calibri" panose="020F0502020204030204" pitchFamily="34" charset="0"/>
                <a:cs typeface="Calibri" panose="020F0502020204030204" pitchFamily="34" charset="0"/>
              </a:rPr>
              <a:t>IPCC </a:t>
            </a:r>
            <a:r>
              <a:rPr lang="ru-RU" sz="2400" dirty="0" err="1" smtClean="0">
                <a:solidFill>
                  <a:srgbClr val="354F92"/>
                </a:solidFill>
                <a:latin typeface="Calibri" panose="020F0502020204030204" pitchFamily="34" charset="0"/>
                <a:cs typeface="Calibri" panose="020F0502020204030204" pitchFamily="34" charset="0"/>
              </a:rPr>
              <a:t>съобщава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че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дори</a:t>
            </a:r>
            <a:r>
              <a:rPr lang="ru-RU" sz="2400" dirty="0" smtClean="0">
                <a:solidFill>
                  <a:srgbClr val="354F92"/>
                </a:solidFill>
                <a:latin typeface="Calibri" panose="020F0502020204030204" pitchFamily="34" charset="0"/>
                <a:cs typeface="Calibri" panose="020F0502020204030204" pitchFamily="34" charset="0"/>
              </a:rPr>
              <a:t> само при </a:t>
            </a:r>
            <a:r>
              <a:rPr lang="ru-RU" sz="2400" dirty="0" err="1" smtClean="0">
                <a:solidFill>
                  <a:srgbClr val="354F92"/>
                </a:solidFill>
                <a:latin typeface="Calibri" panose="020F0502020204030204" pitchFamily="34" charset="0"/>
                <a:cs typeface="Calibri" panose="020F0502020204030204" pitchFamily="34" charset="0"/>
              </a:rPr>
              <a:t>сегашното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ниво</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затопляне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въздействието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изменението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a:t>
            </a:r>
            <a:r>
              <a:rPr lang="ru-RU" sz="2400" dirty="0" smtClean="0">
                <a:solidFill>
                  <a:srgbClr val="354F92"/>
                </a:solidFill>
                <a:latin typeface="Calibri" panose="020F0502020204030204" pitchFamily="34" charset="0"/>
                <a:cs typeface="Calibri" panose="020F0502020204030204" pitchFamily="34" charset="0"/>
              </a:rPr>
              <a:t> климата </a:t>
            </a:r>
            <a:r>
              <a:rPr lang="ru-RU" sz="2400" dirty="0" err="1" smtClean="0">
                <a:solidFill>
                  <a:srgbClr val="354F92"/>
                </a:solidFill>
                <a:latin typeface="Calibri" panose="020F0502020204030204" pitchFamily="34" charset="0"/>
                <a:cs typeface="Calibri" panose="020F0502020204030204" pitchFamily="34" charset="0"/>
              </a:rPr>
              <a:t>върху</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екосистемите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хората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населените</a:t>
            </a:r>
            <a:r>
              <a:rPr lang="ru-RU" sz="2400" dirty="0" smtClean="0">
                <a:solidFill>
                  <a:srgbClr val="354F92"/>
                </a:solidFill>
                <a:latin typeface="Calibri" panose="020F0502020204030204" pitchFamily="34" charset="0"/>
                <a:cs typeface="Calibri" panose="020F0502020204030204" pitchFamily="34" charset="0"/>
              </a:rPr>
              <a:t> места, </a:t>
            </a:r>
            <a:r>
              <a:rPr lang="ru-RU" sz="2400" dirty="0" err="1" smtClean="0">
                <a:solidFill>
                  <a:srgbClr val="354F92"/>
                </a:solidFill>
                <a:latin typeface="Calibri" panose="020F0502020204030204" pitchFamily="34" charset="0"/>
                <a:cs typeface="Calibri" panose="020F0502020204030204" pitchFamily="34" charset="0"/>
              </a:rPr>
              <a:t>инфраструктурата</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системите</a:t>
            </a:r>
            <a:r>
              <a:rPr lang="ru-RU" sz="2400" dirty="0" smtClean="0">
                <a:solidFill>
                  <a:srgbClr val="354F92"/>
                </a:solidFill>
                <a:latin typeface="Calibri" panose="020F0502020204030204" pitchFamily="34" charset="0"/>
                <a:cs typeface="Calibri" panose="020F0502020204030204" pitchFamily="34" charset="0"/>
              </a:rPr>
              <a:t> за производство на вода и </a:t>
            </a:r>
            <a:r>
              <a:rPr lang="ru-RU" sz="2400" dirty="0" err="1" smtClean="0">
                <a:solidFill>
                  <a:srgbClr val="354F92"/>
                </a:solidFill>
                <a:latin typeface="Calibri" panose="020F0502020204030204" pitchFamily="34" charset="0"/>
                <a:cs typeface="Calibri" panose="020F0502020204030204" pitchFamily="34" charset="0"/>
              </a:rPr>
              <a:t>храна</a:t>
            </a:r>
            <a:r>
              <a:rPr lang="ru-RU" sz="2400" dirty="0" smtClean="0">
                <a:solidFill>
                  <a:srgbClr val="354F92"/>
                </a:solidFill>
                <a:latin typeface="Calibri" panose="020F0502020204030204" pitchFamily="34" charset="0"/>
                <a:cs typeface="Calibri" panose="020F0502020204030204" pitchFamily="34" charset="0"/>
              </a:rPr>
              <a:t> вече е широко </a:t>
            </a:r>
            <a:r>
              <a:rPr lang="ru-RU" sz="2400" dirty="0" err="1" smtClean="0">
                <a:solidFill>
                  <a:srgbClr val="354F92"/>
                </a:solidFill>
                <a:latin typeface="Calibri" panose="020F0502020204030204" pitchFamily="34" charset="0"/>
                <a:cs typeface="Calibri" panose="020F0502020204030204" pitchFamily="34" charset="0"/>
              </a:rPr>
              <a:t>разпространено</a:t>
            </a:r>
            <a:r>
              <a:rPr lang="ru-RU" sz="2400" dirty="0" smtClean="0">
                <a:solidFill>
                  <a:srgbClr val="354F92"/>
                </a:solidFill>
                <a:latin typeface="Calibri" panose="020F0502020204030204" pitchFamily="34" charset="0"/>
                <a:cs typeface="Calibri" panose="020F0502020204030204" pitchFamily="34" charset="0"/>
              </a:rPr>
              <a:t>. Тези въздействия са резултат главно от увеличаване честотата и интензитета на екстремно високи температури на сушата и в океаните, обилни валежи, суша и пожари. </a:t>
            </a:r>
            <a:endParaRPr lang="en-US" sz="2400" dirty="0">
              <a:solidFill>
                <a:srgbClr val="354F92"/>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 xmlns:a16="http://schemas.microsoft.com/office/drawing/2014/main" id="{3924F2EA-DBAD-E8CF-2DA1-188E0A4489BA}"/>
              </a:ext>
            </a:extLst>
          </p:cNvPr>
          <p:cNvPicPr>
            <a:picLocks noChangeAspect="1"/>
          </p:cNvPicPr>
          <p:nvPr/>
        </p:nvPicPr>
        <p:blipFill>
          <a:blip r:embed="rId3"/>
          <a:srcRect t="1310" b="1310"/>
          <a:stretch/>
        </p:blipFill>
        <p:spPr>
          <a:xfrm>
            <a:off x="9066998" y="1241593"/>
            <a:ext cx="2039699" cy="2587089"/>
          </a:xfrm>
          <a:prstGeom prst="rect">
            <a:avLst/>
          </a:prstGeom>
        </p:spPr>
      </p:pic>
      <p:sp>
        <p:nvSpPr>
          <p:cNvPr id="2" name="TextBox 1">
            <a:extLst>
              <a:ext uri="{FF2B5EF4-FFF2-40B4-BE49-F238E27FC236}">
                <a16:creationId xmlns="" xmlns:a16="http://schemas.microsoft.com/office/drawing/2014/main" id="{BD700FA7-215C-D751-9953-57EEE211E6F8}"/>
              </a:ext>
            </a:extLst>
          </p:cNvPr>
          <p:cNvSpPr txBox="1"/>
          <p:nvPr/>
        </p:nvSpPr>
        <p:spPr>
          <a:xfrm>
            <a:off x="779646" y="0"/>
            <a:ext cx="11310753" cy="757130"/>
          </a:xfrm>
          <a:prstGeom prst="rect">
            <a:avLst/>
          </a:prstGeom>
          <a:noFill/>
        </p:spPr>
        <p:txBody>
          <a:bodyPr wrap="square">
            <a:spAutoFit/>
          </a:bodyPr>
          <a:lstStyle/>
          <a:p>
            <a:pPr>
              <a:lnSpc>
                <a:spcPct val="120000"/>
              </a:lnSpc>
            </a:pPr>
            <a:r>
              <a:rPr lang="bg-BG" sz="3600" b="1" dirty="0" smtClean="0">
                <a:solidFill>
                  <a:srgbClr val="EC7A42"/>
                </a:solidFill>
              </a:rPr>
              <a:t>Доклад на </a:t>
            </a:r>
            <a:r>
              <a:rPr lang="en-IE" sz="3600" b="1" dirty="0" smtClean="0">
                <a:solidFill>
                  <a:srgbClr val="EC7A42"/>
                </a:solidFill>
              </a:rPr>
              <a:t>IPCC: </a:t>
            </a:r>
            <a:r>
              <a:rPr lang="bg-BG" sz="3600" b="1" dirty="0" smtClean="0">
                <a:solidFill>
                  <a:srgbClr val="EC7A42"/>
                </a:solidFill>
              </a:rPr>
              <a:t>Въздействия, адаптация и уязвимост</a:t>
            </a:r>
            <a:endParaRPr lang="en-IE" sz="3600" b="1" dirty="0">
              <a:solidFill>
                <a:srgbClr val="EC7A42"/>
              </a:solidFill>
            </a:endParaRPr>
          </a:p>
        </p:txBody>
      </p:sp>
      <p:sp>
        <p:nvSpPr>
          <p:cNvPr id="8" name="Правоъгълник 7"/>
          <p:cNvSpPr/>
          <p:nvPr/>
        </p:nvSpPr>
        <p:spPr>
          <a:xfrm>
            <a:off x="8153399" y="4013735"/>
            <a:ext cx="3693807" cy="3170099"/>
          </a:xfrm>
          <a:prstGeom prst="rect">
            <a:avLst/>
          </a:prstGeom>
        </p:spPr>
        <p:txBody>
          <a:bodyPr wrap="square">
            <a:spAutoFit/>
          </a:bodyPr>
          <a:lstStyle/>
          <a:p>
            <a:endParaRPr lang="en-US" dirty="0" smtClean="0"/>
          </a:p>
          <a:p>
            <a:r>
              <a:rPr lang="bg-BG" sz="2400" dirty="0" smtClean="0"/>
              <a:t>Извадки от доклада на български:</a:t>
            </a:r>
          </a:p>
          <a:p>
            <a:r>
              <a:rPr lang="en-US" sz="2000" dirty="0" smtClean="0">
                <a:hlinkClick r:id="rId4"/>
              </a:rPr>
              <a:t>https://www.greenpeace.org/bulgaria/istorii/7821/5-neshta-za-novia-klimatichen-doklad-ipcc/</a:t>
            </a:r>
            <a:endParaRPr lang="bg-BG" sz="2000" dirty="0" smtClean="0"/>
          </a:p>
          <a:p>
            <a:endParaRPr lang="en-US" sz="2000" dirty="0" smtClean="0"/>
          </a:p>
          <a:p>
            <a:r>
              <a:rPr lang="en-US" dirty="0" smtClean="0">
                <a:hlinkClick r:id="rId5"/>
              </a:rPr>
              <a:t>https://www.climateka.bg/ipcc-adaptation/</a:t>
            </a:r>
            <a:endParaRPr lang="bg-BG" dirty="0" smtClean="0"/>
          </a:p>
          <a:p>
            <a:endParaRPr lang="bg-BG" dirty="0"/>
          </a:p>
        </p:txBody>
      </p:sp>
    </p:spTree>
    <p:extLst>
      <p:ext uri="{BB962C8B-B14F-4D97-AF65-F5344CB8AC3E}">
        <p14:creationId xmlns="" xmlns:p14="http://schemas.microsoft.com/office/powerpoint/2010/main" val="13109425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BC5F74F0-BA76-63F9-F1CF-3E6499DBD724}"/>
              </a:ext>
            </a:extLst>
          </p:cNvPr>
          <p:cNvPicPr>
            <a:picLocks noChangeAspect="1"/>
          </p:cNvPicPr>
          <p:nvPr/>
        </p:nvPicPr>
        <p:blipFill rotWithShape="1">
          <a:blip r:embed="rId3"/>
          <a:srcRect l="4282" t="3901" r="4011" b="17637"/>
          <a:stretch/>
        </p:blipFill>
        <p:spPr>
          <a:xfrm>
            <a:off x="7765945" y="1876256"/>
            <a:ext cx="4059864" cy="4368936"/>
          </a:xfrm>
          <a:prstGeom prst="rect">
            <a:avLst/>
          </a:prstGeom>
        </p:spPr>
      </p:pic>
      <p:sp>
        <p:nvSpPr>
          <p:cNvPr id="3" name="TextBox 2">
            <a:extLst>
              <a:ext uri="{FF2B5EF4-FFF2-40B4-BE49-F238E27FC236}">
                <a16:creationId xmlns="" xmlns:a16="http://schemas.microsoft.com/office/drawing/2014/main" id="{0F8197D7-FEB1-1CF0-BA22-5015CF1AC8FA}"/>
              </a:ext>
            </a:extLst>
          </p:cNvPr>
          <p:cNvSpPr txBox="1"/>
          <p:nvPr/>
        </p:nvSpPr>
        <p:spPr>
          <a:xfrm>
            <a:off x="1001026" y="1107996"/>
            <a:ext cx="7003045" cy="5262979"/>
          </a:xfrm>
          <a:prstGeom prst="rect">
            <a:avLst/>
          </a:prstGeom>
          <a:noFill/>
        </p:spPr>
        <p:txBody>
          <a:bodyPr wrap="square">
            <a:spAutoFit/>
          </a:bodyPr>
          <a:lstStyle/>
          <a:p>
            <a:pPr marL="285750" indent="-285750">
              <a:buFont typeface="Arial" panose="020B0604020202020204" pitchFamily="34" charset="0"/>
              <a:buChar char="•"/>
            </a:pPr>
            <a:r>
              <a:rPr lang="ru-RU" sz="2400" dirty="0" err="1" smtClean="0">
                <a:cs typeface="Calibri" panose="020F0502020204030204" pitchFamily="34" charset="0"/>
              </a:rPr>
              <a:t>Може</a:t>
            </a:r>
            <a:r>
              <a:rPr lang="ru-RU" sz="2400" dirty="0" smtClean="0">
                <a:cs typeface="Calibri" panose="020F0502020204030204" pitchFamily="34" charset="0"/>
              </a:rPr>
              <a:t> </a:t>
            </a:r>
            <a:r>
              <a:rPr lang="ru-RU" sz="2400" dirty="0" err="1" smtClean="0">
                <a:cs typeface="Calibri" panose="020F0502020204030204" pitchFamily="34" charset="0"/>
              </a:rPr>
              <a:t>би</a:t>
            </a:r>
            <a:r>
              <a:rPr lang="ru-RU" sz="2400" dirty="0" smtClean="0">
                <a:cs typeface="Calibri" panose="020F0502020204030204" pitchFamily="34" charset="0"/>
              </a:rPr>
              <a:t> </a:t>
            </a:r>
            <a:r>
              <a:rPr lang="ru-RU" sz="2400" dirty="0" err="1" smtClean="0">
                <a:cs typeface="Calibri" panose="020F0502020204030204" pitchFamily="34" charset="0"/>
              </a:rPr>
              <a:t>сте</a:t>
            </a:r>
            <a:r>
              <a:rPr lang="ru-RU" sz="2400" dirty="0" smtClean="0">
                <a:cs typeface="Calibri" panose="020F0502020204030204" pitchFamily="34" charset="0"/>
              </a:rPr>
              <a:t> </a:t>
            </a:r>
            <a:r>
              <a:rPr lang="ru-RU" sz="2400" dirty="0" err="1" smtClean="0">
                <a:cs typeface="Calibri" panose="020F0502020204030204" pitchFamily="34" charset="0"/>
              </a:rPr>
              <a:t>чули</a:t>
            </a:r>
            <a:r>
              <a:rPr lang="ru-RU" sz="2400" dirty="0" smtClean="0">
                <a:cs typeface="Calibri" panose="020F0502020204030204" pitchFamily="34" charset="0"/>
              </a:rPr>
              <a:t>, </a:t>
            </a:r>
            <a:r>
              <a:rPr lang="ru-RU" sz="2400" dirty="0" err="1" smtClean="0">
                <a:cs typeface="Calibri" panose="020F0502020204030204" pitchFamily="34" charset="0"/>
              </a:rPr>
              <a:t>че</a:t>
            </a:r>
            <a:r>
              <a:rPr lang="ru-RU" sz="2400" dirty="0" smtClean="0">
                <a:cs typeface="Calibri" panose="020F0502020204030204" pitchFamily="34" charset="0"/>
              </a:rPr>
              <a:t> много </a:t>
            </a:r>
            <a:r>
              <a:rPr lang="ru-RU" sz="2400" dirty="0" err="1" smtClean="0">
                <a:cs typeface="Calibri" panose="020F0502020204030204" pitchFamily="34" charset="0"/>
              </a:rPr>
              <a:t>експерти</a:t>
            </a:r>
            <a:r>
              <a:rPr lang="ru-RU" sz="2400" dirty="0" smtClean="0">
                <a:cs typeface="Calibri" panose="020F0502020204030204" pitchFamily="34" charset="0"/>
              </a:rPr>
              <a:t> говорят как </a:t>
            </a:r>
            <a:r>
              <a:rPr lang="ru-RU" sz="2400" dirty="0" err="1" smtClean="0">
                <a:cs typeface="Calibri" panose="020F0502020204030204" pitchFamily="34" charset="0"/>
              </a:rPr>
              <a:t>климатичните</a:t>
            </a:r>
            <a:r>
              <a:rPr lang="ru-RU" sz="2400" dirty="0" smtClean="0">
                <a:cs typeface="Calibri" panose="020F0502020204030204" pitchFamily="34" charset="0"/>
              </a:rPr>
              <a:t> </a:t>
            </a:r>
            <a:r>
              <a:rPr lang="ru-RU" sz="2400" dirty="0" err="1" smtClean="0">
                <a:cs typeface="Calibri" panose="020F0502020204030204" pitchFamily="34" charset="0"/>
              </a:rPr>
              <a:t>промени</a:t>
            </a:r>
            <a:r>
              <a:rPr lang="ru-RU" sz="2400" dirty="0" smtClean="0">
                <a:cs typeface="Calibri" panose="020F0502020204030204" pitchFamily="34" charset="0"/>
              </a:rPr>
              <a:t> </a:t>
            </a:r>
            <a:r>
              <a:rPr lang="ru-RU" sz="2400" dirty="0" err="1" smtClean="0">
                <a:cs typeface="Calibri" panose="020F0502020204030204" pitchFamily="34" charset="0"/>
              </a:rPr>
              <a:t>са</a:t>
            </a:r>
            <a:r>
              <a:rPr lang="ru-RU" sz="2400" dirty="0" smtClean="0">
                <a:cs typeface="Calibri" panose="020F0502020204030204" pitchFamily="34" charset="0"/>
              </a:rPr>
              <a:t> </a:t>
            </a:r>
            <a:r>
              <a:rPr lang="ru-RU" sz="2400" dirty="0" err="1" smtClean="0">
                <a:cs typeface="Calibri" panose="020F0502020204030204" pitchFamily="34" charset="0"/>
              </a:rPr>
              <a:t>виновни</a:t>
            </a:r>
            <a:r>
              <a:rPr lang="ru-RU" sz="2400" dirty="0" smtClean="0">
                <a:cs typeface="Calibri" panose="020F0502020204030204" pitchFamily="34" charset="0"/>
              </a:rPr>
              <a:t> за </a:t>
            </a:r>
            <a:r>
              <a:rPr lang="ru-RU" sz="2400" dirty="0" err="1" smtClean="0">
                <a:cs typeface="Calibri" panose="020F0502020204030204" pitchFamily="34" charset="0"/>
              </a:rPr>
              <a:t>разпространението</a:t>
            </a:r>
            <a:r>
              <a:rPr lang="ru-RU" sz="2400" dirty="0" smtClean="0">
                <a:cs typeface="Calibri" panose="020F0502020204030204" pitchFamily="34" charset="0"/>
              </a:rPr>
              <a:t> на COVID по света. Вижте нашия модел за здраве и благополучие (ЦУР 3), където разказваме за тази взаимосвързаност. </a:t>
            </a:r>
            <a:endParaRPr lang="ru-RU" sz="2400" dirty="0" smtClean="0">
              <a:solidFill>
                <a:srgbClr val="354F92"/>
              </a:solidFill>
              <a:cs typeface="Calibri" panose="020F0502020204030204" pitchFamily="34" charset="0"/>
            </a:endParaRPr>
          </a:p>
          <a:p>
            <a:pPr marL="285750" indent="-285750">
              <a:buFont typeface="Arial" panose="020B0604020202020204" pitchFamily="34" charset="0"/>
              <a:buChar char="•"/>
            </a:pPr>
            <a:r>
              <a:rPr lang="ru-RU" sz="2400" dirty="0" err="1" smtClean="0"/>
              <a:t>Всички</a:t>
            </a:r>
            <a:r>
              <a:rPr lang="ru-RU" sz="2400" dirty="0" smtClean="0"/>
              <a:t> пет </a:t>
            </a:r>
            <a:r>
              <a:rPr lang="ru-RU" sz="2400" dirty="0" err="1" smtClean="0"/>
              <a:t>глобални</a:t>
            </a:r>
            <a:r>
              <a:rPr lang="ru-RU" sz="2400" dirty="0" smtClean="0"/>
              <a:t> риска за </a:t>
            </a:r>
            <a:r>
              <a:rPr lang="ru-RU" sz="2400" dirty="0" err="1" smtClean="0"/>
              <a:t>следващите</a:t>
            </a:r>
            <a:r>
              <a:rPr lang="ru-RU" sz="2400" dirty="0" smtClean="0"/>
              <a:t> 10 </a:t>
            </a:r>
            <a:r>
              <a:rPr lang="ru-RU" sz="2400" dirty="0" err="1" smtClean="0"/>
              <a:t>години</a:t>
            </a:r>
            <a:r>
              <a:rPr lang="ru-RU" sz="2400" dirty="0" smtClean="0"/>
              <a:t> по </a:t>
            </a:r>
            <a:r>
              <a:rPr lang="ru-RU" sz="2400" dirty="0" err="1" smtClean="0"/>
              <a:t>степен</a:t>
            </a:r>
            <a:r>
              <a:rPr lang="ru-RU" sz="2400" dirty="0" smtClean="0"/>
              <a:t> на </a:t>
            </a:r>
            <a:r>
              <a:rPr lang="ru-RU" sz="2400" dirty="0" err="1" smtClean="0"/>
              <a:t>вероятност</a:t>
            </a:r>
            <a:r>
              <a:rPr lang="ru-RU" sz="2400" dirty="0" smtClean="0"/>
              <a:t> и </a:t>
            </a:r>
            <a:r>
              <a:rPr lang="ru-RU" sz="2400" dirty="0" err="1" smtClean="0"/>
              <a:t>степен</a:t>
            </a:r>
            <a:r>
              <a:rPr lang="ru-RU" sz="2400" dirty="0" smtClean="0"/>
              <a:t> на </a:t>
            </a:r>
            <a:r>
              <a:rPr lang="ru-RU" sz="2400" dirty="0" err="1" smtClean="0"/>
              <a:t>въздействие</a:t>
            </a:r>
            <a:r>
              <a:rPr lang="ru-RU" sz="2400" dirty="0" smtClean="0"/>
              <a:t> </a:t>
            </a:r>
            <a:r>
              <a:rPr lang="ru-RU" sz="2400" dirty="0" err="1" smtClean="0"/>
              <a:t>са</a:t>
            </a:r>
            <a:r>
              <a:rPr lang="ru-RU" sz="2400" dirty="0" smtClean="0"/>
              <a:t> </a:t>
            </a:r>
            <a:r>
              <a:rPr lang="ru-RU" sz="2400" dirty="0" err="1" smtClean="0"/>
              <a:t>свързани</a:t>
            </a:r>
            <a:r>
              <a:rPr lang="ru-RU" sz="2400" dirty="0" smtClean="0"/>
              <a:t> с </a:t>
            </a:r>
            <a:r>
              <a:rPr lang="ru-RU" sz="2400" dirty="0" err="1" smtClean="0"/>
              <a:t>екологията</a:t>
            </a:r>
            <a:r>
              <a:rPr lang="ru-RU" sz="2400" dirty="0" smtClean="0"/>
              <a:t>. Това става ясно от доклада „Глобални рискове“ на Световния икономически форум, съставен в сътрудничество с компаниите Marsh &amp; McLennan и Zurich Insurance Group, публикуван през 2020 г. </a:t>
            </a:r>
          </a:p>
          <a:p>
            <a:pPr marL="285750" indent="-285750">
              <a:buFont typeface="Arial" panose="020B0604020202020204" pitchFamily="34" charset="0"/>
              <a:buChar char="•"/>
            </a:pPr>
            <a:r>
              <a:rPr lang="ru-RU" sz="2400" dirty="0" err="1" smtClean="0"/>
              <a:t>Взаимовръзката</a:t>
            </a:r>
            <a:r>
              <a:rPr lang="ru-RU" sz="2400" dirty="0" smtClean="0"/>
              <a:t> между </a:t>
            </a:r>
            <a:r>
              <a:rPr lang="ru-RU" sz="2400" dirty="0" err="1" smtClean="0"/>
              <a:t>глобалните</a:t>
            </a:r>
            <a:r>
              <a:rPr lang="ru-RU" sz="2400" dirty="0" smtClean="0"/>
              <a:t> </a:t>
            </a:r>
            <a:r>
              <a:rPr lang="ru-RU" sz="2400" dirty="0" err="1" smtClean="0"/>
              <a:t>рискове</a:t>
            </a:r>
            <a:r>
              <a:rPr lang="ru-RU" sz="2400" dirty="0" smtClean="0"/>
              <a:t> е </a:t>
            </a:r>
            <a:r>
              <a:rPr lang="ru-RU" sz="2400" dirty="0" err="1" smtClean="0"/>
              <a:t>представена</a:t>
            </a:r>
            <a:r>
              <a:rPr lang="ru-RU" sz="2400" dirty="0" smtClean="0"/>
              <a:t> на </a:t>
            </a:r>
            <a:r>
              <a:rPr lang="ru-RU" sz="2400" dirty="0" err="1" smtClean="0"/>
              <a:t>картата</a:t>
            </a:r>
            <a:r>
              <a:rPr lang="ru-RU" sz="2400" dirty="0" smtClean="0"/>
              <a:t>  </a:t>
            </a:r>
            <a:endParaRPr lang="en-US" sz="2400" dirty="0">
              <a:solidFill>
                <a:srgbClr val="354F92"/>
              </a:solidFill>
              <a:cs typeface="Calibri" panose="020F0502020204030204" pitchFamily="34" charset="0"/>
            </a:endParaRPr>
          </a:p>
        </p:txBody>
      </p:sp>
      <p:sp>
        <p:nvSpPr>
          <p:cNvPr id="6" name="TextBox 5">
            <a:extLst>
              <a:ext uri="{FF2B5EF4-FFF2-40B4-BE49-F238E27FC236}">
                <a16:creationId xmlns="" xmlns:a16="http://schemas.microsoft.com/office/drawing/2014/main" id="{E2296282-74BD-E887-CB81-D69F9289593F}"/>
              </a:ext>
            </a:extLst>
          </p:cNvPr>
          <p:cNvSpPr txBox="1"/>
          <p:nvPr/>
        </p:nvSpPr>
        <p:spPr>
          <a:xfrm>
            <a:off x="1029902" y="0"/>
            <a:ext cx="11162097" cy="1107996"/>
          </a:xfrm>
          <a:prstGeom prst="rect">
            <a:avLst/>
          </a:prstGeom>
          <a:noFill/>
        </p:spPr>
        <p:txBody>
          <a:bodyPr wrap="square" lIns="36000" tIns="0" rIns="36000" bIns="0">
            <a:spAutoFit/>
          </a:bodyPr>
          <a:lstStyle/>
          <a:p>
            <a:r>
              <a:rPr lang="ru-RU" sz="3600" b="1" dirty="0" err="1" smtClean="0">
                <a:solidFill>
                  <a:srgbClr val="EC7A42"/>
                </a:solidFill>
              </a:rPr>
              <a:t>Взаимосвързаната</a:t>
            </a:r>
            <a:r>
              <a:rPr lang="ru-RU" sz="3600" b="1" dirty="0" smtClean="0">
                <a:solidFill>
                  <a:srgbClr val="EC7A42"/>
                </a:solidFill>
              </a:rPr>
              <a:t> природа на </a:t>
            </a:r>
            <a:r>
              <a:rPr lang="ru-RU" sz="3600" b="1" dirty="0" err="1" smtClean="0">
                <a:solidFill>
                  <a:srgbClr val="EC7A42"/>
                </a:solidFill>
              </a:rPr>
              <a:t>изменението</a:t>
            </a:r>
            <a:r>
              <a:rPr lang="ru-RU" sz="3600" b="1" dirty="0" smtClean="0">
                <a:solidFill>
                  <a:srgbClr val="EC7A42"/>
                </a:solidFill>
              </a:rPr>
              <a:t> </a:t>
            </a:r>
            <a:r>
              <a:rPr lang="ru-RU" sz="3600" b="1" dirty="0" err="1" smtClean="0">
                <a:solidFill>
                  <a:srgbClr val="EC7A42"/>
                </a:solidFill>
              </a:rPr>
              <a:t>на</a:t>
            </a:r>
            <a:r>
              <a:rPr lang="ru-RU" sz="3600" b="1" dirty="0" smtClean="0">
                <a:solidFill>
                  <a:srgbClr val="EC7A42"/>
                </a:solidFill>
              </a:rPr>
              <a:t> климата</a:t>
            </a:r>
            <a:endParaRPr lang="en-IE" sz="3600" b="1" dirty="0">
              <a:solidFill>
                <a:srgbClr val="EC7A42"/>
              </a:solidFill>
            </a:endParaRPr>
          </a:p>
        </p:txBody>
      </p:sp>
      <p:sp>
        <p:nvSpPr>
          <p:cNvPr id="8" name="TextBox 7">
            <a:extLst>
              <a:ext uri="{FF2B5EF4-FFF2-40B4-BE49-F238E27FC236}">
                <a16:creationId xmlns="" xmlns:a16="http://schemas.microsoft.com/office/drawing/2014/main" id="{A4F93A07-BB40-3FB2-1936-E513DFACA83E}"/>
              </a:ext>
            </a:extLst>
          </p:cNvPr>
          <p:cNvSpPr txBox="1"/>
          <p:nvPr/>
        </p:nvSpPr>
        <p:spPr>
          <a:xfrm>
            <a:off x="6291283" y="6219825"/>
            <a:ext cx="5534526" cy="646331"/>
          </a:xfrm>
          <a:prstGeom prst="rect">
            <a:avLst/>
          </a:prstGeom>
          <a:noFill/>
        </p:spPr>
        <p:txBody>
          <a:bodyPr wrap="square" rtlCol="0">
            <a:spAutoFit/>
          </a:bodyPr>
          <a:lstStyle/>
          <a:p>
            <a:r>
              <a:rPr lang="en-IE" dirty="0">
                <a:hlinkClick r:id="rId4"/>
              </a:rPr>
              <a:t>Source: World Economic Forum Global Risk Perception Survey 2019 – 2020 </a:t>
            </a:r>
            <a:endParaRPr lang="en-IE" dirty="0"/>
          </a:p>
        </p:txBody>
      </p:sp>
      <p:sp>
        <p:nvSpPr>
          <p:cNvPr id="7" name="Стрелка надясно 6"/>
          <p:cNvSpPr/>
          <p:nvPr/>
        </p:nvSpPr>
        <p:spPr>
          <a:xfrm>
            <a:off x="4526079" y="5946809"/>
            <a:ext cx="2974207" cy="2983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extLst>
      <p:ext uri="{BB962C8B-B14F-4D97-AF65-F5344CB8AC3E}">
        <p14:creationId xmlns="" xmlns:p14="http://schemas.microsoft.com/office/powerpoint/2010/main" val="26820900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1702247" y="1447800"/>
            <a:ext cx="5966899" cy="4524315"/>
          </a:xfrm>
          <a:prstGeom prst="rect">
            <a:avLst/>
          </a:prstGeom>
          <a:noFill/>
        </p:spPr>
        <p:txBody>
          <a:bodyPr wrap="square">
            <a:spAutoFit/>
          </a:bodyPr>
          <a:lstStyle/>
          <a:p>
            <a:r>
              <a:rPr lang="ru-RU" sz="2400" dirty="0" err="1" smtClean="0">
                <a:solidFill>
                  <a:srgbClr val="354F92"/>
                </a:solidFill>
                <a:cs typeface="Calibri" panose="020F0502020204030204" pitchFamily="34" charset="0"/>
              </a:rPr>
              <a:t>Човешката</a:t>
            </a:r>
            <a:r>
              <a:rPr lang="ru-RU" sz="2400" dirty="0" smtClean="0">
                <a:solidFill>
                  <a:srgbClr val="354F92"/>
                </a:solidFill>
                <a:cs typeface="Calibri" panose="020F0502020204030204" pitchFamily="34" charset="0"/>
              </a:rPr>
              <a:t> </a:t>
            </a:r>
            <a:r>
              <a:rPr lang="ru-RU" sz="2400" dirty="0" err="1" smtClean="0">
                <a:solidFill>
                  <a:srgbClr val="354F92"/>
                </a:solidFill>
                <a:cs typeface="Calibri" panose="020F0502020204030204" pitchFamily="34" charset="0"/>
              </a:rPr>
              <a:t>дейност</a:t>
            </a:r>
            <a:r>
              <a:rPr lang="ru-RU" sz="2400" dirty="0" smtClean="0">
                <a:solidFill>
                  <a:srgbClr val="354F92"/>
                </a:solidFill>
                <a:cs typeface="Calibri" panose="020F0502020204030204" pitchFamily="34" charset="0"/>
              </a:rPr>
              <a:t> </a:t>
            </a:r>
            <a:r>
              <a:rPr lang="ru-RU" sz="2400" dirty="0" err="1" smtClean="0">
                <a:solidFill>
                  <a:srgbClr val="354F92"/>
                </a:solidFill>
                <a:cs typeface="Calibri" panose="020F0502020204030204" pitchFamily="34" charset="0"/>
              </a:rPr>
              <a:t>безспорно</a:t>
            </a:r>
            <a:r>
              <a:rPr lang="ru-RU" sz="2400" dirty="0" smtClean="0">
                <a:solidFill>
                  <a:srgbClr val="354F92"/>
                </a:solidFill>
                <a:cs typeface="Calibri" panose="020F0502020204030204" pitchFamily="34" charset="0"/>
              </a:rPr>
              <a:t> е причинила </a:t>
            </a:r>
            <a:r>
              <a:rPr lang="ru-RU" sz="2400" dirty="0" err="1" smtClean="0">
                <a:solidFill>
                  <a:srgbClr val="354F92"/>
                </a:solidFill>
                <a:cs typeface="Calibri" panose="020F0502020204030204" pitchFamily="34" charset="0"/>
              </a:rPr>
              <a:t>затопляне</a:t>
            </a:r>
            <a:r>
              <a:rPr lang="ru-RU" sz="2400" dirty="0" smtClean="0">
                <a:solidFill>
                  <a:srgbClr val="354F92"/>
                </a:solidFill>
                <a:cs typeface="Calibri" panose="020F0502020204030204" pitchFamily="34" charset="0"/>
              </a:rPr>
              <a:t> на климата с </a:t>
            </a:r>
            <a:r>
              <a:rPr lang="ru-RU" sz="2400" dirty="0" err="1" smtClean="0">
                <a:solidFill>
                  <a:srgbClr val="354F92"/>
                </a:solidFill>
                <a:cs typeface="Calibri" panose="020F0502020204030204" pitchFamily="34" charset="0"/>
              </a:rPr>
              <a:t>безпрецедентна</a:t>
            </a:r>
            <a:r>
              <a:rPr lang="ru-RU" sz="2400" dirty="0" smtClean="0">
                <a:solidFill>
                  <a:srgbClr val="354F92"/>
                </a:solidFill>
                <a:cs typeface="Calibri" panose="020F0502020204030204" pitchFamily="34" charset="0"/>
              </a:rPr>
              <a:t> </a:t>
            </a:r>
            <a:r>
              <a:rPr lang="ru-RU" sz="2400" dirty="0" err="1" smtClean="0">
                <a:solidFill>
                  <a:srgbClr val="354F92"/>
                </a:solidFill>
                <a:cs typeface="Calibri" panose="020F0502020204030204" pitchFamily="34" charset="0"/>
              </a:rPr>
              <a:t>скорост</a:t>
            </a:r>
            <a:r>
              <a:rPr lang="ru-RU" sz="2400" dirty="0" smtClean="0">
                <a:solidFill>
                  <a:srgbClr val="354F92"/>
                </a:solidFill>
                <a:cs typeface="Calibri" panose="020F0502020204030204" pitchFamily="34" charset="0"/>
              </a:rPr>
              <a:t> </a:t>
            </a:r>
            <a:r>
              <a:rPr lang="ru-RU" sz="2400" dirty="0" err="1" smtClean="0">
                <a:solidFill>
                  <a:srgbClr val="354F92"/>
                </a:solidFill>
                <a:cs typeface="Calibri" panose="020F0502020204030204" pitchFamily="34" charset="0"/>
              </a:rPr>
              <a:t>през</a:t>
            </a:r>
            <a:r>
              <a:rPr lang="ru-RU" sz="2400" dirty="0" smtClean="0">
                <a:solidFill>
                  <a:srgbClr val="354F92"/>
                </a:solidFill>
                <a:cs typeface="Calibri" panose="020F0502020204030204" pitchFamily="34" charset="0"/>
              </a:rPr>
              <a:t> </a:t>
            </a:r>
            <a:r>
              <a:rPr lang="ru-RU" sz="2400" dirty="0" err="1" smtClean="0">
                <a:solidFill>
                  <a:srgbClr val="354F92"/>
                </a:solidFill>
                <a:cs typeface="Calibri" panose="020F0502020204030204" pitchFamily="34" charset="0"/>
              </a:rPr>
              <a:t>последните</a:t>
            </a:r>
            <a:r>
              <a:rPr lang="ru-RU" sz="2400" dirty="0" smtClean="0">
                <a:solidFill>
                  <a:srgbClr val="354F92"/>
                </a:solidFill>
                <a:cs typeface="Calibri" panose="020F0502020204030204" pitchFamily="34" charset="0"/>
              </a:rPr>
              <a:t> 2000 </a:t>
            </a:r>
            <a:r>
              <a:rPr lang="ru-RU" sz="2400" dirty="0" err="1" smtClean="0">
                <a:solidFill>
                  <a:srgbClr val="354F92"/>
                </a:solidFill>
                <a:cs typeface="Calibri" panose="020F0502020204030204" pitchFamily="34" charset="0"/>
              </a:rPr>
              <a:t>години</a:t>
            </a:r>
            <a:r>
              <a:rPr lang="ru-RU" sz="2400" dirty="0" smtClean="0">
                <a:solidFill>
                  <a:srgbClr val="354F92"/>
                </a:solidFill>
                <a:cs typeface="Calibri" panose="020F0502020204030204" pitchFamily="34" charset="0"/>
              </a:rPr>
              <a:t>, </a:t>
            </a:r>
            <a:r>
              <a:rPr lang="ru-RU" sz="2400" dirty="0" err="1" smtClean="0">
                <a:solidFill>
                  <a:srgbClr val="354F92"/>
                </a:solidFill>
                <a:cs typeface="Calibri" panose="020F0502020204030204" pitchFamily="34" charset="0"/>
              </a:rPr>
              <a:t>според</a:t>
            </a:r>
            <a:r>
              <a:rPr lang="ru-RU" sz="2400" dirty="0" smtClean="0">
                <a:solidFill>
                  <a:srgbClr val="354F92"/>
                </a:solidFill>
                <a:cs typeface="Calibri" panose="020F0502020204030204" pitchFamily="34" charset="0"/>
              </a:rPr>
              <a:t> </a:t>
            </a:r>
            <a:r>
              <a:rPr lang="ru-RU" sz="2400" dirty="0" err="1" smtClean="0">
                <a:solidFill>
                  <a:srgbClr val="354F92"/>
                </a:solidFill>
                <a:cs typeface="Calibri" panose="020F0502020204030204" pitchFamily="34" charset="0"/>
              </a:rPr>
              <a:t>шестия</a:t>
            </a:r>
            <a:r>
              <a:rPr lang="ru-RU" sz="2400" dirty="0" smtClean="0">
                <a:solidFill>
                  <a:srgbClr val="354F92"/>
                </a:solidFill>
                <a:cs typeface="Calibri" panose="020F0502020204030204" pitchFamily="34" charset="0"/>
              </a:rPr>
              <a:t> доклад  за оценка на IPCC – </a:t>
            </a:r>
            <a:r>
              <a:rPr lang="ru-RU" sz="2400" dirty="0" err="1" smtClean="0">
                <a:solidFill>
                  <a:srgbClr val="086D6E"/>
                </a:solidFill>
                <a:cs typeface="Calibri" panose="020F0502020204030204" pitchFamily="34" charset="0"/>
              </a:rPr>
              <a:t>М</a:t>
            </a:r>
            <a:r>
              <a:rPr lang="ru-RU" sz="2400" dirty="0" err="1" smtClean="0">
                <a:solidFill>
                  <a:srgbClr val="086D6E"/>
                </a:solidFill>
              </a:rPr>
              <a:t>ежд</a:t>
            </a:r>
            <a:r>
              <a:rPr lang="ru-RU" sz="2400" dirty="0" err="1" smtClean="0"/>
              <a:t>у</a:t>
            </a:r>
            <a:r>
              <a:rPr lang="ru-RU" sz="2400" dirty="0" err="1" smtClean="0">
                <a:solidFill>
                  <a:srgbClr val="086D6E"/>
                </a:solidFill>
              </a:rPr>
              <a:t>правителствена</a:t>
            </a:r>
            <a:r>
              <a:rPr lang="ru-RU" sz="2400" dirty="0" smtClean="0"/>
              <a:t>  </a:t>
            </a:r>
            <a:r>
              <a:rPr lang="ru-RU" sz="2400" dirty="0" err="1" smtClean="0"/>
              <a:t>група</a:t>
            </a:r>
            <a:r>
              <a:rPr lang="ru-RU" sz="2400" dirty="0" smtClean="0"/>
              <a:t> на ООН по </a:t>
            </a:r>
            <a:r>
              <a:rPr lang="ru-RU" sz="2400" dirty="0" err="1" smtClean="0"/>
              <a:t>изменението</a:t>
            </a:r>
            <a:r>
              <a:rPr lang="ru-RU" sz="2400" dirty="0" smtClean="0"/>
              <a:t> на климата</a:t>
            </a:r>
            <a:r>
              <a:rPr lang="ru-RU" sz="2400" dirty="0" smtClean="0">
                <a:solidFill>
                  <a:srgbClr val="354F92"/>
                </a:solidFill>
                <a:cs typeface="Calibri" panose="020F0502020204030204" pitchFamily="34" charset="0"/>
              </a:rPr>
              <a:t>. </a:t>
            </a:r>
          </a:p>
          <a:p>
            <a:endParaRPr lang="ru-RU" sz="2400" dirty="0" smtClean="0">
              <a:solidFill>
                <a:srgbClr val="354F92"/>
              </a:solidFill>
              <a:cs typeface="Calibri" panose="020F0502020204030204" pitchFamily="34" charset="0"/>
            </a:endParaRPr>
          </a:p>
          <a:p>
            <a:r>
              <a:rPr lang="ru-RU" sz="2400" dirty="0" smtClean="0">
                <a:solidFill>
                  <a:srgbClr val="354F92"/>
                </a:solidFill>
                <a:cs typeface="Calibri" panose="020F0502020204030204" pitchFamily="34" charset="0"/>
              </a:rPr>
              <a:t>Докладът </a:t>
            </a:r>
            <a:r>
              <a:rPr lang="ru-RU" sz="2400" dirty="0" smtClean="0"/>
              <a:t> изпраща </a:t>
            </a:r>
            <a:r>
              <a:rPr lang="ru-RU" sz="2400" dirty="0" smtClean="0">
                <a:solidFill>
                  <a:srgbClr val="354F92"/>
                </a:solidFill>
                <a:cs typeface="Calibri" panose="020F0502020204030204" pitchFamily="34" charset="0"/>
              </a:rPr>
              <a:t>предупреждение за </a:t>
            </a:r>
            <a:r>
              <a:rPr lang="ru-RU" sz="2400" dirty="0" smtClean="0">
                <a:solidFill>
                  <a:srgbClr val="FF0000"/>
                </a:solidFill>
                <a:cs typeface="Calibri" panose="020F0502020204030204" pitchFamily="34" charset="0"/>
              </a:rPr>
              <a:t>„червен код“ </a:t>
            </a:r>
            <a:r>
              <a:rPr lang="ru-RU" sz="2400" dirty="0" smtClean="0">
                <a:solidFill>
                  <a:srgbClr val="354F92"/>
                </a:solidFill>
                <a:cs typeface="Calibri" panose="020F0502020204030204" pitchFamily="34" charset="0"/>
              </a:rPr>
              <a:t>за човечеството и очертава какво може да очаква светът, ако глобалните температури се покачат с 1,5 °C или повече.</a:t>
            </a:r>
            <a:endParaRPr lang="en-GB" sz="1900" b="1" dirty="0">
              <a:solidFill>
                <a:srgbClr val="354F92"/>
              </a:solidFill>
              <a:latin typeface="Calibri" panose="020F0502020204030204" pitchFamily="34" charset="0"/>
              <a:cs typeface="Calibri" panose="020F0502020204030204" pitchFamily="34" charset="0"/>
            </a:endParaRPr>
          </a:p>
        </p:txBody>
      </p:sp>
      <p:pic>
        <p:nvPicPr>
          <p:cNvPr id="6" name="Picture 5">
            <a:hlinkClick r:id="rId3"/>
            <a:extLst>
              <a:ext uri="{FF2B5EF4-FFF2-40B4-BE49-F238E27FC236}">
                <a16:creationId xmlns="" xmlns:a16="http://schemas.microsoft.com/office/drawing/2014/main" id="{3924F2EA-DBAD-E8CF-2DA1-188E0A4489BA}"/>
              </a:ext>
            </a:extLst>
          </p:cNvPr>
          <p:cNvPicPr>
            <a:picLocks noChangeAspect="1"/>
          </p:cNvPicPr>
          <p:nvPr/>
        </p:nvPicPr>
        <p:blipFill rotWithShape="1">
          <a:blip r:embed="rId4"/>
          <a:srcRect l="3644" t="2519" b="2519"/>
          <a:stretch/>
        </p:blipFill>
        <p:spPr>
          <a:xfrm>
            <a:off x="8009466" y="1163056"/>
            <a:ext cx="3442803" cy="4531887"/>
          </a:xfrm>
          <a:prstGeom prst="rect">
            <a:avLst/>
          </a:prstGeom>
        </p:spPr>
      </p:pic>
      <p:sp>
        <p:nvSpPr>
          <p:cNvPr id="2" name="TextBox 1">
            <a:extLst>
              <a:ext uri="{FF2B5EF4-FFF2-40B4-BE49-F238E27FC236}">
                <a16:creationId xmlns="" xmlns:a16="http://schemas.microsoft.com/office/drawing/2014/main" id="{BD700FA7-215C-D751-9953-57EEE211E6F8}"/>
              </a:ext>
            </a:extLst>
          </p:cNvPr>
          <p:cNvSpPr txBox="1"/>
          <p:nvPr/>
        </p:nvSpPr>
        <p:spPr>
          <a:xfrm>
            <a:off x="695068" y="0"/>
            <a:ext cx="11194908" cy="1200329"/>
          </a:xfrm>
          <a:prstGeom prst="rect">
            <a:avLst/>
          </a:prstGeom>
          <a:noFill/>
        </p:spPr>
        <p:txBody>
          <a:bodyPr wrap="square">
            <a:spAutoFit/>
          </a:bodyPr>
          <a:lstStyle/>
          <a:p>
            <a:r>
              <a:rPr lang="ru-RU" sz="3600" b="1" dirty="0" err="1" smtClean="0">
                <a:solidFill>
                  <a:srgbClr val="EC7A42"/>
                </a:solidFill>
              </a:rPr>
              <a:t>Изменението</a:t>
            </a:r>
            <a:r>
              <a:rPr lang="ru-RU" sz="3600" b="1" dirty="0" smtClean="0">
                <a:solidFill>
                  <a:srgbClr val="EC7A42"/>
                </a:solidFill>
              </a:rPr>
              <a:t> на климата е </a:t>
            </a:r>
            <a:r>
              <a:rPr lang="ru-RU" sz="3600" b="1" dirty="0" err="1" smtClean="0">
                <a:solidFill>
                  <a:srgbClr val="EC7A42"/>
                </a:solidFill>
              </a:rPr>
              <a:t>предупреждението</a:t>
            </a:r>
            <a:r>
              <a:rPr lang="ru-RU" sz="3600" b="1" dirty="0" smtClean="0">
                <a:solidFill>
                  <a:srgbClr val="EC7A42"/>
                </a:solidFill>
              </a:rPr>
              <a:t> за „</a:t>
            </a:r>
            <a:r>
              <a:rPr lang="ru-RU" sz="3600" b="1" dirty="0" err="1" smtClean="0">
                <a:solidFill>
                  <a:srgbClr val="EC7A42"/>
                </a:solidFill>
              </a:rPr>
              <a:t>червен</a:t>
            </a:r>
            <a:r>
              <a:rPr lang="ru-RU" sz="3600" b="1" dirty="0" smtClean="0">
                <a:solidFill>
                  <a:srgbClr val="EC7A42"/>
                </a:solidFill>
              </a:rPr>
              <a:t> код“ </a:t>
            </a:r>
            <a:r>
              <a:rPr lang="bg-BG" sz="3600" b="1" dirty="0" smtClean="0">
                <a:solidFill>
                  <a:srgbClr val="EC7A42"/>
                </a:solidFill>
              </a:rPr>
              <a:t>з</a:t>
            </a:r>
            <a:r>
              <a:rPr lang="ru-RU" sz="3600" b="1" dirty="0" smtClean="0">
                <a:solidFill>
                  <a:srgbClr val="EC7A42"/>
                </a:solidFill>
              </a:rPr>
              <a:t>а </a:t>
            </a:r>
            <a:r>
              <a:rPr lang="ru-RU" sz="3600" b="1" dirty="0" err="1" smtClean="0">
                <a:solidFill>
                  <a:srgbClr val="EC7A42"/>
                </a:solidFill>
              </a:rPr>
              <a:t>човечеството</a:t>
            </a:r>
            <a:endParaRPr lang="en-US" sz="3600" b="1" dirty="0">
              <a:solidFill>
                <a:srgbClr val="EC7A42"/>
              </a:solidFill>
            </a:endParaRPr>
          </a:p>
        </p:txBody>
      </p:sp>
    </p:spTree>
    <p:extLst>
      <p:ext uri="{BB962C8B-B14F-4D97-AF65-F5344CB8AC3E}">
        <p14:creationId xmlns="" xmlns:p14="http://schemas.microsoft.com/office/powerpoint/2010/main" val="35331747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 xmlns:a16="http://schemas.microsoft.com/office/drawing/2014/main" id="{BD700FA7-215C-D751-9953-57EEE211E6F8}"/>
              </a:ext>
            </a:extLst>
          </p:cNvPr>
          <p:cNvSpPr txBox="1"/>
          <p:nvPr/>
        </p:nvSpPr>
        <p:spPr>
          <a:xfrm>
            <a:off x="4764506" y="49105"/>
            <a:ext cx="7190072" cy="989119"/>
          </a:xfrm>
          <a:prstGeom prst="rect">
            <a:avLst/>
          </a:prstGeom>
        </p:spPr>
        <p:txBody>
          <a:bodyPr vert="horz" lIns="91440" tIns="45720" rIns="91440" bIns="45720" rtlCol="0" anchor="ctr">
            <a:normAutofit lnSpcReduction="10000"/>
          </a:bodyPr>
          <a:lstStyle/>
          <a:p>
            <a:pPr>
              <a:lnSpc>
                <a:spcPct val="90000"/>
              </a:lnSpc>
              <a:spcBef>
                <a:spcPct val="0"/>
              </a:spcBef>
              <a:spcAft>
                <a:spcPts val="600"/>
              </a:spcAft>
            </a:pPr>
            <a:r>
              <a:rPr lang="bg-BG" sz="3600" b="1" dirty="0" smtClean="0">
                <a:solidFill>
                  <a:srgbClr val="FF0000"/>
                </a:solidFill>
                <a:ea typeface="+mj-ea"/>
                <a:cs typeface="+mj-cs"/>
              </a:rPr>
              <a:t>Код червен</a:t>
            </a:r>
            <a:r>
              <a:rPr lang="en-US" sz="3600" b="1" dirty="0" smtClean="0">
                <a:solidFill>
                  <a:srgbClr val="FF0000"/>
                </a:solidFill>
                <a:ea typeface="+mj-ea"/>
                <a:cs typeface="+mj-cs"/>
              </a:rPr>
              <a:t>:</a:t>
            </a:r>
            <a:r>
              <a:rPr lang="en-US" sz="3600" b="1" dirty="0" smtClean="0">
                <a:solidFill>
                  <a:srgbClr val="354F92"/>
                </a:solidFill>
                <a:ea typeface="+mj-ea"/>
                <a:cs typeface="+mj-cs"/>
              </a:rPr>
              <a:t> </a:t>
            </a:r>
            <a:r>
              <a:rPr lang="bg-BG" sz="3600" b="1" dirty="0" smtClean="0">
                <a:solidFill>
                  <a:srgbClr val="354F92"/>
                </a:solidFill>
                <a:ea typeface="+mj-ea"/>
                <a:cs typeface="+mj-cs"/>
              </a:rPr>
              <a:t>Бедствия и екстремни явления </a:t>
            </a:r>
            <a:r>
              <a:rPr lang="bg-BG" sz="3600" b="1" dirty="0" smtClean="0">
                <a:solidFill>
                  <a:srgbClr val="3750A1"/>
                </a:solidFill>
                <a:ea typeface="+mj-ea"/>
                <a:cs typeface="+mj-cs"/>
              </a:rPr>
              <a:t> </a:t>
            </a:r>
            <a:endParaRPr lang="en-US" sz="3600" b="1" dirty="0">
              <a:solidFill>
                <a:srgbClr val="3750A1"/>
              </a:solidFill>
              <a:ea typeface="+mj-ea"/>
              <a:cs typeface="+mj-cs"/>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4764506" y="914400"/>
            <a:ext cx="7190072" cy="5563969"/>
          </a:xfrm>
          <a:prstGeom prst="rect">
            <a:avLst/>
          </a:prstGeom>
        </p:spPr>
        <p:txBody>
          <a:bodyPr vert="horz" lIns="91440" tIns="45720" rIns="91440" bIns="45720" rtlCol="0">
            <a:noAutofit/>
          </a:bodyPr>
          <a:lstStyle/>
          <a:p>
            <a:pPr>
              <a:lnSpc>
                <a:spcPct val="90000"/>
              </a:lnSpc>
              <a:spcAft>
                <a:spcPts val="600"/>
              </a:spcAft>
            </a:pPr>
            <a:r>
              <a:rPr lang="ru-RU" sz="2400" dirty="0" err="1" smtClean="0">
                <a:solidFill>
                  <a:srgbClr val="354F92"/>
                </a:solidFill>
              </a:rPr>
              <a:t>Регионите</a:t>
            </a:r>
            <a:r>
              <a:rPr lang="ru-RU" sz="2400" dirty="0" smtClean="0">
                <a:solidFill>
                  <a:srgbClr val="354F92"/>
                </a:solidFill>
              </a:rPr>
              <a:t> по света все </a:t>
            </a:r>
            <a:r>
              <a:rPr lang="ru-RU" sz="2400" dirty="0" err="1" smtClean="0">
                <a:solidFill>
                  <a:srgbClr val="354F92"/>
                </a:solidFill>
              </a:rPr>
              <a:t>по-често</a:t>
            </a:r>
            <a:r>
              <a:rPr lang="ru-RU" sz="2400" dirty="0" smtClean="0">
                <a:solidFill>
                  <a:srgbClr val="354F92"/>
                </a:solidFill>
              </a:rPr>
              <a:t> </a:t>
            </a:r>
            <a:r>
              <a:rPr lang="ru-RU" sz="2400" dirty="0" err="1" smtClean="0">
                <a:solidFill>
                  <a:srgbClr val="354F92"/>
                </a:solidFill>
              </a:rPr>
              <a:t>преживяват</a:t>
            </a:r>
            <a:r>
              <a:rPr lang="ru-RU" sz="2400" dirty="0" smtClean="0">
                <a:solidFill>
                  <a:srgbClr val="354F92"/>
                </a:solidFill>
              </a:rPr>
              <a:t>  </a:t>
            </a:r>
            <a:r>
              <a:rPr lang="ru-RU" sz="2400" dirty="0" err="1" smtClean="0">
                <a:solidFill>
                  <a:srgbClr val="354F92"/>
                </a:solidFill>
              </a:rPr>
              <a:t>екстремни</a:t>
            </a:r>
            <a:r>
              <a:rPr lang="ru-RU" sz="2400" dirty="0" smtClean="0">
                <a:solidFill>
                  <a:srgbClr val="354F92"/>
                </a:solidFill>
              </a:rPr>
              <a:t> </a:t>
            </a:r>
            <a:r>
              <a:rPr lang="ru-RU" sz="2400" dirty="0" err="1" smtClean="0">
                <a:solidFill>
                  <a:srgbClr val="354F92"/>
                </a:solidFill>
              </a:rPr>
              <a:t>метеорологични</a:t>
            </a:r>
            <a:r>
              <a:rPr lang="ru-RU" sz="2400" dirty="0" smtClean="0">
                <a:solidFill>
                  <a:srgbClr val="354F92"/>
                </a:solidFill>
              </a:rPr>
              <a:t> и </a:t>
            </a:r>
            <a:r>
              <a:rPr lang="ru-RU" sz="2400" dirty="0" err="1" smtClean="0">
                <a:solidFill>
                  <a:srgbClr val="354F92"/>
                </a:solidFill>
              </a:rPr>
              <a:t>климатични</a:t>
            </a:r>
            <a:r>
              <a:rPr lang="ru-RU" sz="2400" dirty="0" smtClean="0">
                <a:solidFill>
                  <a:srgbClr val="354F92"/>
                </a:solidFill>
              </a:rPr>
              <a:t> явления. Със затоплянето на планетата учените очакват увеличаване честотата и интензитета на горещите вълни, наводненията, валежите, сушите и циклоните. </a:t>
            </a:r>
            <a:r>
              <a:rPr lang="ru-RU" sz="2400" dirty="0" err="1" smtClean="0">
                <a:solidFill>
                  <a:srgbClr val="354F92"/>
                </a:solidFill>
              </a:rPr>
              <a:t>Ако</a:t>
            </a:r>
            <a:r>
              <a:rPr lang="ru-RU" sz="2400" dirty="0" smtClean="0">
                <a:solidFill>
                  <a:srgbClr val="354F92"/>
                </a:solidFill>
              </a:rPr>
              <a:t> </a:t>
            </a:r>
            <a:r>
              <a:rPr lang="ru-RU" sz="2400" dirty="0" err="1" smtClean="0">
                <a:solidFill>
                  <a:srgbClr val="354F92"/>
                </a:solidFill>
              </a:rPr>
              <a:t>настоящите</a:t>
            </a:r>
            <a:r>
              <a:rPr lang="ru-RU" sz="2400" dirty="0" smtClean="0">
                <a:solidFill>
                  <a:srgbClr val="354F92"/>
                </a:solidFill>
              </a:rPr>
              <a:t> тенденции се </a:t>
            </a:r>
            <a:r>
              <a:rPr lang="ru-RU" sz="2400" dirty="0" err="1" smtClean="0">
                <a:solidFill>
                  <a:srgbClr val="354F92"/>
                </a:solidFill>
              </a:rPr>
              <a:t>запазят</a:t>
            </a:r>
            <a:r>
              <a:rPr lang="ru-RU" sz="2400" dirty="0" smtClean="0">
                <a:solidFill>
                  <a:srgbClr val="354F92"/>
                </a:solidFill>
              </a:rPr>
              <a:t>, </a:t>
            </a:r>
            <a:r>
              <a:rPr lang="ru-RU" sz="2400" dirty="0" err="1" smtClean="0">
                <a:solidFill>
                  <a:srgbClr val="354F92"/>
                </a:solidFill>
              </a:rPr>
              <a:t>Службата</a:t>
            </a:r>
            <a:r>
              <a:rPr lang="ru-RU" sz="2400" dirty="0" smtClean="0">
                <a:solidFill>
                  <a:srgbClr val="354F92"/>
                </a:solidFill>
              </a:rPr>
              <a:t> на ООН за </a:t>
            </a:r>
            <a:r>
              <a:rPr lang="ru-RU" sz="2400" dirty="0" err="1" smtClean="0">
                <a:solidFill>
                  <a:srgbClr val="354F92"/>
                </a:solidFill>
              </a:rPr>
              <a:t>намаляване</a:t>
            </a:r>
            <a:r>
              <a:rPr lang="ru-RU" sz="2400" dirty="0" smtClean="0">
                <a:solidFill>
                  <a:srgbClr val="354F92"/>
                </a:solidFill>
              </a:rPr>
              <a:t> на риска от бедствия </a:t>
            </a:r>
            <a:r>
              <a:rPr lang="ru-RU" sz="2400" dirty="0" err="1" smtClean="0">
                <a:solidFill>
                  <a:srgbClr val="354F92"/>
                </a:solidFill>
              </a:rPr>
              <a:t>прогнозира</a:t>
            </a:r>
            <a:r>
              <a:rPr lang="ru-RU" sz="2400" dirty="0" smtClean="0">
                <a:solidFill>
                  <a:srgbClr val="354F92"/>
                </a:solidFill>
              </a:rPr>
              <a:t>, </a:t>
            </a:r>
            <a:r>
              <a:rPr lang="ru-RU" sz="2400" dirty="0" err="1" smtClean="0">
                <a:solidFill>
                  <a:srgbClr val="354F92"/>
                </a:solidFill>
              </a:rPr>
              <a:t>че</a:t>
            </a:r>
            <a:r>
              <a:rPr lang="ru-RU" sz="2400" dirty="0" smtClean="0">
                <a:solidFill>
                  <a:srgbClr val="354F92"/>
                </a:solidFill>
              </a:rPr>
              <a:t> </a:t>
            </a:r>
            <a:r>
              <a:rPr lang="ru-RU" sz="2400" dirty="0" err="1" smtClean="0">
                <a:solidFill>
                  <a:srgbClr val="354F92"/>
                </a:solidFill>
              </a:rPr>
              <a:t>средните</a:t>
            </a:r>
            <a:r>
              <a:rPr lang="ru-RU" sz="2400" dirty="0" smtClean="0">
                <a:solidFill>
                  <a:srgbClr val="354F92"/>
                </a:solidFill>
              </a:rPr>
              <a:t> до </a:t>
            </a:r>
            <a:r>
              <a:rPr lang="ru-RU" sz="2400" dirty="0" err="1" smtClean="0">
                <a:solidFill>
                  <a:srgbClr val="354F92"/>
                </a:solidFill>
              </a:rPr>
              <a:t>големи</a:t>
            </a:r>
            <a:r>
              <a:rPr lang="ru-RU" sz="2400" dirty="0" smtClean="0">
                <a:solidFill>
                  <a:srgbClr val="354F92"/>
                </a:solidFill>
              </a:rPr>
              <a:t> бедствия </a:t>
            </a:r>
            <a:r>
              <a:rPr lang="ru-RU" sz="2400" dirty="0" err="1" smtClean="0">
                <a:solidFill>
                  <a:srgbClr val="354F92"/>
                </a:solidFill>
              </a:rPr>
              <a:t>могат</a:t>
            </a:r>
            <a:r>
              <a:rPr lang="ru-RU" sz="2400" dirty="0" smtClean="0">
                <a:solidFill>
                  <a:srgbClr val="354F92"/>
                </a:solidFill>
              </a:rPr>
              <a:t> да </a:t>
            </a:r>
            <a:r>
              <a:rPr lang="ru-RU" sz="2400" dirty="0" err="1" smtClean="0">
                <a:solidFill>
                  <a:srgbClr val="354F92"/>
                </a:solidFill>
              </a:rPr>
              <a:t>достигнат</a:t>
            </a:r>
            <a:r>
              <a:rPr lang="ru-RU" sz="2400" dirty="0" smtClean="0">
                <a:solidFill>
                  <a:srgbClr val="354F92"/>
                </a:solidFill>
              </a:rPr>
              <a:t> 560 на година – </a:t>
            </a:r>
            <a:r>
              <a:rPr lang="ru-RU" sz="2400" dirty="0" err="1" smtClean="0">
                <a:solidFill>
                  <a:srgbClr val="354F92"/>
                </a:solidFill>
              </a:rPr>
              <a:t>средно</a:t>
            </a:r>
            <a:r>
              <a:rPr lang="ru-RU" sz="2400" dirty="0" smtClean="0">
                <a:solidFill>
                  <a:srgbClr val="354F92"/>
                </a:solidFill>
              </a:rPr>
              <a:t> 1,5 на </a:t>
            </a:r>
            <a:r>
              <a:rPr lang="ru-RU" sz="2400" dirty="0" err="1" smtClean="0">
                <a:solidFill>
                  <a:srgbClr val="354F92"/>
                </a:solidFill>
              </a:rPr>
              <a:t>ден</a:t>
            </a:r>
            <a:r>
              <a:rPr lang="ru-RU" sz="2400" dirty="0" smtClean="0">
                <a:solidFill>
                  <a:srgbClr val="354F92"/>
                </a:solidFill>
              </a:rPr>
              <a:t> – до 2030 г., </a:t>
            </a:r>
            <a:r>
              <a:rPr lang="ru-RU" sz="2400" dirty="0" err="1" smtClean="0">
                <a:solidFill>
                  <a:srgbClr val="354F92"/>
                </a:solidFill>
              </a:rPr>
              <a:t>което</a:t>
            </a:r>
            <a:r>
              <a:rPr lang="ru-RU" sz="2400" dirty="0" smtClean="0">
                <a:solidFill>
                  <a:srgbClr val="354F92"/>
                </a:solidFill>
              </a:rPr>
              <a:t> е увеличение с 40 процента </a:t>
            </a:r>
            <a:r>
              <a:rPr lang="ru-RU" sz="2400" dirty="0" err="1" smtClean="0">
                <a:solidFill>
                  <a:srgbClr val="354F92"/>
                </a:solidFill>
              </a:rPr>
              <a:t>спрямо</a:t>
            </a:r>
            <a:r>
              <a:rPr lang="ru-RU" sz="2400" dirty="0" smtClean="0">
                <a:solidFill>
                  <a:srgbClr val="354F92"/>
                </a:solidFill>
              </a:rPr>
              <a:t> 2015 г. IPCC </a:t>
            </a:r>
            <a:r>
              <a:rPr lang="ru-RU" sz="2400" dirty="0" err="1" smtClean="0">
                <a:solidFill>
                  <a:srgbClr val="354F92"/>
                </a:solidFill>
              </a:rPr>
              <a:t>прогнозира</a:t>
            </a:r>
            <a:r>
              <a:rPr lang="ru-RU" sz="2400" dirty="0" smtClean="0">
                <a:solidFill>
                  <a:srgbClr val="354F92"/>
                </a:solidFill>
              </a:rPr>
              <a:t>, </a:t>
            </a:r>
            <a:r>
              <a:rPr lang="ru-RU" sz="2400" dirty="0" err="1" smtClean="0">
                <a:solidFill>
                  <a:srgbClr val="354F92"/>
                </a:solidFill>
              </a:rPr>
              <a:t>че</a:t>
            </a:r>
            <a:r>
              <a:rPr lang="ru-RU" sz="2400" dirty="0" smtClean="0">
                <a:solidFill>
                  <a:srgbClr val="354F92"/>
                </a:solidFill>
              </a:rPr>
              <a:t> около </a:t>
            </a:r>
            <a:r>
              <a:rPr lang="ru-RU" sz="2400" dirty="0" err="1" smtClean="0">
                <a:solidFill>
                  <a:srgbClr val="354F92"/>
                </a:solidFill>
              </a:rPr>
              <a:t>една</a:t>
            </a:r>
            <a:r>
              <a:rPr lang="ru-RU" sz="2400" dirty="0" smtClean="0">
                <a:solidFill>
                  <a:srgbClr val="354F92"/>
                </a:solidFill>
              </a:rPr>
              <a:t> </a:t>
            </a:r>
            <a:r>
              <a:rPr lang="ru-RU" sz="2400" dirty="0" err="1" smtClean="0">
                <a:solidFill>
                  <a:srgbClr val="354F92"/>
                </a:solidFill>
              </a:rPr>
              <a:t>трета</a:t>
            </a:r>
            <a:r>
              <a:rPr lang="ru-RU" sz="2400" dirty="0" smtClean="0">
                <a:solidFill>
                  <a:srgbClr val="354F92"/>
                </a:solidFill>
              </a:rPr>
              <a:t> от </a:t>
            </a:r>
            <a:r>
              <a:rPr lang="ru-RU" sz="2400" dirty="0" err="1" smtClean="0">
                <a:solidFill>
                  <a:srgbClr val="354F92"/>
                </a:solidFill>
              </a:rPr>
              <a:t>глобалните</a:t>
            </a:r>
            <a:r>
              <a:rPr lang="ru-RU" sz="2400" dirty="0" smtClean="0">
                <a:solidFill>
                  <a:srgbClr val="354F92"/>
                </a:solidFill>
              </a:rPr>
              <a:t> </a:t>
            </a:r>
            <a:r>
              <a:rPr lang="ru-RU" sz="2400" dirty="0" err="1" smtClean="0">
                <a:solidFill>
                  <a:srgbClr val="354F92"/>
                </a:solidFill>
              </a:rPr>
              <a:t>земни</a:t>
            </a:r>
            <a:r>
              <a:rPr lang="ru-RU" sz="2400" dirty="0" smtClean="0">
                <a:solidFill>
                  <a:srgbClr val="354F92"/>
                </a:solidFill>
              </a:rPr>
              <a:t> </a:t>
            </a:r>
            <a:r>
              <a:rPr lang="ru-RU" sz="2400" dirty="0" err="1" smtClean="0">
                <a:solidFill>
                  <a:srgbClr val="354F92"/>
                </a:solidFill>
              </a:rPr>
              <a:t>площи</a:t>
            </a:r>
            <a:r>
              <a:rPr lang="ru-RU" sz="2400" dirty="0" smtClean="0">
                <a:solidFill>
                  <a:srgbClr val="354F92"/>
                </a:solidFill>
              </a:rPr>
              <a:t> </a:t>
            </a:r>
            <a:r>
              <a:rPr lang="ru-RU" sz="2400" dirty="0" err="1" smtClean="0">
                <a:solidFill>
                  <a:srgbClr val="354F92"/>
                </a:solidFill>
              </a:rPr>
              <a:t>ще</a:t>
            </a:r>
            <a:r>
              <a:rPr lang="ru-RU" sz="2400" dirty="0" smtClean="0">
                <a:solidFill>
                  <a:srgbClr val="354F92"/>
                </a:solidFill>
              </a:rPr>
              <a:t> </a:t>
            </a:r>
            <a:r>
              <a:rPr lang="ru-RU" sz="2400" dirty="0" err="1" smtClean="0">
                <a:solidFill>
                  <a:srgbClr val="354F92"/>
                </a:solidFill>
              </a:rPr>
              <a:t>страдат</a:t>
            </a:r>
            <a:r>
              <a:rPr lang="ru-RU" sz="2400" dirty="0" smtClean="0">
                <a:solidFill>
                  <a:srgbClr val="354F92"/>
                </a:solidFill>
              </a:rPr>
              <a:t> </a:t>
            </a:r>
            <a:r>
              <a:rPr lang="ru-RU" sz="2400" dirty="0" err="1" smtClean="0">
                <a:solidFill>
                  <a:srgbClr val="354F92"/>
                </a:solidFill>
              </a:rPr>
              <a:t>от</a:t>
            </a:r>
            <a:r>
              <a:rPr lang="ru-RU" sz="2400" dirty="0" smtClean="0">
                <a:solidFill>
                  <a:srgbClr val="354F92"/>
                </a:solidFill>
              </a:rPr>
              <a:t> суша до 2100 г. </a:t>
            </a:r>
            <a:r>
              <a:rPr lang="ru-RU" sz="2400" dirty="0" err="1" smtClean="0">
                <a:solidFill>
                  <a:srgbClr val="354F92"/>
                </a:solidFill>
              </a:rPr>
              <a:t>Очаква</a:t>
            </a:r>
            <a:r>
              <a:rPr lang="ru-RU" sz="2400" dirty="0" smtClean="0">
                <a:solidFill>
                  <a:srgbClr val="354F92"/>
                </a:solidFill>
              </a:rPr>
              <a:t> се </a:t>
            </a:r>
            <a:r>
              <a:rPr lang="ru-RU" sz="2400" dirty="0" err="1" smtClean="0">
                <a:solidFill>
                  <a:srgbClr val="354F92"/>
                </a:solidFill>
              </a:rPr>
              <a:t>децата</a:t>
            </a:r>
            <a:r>
              <a:rPr lang="ru-RU" sz="2400" dirty="0" smtClean="0">
                <a:solidFill>
                  <a:srgbClr val="354F92"/>
                </a:solidFill>
              </a:rPr>
              <a:t> под 10-годишна </a:t>
            </a:r>
            <a:r>
              <a:rPr lang="ru-RU" sz="2400" dirty="0" err="1" smtClean="0">
                <a:solidFill>
                  <a:srgbClr val="354F92"/>
                </a:solidFill>
              </a:rPr>
              <a:t>възраст</a:t>
            </a:r>
            <a:r>
              <a:rPr lang="ru-RU" sz="2400" dirty="0" smtClean="0">
                <a:solidFill>
                  <a:srgbClr val="354F92"/>
                </a:solidFill>
              </a:rPr>
              <a:t> да </a:t>
            </a:r>
            <a:r>
              <a:rPr lang="ru-RU" sz="2400" dirty="0" err="1" smtClean="0">
                <a:solidFill>
                  <a:srgbClr val="354F92"/>
                </a:solidFill>
              </a:rPr>
              <a:t>изпитат</a:t>
            </a:r>
            <a:r>
              <a:rPr lang="ru-RU" sz="2400" dirty="0" smtClean="0">
                <a:solidFill>
                  <a:srgbClr val="354F92"/>
                </a:solidFill>
              </a:rPr>
              <a:t> </a:t>
            </a:r>
            <a:r>
              <a:rPr lang="ru-RU" sz="2400" dirty="0" err="1" smtClean="0">
                <a:solidFill>
                  <a:srgbClr val="354F92"/>
                </a:solidFill>
              </a:rPr>
              <a:t>близо</a:t>
            </a:r>
            <a:r>
              <a:rPr lang="ru-RU" sz="2400" dirty="0" smtClean="0">
                <a:solidFill>
                  <a:srgbClr val="354F92"/>
                </a:solidFill>
              </a:rPr>
              <a:t> </a:t>
            </a:r>
            <a:r>
              <a:rPr lang="ru-RU" sz="2400" dirty="0" err="1" smtClean="0">
                <a:solidFill>
                  <a:srgbClr val="354F92"/>
                </a:solidFill>
              </a:rPr>
              <a:t>четирикратно</a:t>
            </a:r>
            <a:r>
              <a:rPr lang="ru-RU" sz="2400" dirty="0" smtClean="0">
                <a:solidFill>
                  <a:srgbClr val="354F92"/>
                </a:solidFill>
              </a:rPr>
              <a:t> увеличение на </a:t>
            </a:r>
            <a:r>
              <a:rPr lang="ru-RU" sz="2400" dirty="0" err="1" smtClean="0">
                <a:solidFill>
                  <a:srgbClr val="354F92"/>
                </a:solidFill>
              </a:rPr>
              <a:t>екстремните</a:t>
            </a:r>
            <a:r>
              <a:rPr lang="ru-RU" sz="2400" dirty="0" smtClean="0">
                <a:solidFill>
                  <a:srgbClr val="354F92"/>
                </a:solidFill>
              </a:rPr>
              <a:t> </a:t>
            </a:r>
            <a:r>
              <a:rPr lang="ru-RU" sz="2400" dirty="0" err="1" smtClean="0">
                <a:solidFill>
                  <a:srgbClr val="354F92"/>
                </a:solidFill>
              </a:rPr>
              <a:t>метеорологични</a:t>
            </a:r>
            <a:r>
              <a:rPr lang="ru-RU" sz="2400" dirty="0" smtClean="0">
                <a:solidFill>
                  <a:srgbClr val="354F92"/>
                </a:solidFill>
              </a:rPr>
              <a:t> явления до 2100 г. при сценарий с повишавне на температурата с 1,5°C и петкратно увеличение при сценарий с 3 °C.</a:t>
            </a:r>
            <a:endParaRPr lang="en-US" sz="2400" b="1" dirty="0">
              <a:solidFill>
                <a:srgbClr val="354F92"/>
              </a:solidFill>
            </a:endParaRPr>
          </a:p>
        </p:txBody>
      </p:sp>
      <p:pic>
        <p:nvPicPr>
          <p:cNvPr id="6" name="Picture 5">
            <a:extLst>
              <a:ext uri="{FF2B5EF4-FFF2-40B4-BE49-F238E27FC236}">
                <a16:creationId xmlns="" xmlns:a16="http://schemas.microsoft.com/office/drawing/2014/main" id="{3924F2EA-DBAD-E8CF-2DA1-188E0A4489BA}"/>
              </a:ext>
            </a:extLst>
          </p:cNvPr>
          <p:cNvPicPr>
            <a:picLocks noChangeAspect="1"/>
          </p:cNvPicPr>
          <p:nvPr/>
        </p:nvPicPr>
        <p:blipFill>
          <a:blip r:embed="rId3"/>
          <a:srcRect l="27472" r="27472"/>
          <a:stretch/>
        </p:blipFill>
        <p:spPr>
          <a:xfrm>
            <a:off x="20" y="10"/>
            <a:ext cx="4635571" cy="6857990"/>
          </a:xfrm>
          <a:prstGeom prst="rect">
            <a:avLst/>
          </a:prstGeom>
          <a:effectLst/>
        </p:spPr>
      </p:pic>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 name="TextBox 3">
            <a:extLst>
              <a:ext uri="{FF2B5EF4-FFF2-40B4-BE49-F238E27FC236}">
                <a16:creationId xmlns="" xmlns:a16="http://schemas.microsoft.com/office/drawing/2014/main" id="{525E7EEE-9B7A-8586-C430-C237E55F9207}"/>
              </a:ext>
            </a:extLst>
          </p:cNvPr>
          <p:cNvSpPr txBox="1"/>
          <p:nvPr/>
        </p:nvSpPr>
        <p:spPr>
          <a:xfrm>
            <a:off x="4969391" y="6478369"/>
            <a:ext cx="5240813" cy="369332"/>
          </a:xfrm>
          <a:prstGeom prst="rect">
            <a:avLst/>
          </a:prstGeom>
          <a:noFill/>
        </p:spPr>
        <p:txBody>
          <a:bodyPr wrap="square" rtlCol="0">
            <a:spAutoFit/>
          </a:bodyPr>
          <a:lstStyle/>
          <a:p>
            <a:r>
              <a:rPr lang="en-IE" dirty="0">
                <a:hlinkClick r:id="rId4"/>
              </a:rPr>
              <a:t>UN Sustainable Development Goals Report 2022 </a:t>
            </a:r>
            <a:endParaRPr lang="en-IE" dirty="0"/>
          </a:p>
        </p:txBody>
      </p:sp>
    </p:spTree>
    <p:extLst>
      <p:ext uri="{BB962C8B-B14F-4D97-AF65-F5344CB8AC3E}">
        <p14:creationId xmlns="" xmlns:p14="http://schemas.microsoft.com/office/powerpoint/2010/main" val="13765292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 xmlns:a16="http://schemas.microsoft.com/office/drawing/2014/main" id="{BD700FA7-215C-D751-9953-57EEE211E6F8}"/>
              </a:ext>
            </a:extLst>
          </p:cNvPr>
          <p:cNvSpPr txBox="1"/>
          <p:nvPr/>
        </p:nvSpPr>
        <p:spPr>
          <a:xfrm>
            <a:off x="4635591" y="19667"/>
            <a:ext cx="6586491" cy="58993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bg-BG" sz="3600" b="1" dirty="0" smtClean="0">
                <a:solidFill>
                  <a:srgbClr val="FF0000"/>
                </a:solidFill>
              </a:rPr>
              <a:t>Код червен</a:t>
            </a:r>
            <a:r>
              <a:rPr lang="en-US" sz="3600" b="1" dirty="0" smtClean="0">
                <a:solidFill>
                  <a:srgbClr val="FF0000"/>
                </a:solidFill>
              </a:rPr>
              <a:t>:</a:t>
            </a:r>
            <a:r>
              <a:rPr lang="en-US" sz="3600" b="1" dirty="0" smtClean="0">
                <a:solidFill>
                  <a:srgbClr val="354F92"/>
                </a:solidFill>
              </a:rPr>
              <a:t> </a:t>
            </a:r>
            <a:r>
              <a:rPr lang="bg-BG" sz="3600" b="1" dirty="0" smtClean="0">
                <a:solidFill>
                  <a:srgbClr val="354F92"/>
                </a:solidFill>
                <a:ea typeface="+mj-ea"/>
                <a:cs typeface="+mj-cs"/>
              </a:rPr>
              <a:t>Океаните</a:t>
            </a:r>
            <a:r>
              <a:rPr lang="en-US" sz="3600" b="1" dirty="0" smtClean="0">
                <a:solidFill>
                  <a:srgbClr val="354F92"/>
                </a:solidFill>
                <a:ea typeface="+mj-ea"/>
                <a:cs typeface="+mj-cs"/>
              </a:rPr>
              <a:t> </a:t>
            </a:r>
            <a:endParaRPr lang="en-US" sz="3600" b="1" dirty="0">
              <a:solidFill>
                <a:srgbClr val="354F92"/>
              </a:solidFill>
              <a:ea typeface="+mj-ea"/>
              <a:cs typeface="+mj-cs"/>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4635591" y="504825"/>
            <a:ext cx="7322947" cy="5895201"/>
          </a:xfrm>
          <a:prstGeom prst="rect">
            <a:avLst/>
          </a:prstGeom>
        </p:spPr>
        <p:txBody>
          <a:bodyPr vert="horz" lIns="91440" tIns="45720" rIns="91440" bIns="45720" rtlCol="0">
            <a:noAutofit/>
          </a:bodyPr>
          <a:lstStyle/>
          <a:p>
            <a:pPr>
              <a:lnSpc>
                <a:spcPct val="90000"/>
              </a:lnSpc>
              <a:spcAft>
                <a:spcPts val="600"/>
              </a:spcAft>
            </a:pPr>
            <a:r>
              <a:rPr lang="ru-RU" sz="2100" dirty="0" smtClean="0">
                <a:solidFill>
                  <a:srgbClr val="354F92"/>
                </a:solidFill>
              </a:rPr>
              <a:t>Нивото на Световния океан се повишава по-бързо от всеки предходен век. Прогнозите показват, че морското равнище може да се повиши с 30 до 60 см до 2100 г., дори ако емисиите парникови газове бъдат рязко намалени и глобалното затопляне ограничено до под 2°C. </a:t>
            </a:r>
            <a:r>
              <a:rPr lang="ru-RU" sz="2100" dirty="0" smtClean="0">
                <a:solidFill>
                  <a:srgbClr val="3750A1"/>
                </a:solidFill>
              </a:rPr>
              <a:t>Изменението на климата доведе до затопляне на повърхностните води със средна скорост от 0,15℃ на десетилетие през последните 40 г., което причини по-дълги и чести морски горещи вълни. Осем от десетте най-тежки горещи вълни, регистрирани някога в океаните и моретата, са се случили през последното десетилетие.</a:t>
            </a:r>
            <a:r>
              <a:rPr lang="ru-RU" sz="2100" b="1" dirty="0" smtClean="0">
                <a:solidFill>
                  <a:srgbClr val="3750A1"/>
                </a:solidFill>
              </a:rPr>
              <a:t> </a:t>
            </a:r>
            <a:r>
              <a:rPr lang="ru-RU" sz="2100" dirty="0" smtClean="0">
                <a:solidFill>
                  <a:srgbClr val="3750A1"/>
                </a:solidFill>
              </a:rPr>
              <a:t>При проявата им температурите на водата могат да станат толкова високи, че има риск много растителни и животински видове да изпаднат в стрес или да загинат. Така могат да бъдат унищожени важни крайбрежни местообитания, корали и колонии от водорасли, което от своя страна да ограничи естествения им капацитет да съхраняват въглероден диоксид и да причини загуби за риболова и туризма. </a:t>
            </a:r>
            <a:r>
              <a:rPr lang="ru-RU" sz="2100" dirty="0" smtClean="0">
                <a:solidFill>
                  <a:srgbClr val="354F92"/>
                </a:solidFill>
              </a:rPr>
              <a:t>Очаква се тези въздействия да се проявят и през останалата част от този век, заплашвайки морските екосистеми и повече от 3 милиарда души, които разчитат на океана за препитанието си.</a:t>
            </a:r>
            <a:endParaRPr lang="en-US" sz="2100" b="1" dirty="0">
              <a:solidFill>
                <a:srgbClr val="354F92"/>
              </a:solidFill>
            </a:endParaRPr>
          </a:p>
        </p:txBody>
      </p:sp>
      <p:pic>
        <p:nvPicPr>
          <p:cNvPr id="6" name="Picture 5">
            <a:extLst>
              <a:ext uri="{FF2B5EF4-FFF2-40B4-BE49-F238E27FC236}">
                <a16:creationId xmlns="" xmlns:a16="http://schemas.microsoft.com/office/drawing/2014/main" id="{3924F2EA-DBAD-E8CF-2DA1-188E0A4489BA}"/>
              </a:ext>
            </a:extLst>
          </p:cNvPr>
          <p:cNvPicPr>
            <a:picLocks noChangeAspect="1"/>
          </p:cNvPicPr>
          <p:nvPr/>
        </p:nvPicPr>
        <p:blipFill>
          <a:blip r:embed="rId3"/>
          <a:srcRect l="7741" r="7741"/>
          <a:stretch/>
        </p:blipFill>
        <p:spPr>
          <a:xfrm>
            <a:off x="20" y="10"/>
            <a:ext cx="4635571" cy="6857990"/>
          </a:xfrm>
          <a:prstGeom prst="rect">
            <a:avLst/>
          </a:prstGeom>
          <a:effectLst/>
        </p:spPr>
      </p:pic>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 name="TextBox 3">
            <a:extLst>
              <a:ext uri="{FF2B5EF4-FFF2-40B4-BE49-F238E27FC236}">
                <a16:creationId xmlns="" xmlns:a16="http://schemas.microsoft.com/office/drawing/2014/main" id="{0AD6A461-FF05-89B7-139D-0FB60EFD657D}"/>
              </a:ext>
            </a:extLst>
          </p:cNvPr>
          <p:cNvSpPr txBox="1"/>
          <p:nvPr/>
        </p:nvSpPr>
        <p:spPr>
          <a:xfrm>
            <a:off x="4969391" y="6497419"/>
            <a:ext cx="5240813" cy="369332"/>
          </a:xfrm>
          <a:prstGeom prst="rect">
            <a:avLst/>
          </a:prstGeom>
          <a:noFill/>
        </p:spPr>
        <p:txBody>
          <a:bodyPr wrap="square" rtlCol="0">
            <a:spAutoFit/>
          </a:bodyPr>
          <a:lstStyle/>
          <a:p>
            <a:r>
              <a:rPr lang="en-IE" dirty="0">
                <a:hlinkClick r:id="rId4"/>
              </a:rPr>
              <a:t>UN Sustainable Development Goals Report 2022 </a:t>
            </a:r>
            <a:endParaRPr lang="en-IE" dirty="0"/>
          </a:p>
        </p:txBody>
      </p:sp>
    </p:spTree>
    <p:extLst>
      <p:ext uri="{BB962C8B-B14F-4D97-AF65-F5344CB8AC3E}">
        <p14:creationId xmlns="" xmlns:p14="http://schemas.microsoft.com/office/powerpoint/2010/main" val="17102300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 xmlns:a16="http://schemas.microsoft.com/office/drawing/2014/main" id="{25C28168-F3D9-7648-AC60-61C8774242B4}"/>
              </a:ext>
            </a:extLst>
          </p:cNvPr>
          <p:cNvPicPr>
            <a:picLocks noGrp="1" noChangeAspect="1"/>
          </p:cNvPicPr>
          <p:nvPr>
            <p:ph type="pic" sz="quarter" idx="10"/>
          </p:nvPr>
        </p:nvPicPr>
        <p:blipFill>
          <a:blip r:embed="rId3"/>
          <a:srcRect t="20621" b="20621"/>
          <a:stretch/>
        </p:blipFill>
        <p:spPr>
          <a:xfrm>
            <a:off x="238772" y="2626822"/>
            <a:ext cx="7708195" cy="3396829"/>
          </a:xfrm>
        </p:spPr>
      </p:pic>
      <p:sp>
        <p:nvSpPr>
          <p:cNvPr id="6" name="Rectangle 5">
            <a:extLst>
              <a:ext uri="{FF2B5EF4-FFF2-40B4-BE49-F238E27FC236}">
                <a16:creationId xmlns="" xmlns:a16="http://schemas.microsoft.com/office/drawing/2014/main" id="{1DF2049A-9A6D-0A49-9CEA-AEAEB81268B2}"/>
              </a:ext>
            </a:extLst>
          </p:cNvPr>
          <p:cNvSpPr/>
          <p:nvPr/>
        </p:nvSpPr>
        <p:spPr>
          <a:xfrm>
            <a:off x="5722297" y="3463006"/>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9664755C-D94B-2A4C-946A-2A124785D8C0}"/>
              </a:ext>
            </a:extLst>
          </p:cNvPr>
          <p:cNvSpPr txBox="1"/>
          <p:nvPr/>
        </p:nvSpPr>
        <p:spPr>
          <a:xfrm>
            <a:off x="5906320" y="3481298"/>
            <a:ext cx="5400777" cy="1200329"/>
          </a:xfrm>
          <a:prstGeom prst="rect">
            <a:avLst/>
          </a:prstGeom>
          <a:noFill/>
        </p:spPr>
        <p:txBody>
          <a:bodyPr wrap="square" rtlCol="0">
            <a:spAutoFit/>
          </a:bodyPr>
          <a:lstStyle/>
          <a:p>
            <a:r>
              <a:rPr lang="ru-RU" sz="3600" b="1" dirty="0" err="1" smtClean="0">
                <a:solidFill>
                  <a:srgbClr val="EB7339"/>
                </a:solidFill>
              </a:rPr>
              <a:t>Призив</a:t>
            </a:r>
            <a:r>
              <a:rPr lang="ru-RU" sz="3600" b="1" dirty="0" smtClean="0">
                <a:solidFill>
                  <a:srgbClr val="EB7339"/>
                </a:solidFill>
              </a:rPr>
              <a:t> </a:t>
            </a:r>
            <a:r>
              <a:rPr lang="ru-RU" sz="3600" b="1" dirty="0" err="1" smtClean="0">
                <a:solidFill>
                  <a:srgbClr val="EB7339"/>
                </a:solidFill>
              </a:rPr>
              <a:t>към</a:t>
            </a:r>
            <a:r>
              <a:rPr lang="ru-RU" sz="3600" b="1" dirty="0" smtClean="0">
                <a:solidFill>
                  <a:srgbClr val="EB7339"/>
                </a:solidFill>
              </a:rPr>
              <a:t> действия за </a:t>
            </a:r>
            <a:r>
              <a:rPr lang="ru-RU" sz="3600" b="1" dirty="0" err="1" smtClean="0">
                <a:solidFill>
                  <a:srgbClr val="EB7339"/>
                </a:solidFill>
              </a:rPr>
              <a:t>опазване</a:t>
            </a:r>
            <a:r>
              <a:rPr lang="ru-RU" sz="3600" b="1" dirty="0" smtClean="0">
                <a:solidFill>
                  <a:srgbClr val="EB7339"/>
                </a:solidFill>
              </a:rPr>
              <a:t> на климата</a:t>
            </a:r>
            <a:endParaRPr lang="en-US" sz="3600" b="1" dirty="0">
              <a:solidFill>
                <a:srgbClr val="EB7339"/>
              </a:solidFill>
            </a:endParaRP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 name="TextBox 1">
            <a:extLst>
              <a:ext uri="{FF2B5EF4-FFF2-40B4-BE49-F238E27FC236}">
                <a16:creationId xmlns="" xmlns:a16="http://schemas.microsoft.com/office/drawing/2014/main" id="{5CC480AC-91E9-B28F-1073-A453A93A20C4}"/>
              </a:ext>
            </a:extLst>
          </p:cNvPr>
          <p:cNvSpPr txBox="1"/>
          <p:nvPr/>
        </p:nvSpPr>
        <p:spPr>
          <a:xfrm>
            <a:off x="403859" y="5696476"/>
            <a:ext cx="1270000" cy="338554"/>
          </a:xfrm>
          <a:prstGeom prst="rect">
            <a:avLst/>
          </a:prstGeom>
          <a:noFill/>
        </p:spPr>
        <p:txBody>
          <a:bodyPr wrap="square" rtlCol="0">
            <a:spAutoFit/>
          </a:bodyPr>
          <a:lstStyle/>
          <a:p>
            <a:r>
              <a:rPr lang="en-IE" sz="1600" b="1" u="sng" dirty="0">
                <a:solidFill>
                  <a:srgbClr val="354F92"/>
                </a:solidFill>
                <a:hlinkClick r:id="rId4"/>
              </a:rPr>
              <a:t>Source</a:t>
            </a:r>
            <a:r>
              <a:rPr lang="en-IE" sz="1600" b="1" u="sng" dirty="0">
                <a:solidFill>
                  <a:srgbClr val="354F92"/>
                </a:solidFill>
              </a:rPr>
              <a:t> </a:t>
            </a:r>
          </a:p>
        </p:txBody>
      </p:sp>
    </p:spTree>
    <p:extLst>
      <p:ext uri="{BB962C8B-B14F-4D97-AF65-F5344CB8AC3E}">
        <p14:creationId xmlns="" xmlns:p14="http://schemas.microsoft.com/office/powerpoint/2010/main" val="13291860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 xmlns:a16="http://schemas.microsoft.com/office/drawing/2014/main" id="{BD700FA7-215C-D751-9953-57EEE211E6F8}"/>
              </a:ext>
            </a:extLst>
          </p:cNvPr>
          <p:cNvSpPr txBox="1"/>
          <p:nvPr/>
        </p:nvSpPr>
        <p:spPr>
          <a:xfrm>
            <a:off x="4635591" y="6721"/>
            <a:ext cx="6586491" cy="474543"/>
          </a:xfrm>
          <a:prstGeom prst="rect">
            <a:avLst/>
          </a:prstGeom>
        </p:spPr>
        <p:txBody>
          <a:bodyPr vert="horz" lIns="91440" tIns="45720" rIns="91440" bIns="45720" rtlCol="0" anchor="ctr">
            <a:normAutofit fontScale="92500" lnSpcReduction="20000"/>
          </a:bodyPr>
          <a:lstStyle/>
          <a:p>
            <a:pPr>
              <a:lnSpc>
                <a:spcPct val="90000"/>
              </a:lnSpc>
              <a:spcBef>
                <a:spcPct val="0"/>
              </a:spcBef>
              <a:spcAft>
                <a:spcPts val="600"/>
              </a:spcAft>
            </a:pPr>
            <a:r>
              <a:rPr lang="bg-BG" sz="3600" b="1" dirty="0" smtClean="0">
                <a:solidFill>
                  <a:srgbClr val="FF0000"/>
                </a:solidFill>
              </a:rPr>
              <a:t>Код червен</a:t>
            </a:r>
            <a:r>
              <a:rPr lang="en-US" sz="3600" b="1" dirty="0" smtClean="0">
                <a:solidFill>
                  <a:srgbClr val="FF0000"/>
                </a:solidFill>
              </a:rPr>
              <a:t>:</a:t>
            </a:r>
            <a:r>
              <a:rPr lang="en-US" sz="3600" b="1" dirty="0" smtClean="0">
                <a:solidFill>
                  <a:srgbClr val="354F92"/>
                </a:solidFill>
              </a:rPr>
              <a:t> </a:t>
            </a:r>
            <a:r>
              <a:rPr lang="bg-BG" sz="3600" b="1" dirty="0" smtClean="0">
                <a:solidFill>
                  <a:srgbClr val="354F92"/>
                </a:solidFill>
                <a:ea typeface="+mj-ea"/>
                <a:cs typeface="+mj-cs"/>
              </a:rPr>
              <a:t>Биоразнообразие</a:t>
            </a:r>
            <a:endParaRPr lang="en-US" sz="3600" b="1" dirty="0">
              <a:solidFill>
                <a:srgbClr val="354F92"/>
              </a:solidFill>
              <a:ea typeface="+mj-ea"/>
              <a:cs typeface="+mj-cs"/>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4640781" y="357439"/>
            <a:ext cx="7265469" cy="5968530"/>
          </a:xfrm>
          <a:prstGeom prst="rect">
            <a:avLst/>
          </a:prstGeom>
        </p:spPr>
        <p:txBody>
          <a:bodyPr vert="horz" lIns="91440" tIns="45720" rIns="91440" bIns="45720" rtlCol="0">
            <a:noAutofit/>
          </a:bodyPr>
          <a:lstStyle/>
          <a:p>
            <a:pPr>
              <a:lnSpc>
                <a:spcPct val="90000"/>
              </a:lnSpc>
              <a:spcAft>
                <a:spcPts val="600"/>
              </a:spcAft>
            </a:pPr>
            <a:r>
              <a:rPr lang="ru-RU" sz="2400" dirty="0" err="1" smtClean="0">
                <a:solidFill>
                  <a:srgbClr val="354F92"/>
                </a:solidFill>
              </a:rPr>
              <a:t>Още</a:t>
            </a:r>
            <a:r>
              <a:rPr lang="ru-RU" sz="2400" dirty="0" smtClean="0">
                <a:solidFill>
                  <a:srgbClr val="354F92"/>
                </a:solidFill>
              </a:rPr>
              <a:t> </a:t>
            </a:r>
            <a:r>
              <a:rPr lang="ru-RU" sz="2400" dirty="0" err="1" smtClean="0">
                <a:solidFill>
                  <a:srgbClr val="354F92"/>
                </a:solidFill>
              </a:rPr>
              <a:t>преди</a:t>
            </a:r>
            <a:r>
              <a:rPr lang="ru-RU" sz="2400" dirty="0" smtClean="0">
                <a:solidFill>
                  <a:srgbClr val="354F92"/>
                </a:solidFill>
              </a:rPr>
              <a:t> да </a:t>
            </a:r>
            <a:r>
              <a:rPr lang="ru-RU" sz="2400" dirty="0" err="1" smtClean="0">
                <a:solidFill>
                  <a:srgbClr val="354F92"/>
                </a:solidFill>
              </a:rPr>
              <a:t>са</a:t>
            </a:r>
            <a:r>
              <a:rPr lang="ru-RU" sz="2400" dirty="0" smtClean="0">
                <a:solidFill>
                  <a:srgbClr val="354F92"/>
                </a:solidFill>
              </a:rPr>
              <a:t> </a:t>
            </a:r>
            <a:r>
              <a:rPr lang="ru-RU" sz="2400" dirty="0" err="1" smtClean="0">
                <a:solidFill>
                  <a:srgbClr val="354F92"/>
                </a:solidFill>
              </a:rPr>
              <a:t>настъпили</a:t>
            </a:r>
            <a:r>
              <a:rPr lang="ru-RU" sz="2400" dirty="0" smtClean="0">
                <a:solidFill>
                  <a:srgbClr val="354F92"/>
                </a:solidFill>
              </a:rPr>
              <a:t> </a:t>
            </a:r>
            <a:r>
              <a:rPr lang="ru-RU" sz="2400" dirty="0" err="1" smtClean="0">
                <a:solidFill>
                  <a:srgbClr val="354F92"/>
                </a:solidFill>
              </a:rPr>
              <a:t>най-тежките</a:t>
            </a:r>
            <a:r>
              <a:rPr lang="ru-RU" sz="2400" dirty="0" smtClean="0">
                <a:solidFill>
                  <a:srgbClr val="354F92"/>
                </a:solidFill>
              </a:rPr>
              <a:t> последствия от </a:t>
            </a:r>
            <a:r>
              <a:rPr lang="ru-RU" sz="2400" dirty="0" err="1" smtClean="0">
                <a:solidFill>
                  <a:srgbClr val="354F92"/>
                </a:solidFill>
              </a:rPr>
              <a:t>изменението</a:t>
            </a:r>
            <a:r>
              <a:rPr lang="ru-RU" sz="2400" dirty="0" smtClean="0">
                <a:solidFill>
                  <a:srgbClr val="354F92"/>
                </a:solidFill>
              </a:rPr>
              <a:t> на климата, </a:t>
            </a:r>
            <a:r>
              <a:rPr lang="ru-RU" sz="2400" dirty="0" err="1" smtClean="0">
                <a:solidFill>
                  <a:srgbClr val="354F92"/>
                </a:solidFill>
              </a:rPr>
              <a:t>загубата</a:t>
            </a:r>
            <a:r>
              <a:rPr lang="ru-RU" sz="2400" dirty="0" smtClean="0">
                <a:solidFill>
                  <a:srgbClr val="354F92"/>
                </a:solidFill>
              </a:rPr>
              <a:t> на </a:t>
            </a:r>
            <a:r>
              <a:rPr lang="ru-RU" sz="2400" dirty="0" err="1" smtClean="0">
                <a:solidFill>
                  <a:srgbClr val="354F92"/>
                </a:solidFill>
              </a:rPr>
              <a:t>биоразнообразие</a:t>
            </a:r>
            <a:r>
              <a:rPr lang="ru-RU" sz="2400" dirty="0" smtClean="0">
                <a:solidFill>
                  <a:srgbClr val="354F92"/>
                </a:solidFill>
              </a:rPr>
              <a:t> се </a:t>
            </a:r>
            <a:r>
              <a:rPr lang="ru-RU" sz="2400" dirty="0" err="1" smtClean="0">
                <a:solidFill>
                  <a:srgbClr val="354F92"/>
                </a:solidFill>
              </a:rPr>
              <a:t>ускорява</a:t>
            </a:r>
            <a:r>
              <a:rPr lang="ru-RU" sz="2400" dirty="0" smtClean="0">
                <a:solidFill>
                  <a:srgbClr val="354F92"/>
                </a:solidFill>
              </a:rPr>
              <a:t>. Очакват се допълнителни загуби в земните, океанските и крайбрежните системи, с различна тежест в зависимост от достигнатия температурен праг. Например, ендемичните видове в горещите точки на биоразнообразието са изправени пред много висок риск от изчезване, който ще се удвои, ако глобалната средна температура се повиши с 1,5°C до 2°C, но ще се увеличи десетократно при 1,5°C до 3°C. </a:t>
            </a:r>
            <a:r>
              <a:rPr lang="ru-RU" sz="2400" dirty="0" err="1" smtClean="0">
                <a:solidFill>
                  <a:srgbClr val="354F92"/>
                </a:solidFill>
              </a:rPr>
              <a:t>Намаляващите</a:t>
            </a:r>
            <a:r>
              <a:rPr lang="ru-RU" sz="2400" dirty="0" smtClean="0">
                <a:solidFill>
                  <a:srgbClr val="354F92"/>
                </a:solidFill>
              </a:rPr>
              <a:t> </a:t>
            </a:r>
            <a:r>
              <a:rPr lang="ru-RU" sz="2400" dirty="0" err="1" smtClean="0">
                <a:solidFill>
                  <a:srgbClr val="354F92"/>
                </a:solidFill>
              </a:rPr>
              <a:t>екосистеми</a:t>
            </a:r>
            <a:r>
              <a:rPr lang="ru-RU" sz="2400" dirty="0" smtClean="0">
                <a:solidFill>
                  <a:srgbClr val="354F92"/>
                </a:solidFill>
              </a:rPr>
              <a:t> и </a:t>
            </a:r>
            <a:r>
              <a:rPr lang="ru-RU" sz="2400" dirty="0" err="1" smtClean="0">
                <a:solidFill>
                  <a:srgbClr val="354F92"/>
                </a:solidFill>
              </a:rPr>
              <a:t>загубата</a:t>
            </a:r>
            <a:r>
              <a:rPr lang="ru-RU" sz="2400" dirty="0" smtClean="0">
                <a:solidFill>
                  <a:srgbClr val="354F92"/>
                </a:solidFill>
              </a:rPr>
              <a:t> на </a:t>
            </a:r>
            <a:r>
              <a:rPr lang="ru-RU" sz="2400" dirty="0" err="1" smtClean="0">
                <a:solidFill>
                  <a:srgbClr val="354F92"/>
                </a:solidFill>
              </a:rPr>
              <a:t>биоразнообразие</a:t>
            </a:r>
            <a:r>
              <a:rPr lang="ru-RU" sz="2400" dirty="0" smtClean="0">
                <a:solidFill>
                  <a:srgbClr val="354F92"/>
                </a:solidFill>
              </a:rPr>
              <a:t> </a:t>
            </a:r>
            <a:r>
              <a:rPr lang="ru-RU" sz="2400" dirty="0" err="1" smtClean="0">
                <a:solidFill>
                  <a:srgbClr val="354F92"/>
                </a:solidFill>
              </a:rPr>
              <a:t>ще</a:t>
            </a:r>
            <a:r>
              <a:rPr lang="ru-RU" sz="2400" dirty="0" smtClean="0">
                <a:solidFill>
                  <a:srgbClr val="354F92"/>
                </a:solidFill>
              </a:rPr>
              <a:t> се отразят на </a:t>
            </a:r>
            <a:r>
              <a:rPr lang="ru-RU" sz="2400" dirty="0" err="1" smtClean="0">
                <a:solidFill>
                  <a:srgbClr val="354F92"/>
                </a:solidFill>
              </a:rPr>
              <a:t>услугите</a:t>
            </a:r>
            <a:r>
              <a:rPr lang="ru-RU" sz="2400" dirty="0" smtClean="0">
                <a:solidFill>
                  <a:srgbClr val="354F92"/>
                </a:solidFill>
              </a:rPr>
              <a:t>, </a:t>
            </a:r>
            <a:r>
              <a:rPr lang="ru-RU" sz="2400" dirty="0" err="1" smtClean="0">
                <a:solidFill>
                  <a:srgbClr val="354F92"/>
                </a:solidFill>
              </a:rPr>
              <a:t>базирани</a:t>
            </a:r>
            <a:r>
              <a:rPr lang="ru-RU" sz="2400" dirty="0" smtClean="0">
                <a:solidFill>
                  <a:srgbClr val="354F92"/>
                </a:solidFill>
              </a:rPr>
              <a:t> </a:t>
            </a:r>
            <a:r>
              <a:rPr lang="ru-RU" sz="2400" dirty="0" err="1" smtClean="0">
                <a:solidFill>
                  <a:srgbClr val="354F92"/>
                </a:solidFill>
              </a:rPr>
              <a:t>на</a:t>
            </a:r>
            <a:r>
              <a:rPr lang="ru-RU" sz="2400" dirty="0" smtClean="0">
                <a:solidFill>
                  <a:srgbClr val="354F92"/>
                </a:solidFill>
              </a:rPr>
              <a:t> </a:t>
            </a:r>
            <a:r>
              <a:rPr lang="ru-RU" sz="2400" dirty="0" err="1" smtClean="0">
                <a:solidFill>
                  <a:srgbClr val="354F92"/>
                </a:solidFill>
              </a:rPr>
              <a:t>природата</a:t>
            </a:r>
            <a:r>
              <a:rPr lang="ru-RU" sz="2400" dirty="0" smtClean="0">
                <a:solidFill>
                  <a:srgbClr val="354F92"/>
                </a:solidFill>
              </a:rPr>
              <a:t>, </a:t>
            </a:r>
            <a:r>
              <a:rPr lang="ru-RU" sz="2400" dirty="0" err="1" smtClean="0">
                <a:solidFill>
                  <a:srgbClr val="354F92"/>
                </a:solidFill>
              </a:rPr>
              <a:t>застрашавайки</a:t>
            </a:r>
            <a:r>
              <a:rPr lang="ru-RU" sz="2400" dirty="0" smtClean="0">
                <a:solidFill>
                  <a:srgbClr val="354F92"/>
                </a:solidFill>
              </a:rPr>
              <a:t> </a:t>
            </a:r>
            <a:r>
              <a:rPr lang="ru-RU" sz="2400" dirty="0" err="1" smtClean="0">
                <a:solidFill>
                  <a:srgbClr val="354F92"/>
                </a:solidFill>
              </a:rPr>
              <a:t>човешкото</a:t>
            </a:r>
            <a:r>
              <a:rPr lang="ru-RU" sz="2400" dirty="0" smtClean="0">
                <a:solidFill>
                  <a:srgbClr val="354F92"/>
                </a:solidFill>
              </a:rPr>
              <a:t> </a:t>
            </a:r>
            <a:r>
              <a:rPr lang="ru-RU" sz="2400" dirty="0" err="1" smtClean="0">
                <a:solidFill>
                  <a:srgbClr val="354F92"/>
                </a:solidFill>
              </a:rPr>
              <a:t>здраве</a:t>
            </a:r>
            <a:r>
              <a:rPr lang="ru-RU" sz="2400" dirty="0" smtClean="0">
                <a:solidFill>
                  <a:srgbClr val="354F92"/>
                </a:solidFill>
              </a:rPr>
              <a:t> и </a:t>
            </a:r>
            <a:r>
              <a:rPr lang="ru-RU" sz="2400" dirty="0" err="1" smtClean="0">
                <a:solidFill>
                  <a:srgbClr val="354F92"/>
                </a:solidFill>
              </a:rPr>
              <a:t>самото</a:t>
            </a:r>
            <a:r>
              <a:rPr lang="ru-RU" sz="2400" dirty="0" smtClean="0">
                <a:solidFill>
                  <a:srgbClr val="354F92"/>
                </a:solidFill>
              </a:rPr>
              <a:t> ни </a:t>
            </a:r>
            <a:r>
              <a:rPr lang="ru-RU" sz="2400" dirty="0" err="1" smtClean="0">
                <a:solidFill>
                  <a:srgbClr val="354F92"/>
                </a:solidFill>
              </a:rPr>
              <a:t>оцеляване</a:t>
            </a:r>
            <a:r>
              <a:rPr lang="ru-RU" sz="2400" dirty="0" smtClean="0">
                <a:solidFill>
                  <a:srgbClr val="354F92"/>
                </a:solidFill>
              </a:rPr>
              <a:t>. </a:t>
            </a:r>
            <a:r>
              <a:rPr lang="ru-RU" sz="2400" dirty="0" err="1" smtClean="0">
                <a:solidFill>
                  <a:srgbClr val="354F92"/>
                </a:solidFill>
              </a:rPr>
              <a:t>Тези</a:t>
            </a:r>
            <a:r>
              <a:rPr lang="ru-RU" sz="2400" dirty="0" smtClean="0">
                <a:solidFill>
                  <a:srgbClr val="354F92"/>
                </a:solidFill>
              </a:rPr>
              <a:t> условия </a:t>
            </a:r>
            <a:r>
              <a:rPr lang="ru-RU" sz="2400" dirty="0" err="1" smtClean="0">
                <a:solidFill>
                  <a:srgbClr val="354F92"/>
                </a:solidFill>
              </a:rPr>
              <a:t>увеличават</a:t>
            </a:r>
            <a:r>
              <a:rPr lang="ru-RU" sz="2400" dirty="0" smtClean="0">
                <a:solidFill>
                  <a:srgbClr val="354F92"/>
                </a:solidFill>
              </a:rPr>
              <a:t> и </a:t>
            </a:r>
            <a:r>
              <a:rPr lang="ru-RU" sz="2400" dirty="0" err="1" smtClean="0">
                <a:solidFill>
                  <a:srgbClr val="354F92"/>
                </a:solidFill>
              </a:rPr>
              <a:t>възможностите</a:t>
            </a:r>
            <a:r>
              <a:rPr lang="ru-RU" sz="2400" dirty="0" smtClean="0">
                <a:solidFill>
                  <a:srgbClr val="354F92"/>
                </a:solidFill>
              </a:rPr>
              <a:t> за </a:t>
            </a:r>
            <a:r>
              <a:rPr lang="ru-RU" sz="2400" dirty="0" err="1" smtClean="0">
                <a:solidFill>
                  <a:srgbClr val="354F92"/>
                </a:solidFill>
              </a:rPr>
              <a:t>появата</a:t>
            </a:r>
            <a:r>
              <a:rPr lang="ru-RU" sz="2400" dirty="0" smtClean="0">
                <a:solidFill>
                  <a:srgbClr val="354F92"/>
                </a:solidFill>
              </a:rPr>
              <a:t> на нови </a:t>
            </a:r>
            <a:r>
              <a:rPr lang="ru-RU" sz="2400" dirty="0" err="1" smtClean="0">
                <a:solidFill>
                  <a:srgbClr val="354F92"/>
                </a:solidFill>
              </a:rPr>
              <a:t>заболявания</a:t>
            </a:r>
            <a:r>
              <a:rPr lang="ru-RU" sz="2400" dirty="0" smtClean="0">
                <a:solidFill>
                  <a:srgbClr val="354F92"/>
                </a:solidFill>
              </a:rPr>
              <a:t>, </a:t>
            </a:r>
            <a:r>
              <a:rPr lang="ru-RU" sz="2400" dirty="0" err="1" smtClean="0">
                <a:solidFill>
                  <a:srgbClr val="354F92"/>
                </a:solidFill>
              </a:rPr>
              <a:t>като</a:t>
            </a:r>
            <a:r>
              <a:rPr lang="ru-RU" sz="2400" dirty="0" smtClean="0">
                <a:solidFill>
                  <a:srgbClr val="354F92"/>
                </a:solidFill>
              </a:rPr>
              <a:t> COVID-19, и </a:t>
            </a:r>
            <a:r>
              <a:rPr lang="ru-RU" sz="2400" dirty="0" err="1" smtClean="0">
                <a:solidFill>
                  <a:srgbClr val="354F92"/>
                </a:solidFill>
              </a:rPr>
              <a:t>възможни</a:t>
            </a:r>
            <a:r>
              <a:rPr lang="ru-RU" sz="2400" dirty="0" smtClean="0">
                <a:solidFill>
                  <a:srgbClr val="354F92"/>
                </a:solidFill>
              </a:rPr>
              <a:t> </a:t>
            </a:r>
            <a:r>
              <a:rPr lang="ru-RU" sz="2400" dirty="0" err="1" smtClean="0">
                <a:solidFill>
                  <a:srgbClr val="354F92"/>
                </a:solidFill>
              </a:rPr>
              <a:t>бъдещи</a:t>
            </a:r>
            <a:r>
              <a:rPr lang="ru-RU" sz="2400" dirty="0" smtClean="0">
                <a:solidFill>
                  <a:srgbClr val="354F92"/>
                </a:solidFill>
              </a:rPr>
              <a:t> пандемии. </a:t>
            </a:r>
            <a:r>
              <a:rPr lang="ru-RU" sz="2400" b="1" i="1" dirty="0" err="1" smtClean="0">
                <a:solidFill>
                  <a:srgbClr val="354F92"/>
                </a:solidFill>
              </a:rPr>
              <a:t>Вижте</a:t>
            </a:r>
            <a:r>
              <a:rPr lang="ru-RU" sz="2400" b="1" i="1" dirty="0" smtClean="0">
                <a:solidFill>
                  <a:srgbClr val="354F92"/>
                </a:solidFill>
              </a:rPr>
              <a:t> </a:t>
            </a:r>
            <a:r>
              <a:rPr lang="ru-RU" sz="2400" b="1" i="1" dirty="0" err="1" smtClean="0">
                <a:solidFill>
                  <a:srgbClr val="354F92"/>
                </a:solidFill>
              </a:rPr>
              <a:t>нашите</a:t>
            </a:r>
            <a:r>
              <a:rPr lang="ru-RU" sz="2400" b="1" i="1" dirty="0" smtClean="0">
                <a:solidFill>
                  <a:srgbClr val="354F92"/>
                </a:solidFill>
              </a:rPr>
              <a:t> модули за </a:t>
            </a:r>
            <a:r>
              <a:rPr lang="ru-RU" sz="2400" b="1" i="1" dirty="0" err="1" smtClean="0">
                <a:solidFill>
                  <a:srgbClr val="354F92"/>
                </a:solidFill>
              </a:rPr>
              <a:t>биоразнообразие</a:t>
            </a:r>
            <a:r>
              <a:rPr lang="ru-RU" sz="2400" b="1" i="1" dirty="0" smtClean="0">
                <a:solidFill>
                  <a:srgbClr val="354F92"/>
                </a:solidFill>
              </a:rPr>
              <a:t> и </a:t>
            </a:r>
            <a:r>
              <a:rPr lang="ru-RU" sz="2400" b="1" i="1" dirty="0" err="1" smtClean="0">
                <a:solidFill>
                  <a:srgbClr val="354F92"/>
                </a:solidFill>
              </a:rPr>
              <a:t>здраве</a:t>
            </a:r>
            <a:r>
              <a:rPr lang="ru-RU" sz="2400" b="1" i="1" dirty="0" smtClean="0">
                <a:solidFill>
                  <a:srgbClr val="354F92"/>
                </a:solidFill>
              </a:rPr>
              <a:t> </a:t>
            </a:r>
            <a:r>
              <a:rPr lang="ru-RU" sz="2400" b="1" i="1" dirty="0" err="1" smtClean="0">
                <a:solidFill>
                  <a:srgbClr val="354F92"/>
                </a:solidFill>
              </a:rPr>
              <a:t>и</a:t>
            </a:r>
            <a:r>
              <a:rPr lang="ru-RU" sz="2400" b="1" i="1" dirty="0" smtClean="0">
                <a:solidFill>
                  <a:srgbClr val="354F92"/>
                </a:solidFill>
              </a:rPr>
              <a:t> </a:t>
            </a:r>
            <a:r>
              <a:rPr lang="ru-RU" sz="2400" b="1" i="1" dirty="0" err="1" smtClean="0">
                <a:solidFill>
                  <a:srgbClr val="354F92"/>
                </a:solidFill>
              </a:rPr>
              <a:t>уелнес</a:t>
            </a:r>
            <a:r>
              <a:rPr lang="ru-RU" sz="2400" b="1" i="1" dirty="0" smtClean="0">
                <a:solidFill>
                  <a:srgbClr val="354F92"/>
                </a:solidFill>
              </a:rPr>
              <a:t>, за да научите </a:t>
            </a:r>
            <a:r>
              <a:rPr lang="ru-RU" sz="2400" b="1" i="1" dirty="0" err="1" smtClean="0">
                <a:solidFill>
                  <a:srgbClr val="354F92"/>
                </a:solidFill>
              </a:rPr>
              <a:t>повече</a:t>
            </a:r>
            <a:r>
              <a:rPr lang="ru-RU" sz="2400" b="1" i="1" dirty="0" smtClean="0">
                <a:solidFill>
                  <a:srgbClr val="354F92"/>
                </a:solidFill>
              </a:rPr>
              <a:t>...</a:t>
            </a:r>
            <a:endParaRPr lang="en-US" sz="2100" b="1" i="1" dirty="0">
              <a:solidFill>
                <a:srgbClr val="354F92"/>
              </a:solidFill>
            </a:endParaRPr>
          </a:p>
        </p:txBody>
      </p:sp>
      <p:pic>
        <p:nvPicPr>
          <p:cNvPr id="6" name="Picture 5">
            <a:extLst>
              <a:ext uri="{FF2B5EF4-FFF2-40B4-BE49-F238E27FC236}">
                <a16:creationId xmlns="" xmlns:a16="http://schemas.microsoft.com/office/drawing/2014/main" id="{3924F2EA-DBAD-E8CF-2DA1-188E0A4489BA}"/>
              </a:ext>
            </a:extLst>
          </p:cNvPr>
          <p:cNvPicPr>
            <a:picLocks noChangeAspect="1"/>
          </p:cNvPicPr>
          <p:nvPr/>
        </p:nvPicPr>
        <p:blipFill>
          <a:blip r:embed="rId3"/>
          <a:srcRect l="4942" r="4942"/>
          <a:stretch/>
        </p:blipFill>
        <p:spPr>
          <a:xfrm>
            <a:off x="20" y="10"/>
            <a:ext cx="4635571" cy="6857990"/>
          </a:xfrm>
          <a:prstGeom prst="rect">
            <a:avLst/>
          </a:prstGeom>
          <a:effectLst/>
        </p:spPr>
      </p:pic>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 name="TextBox 3">
            <a:extLst>
              <a:ext uri="{FF2B5EF4-FFF2-40B4-BE49-F238E27FC236}">
                <a16:creationId xmlns="" xmlns:a16="http://schemas.microsoft.com/office/drawing/2014/main" id="{41030D2B-4B86-76D3-B57B-8597413F2F6C}"/>
              </a:ext>
            </a:extLst>
          </p:cNvPr>
          <p:cNvSpPr txBox="1"/>
          <p:nvPr/>
        </p:nvSpPr>
        <p:spPr>
          <a:xfrm>
            <a:off x="4969391" y="6545044"/>
            <a:ext cx="5240813" cy="369332"/>
          </a:xfrm>
          <a:prstGeom prst="rect">
            <a:avLst/>
          </a:prstGeom>
          <a:noFill/>
        </p:spPr>
        <p:txBody>
          <a:bodyPr wrap="square" rtlCol="0">
            <a:spAutoFit/>
          </a:bodyPr>
          <a:lstStyle/>
          <a:p>
            <a:r>
              <a:rPr lang="en-IE" dirty="0">
                <a:hlinkClick r:id="rId4"/>
              </a:rPr>
              <a:t>UN Sustainable Development Goals Report 2022 </a:t>
            </a:r>
            <a:endParaRPr lang="en-IE" dirty="0"/>
          </a:p>
        </p:txBody>
      </p:sp>
    </p:spTree>
    <p:extLst>
      <p:ext uri="{BB962C8B-B14F-4D97-AF65-F5344CB8AC3E}">
        <p14:creationId xmlns="" xmlns:p14="http://schemas.microsoft.com/office/powerpoint/2010/main" val="415223228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 xmlns:a16="http://schemas.microsoft.com/office/drawing/2014/main" id="{BD700FA7-215C-D751-9953-57EEE211E6F8}"/>
              </a:ext>
            </a:extLst>
          </p:cNvPr>
          <p:cNvSpPr txBox="1"/>
          <p:nvPr/>
        </p:nvSpPr>
        <p:spPr>
          <a:xfrm>
            <a:off x="4635591" y="10"/>
            <a:ext cx="7062187" cy="1118511"/>
          </a:xfrm>
          <a:prstGeom prst="rect">
            <a:avLst/>
          </a:prstGeom>
        </p:spPr>
        <p:txBody>
          <a:bodyPr vert="horz" lIns="91440" tIns="45720" rIns="91440" bIns="45720" rtlCol="0" anchor="ctr">
            <a:normAutofit lnSpcReduction="10000"/>
          </a:bodyPr>
          <a:lstStyle/>
          <a:p>
            <a:pPr>
              <a:lnSpc>
                <a:spcPct val="90000"/>
              </a:lnSpc>
              <a:spcBef>
                <a:spcPct val="0"/>
              </a:spcBef>
              <a:spcAft>
                <a:spcPts val="600"/>
              </a:spcAft>
            </a:pPr>
            <a:r>
              <a:rPr lang="bg-BG" sz="3600" b="1" dirty="0" smtClean="0">
                <a:solidFill>
                  <a:srgbClr val="FF0000"/>
                </a:solidFill>
              </a:rPr>
              <a:t>Код червен</a:t>
            </a:r>
            <a:r>
              <a:rPr lang="en-US" sz="3600" b="1" dirty="0" smtClean="0">
                <a:solidFill>
                  <a:srgbClr val="FF0000"/>
                </a:solidFill>
              </a:rPr>
              <a:t>:</a:t>
            </a:r>
            <a:r>
              <a:rPr lang="en-US" sz="3600" b="1" dirty="0" smtClean="0">
                <a:solidFill>
                  <a:srgbClr val="354F92"/>
                </a:solidFill>
              </a:rPr>
              <a:t> </a:t>
            </a:r>
            <a:endParaRPr lang="bg-BG" sz="3600" b="1" dirty="0" smtClean="0">
              <a:solidFill>
                <a:srgbClr val="354F92"/>
              </a:solidFill>
            </a:endParaRPr>
          </a:p>
          <a:p>
            <a:pPr>
              <a:lnSpc>
                <a:spcPct val="90000"/>
              </a:lnSpc>
              <a:spcBef>
                <a:spcPct val="0"/>
              </a:spcBef>
              <a:spcAft>
                <a:spcPts val="600"/>
              </a:spcAft>
            </a:pPr>
            <a:r>
              <a:rPr lang="bg-BG" sz="3600" b="1" dirty="0" smtClean="0">
                <a:solidFill>
                  <a:srgbClr val="354F92"/>
                </a:solidFill>
                <a:ea typeface="+mj-ea"/>
                <a:cs typeface="+mj-cs"/>
              </a:rPr>
              <a:t>Земеделие и хранителна верига</a:t>
            </a:r>
            <a:endParaRPr lang="en-US" sz="3600" b="1" dirty="0">
              <a:solidFill>
                <a:srgbClr val="354F92"/>
              </a:solidFill>
              <a:ea typeface="+mj-ea"/>
              <a:cs typeface="+mj-cs"/>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5426592" y="1241593"/>
            <a:ext cx="5681676" cy="3785419"/>
          </a:xfrm>
          <a:prstGeom prst="rect">
            <a:avLst/>
          </a:prstGeom>
        </p:spPr>
        <p:txBody>
          <a:bodyPr vert="horz" lIns="91440" tIns="45720" rIns="91440" bIns="45720" rtlCol="0">
            <a:noAutofit/>
          </a:bodyPr>
          <a:lstStyle/>
          <a:p>
            <a:pPr>
              <a:lnSpc>
                <a:spcPct val="90000"/>
              </a:lnSpc>
              <a:spcAft>
                <a:spcPts val="600"/>
              </a:spcAft>
            </a:pPr>
            <a:r>
              <a:rPr lang="ru-RU" sz="2200" dirty="0" smtClean="0">
                <a:solidFill>
                  <a:srgbClr val="354F92"/>
                </a:solidFill>
              </a:rPr>
              <a:t>Сушите, </a:t>
            </a:r>
            <a:r>
              <a:rPr lang="ru-RU" sz="2200" dirty="0" err="1" smtClean="0">
                <a:solidFill>
                  <a:srgbClr val="354F92"/>
                </a:solidFill>
              </a:rPr>
              <a:t>наводненията</a:t>
            </a:r>
            <a:r>
              <a:rPr lang="ru-RU" sz="2200" dirty="0" smtClean="0">
                <a:solidFill>
                  <a:srgbClr val="354F92"/>
                </a:solidFill>
              </a:rPr>
              <a:t> и </a:t>
            </a:r>
            <a:r>
              <a:rPr lang="ru-RU" sz="2200" dirty="0" err="1" smtClean="0">
                <a:solidFill>
                  <a:srgbClr val="354F92"/>
                </a:solidFill>
              </a:rPr>
              <a:t>горещите</a:t>
            </a:r>
            <a:r>
              <a:rPr lang="ru-RU" sz="2200" dirty="0" smtClean="0">
                <a:solidFill>
                  <a:srgbClr val="354F92"/>
                </a:solidFill>
              </a:rPr>
              <a:t> </a:t>
            </a:r>
            <a:r>
              <a:rPr lang="ru-RU" sz="2200" dirty="0" err="1" smtClean="0">
                <a:solidFill>
                  <a:srgbClr val="354F92"/>
                </a:solidFill>
              </a:rPr>
              <a:t>вълни</a:t>
            </a:r>
            <a:r>
              <a:rPr lang="ru-RU" sz="2200" dirty="0" smtClean="0">
                <a:solidFill>
                  <a:srgbClr val="354F92"/>
                </a:solidFill>
              </a:rPr>
              <a:t>, </a:t>
            </a:r>
            <a:r>
              <a:rPr lang="ru-RU" sz="2200" dirty="0" err="1" smtClean="0">
                <a:solidFill>
                  <a:srgbClr val="354F92"/>
                </a:solidFill>
              </a:rPr>
              <a:t>причинени</a:t>
            </a:r>
            <a:r>
              <a:rPr lang="ru-RU" sz="2200" dirty="0" smtClean="0">
                <a:solidFill>
                  <a:srgbClr val="354F92"/>
                </a:solidFill>
              </a:rPr>
              <a:t> от </a:t>
            </a:r>
            <a:r>
              <a:rPr lang="ru-RU" sz="2200" dirty="0" err="1" smtClean="0">
                <a:solidFill>
                  <a:srgbClr val="354F92"/>
                </a:solidFill>
              </a:rPr>
              <a:t>изменението</a:t>
            </a:r>
            <a:r>
              <a:rPr lang="ru-RU" sz="2200" dirty="0" smtClean="0">
                <a:solidFill>
                  <a:srgbClr val="354F92"/>
                </a:solidFill>
              </a:rPr>
              <a:t> на климата, </a:t>
            </a:r>
            <a:r>
              <a:rPr lang="ru-RU" sz="2200" dirty="0" err="1" smtClean="0">
                <a:solidFill>
                  <a:srgbClr val="354F92"/>
                </a:solidFill>
              </a:rPr>
              <a:t>оказват</a:t>
            </a:r>
            <a:r>
              <a:rPr lang="ru-RU" sz="2200" dirty="0" smtClean="0">
                <a:solidFill>
                  <a:srgbClr val="354F92"/>
                </a:solidFill>
              </a:rPr>
              <a:t> </a:t>
            </a:r>
            <a:r>
              <a:rPr lang="ru-RU" sz="2200" dirty="0" err="1" smtClean="0">
                <a:solidFill>
                  <a:srgbClr val="354F92"/>
                </a:solidFill>
              </a:rPr>
              <a:t>допълнителен</a:t>
            </a:r>
            <a:r>
              <a:rPr lang="ru-RU" sz="2200" dirty="0" smtClean="0">
                <a:solidFill>
                  <a:srgbClr val="354F92"/>
                </a:solidFill>
              </a:rPr>
              <a:t> натиск </a:t>
            </a:r>
            <a:r>
              <a:rPr lang="ru-RU" sz="2200" dirty="0" err="1" smtClean="0">
                <a:solidFill>
                  <a:srgbClr val="354F92"/>
                </a:solidFill>
              </a:rPr>
              <a:t>върху</a:t>
            </a:r>
            <a:r>
              <a:rPr lang="ru-RU" sz="2200" dirty="0" smtClean="0">
                <a:solidFill>
                  <a:srgbClr val="354F92"/>
                </a:solidFill>
              </a:rPr>
              <a:t> </a:t>
            </a:r>
            <a:r>
              <a:rPr lang="ru-RU" sz="2200" dirty="0" err="1" smtClean="0">
                <a:solidFill>
                  <a:srgbClr val="354F92"/>
                </a:solidFill>
              </a:rPr>
              <a:t>производството</a:t>
            </a:r>
            <a:r>
              <a:rPr lang="ru-RU" sz="2200" dirty="0" smtClean="0">
                <a:solidFill>
                  <a:srgbClr val="354F92"/>
                </a:solidFill>
              </a:rPr>
              <a:t> на храни в много </a:t>
            </a:r>
            <a:r>
              <a:rPr lang="ru-RU" sz="2200" dirty="0" err="1" smtClean="0">
                <a:solidFill>
                  <a:srgbClr val="354F92"/>
                </a:solidFill>
              </a:rPr>
              <a:t>региони</a:t>
            </a:r>
            <a:r>
              <a:rPr lang="ru-RU" sz="2200" dirty="0" smtClean="0">
                <a:solidFill>
                  <a:srgbClr val="354F92"/>
                </a:solidFill>
              </a:rPr>
              <a:t> на света. Части от Африка и </a:t>
            </a:r>
            <a:r>
              <a:rPr lang="ru-RU" sz="2200" dirty="0" err="1" smtClean="0">
                <a:solidFill>
                  <a:srgbClr val="354F92"/>
                </a:solidFill>
              </a:rPr>
              <a:t>Централна</a:t>
            </a:r>
            <a:r>
              <a:rPr lang="ru-RU" sz="2200" dirty="0" smtClean="0">
                <a:solidFill>
                  <a:srgbClr val="354F92"/>
                </a:solidFill>
              </a:rPr>
              <a:t> </a:t>
            </a:r>
            <a:r>
              <a:rPr lang="ru-RU" sz="2200" dirty="0" err="1" smtClean="0">
                <a:solidFill>
                  <a:srgbClr val="354F92"/>
                </a:solidFill>
              </a:rPr>
              <a:t>и</a:t>
            </a:r>
            <a:r>
              <a:rPr lang="ru-RU" sz="2200" dirty="0" smtClean="0">
                <a:solidFill>
                  <a:srgbClr val="354F92"/>
                </a:solidFill>
              </a:rPr>
              <a:t> </a:t>
            </a:r>
            <a:r>
              <a:rPr lang="ru-RU" sz="2200" dirty="0" err="1" smtClean="0">
                <a:solidFill>
                  <a:srgbClr val="354F92"/>
                </a:solidFill>
              </a:rPr>
              <a:t>Южна</a:t>
            </a:r>
            <a:r>
              <a:rPr lang="ru-RU" sz="2200" dirty="0" smtClean="0">
                <a:solidFill>
                  <a:srgbClr val="354F92"/>
                </a:solidFill>
              </a:rPr>
              <a:t> Америка вече </a:t>
            </a:r>
            <a:r>
              <a:rPr lang="ru-RU" sz="2200" dirty="0" err="1" smtClean="0">
                <a:solidFill>
                  <a:srgbClr val="354F92"/>
                </a:solidFill>
              </a:rPr>
              <a:t>изпитват</a:t>
            </a:r>
            <a:r>
              <a:rPr lang="ru-RU" sz="2200" dirty="0" smtClean="0">
                <a:solidFill>
                  <a:srgbClr val="354F92"/>
                </a:solidFill>
              </a:rPr>
              <a:t> </a:t>
            </a:r>
            <a:r>
              <a:rPr lang="ru-RU" sz="2200" dirty="0" err="1" smtClean="0">
                <a:solidFill>
                  <a:srgbClr val="354F92"/>
                </a:solidFill>
              </a:rPr>
              <a:t>повишена</a:t>
            </a:r>
            <a:r>
              <a:rPr lang="ru-RU" sz="2200" dirty="0" smtClean="0">
                <a:solidFill>
                  <a:srgbClr val="354F92"/>
                </a:solidFill>
              </a:rPr>
              <a:t>, </a:t>
            </a:r>
            <a:r>
              <a:rPr lang="ru-RU" sz="2200" dirty="0" err="1" smtClean="0">
                <a:solidFill>
                  <a:srgbClr val="354F92"/>
                </a:solidFill>
              </a:rPr>
              <a:t>понякога</a:t>
            </a:r>
            <a:r>
              <a:rPr lang="ru-RU" sz="2200" dirty="0" smtClean="0">
                <a:solidFill>
                  <a:srgbClr val="354F92"/>
                </a:solidFill>
              </a:rPr>
              <a:t> остра, </a:t>
            </a:r>
            <a:r>
              <a:rPr lang="ru-RU" sz="2200" dirty="0" err="1" smtClean="0">
                <a:solidFill>
                  <a:srgbClr val="354F92"/>
                </a:solidFill>
              </a:rPr>
              <a:t>продоволствена</a:t>
            </a:r>
            <a:r>
              <a:rPr lang="ru-RU" sz="2200" dirty="0" smtClean="0">
                <a:solidFill>
                  <a:srgbClr val="354F92"/>
                </a:solidFill>
              </a:rPr>
              <a:t> </a:t>
            </a:r>
            <a:r>
              <a:rPr lang="ru-RU" sz="2200" dirty="0" err="1" smtClean="0">
                <a:solidFill>
                  <a:srgbClr val="354F92"/>
                </a:solidFill>
              </a:rPr>
              <a:t>несигурност</a:t>
            </a:r>
            <a:r>
              <a:rPr lang="ru-RU" sz="2200" dirty="0" smtClean="0">
                <a:solidFill>
                  <a:srgbClr val="354F92"/>
                </a:solidFill>
              </a:rPr>
              <a:t> и </a:t>
            </a:r>
            <a:r>
              <a:rPr lang="ru-RU" sz="2200" dirty="0" err="1" smtClean="0">
                <a:solidFill>
                  <a:srgbClr val="354F92"/>
                </a:solidFill>
              </a:rPr>
              <a:t>недохранване</a:t>
            </a:r>
            <a:r>
              <a:rPr lang="ru-RU" sz="2200" dirty="0" smtClean="0">
                <a:solidFill>
                  <a:srgbClr val="354F92"/>
                </a:solidFill>
              </a:rPr>
              <a:t> </a:t>
            </a:r>
            <a:r>
              <a:rPr lang="ru-RU" sz="2200" dirty="0" err="1" smtClean="0">
                <a:solidFill>
                  <a:srgbClr val="354F92"/>
                </a:solidFill>
              </a:rPr>
              <a:t>поради</a:t>
            </a:r>
            <a:r>
              <a:rPr lang="ru-RU" sz="2200" dirty="0" smtClean="0">
                <a:solidFill>
                  <a:srgbClr val="354F92"/>
                </a:solidFill>
              </a:rPr>
              <a:t> наводнения и суши. </a:t>
            </a:r>
            <a:r>
              <a:rPr lang="ru-RU" sz="2200" dirty="0" err="1" smtClean="0">
                <a:solidFill>
                  <a:srgbClr val="354F92"/>
                </a:solidFill>
              </a:rPr>
              <a:t>Други</a:t>
            </a:r>
            <a:r>
              <a:rPr lang="ru-RU" sz="2200" dirty="0" smtClean="0">
                <a:solidFill>
                  <a:srgbClr val="354F92"/>
                </a:solidFill>
              </a:rPr>
              <a:t> </a:t>
            </a:r>
            <a:r>
              <a:rPr lang="ru-RU" sz="2200" dirty="0" err="1" smtClean="0">
                <a:solidFill>
                  <a:srgbClr val="354F92"/>
                </a:solidFill>
              </a:rPr>
              <a:t>прогнозирани</a:t>
            </a:r>
            <a:r>
              <a:rPr lang="ru-RU" sz="2200" dirty="0" smtClean="0">
                <a:solidFill>
                  <a:srgbClr val="354F92"/>
                </a:solidFill>
              </a:rPr>
              <a:t> </a:t>
            </a:r>
            <a:r>
              <a:rPr lang="ru-RU" sz="2200" dirty="0" err="1" smtClean="0">
                <a:solidFill>
                  <a:srgbClr val="354F92"/>
                </a:solidFill>
              </a:rPr>
              <a:t>въздействия</a:t>
            </a:r>
            <a:r>
              <a:rPr lang="ru-RU" sz="2200" dirty="0" smtClean="0">
                <a:solidFill>
                  <a:srgbClr val="354F92"/>
                </a:solidFill>
              </a:rPr>
              <a:t> </a:t>
            </a:r>
            <a:r>
              <a:rPr lang="ru-RU" sz="2200" dirty="0" err="1" smtClean="0">
                <a:solidFill>
                  <a:srgbClr val="354F92"/>
                </a:solidFill>
              </a:rPr>
              <a:t>включват</a:t>
            </a:r>
            <a:r>
              <a:rPr lang="ru-RU" sz="2200" dirty="0" smtClean="0">
                <a:solidFill>
                  <a:srgbClr val="354F92"/>
                </a:solidFill>
              </a:rPr>
              <a:t> </a:t>
            </a:r>
            <a:r>
              <a:rPr lang="ru-RU" sz="2200" dirty="0" err="1" smtClean="0">
                <a:solidFill>
                  <a:srgbClr val="354F92"/>
                </a:solidFill>
              </a:rPr>
              <a:t>девитализирани</a:t>
            </a:r>
            <a:r>
              <a:rPr lang="ru-RU" sz="2200" dirty="0" smtClean="0">
                <a:solidFill>
                  <a:srgbClr val="354F92"/>
                </a:solidFill>
              </a:rPr>
              <a:t> </a:t>
            </a:r>
            <a:r>
              <a:rPr lang="ru-RU" sz="2200" dirty="0" err="1" smtClean="0">
                <a:solidFill>
                  <a:srgbClr val="354F92"/>
                </a:solidFill>
              </a:rPr>
              <a:t>почви</a:t>
            </a:r>
            <a:r>
              <a:rPr lang="ru-RU" sz="2200" dirty="0" smtClean="0">
                <a:solidFill>
                  <a:srgbClr val="354F92"/>
                </a:solidFill>
              </a:rPr>
              <a:t>, </a:t>
            </a:r>
            <a:r>
              <a:rPr lang="ru-RU" sz="2200" dirty="0" err="1" smtClean="0">
                <a:solidFill>
                  <a:srgbClr val="354F92"/>
                </a:solidFill>
              </a:rPr>
              <a:t>повишено</a:t>
            </a:r>
            <a:r>
              <a:rPr lang="ru-RU" sz="2200" dirty="0" smtClean="0">
                <a:solidFill>
                  <a:srgbClr val="354F92"/>
                </a:solidFill>
              </a:rPr>
              <a:t> нашествие от вредители и </a:t>
            </a:r>
            <a:r>
              <a:rPr lang="ru-RU" sz="2200" dirty="0" err="1" smtClean="0">
                <a:solidFill>
                  <a:srgbClr val="354F92"/>
                </a:solidFill>
              </a:rPr>
              <a:t>болести</a:t>
            </a:r>
            <a:r>
              <a:rPr lang="ru-RU" sz="2200" dirty="0" smtClean="0">
                <a:solidFill>
                  <a:srgbClr val="354F92"/>
                </a:solidFill>
              </a:rPr>
              <a:t>, </a:t>
            </a:r>
            <a:r>
              <a:rPr lang="ru-RU" sz="2200" dirty="0" err="1" smtClean="0">
                <a:solidFill>
                  <a:srgbClr val="354F92"/>
                </a:solidFill>
              </a:rPr>
              <a:t>както</a:t>
            </a:r>
            <a:r>
              <a:rPr lang="ru-RU" sz="2200" dirty="0" smtClean="0">
                <a:solidFill>
                  <a:srgbClr val="354F92"/>
                </a:solidFill>
              </a:rPr>
              <a:t> </a:t>
            </a:r>
            <a:r>
              <a:rPr lang="ru-RU" sz="2200" dirty="0" err="1" smtClean="0">
                <a:solidFill>
                  <a:srgbClr val="354F92"/>
                </a:solidFill>
              </a:rPr>
              <a:t>и</a:t>
            </a:r>
            <a:r>
              <a:rPr lang="ru-RU" sz="2200" dirty="0" smtClean="0">
                <a:solidFill>
                  <a:srgbClr val="354F92"/>
                </a:solidFill>
              </a:rPr>
              <a:t> </a:t>
            </a:r>
            <a:r>
              <a:rPr lang="ru-RU" sz="2200" dirty="0" err="1" smtClean="0">
                <a:solidFill>
                  <a:srgbClr val="354F92"/>
                </a:solidFill>
              </a:rPr>
              <a:t>отслабени</a:t>
            </a:r>
            <a:r>
              <a:rPr lang="ru-RU" sz="2200" dirty="0" smtClean="0">
                <a:solidFill>
                  <a:srgbClr val="354F92"/>
                </a:solidFill>
              </a:rPr>
              <a:t> </a:t>
            </a:r>
            <a:r>
              <a:rPr lang="ru-RU" sz="2200" dirty="0" err="1" smtClean="0">
                <a:solidFill>
                  <a:srgbClr val="354F92"/>
                </a:solidFill>
              </a:rPr>
              <a:t>екосистемни</a:t>
            </a:r>
            <a:r>
              <a:rPr lang="ru-RU" sz="2200" dirty="0" smtClean="0">
                <a:solidFill>
                  <a:srgbClr val="354F92"/>
                </a:solidFill>
              </a:rPr>
              <a:t> услуги, </a:t>
            </a:r>
            <a:r>
              <a:rPr lang="ru-RU" sz="2200" dirty="0" err="1" smtClean="0">
                <a:solidFill>
                  <a:srgbClr val="354F92"/>
                </a:solidFill>
              </a:rPr>
              <a:t>като</a:t>
            </a:r>
            <a:r>
              <a:rPr lang="ru-RU" sz="2200" dirty="0" smtClean="0">
                <a:solidFill>
                  <a:srgbClr val="354F92"/>
                </a:solidFill>
              </a:rPr>
              <a:t> </a:t>
            </a:r>
            <a:r>
              <a:rPr lang="ru-RU" sz="2200" dirty="0" err="1" smtClean="0">
                <a:solidFill>
                  <a:srgbClr val="354F92"/>
                </a:solidFill>
              </a:rPr>
              <a:t>опрашване</a:t>
            </a:r>
            <a:r>
              <a:rPr lang="ru-RU" sz="2200" dirty="0" smtClean="0">
                <a:solidFill>
                  <a:srgbClr val="354F92"/>
                </a:solidFill>
              </a:rPr>
              <a:t>.</a:t>
            </a:r>
            <a:endParaRPr lang="en-US" sz="2200" b="1" dirty="0">
              <a:solidFill>
                <a:srgbClr val="354F92"/>
              </a:solidFill>
            </a:endParaRPr>
          </a:p>
        </p:txBody>
      </p:sp>
      <p:pic>
        <p:nvPicPr>
          <p:cNvPr id="6" name="Picture 5" descr="Tractor in a field">
            <a:extLst>
              <a:ext uri="{FF2B5EF4-FFF2-40B4-BE49-F238E27FC236}">
                <a16:creationId xmlns="" xmlns:a16="http://schemas.microsoft.com/office/drawing/2014/main" id="{3924F2EA-DBAD-E8CF-2DA1-188E0A4489BA}"/>
              </a:ext>
            </a:extLst>
          </p:cNvPr>
          <p:cNvPicPr>
            <a:picLocks noChangeAspect="1"/>
          </p:cNvPicPr>
          <p:nvPr/>
        </p:nvPicPr>
        <p:blipFill rotWithShape="1">
          <a:blip r:embed="rId3"/>
          <a:srcRect l="33461" r="21499"/>
          <a:stretch/>
        </p:blipFill>
        <p:spPr>
          <a:xfrm>
            <a:off x="20" y="10"/>
            <a:ext cx="4635571" cy="6857990"/>
          </a:xfrm>
          <a:prstGeom prst="rect">
            <a:avLst/>
          </a:prstGeom>
          <a:effectLst/>
        </p:spPr>
      </p:pic>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 name="TextBox 3">
            <a:extLst>
              <a:ext uri="{FF2B5EF4-FFF2-40B4-BE49-F238E27FC236}">
                <a16:creationId xmlns="" xmlns:a16="http://schemas.microsoft.com/office/drawing/2014/main" id="{6E3F7F30-BCD1-1946-0EE9-989BA1036FBF}"/>
              </a:ext>
            </a:extLst>
          </p:cNvPr>
          <p:cNvSpPr txBox="1"/>
          <p:nvPr/>
        </p:nvSpPr>
        <p:spPr>
          <a:xfrm>
            <a:off x="4969391" y="6364069"/>
            <a:ext cx="5240813" cy="369332"/>
          </a:xfrm>
          <a:prstGeom prst="rect">
            <a:avLst/>
          </a:prstGeom>
          <a:noFill/>
        </p:spPr>
        <p:txBody>
          <a:bodyPr wrap="square" rtlCol="0">
            <a:spAutoFit/>
          </a:bodyPr>
          <a:lstStyle/>
          <a:p>
            <a:r>
              <a:rPr lang="en-IE" dirty="0">
                <a:hlinkClick r:id="rId4"/>
              </a:rPr>
              <a:t>UN Sustainable Development Goals Report 2022 </a:t>
            </a:r>
            <a:endParaRPr lang="en-IE" dirty="0"/>
          </a:p>
        </p:txBody>
      </p:sp>
    </p:spTree>
    <p:extLst>
      <p:ext uri="{BB962C8B-B14F-4D97-AF65-F5344CB8AC3E}">
        <p14:creationId xmlns="" xmlns:p14="http://schemas.microsoft.com/office/powerpoint/2010/main" val="25036629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7" name="TextBox 6">
            <a:extLst>
              <a:ext uri="{FF2B5EF4-FFF2-40B4-BE49-F238E27FC236}">
                <a16:creationId xmlns="" xmlns:a16="http://schemas.microsoft.com/office/drawing/2014/main" id="{93B167BE-9A05-5B32-8F88-B7ED2736FA57}"/>
              </a:ext>
            </a:extLst>
          </p:cNvPr>
          <p:cNvSpPr txBox="1"/>
          <p:nvPr/>
        </p:nvSpPr>
        <p:spPr>
          <a:xfrm>
            <a:off x="4969392" y="952500"/>
            <a:ext cx="6851134" cy="5411569"/>
          </a:xfrm>
          <a:prstGeom prst="rect">
            <a:avLst/>
          </a:prstGeom>
        </p:spPr>
        <p:txBody>
          <a:bodyPr vert="horz" lIns="91440" tIns="45720" rIns="91440" bIns="45720" rtlCol="0">
            <a:noAutofit/>
          </a:bodyPr>
          <a:lstStyle/>
          <a:p>
            <a:pPr>
              <a:lnSpc>
                <a:spcPct val="90000"/>
              </a:lnSpc>
              <a:spcAft>
                <a:spcPts val="600"/>
              </a:spcAft>
            </a:pPr>
            <a:r>
              <a:rPr lang="ru-RU" sz="2400" dirty="0" err="1" smtClean="0">
                <a:solidFill>
                  <a:srgbClr val="354F92"/>
                </a:solidFill>
              </a:rPr>
              <a:t>Изменението</a:t>
            </a:r>
            <a:r>
              <a:rPr lang="ru-RU" sz="2400" dirty="0" smtClean="0">
                <a:solidFill>
                  <a:srgbClr val="354F92"/>
                </a:solidFill>
              </a:rPr>
              <a:t> на климата </a:t>
            </a:r>
            <a:r>
              <a:rPr lang="ru-RU" sz="2400" dirty="0" err="1" smtClean="0">
                <a:solidFill>
                  <a:srgbClr val="354F92"/>
                </a:solidFill>
              </a:rPr>
              <a:t>засяга</a:t>
            </a:r>
            <a:r>
              <a:rPr lang="ru-RU" sz="2400" dirty="0" smtClean="0">
                <a:solidFill>
                  <a:srgbClr val="354F92"/>
                </a:solidFill>
              </a:rPr>
              <a:t> </a:t>
            </a:r>
            <a:r>
              <a:rPr lang="ru-RU" sz="2400" dirty="0" err="1" smtClean="0">
                <a:solidFill>
                  <a:srgbClr val="354F92"/>
                </a:solidFill>
              </a:rPr>
              <a:t>всички</a:t>
            </a:r>
            <a:r>
              <a:rPr lang="ru-RU" sz="2400" dirty="0" smtClean="0">
                <a:solidFill>
                  <a:srgbClr val="354F92"/>
                </a:solidFill>
              </a:rPr>
              <a:t>, но </a:t>
            </a:r>
            <a:r>
              <a:rPr lang="ru-RU" sz="2400" dirty="0" err="1" smtClean="0">
                <a:solidFill>
                  <a:srgbClr val="354F92"/>
                </a:solidFill>
              </a:rPr>
              <a:t>най-уязвимите</a:t>
            </a:r>
            <a:r>
              <a:rPr lang="ru-RU" sz="2400" dirty="0" smtClean="0">
                <a:solidFill>
                  <a:srgbClr val="354F92"/>
                </a:solidFill>
              </a:rPr>
              <a:t> </a:t>
            </a:r>
            <a:r>
              <a:rPr lang="ru-RU" sz="2400" dirty="0" err="1" smtClean="0">
                <a:solidFill>
                  <a:srgbClr val="354F92"/>
                </a:solidFill>
              </a:rPr>
              <a:t>са</a:t>
            </a:r>
            <a:r>
              <a:rPr lang="ru-RU" sz="2400" dirty="0" smtClean="0">
                <a:solidFill>
                  <a:srgbClr val="354F92"/>
                </a:solidFill>
              </a:rPr>
              <a:t> </a:t>
            </a:r>
            <a:r>
              <a:rPr lang="ru-RU" sz="2400" dirty="0" err="1" smtClean="0">
                <a:solidFill>
                  <a:srgbClr val="354F92"/>
                </a:solidFill>
              </a:rPr>
              <a:t>най-силно</a:t>
            </a:r>
            <a:r>
              <a:rPr lang="ru-RU" sz="2400" dirty="0" smtClean="0">
                <a:solidFill>
                  <a:srgbClr val="354F92"/>
                </a:solidFill>
              </a:rPr>
              <a:t> </a:t>
            </a:r>
            <a:r>
              <a:rPr lang="ru-RU" sz="2400" dirty="0" err="1" smtClean="0">
                <a:solidFill>
                  <a:srgbClr val="354F92"/>
                </a:solidFill>
              </a:rPr>
              <a:t>засегнати</a:t>
            </a:r>
            <a:r>
              <a:rPr lang="ru-RU" sz="2400" dirty="0" smtClean="0">
                <a:solidFill>
                  <a:srgbClr val="354F92"/>
                </a:solidFill>
              </a:rPr>
              <a:t>. </a:t>
            </a:r>
            <a:r>
              <a:rPr lang="ru-RU" sz="2400" dirty="0" err="1" smtClean="0">
                <a:solidFill>
                  <a:srgbClr val="354F92"/>
                </a:solidFill>
              </a:rPr>
              <a:t>Докладът</a:t>
            </a:r>
            <a:r>
              <a:rPr lang="ru-RU" sz="2400" dirty="0" smtClean="0">
                <a:solidFill>
                  <a:srgbClr val="354F92"/>
                </a:solidFill>
              </a:rPr>
              <a:t> на IPCC </a:t>
            </a:r>
            <a:r>
              <a:rPr lang="ru-RU" sz="2400" dirty="0" err="1" smtClean="0">
                <a:solidFill>
                  <a:srgbClr val="354F92"/>
                </a:solidFill>
              </a:rPr>
              <a:t>изчислява</a:t>
            </a:r>
            <a:r>
              <a:rPr lang="ru-RU" sz="2400" dirty="0" smtClean="0">
                <a:solidFill>
                  <a:srgbClr val="354F92"/>
                </a:solidFill>
              </a:rPr>
              <a:t>, </a:t>
            </a:r>
            <a:r>
              <a:rPr lang="ru-RU" sz="2400" dirty="0" err="1" smtClean="0">
                <a:solidFill>
                  <a:srgbClr val="354F92"/>
                </a:solidFill>
              </a:rPr>
              <a:t>че</a:t>
            </a:r>
            <a:r>
              <a:rPr lang="ru-RU" sz="2400" dirty="0" smtClean="0">
                <a:solidFill>
                  <a:srgbClr val="354F92"/>
                </a:solidFill>
              </a:rPr>
              <a:t> 3,3 </a:t>
            </a:r>
            <a:r>
              <a:rPr lang="ru-RU" sz="2400" dirty="0" err="1" smtClean="0">
                <a:solidFill>
                  <a:srgbClr val="354F92"/>
                </a:solidFill>
              </a:rPr>
              <a:t>милиарда</a:t>
            </a:r>
            <a:r>
              <a:rPr lang="ru-RU" sz="2400" dirty="0" smtClean="0">
                <a:solidFill>
                  <a:srgbClr val="354F92"/>
                </a:solidFill>
              </a:rPr>
              <a:t> до 3,6 </a:t>
            </a:r>
            <a:r>
              <a:rPr lang="ru-RU" sz="2400" dirty="0" err="1" smtClean="0">
                <a:solidFill>
                  <a:srgbClr val="354F92"/>
                </a:solidFill>
              </a:rPr>
              <a:t>милиарда</a:t>
            </a:r>
            <a:r>
              <a:rPr lang="ru-RU" sz="2400" dirty="0" smtClean="0">
                <a:solidFill>
                  <a:srgbClr val="354F92"/>
                </a:solidFill>
              </a:rPr>
              <a:t> души </a:t>
            </a:r>
            <a:r>
              <a:rPr lang="ru-RU" sz="2400" dirty="0" err="1" smtClean="0">
                <a:solidFill>
                  <a:srgbClr val="354F92"/>
                </a:solidFill>
              </a:rPr>
              <a:t>живеят</a:t>
            </a:r>
            <a:r>
              <a:rPr lang="ru-RU" sz="2400" dirty="0" smtClean="0">
                <a:solidFill>
                  <a:srgbClr val="354F92"/>
                </a:solidFill>
              </a:rPr>
              <a:t> в условия, </a:t>
            </a:r>
            <a:r>
              <a:rPr lang="ru-RU" sz="2400" dirty="0" err="1" smtClean="0">
                <a:solidFill>
                  <a:srgbClr val="354F92"/>
                </a:solidFill>
              </a:rPr>
              <a:t>силно</a:t>
            </a:r>
            <a:r>
              <a:rPr lang="ru-RU" sz="2400" dirty="0" smtClean="0">
                <a:solidFill>
                  <a:srgbClr val="354F92"/>
                </a:solidFill>
              </a:rPr>
              <a:t> </a:t>
            </a:r>
            <a:r>
              <a:rPr lang="ru-RU" sz="2400" dirty="0" err="1" smtClean="0">
                <a:solidFill>
                  <a:srgbClr val="354F92"/>
                </a:solidFill>
              </a:rPr>
              <a:t>уязвими</a:t>
            </a:r>
            <a:r>
              <a:rPr lang="ru-RU" sz="2400" dirty="0" smtClean="0">
                <a:solidFill>
                  <a:srgbClr val="354F92"/>
                </a:solidFill>
              </a:rPr>
              <a:t> от </a:t>
            </a:r>
            <a:r>
              <a:rPr lang="ru-RU" sz="2400" dirty="0" err="1" smtClean="0">
                <a:solidFill>
                  <a:srgbClr val="354F92"/>
                </a:solidFill>
              </a:rPr>
              <a:t>изменението</a:t>
            </a:r>
            <a:r>
              <a:rPr lang="ru-RU" sz="2400" dirty="0" smtClean="0">
                <a:solidFill>
                  <a:srgbClr val="354F92"/>
                </a:solidFill>
              </a:rPr>
              <a:t> на климата. </a:t>
            </a:r>
            <a:r>
              <a:rPr lang="ru-RU" sz="2400" dirty="0" err="1" smtClean="0">
                <a:solidFill>
                  <a:srgbClr val="354F92"/>
                </a:solidFill>
              </a:rPr>
              <a:t>Горещи</a:t>
            </a:r>
            <a:r>
              <a:rPr lang="ru-RU" sz="2400" dirty="0" smtClean="0">
                <a:solidFill>
                  <a:srgbClr val="354F92"/>
                </a:solidFill>
              </a:rPr>
              <a:t> точки с </a:t>
            </a:r>
            <a:r>
              <a:rPr lang="ru-RU" sz="2400" dirty="0" err="1" smtClean="0">
                <a:solidFill>
                  <a:srgbClr val="354F92"/>
                </a:solidFill>
              </a:rPr>
              <a:t>висока</a:t>
            </a:r>
            <a:r>
              <a:rPr lang="ru-RU" sz="2400" dirty="0" smtClean="0">
                <a:solidFill>
                  <a:srgbClr val="354F92"/>
                </a:solidFill>
              </a:rPr>
              <a:t> </a:t>
            </a:r>
            <a:r>
              <a:rPr lang="ru-RU" sz="2400" dirty="0" err="1" smtClean="0">
                <a:solidFill>
                  <a:srgbClr val="354F92"/>
                </a:solidFill>
              </a:rPr>
              <a:t>човешка</a:t>
            </a:r>
            <a:r>
              <a:rPr lang="ru-RU" sz="2400" dirty="0" smtClean="0">
                <a:solidFill>
                  <a:srgbClr val="354F92"/>
                </a:solidFill>
              </a:rPr>
              <a:t> </a:t>
            </a:r>
            <a:r>
              <a:rPr lang="ru-RU" sz="2400" dirty="0" err="1" smtClean="0">
                <a:solidFill>
                  <a:srgbClr val="354F92"/>
                </a:solidFill>
              </a:rPr>
              <a:t>уязвимост</a:t>
            </a:r>
            <a:r>
              <a:rPr lang="ru-RU" sz="2400" dirty="0" smtClean="0">
                <a:solidFill>
                  <a:srgbClr val="354F92"/>
                </a:solidFill>
              </a:rPr>
              <a:t> </a:t>
            </a:r>
            <a:r>
              <a:rPr lang="ru-RU" sz="2400" dirty="0" err="1" smtClean="0">
                <a:solidFill>
                  <a:srgbClr val="354F92"/>
                </a:solidFill>
              </a:rPr>
              <a:t>са</a:t>
            </a:r>
            <a:r>
              <a:rPr lang="ru-RU" sz="2400" dirty="0" smtClean="0">
                <a:solidFill>
                  <a:srgbClr val="354F92"/>
                </a:solidFill>
              </a:rPr>
              <a:t> </a:t>
            </a:r>
            <a:r>
              <a:rPr lang="ru-RU" sz="2400" dirty="0" err="1" smtClean="0">
                <a:solidFill>
                  <a:srgbClr val="354F92"/>
                </a:solidFill>
              </a:rPr>
              <a:t>съсредоточени</a:t>
            </a:r>
            <a:r>
              <a:rPr lang="ru-RU" sz="2400" dirty="0" smtClean="0">
                <a:solidFill>
                  <a:srgbClr val="354F92"/>
                </a:solidFill>
              </a:rPr>
              <a:t> в </a:t>
            </a:r>
            <a:r>
              <a:rPr lang="ru-RU" sz="2400" dirty="0" err="1" smtClean="0">
                <a:solidFill>
                  <a:srgbClr val="354F92"/>
                </a:solidFill>
              </a:rPr>
              <a:t>малките</a:t>
            </a:r>
            <a:r>
              <a:rPr lang="ru-RU" sz="2400" dirty="0" smtClean="0">
                <a:solidFill>
                  <a:srgbClr val="354F92"/>
                </a:solidFill>
              </a:rPr>
              <a:t> </a:t>
            </a:r>
            <a:r>
              <a:rPr lang="ru-RU" sz="2400" dirty="0" err="1" smtClean="0">
                <a:solidFill>
                  <a:srgbClr val="354F92"/>
                </a:solidFill>
              </a:rPr>
              <a:t>островни</a:t>
            </a:r>
            <a:r>
              <a:rPr lang="ru-RU" sz="2400" dirty="0" smtClean="0">
                <a:solidFill>
                  <a:srgbClr val="354F92"/>
                </a:solidFill>
              </a:rPr>
              <a:t> </a:t>
            </a:r>
            <a:r>
              <a:rPr lang="ru-RU" sz="2400" dirty="0" err="1" smtClean="0">
                <a:solidFill>
                  <a:srgbClr val="354F92"/>
                </a:solidFill>
              </a:rPr>
              <a:t>развиващи</a:t>
            </a:r>
            <a:r>
              <a:rPr lang="ru-RU" sz="2400" dirty="0" smtClean="0">
                <a:solidFill>
                  <a:srgbClr val="354F92"/>
                </a:solidFill>
              </a:rPr>
              <a:t> се </a:t>
            </a:r>
            <a:r>
              <a:rPr lang="ru-RU" sz="2400" dirty="0" err="1" smtClean="0">
                <a:solidFill>
                  <a:srgbClr val="354F92"/>
                </a:solidFill>
              </a:rPr>
              <a:t>държави</a:t>
            </a:r>
            <a:r>
              <a:rPr lang="ru-RU" sz="2400" dirty="0" smtClean="0">
                <a:solidFill>
                  <a:srgbClr val="354F92"/>
                </a:solidFill>
              </a:rPr>
              <a:t>, Арктика, </a:t>
            </a:r>
            <a:r>
              <a:rPr lang="ru-RU" sz="2400" dirty="0" err="1" smtClean="0">
                <a:solidFill>
                  <a:srgbClr val="354F92"/>
                </a:solidFill>
              </a:rPr>
              <a:t>Южна</a:t>
            </a:r>
            <a:r>
              <a:rPr lang="ru-RU" sz="2400" dirty="0" smtClean="0">
                <a:solidFill>
                  <a:srgbClr val="354F92"/>
                </a:solidFill>
              </a:rPr>
              <a:t> Азия, </a:t>
            </a:r>
            <a:r>
              <a:rPr lang="ru-RU" sz="2400" dirty="0" err="1" smtClean="0">
                <a:solidFill>
                  <a:srgbClr val="354F92"/>
                </a:solidFill>
              </a:rPr>
              <a:t>Централна</a:t>
            </a:r>
            <a:r>
              <a:rPr lang="ru-RU" sz="2400" dirty="0" smtClean="0">
                <a:solidFill>
                  <a:srgbClr val="354F92"/>
                </a:solidFill>
              </a:rPr>
              <a:t> и </a:t>
            </a:r>
            <a:r>
              <a:rPr lang="ru-RU" sz="2400" dirty="0" err="1" smtClean="0">
                <a:solidFill>
                  <a:srgbClr val="354F92"/>
                </a:solidFill>
              </a:rPr>
              <a:t>Южна</a:t>
            </a:r>
            <a:r>
              <a:rPr lang="ru-RU" sz="2400" dirty="0" smtClean="0">
                <a:solidFill>
                  <a:srgbClr val="354F92"/>
                </a:solidFill>
              </a:rPr>
              <a:t> Америка и </a:t>
            </a:r>
            <a:r>
              <a:rPr lang="ru-RU" sz="2400" dirty="0" err="1" smtClean="0">
                <a:solidFill>
                  <a:srgbClr val="354F92"/>
                </a:solidFill>
              </a:rPr>
              <a:t>голяма</a:t>
            </a:r>
            <a:r>
              <a:rPr lang="ru-RU" sz="2400" dirty="0" smtClean="0">
                <a:solidFill>
                  <a:srgbClr val="354F92"/>
                </a:solidFill>
              </a:rPr>
              <a:t> част от </a:t>
            </a:r>
            <a:r>
              <a:rPr lang="ru-RU" sz="2400" dirty="0" err="1" smtClean="0">
                <a:solidFill>
                  <a:srgbClr val="354F92"/>
                </a:solidFill>
              </a:rPr>
              <a:t>Субсахарска</a:t>
            </a:r>
            <a:r>
              <a:rPr lang="ru-RU" sz="2400" dirty="0" smtClean="0">
                <a:solidFill>
                  <a:srgbClr val="354F92"/>
                </a:solidFill>
              </a:rPr>
              <a:t> Африка. </a:t>
            </a:r>
            <a:r>
              <a:rPr lang="ru-RU" sz="2400" dirty="0" err="1" smtClean="0">
                <a:solidFill>
                  <a:srgbClr val="354F92"/>
                </a:solidFill>
              </a:rPr>
              <a:t>Бедността</a:t>
            </a:r>
            <a:r>
              <a:rPr lang="ru-RU" sz="2400" dirty="0" smtClean="0">
                <a:solidFill>
                  <a:srgbClr val="354F92"/>
                </a:solidFill>
              </a:rPr>
              <a:t>, </a:t>
            </a:r>
            <a:r>
              <a:rPr lang="ru-RU" sz="2400" dirty="0" err="1" smtClean="0">
                <a:solidFill>
                  <a:srgbClr val="354F92"/>
                </a:solidFill>
              </a:rPr>
              <a:t>ограниченият</a:t>
            </a:r>
            <a:r>
              <a:rPr lang="ru-RU" sz="2400" dirty="0" smtClean="0">
                <a:solidFill>
                  <a:srgbClr val="354F92"/>
                </a:solidFill>
              </a:rPr>
              <a:t> </a:t>
            </a:r>
            <a:r>
              <a:rPr lang="ru-RU" sz="2400" dirty="0" err="1" smtClean="0">
                <a:solidFill>
                  <a:srgbClr val="354F92"/>
                </a:solidFill>
              </a:rPr>
              <a:t>достъп</a:t>
            </a:r>
            <a:r>
              <a:rPr lang="ru-RU" sz="2400" dirty="0" smtClean="0">
                <a:solidFill>
                  <a:srgbClr val="354F92"/>
                </a:solidFill>
              </a:rPr>
              <a:t> до </a:t>
            </a:r>
            <a:r>
              <a:rPr lang="ru-RU" sz="2400" dirty="0" err="1" smtClean="0">
                <a:solidFill>
                  <a:srgbClr val="354F92"/>
                </a:solidFill>
              </a:rPr>
              <a:t>основни</a:t>
            </a:r>
            <a:r>
              <a:rPr lang="ru-RU" sz="2400" dirty="0" smtClean="0">
                <a:solidFill>
                  <a:srgbClr val="354F92"/>
                </a:solidFill>
              </a:rPr>
              <a:t> услуги, </a:t>
            </a:r>
            <a:r>
              <a:rPr lang="ru-RU" sz="2400" dirty="0" err="1" smtClean="0">
                <a:solidFill>
                  <a:srgbClr val="354F92"/>
                </a:solidFill>
              </a:rPr>
              <a:t>конфликтите</a:t>
            </a:r>
            <a:r>
              <a:rPr lang="ru-RU" sz="2400" dirty="0" smtClean="0">
                <a:solidFill>
                  <a:srgbClr val="354F92"/>
                </a:solidFill>
              </a:rPr>
              <a:t> и </a:t>
            </a:r>
            <a:r>
              <a:rPr lang="ru-RU" sz="2400" dirty="0" err="1" smtClean="0">
                <a:solidFill>
                  <a:srgbClr val="354F92"/>
                </a:solidFill>
              </a:rPr>
              <a:t>слабото</a:t>
            </a:r>
            <a:r>
              <a:rPr lang="ru-RU" sz="2400" dirty="0" smtClean="0">
                <a:solidFill>
                  <a:srgbClr val="354F92"/>
                </a:solidFill>
              </a:rPr>
              <a:t> управление </a:t>
            </a:r>
            <a:r>
              <a:rPr lang="ru-RU" sz="2400" dirty="0" err="1" smtClean="0">
                <a:solidFill>
                  <a:srgbClr val="354F92"/>
                </a:solidFill>
              </a:rPr>
              <a:t>ограничават</a:t>
            </a:r>
            <a:r>
              <a:rPr lang="ru-RU" sz="2400" dirty="0" smtClean="0">
                <a:solidFill>
                  <a:srgbClr val="354F92"/>
                </a:solidFill>
              </a:rPr>
              <a:t> </a:t>
            </a:r>
            <a:r>
              <a:rPr lang="ru-RU" sz="2400" dirty="0" err="1" smtClean="0">
                <a:solidFill>
                  <a:srgbClr val="354F92"/>
                </a:solidFill>
              </a:rPr>
              <a:t>адаптивността</a:t>
            </a:r>
            <a:r>
              <a:rPr lang="ru-RU" sz="2400" dirty="0" smtClean="0">
                <a:solidFill>
                  <a:srgbClr val="354F92"/>
                </a:solidFill>
              </a:rPr>
              <a:t> </a:t>
            </a:r>
            <a:r>
              <a:rPr lang="ru-RU" sz="2400" dirty="0" err="1" smtClean="0">
                <a:solidFill>
                  <a:srgbClr val="354F92"/>
                </a:solidFill>
              </a:rPr>
              <a:t>към</a:t>
            </a:r>
            <a:r>
              <a:rPr lang="ru-RU" sz="2400" dirty="0" smtClean="0">
                <a:solidFill>
                  <a:srgbClr val="354F92"/>
                </a:solidFill>
              </a:rPr>
              <a:t> </a:t>
            </a:r>
            <a:r>
              <a:rPr lang="ru-RU" sz="2400" dirty="0" err="1" smtClean="0">
                <a:solidFill>
                  <a:srgbClr val="354F92"/>
                </a:solidFill>
              </a:rPr>
              <a:t>изменението</a:t>
            </a:r>
            <a:r>
              <a:rPr lang="ru-RU" sz="2400" dirty="0" smtClean="0">
                <a:solidFill>
                  <a:srgbClr val="354F92"/>
                </a:solidFill>
              </a:rPr>
              <a:t> на климата, </a:t>
            </a:r>
            <a:r>
              <a:rPr lang="ru-RU" sz="2400" dirty="0" err="1" smtClean="0">
                <a:solidFill>
                  <a:srgbClr val="354F92"/>
                </a:solidFill>
              </a:rPr>
              <a:t>което</a:t>
            </a:r>
            <a:r>
              <a:rPr lang="ru-RU" sz="2400" dirty="0" smtClean="0">
                <a:solidFill>
                  <a:srgbClr val="354F92"/>
                </a:solidFill>
              </a:rPr>
              <a:t> води до </a:t>
            </a:r>
            <a:r>
              <a:rPr lang="ru-RU" sz="2400" dirty="0" err="1" smtClean="0">
                <a:solidFill>
                  <a:srgbClr val="354F92"/>
                </a:solidFill>
              </a:rPr>
              <a:t>хуманитарни</a:t>
            </a:r>
            <a:r>
              <a:rPr lang="ru-RU" sz="2400" dirty="0" smtClean="0">
                <a:solidFill>
                  <a:srgbClr val="354F92"/>
                </a:solidFill>
              </a:rPr>
              <a:t> </a:t>
            </a:r>
            <a:r>
              <a:rPr lang="ru-RU" sz="2400" dirty="0" err="1" smtClean="0">
                <a:solidFill>
                  <a:srgbClr val="354F92"/>
                </a:solidFill>
              </a:rPr>
              <a:t>кризи</a:t>
            </a:r>
            <a:r>
              <a:rPr lang="ru-RU" sz="2400" dirty="0" smtClean="0">
                <a:solidFill>
                  <a:srgbClr val="354F92"/>
                </a:solidFill>
              </a:rPr>
              <a:t>, </a:t>
            </a:r>
            <a:r>
              <a:rPr lang="ru-RU" sz="2400" dirty="0" err="1" smtClean="0">
                <a:solidFill>
                  <a:srgbClr val="354F92"/>
                </a:solidFill>
              </a:rPr>
              <a:t>които</a:t>
            </a:r>
            <a:r>
              <a:rPr lang="ru-RU" sz="2400" dirty="0" smtClean="0">
                <a:solidFill>
                  <a:srgbClr val="354F92"/>
                </a:solidFill>
              </a:rPr>
              <a:t> </a:t>
            </a:r>
            <a:r>
              <a:rPr lang="ru-RU" sz="2400" dirty="0" err="1" smtClean="0">
                <a:solidFill>
                  <a:srgbClr val="354F92"/>
                </a:solidFill>
              </a:rPr>
              <a:t>могат</a:t>
            </a:r>
            <a:r>
              <a:rPr lang="ru-RU" sz="2400" dirty="0" smtClean="0">
                <a:solidFill>
                  <a:srgbClr val="354F92"/>
                </a:solidFill>
              </a:rPr>
              <a:t> да </a:t>
            </a:r>
            <a:r>
              <a:rPr lang="ru-RU" sz="2400" dirty="0" err="1" smtClean="0">
                <a:solidFill>
                  <a:srgbClr val="354F92"/>
                </a:solidFill>
              </a:rPr>
              <a:t>изместят</a:t>
            </a:r>
            <a:r>
              <a:rPr lang="ru-RU" sz="2400" dirty="0" smtClean="0">
                <a:solidFill>
                  <a:srgbClr val="354F92"/>
                </a:solidFill>
              </a:rPr>
              <a:t> </a:t>
            </a:r>
            <a:r>
              <a:rPr lang="ru-RU" sz="2400" dirty="0" err="1" smtClean="0">
                <a:solidFill>
                  <a:srgbClr val="354F92"/>
                </a:solidFill>
              </a:rPr>
              <a:t>милиони</a:t>
            </a:r>
            <a:r>
              <a:rPr lang="ru-RU" sz="2400" dirty="0" smtClean="0">
                <a:solidFill>
                  <a:srgbClr val="354F92"/>
                </a:solidFill>
              </a:rPr>
              <a:t> от </a:t>
            </a:r>
            <a:r>
              <a:rPr lang="ru-RU" sz="2400" dirty="0" err="1" smtClean="0">
                <a:solidFill>
                  <a:srgbClr val="354F92"/>
                </a:solidFill>
              </a:rPr>
              <a:t>домовете</a:t>
            </a:r>
            <a:r>
              <a:rPr lang="ru-RU" sz="2400" dirty="0" smtClean="0">
                <a:solidFill>
                  <a:srgbClr val="354F92"/>
                </a:solidFill>
              </a:rPr>
              <a:t> им. До 2030 г. около 700 </a:t>
            </a:r>
            <a:r>
              <a:rPr lang="ru-RU" sz="2400" dirty="0" err="1" smtClean="0">
                <a:solidFill>
                  <a:srgbClr val="354F92"/>
                </a:solidFill>
              </a:rPr>
              <a:t>милиона</a:t>
            </a:r>
            <a:r>
              <a:rPr lang="ru-RU" sz="2400" dirty="0" smtClean="0">
                <a:solidFill>
                  <a:srgbClr val="354F92"/>
                </a:solidFill>
              </a:rPr>
              <a:t> души </a:t>
            </a:r>
            <a:r>
              <a:rPr lang="ru-RU" sz="2400" dirty="0" err="1" smtClean="0">
                <a:solidFill>
                  <a:srgbClr val="354F92"/>
                </a:solidFill>
              </a:rPr>
              <a:t>ще</a:t>
            </a:r>
            <a:r>
              <a:rPr lang="ru-RU" sz="2400" dirty="0" smtClean="0">
                <a:solidFill>
                  <a:srgbClr val="354F92"/>
                </a:solidFill>
              </a:rPr>
              <a:t> </a:t>
            </a:r>
            <a:r>
              <a:rPr lang="ru-RU" sz="2400" dirty="0" err="1" smtClean="0">
                <a:solidFill>
                  <a:srgbClr val="354F92"/>
                </a:solidFill>
              </a:rPr>
              <a:t>бъдат</a:t>
            </a:r>
            <a:r>
              <a:rPr lang="ru-RU" sz="2400" dirty="0" smtClean="0">
                <a:solidFill>
                  <a:srgbClr val="354F92"/>
                </a:solidFill>
              </a:rPr>
              <a:t> </a:t>
            </a:r>
            <a:r>
              <a:rPr lang="ru-RU" sz="2400" dirty="0" err="1" smtClean="0">
                <a:solidFill>
                  <a:srgbClr val="354F92"/>
                </a:solidFill>
              </a:rPr>
              <a:t>изложени</a:t>
            </a:r>
            <a:r>
              <a:rPr lang="ru-RU" sz="2400" dirty="0" smtClean="0">
                <a:solidFill>
                  <a:srgbClr val="354F92"/>
                </a:solidFill>
              </a:rPr>
              <a:t> на риск от </a:t>
            </a:r>
            <a:r>
              <a:rPr lang="ru-RU" sz="2400" dirty="0" err="1" smtClean="0">
                <a:solidFill>
                  <a:srgbClr val="354F92"/>
                </a:solidFill>
              </a:rPr>
              <a:t>разселване</a:t>
            </a:r>
            <a:r>
              <a:rPr lang="ru-RU" sz="2400" dirty="0" smtClean="0">
                <a:solidFill>
                  <a:srgbClr val="354F92"/>
                </a:solidFill>
              </a:rPr>
              <a:t> само </a:t>
            </a:r>
            <a:r>
              <a:rPr lang="ru-RU" sz="2400" dirty="0" err="1" smtClean="0">
                <a:solidFill>
                  <a:srgbClr val="354F92"/>
                </a:solidFill>
              </a:rPr>
              <a:t>поради</a:t>
            </a:r>
            <a:r>
              <a:rPr lang="ru-RU" sz="2400" dirty="0" smtClean="0">
                <a:solidFill>
                  <a:srgbClr val="354F92"/>
                </a:solidFill>
              </a:rPr>
              <a:t> суша.</a:t>
            </a:r>
            <a:endParaRPr lang="en-US" sz="2100" b="1" dirty="0">
              <a:solidFill>
                <a:srgbClr val="354F92"/>
              </a:solidFill>
            </a:endParaRPr>
          </a:p>
        </p:txBody>
      </p:sp>
      <p:pic>
        <p:nvPicPr>
          <p:cNvPr id="6" name="Picture 5">
            <a:extLst>
              <a:ext uri="{FF2B5EF4-FFF2-40B4-BE49-F238E27FC236}">
                <a16:creationId xmlns="" xmlns:a16="http://schemas.microsoft.com/office/drawing/2014/main" id="{3924F2EA-DBAD-E8CF-2DA1-188E0A4489BA}"/>
              </a:ext>
            </a:extLst>
          </p:cNvPr>
          <p:cNvPicPr>
            <a:picLocks noChangeAspect="1"/>
          </p:cNvPicPr>
          <p:nvPr/>
        </p:nvPicPr>
        <p:blipFill rotWithShape="1">
          <a:blip r:embed="rId3"/>
          <a:srcRect l="17228" r="41596"/>
          <a:stretch/>
        </p:blipFill>
        <p:spPr>
          <a:xfrm>
            <a:off x="20" y="10"/>
            <a:ext cx="4635571" cy="6857990"/>
          </a:xfrm>
          <a:prstGeom prst="rect">
            <a:avLst/>
          </a:prstGeom>
          <a:effectLst/>
        </p:spPr>
      </p:pic>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 name="TextBox 3">
            <a:extLst>
              <a:ext uri="{FF2B5EF4-FFF2-40B4-BE49-F238E27FC236}">
                <a16:creationId xmlns="" xmlns:a16="http://schemas.microsoft.com/office/drawing/2014/main" id="{7A9182F4-63E3-0DDA-5AFD-535F135084D8}"/>
              </a:ext>
            </a:extLst>
          </p:cNvPr>
          <p:cNvSpPr txBox="1"/>
          <p:nvPr/>
        </p:nvSpPr>
        <p:spPr>
          <a:xfrm>
            <a:off x="111583" y="6396335"/>
            <a:ext cx="4524008" cy="369332"/>
          </a:xfrm>
          <a:prstGeom prst="rect">
            <a:avLst/>
          </a:prstGeom>
          <a:noFill/>
        </p:spPr>
        <p:txBody>
          <a:bodyPr wrap="square" rtlCol="0">
            <a:spAutoFit/>
          </a:bodyPr>
          <a:lstStyle/>
          <a:p>
            <a:r>
              <a:rPr lang="en-IE" dirty="0">
                <a:hlinkClick r:id="rId4"/>
              </a:rPr>
              <a:t>Photo Source </a:t>
            </a:r>
            <a:endParaRPr lang="en-IE" dirty="0"/>
          </a:p>
        </p:txBody>
      </p:sp>
      <p:sp>
        <p:nvSpPr>
          <p:cNvPr id="8" name="TextBox 7">
            <a:extLst>
              <a:ext uri="{FF2B5EF4-FFF2-40B4-BE49-F238E27FC236}">
                <a16:creationId xmlns="" xmlns:a16="http://schemas.microsoft.com/office/drawing/2014/main" id="{2E38CA67-553B-9F9E-D143-5EBE32C6165B}"/>
              </a:ext>
            </a:extLst>
          </p:cNvPr>
          <p:cNvSpPr txBox="1"/>
          <p:nvPr/>
        </p:nvSpPr>
        <p:spPr>
          <a:xfrm>
            <a:off x="4969391" y="6364069"/>
            <a:ext cx="5240813" cy="369332"/>
          </a:xfrm>
          <a:prstGeom prst="rect">
            <a:avLst/>
          </a:prstGeom>
          <a:noFill/>
        </p:spPr>
        <p:txBody>
          <a:bodyPr wrap="square" rtlCol="0">
            <a:spAutoFit/>
          </a:bodyPr>
          <a:lstStyle/>
          <a:p>
            <a:r>
              <a:rPr lang="en-IE" dirty="0">
                <a:hlinkClick r:id="rId5"/>
              </a:rPr>
              <a:t>UN Sustainable Development Goals Report 2022 </a:t>
            </a:r>
            <a:endParaRPr lang="en-IE" dirty="0"/>
          </a:p>
        </p:txBody>
      </p:sp>
      <p:sp>
        <p:nvSpPr>
          <p:cNvPr id="10" name="Rectangle 9"/>
          <p:cNvSpPr/>
          <p:nvPr/>
        </p:nvSpPr>
        <p:spPr>
          <a:xfrm>
            <a:off x="4690489" y="10"/>
            <a:ext cx="7501511" cy="1089529"/>
          </a:xfrm>
          <a:prstGeom prst="rect">
            <a:avLst/>
          </a:prstGeom>
        </p:spPr>
        <p:txBody>
          <a:bodyPr wrap="square">
            <a:spAutoFit/>
          </a:bodyPr>
          <a:lstStyle/>
          <a:p>
            <a:pPr>
              <a:lnSpc>
                <a:spcPct val="90000"/>
              </a:lnSpc>
              <a:spcBef>
                <a:spcPct val="0"/>
              </a:spcBef>
              <a:spcAft>
                <a:spcPts val="600"/>
              </a:spcAft>
            </a:pPr>
            <a:r>
              <a:rPr lang="bg-BG" sz="3600" b="1" dirty="0" smtClean="0">
                <a:solidFill>
                  <a:srgbClr val="FF0000"/>
                </a:solidFill>
              </a:rPr>
              <a:t>Код червен</a:t>
            </a:r>
            <a:r>
              <a:rPr lang="en-US" sz="3600" b="1" dirty="0" smtClean="0">
                <a:solidFill>
                  <a:srgbClr val="FF0000"/>
                </a:solidFill>
              </a:rPr>
              <a:t>:</a:t>
            </a:r>
            <a:r>
              <a:rPr lang="en-US" sz="3600" b="1" dirty="0" smtClean="0">
                <a:solidFill>
                  <a:srgbClr val="354F92"/>
                </a:solidFill>
              </a:rPr>
              <a:t> </a:t>
            </a:r>
            <a:r>
              <a:rPr lang="ru-RU" sz="3600" b="1" dirty="0" smtClean="0">
                <a:solidFill>
                  <a:srgbClr val="354F92"/>
                </a:solidFill>
              </a:rPr>
              <a:t>Уязвими групи от населението</a:t>
            </a:r>
          </a:p>
        </p:txBody>
      </p:sp>
    </p:spTree>
    <p:extLst>
      <p:ext uri="{BB962C8B-B14F-4D97-AF65-F5344CB8AC3E}">
        <p14:creationId xmlns="" xmlns:p14="http://schemas.microsoft.com/office/powerpoint/2010/main" val="39747611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 xmlns:a16="http://schemas.microsoft.com/office/drawing/2014/main" id="{EAFC9547-BC1D-5F47-98EB-8A249D7ACBAD}"/>
              </a:ext>
            </a:extLst>
          </p:cNvPr>
          <p:cNvGrpSpPr/>
          <p:nvPr/>
        </p:nvGrpSpPr>
        <p:grpSpPr>
          <a:xfrm>
            <a:off x="5107779" y="748833"/>
            <a:ext cx="1487826" cy="1083162"/>
            <a:chOff x="3400450" y="986392"/>
            <a:chExt cx="1487826" cy="1083162"/>
          </a:xfrm>
        </p:grpSpPr>
        <p:sp>
          <p:nvSpPr>
            <p:cNvPr id="10" name="Freeform 9">
              <a:extLst>
                <a:ext uri="{FF2B5EF4-FFF2-40B4-BE49-F238E27FC236}">
                  <a16:creationId xmlns="" xmlns:a16="http://schemas.microsoft.com/office/drawing/2014/main" id="{DB167537-6E6E-0142-B8E2-59ADA27C33D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5650"/>
            </a:solidFill>
            <a:ln w="8971" cap="flat">
              <a:noFill/>
              <a:prstDash val="solid"/>
              <a:miter/>
            </a:ln>
          </p:spPr>
          <p:txBody>
            <a:bodyPr rtlCol="0" anchor="ctr"/>
            <a:lstStyle/>
            <a:p>
              <a:endParaRPr lang="en-US" dirty="0"/>
            </a:p>
          </p:txBody>
        </p:sp>
        <p:sp>
          <p:nvSpPr>
            <p:cNvPr id="11" name="Freeform 10">
              <a:extLst>
                <a:ext uri="{FF2B5EF4-FFF2-40B4-BE49-F238E27FC236}">
                  <a16:creationId xmlns="" xmlns:a16="http://schemas.microsoft.com/office/drawing/2014/main" id="{777B076C-30AD-5146-87E5-27FE130D84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dirty="0"/>
            </a:p>
          </p:txBody>
        </p:sp>
      </p:grpSp>
      <p:sp>
        <p:nvSpPr>
          <p:cNvPr id="12" name="Text Placeholder 6">
            <a:extLst>
              <a:ext uri="{FF2B5EF4-FFF2-40B4-BE49-F238E27FC236}">
                <a16:creationId xmlns="" xmlns:a16="http://schemas.microsoft.com/office/drawing/2014/main" id="{11C90A48-BE47-6E44-8B5D-EADE2FB0D0FA}"/>
              </a:ext>
            </a:extLst>
          </p:cNvPr>
          <p:cNvSpPr txBox="1">
            <a:spLocks/>
          </p:cNvSpPr>
          <p:nvPr/>
        </p:nvSpPr>
        <p:spPr>
          <a:xfrm>
            <a:off x="1029993" y="3176111"/>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200" b="1" i="0" dirty="0">
                <a:solidFill>
                  <a:schemeClr val="bg1"/>
                </a:solidFill>
              </a:rPr>
              <a:t>Abraham Lincoln </a:t>
            </a:r>
            <a:endParaRPr lang="en-US" sz="2200" b="1" dirty="0">
              <a:solidFill>
                <a:schemeClr val="bg1"/>
              </a:solidFill>
            </a:endParaRPr>
          </a:p>
        </p:txBody>
      </p:sp>
      <p:pic>
        <p:nvPicPr>
          <p:cNvPr id="7" name="Picture Placeholder 6">
            <a:extLst>
              <a:ext uri="{FF2B5EF4-FFF2-40B4-BE49-F238E27FC236}">
                <a16:creationId xmlns="" xmlns:a16="http://schemas.microsoft.com/office/drawing/2014/main" id="{D8142738-C0AA-2A4B-8562-0F30663BAD47}"/>
              </a:ext>
            </a:extLst>
          </p:cNvPr>
          <p:cNvPicPr>
            <a:picLocks noGrp="1" noChangeAspect="1"/>
          </p:cNvPicPr>
          <p:nvPr>
            <p:ph type="pic" sz="quarter" idx="11"/>
          </p:nvPr>
        </p:nvPicPr>
        <p:blipFill rotWithShape="1">
          <a:blip r:embed="rId2"/>
          <a:srcRect l="15668" t="18801" r="2487" b="18801"/>
          <a:stretch/>
        </p:blipFill>
        <p:spPr>
          <a:xfrm>
            <a:off x="731520" y="746272"/>
            <a:ext cx="10642691" cy="5558275"/>
          </a:xfrm>
        </p:spPr>
      </p:pic>
      <p:sp>
        <p:nvSpPr>
          <p:cNvPr id="13" name="TextBox 12">
            <a:extLst>
              <a:ext uri="{FF2B5EF4-FFF2-40B4-BE49-F238E27FC236}">
                <a16:creationId xmlns="" xmlns:a16="http://schemas.microsoft.com/office/drawing/2014/main" id="{3875B9C3-7921-364B-95C1-7200313E6D07}"/>
              </a:ext>
            </a:extLst>
          </p:cNvPr>
          <p:cNvSpPr txBox="1"/>
          <p:nvPr/>
        </p:nvSpPr>
        <p:spPr>
          <a:xfrm>
            <a:off x="1439333" y="746272"/>
            <a:ext cx="9802974" cy="5800439"/>
          </a:xfrm>
          <a:prstGeom prst="rect">
            <a:avLst/>
          </a:prstGeom>
          <a:noFill/>
        </p:spPr>
        <p:txBody>
          <a:bodyPr wrap="square" rtlCol="0">
            <a:spAutoFit/>
          </a:bodyPr>
          <a:lstStyle/>
          <a:p>
            <a:pPr algn="ctr"/>
            <a:r>
              <a:rPr lang="ru-RU" sz="3600" b="1" dirty="0" err="1" smtClean="0">
                <a:solidFill>
                  <a:schemeClr val="bg2"/>
                </a:solidFill>
              </a:rPr>
              <a:t>Според</a:t>
            </a:r>
            <a:r>
              <a:rPr lang="ru-RU" sz="3600" b="1" dirty="0" smtClean="0">
                <a:solidFill>
                  <a:schemeClr val="bg2"/>
                </a:solidFill>
              </a:rPr>
              <a:t> </a:t>
            </a:r>
            <a:r>
              <a:rPr lang="ru-RU" sz="3600" b="1" dirty="0" err="1" smtClean="0">
                <a:solidFill>
                  <a:schemeClr val="bg2"/>
                </a:solidFill>
              </a:rPr>
              <a:t>последния</a:t>
            </a:r>
            <a:r>
              <a:rPr lang="ru-RU" sz="3600" b="1" dirty="0" smtClean="0">
                <a:solidFill>
                  <a:schemeClr val="bg2"/>
                </a:solidFill>
              </a:rPr>
              <a:t> доклад на IPCC „</a:t>
            </a:r>
            <a:r>
              <a:rPr lang="ru-RU" sz="3600" b="1" i="1" dirty="0" err="1" smtClean="0">
                <a:solidFill>
                  <a:schemeClr val="bg2"/>
                </a:solidFill>
              </a:rPr>
              <a:t>Научните</a:t>
            </a:r>
            <a:r>
              <a:rPr lang="ru-RU" sz="3600" b="1" i="1" dirty="0" smtClean="0">
                <a:solidFill>
                  <a:schemeClr val="bg2"/>
                </a:solidFill>
              </a:rPr>
              <a:t> </a:t>
            </a:r>
            <a:r>
              <a:rPr lang="ru-RU" sz="3600" b="1" i="1" dirty="0" err="1" smtClean="0">
                <a:solidFill>
                  <a:schemeClr val="bg2"/>
                </a:solidFill>
              </a:rPr>
              <a:t>доказателства</a:t>
            </a:r>
            <a:r>
              <a:rPr lang="ru-RU" sz="3600" b="1" i="1" dirty="0" smtClean="0">
                <a:solidFill>
                  <a:schemeClr val="bg2"/>
                </a:solidFill>
              </a:rPr>
              <a:t> </a:t>
            </a:r>
            <a:r>
              <a:rPr lang="ru-RU" sz="3600" b="1" i="1" dirty="0" err="1" smtClean="0">
                <a:solidFill>
                  <a:schemeClr val="bg2"/>
                </a:solidFill>
              </a:rPr>
              <a:t>са</a:t>
            </a:r>
            <a:r>
              <a:rPr lang="ru-RU" sz="3600" b="1" i="1" dirty="0" smtClean="0">
                <a:solidFill>
                  <a:schemeClr val="bg2"/>
                </a:solidFill>
              </a:rPr>
              <a:t> </a:t>
            </a:r>
            <a:r>
              <a:rPr lang="ru-RU" sz="3600" b="1" i="1" dirty="0" err="1" smtClean="0">
                <a:solidFill>
                  <a:schemeClr val="bg2"/>
                </a:solidFill>
              </a:rPr>
              <a:t>недвусмислени</a:t>
            </a:r>
            <a:r>
              <a:rPr lang="ru-RU" sz="3600" b="1" i="1" dirty="0" smtClean="0">
                <a:solidFill>
                  <a:schemeClr val="bg2"/>
                </a:solidFill>
              </a:rPr>
              <a:t>: </a:t>
            </a:r>
            <a:r>
              <a:rPr lang="ru-RU" sz="3600" b="1" i="1" dirty="0" err="1" smtClean="0">
                <a:solidFill>
                  <a:schemeClr val="bg2"/>
                </a:solidFill>
              </a:rPr>
              <a:t>изменението</a:t>
            </a:r>
            <a:r>
              <a:rPr lang="ru-RU" sz="3600" b="1" i="1" dirty="0" smtClean="0">
                <a:solidFill>
                  <a:schemeClr val="bg2"/>
                </a:solidFill>
              </a:rPr>
              <a:t> на климата е </a:t>
            </a:r>
            <a:r>
              <a:rPr lang="ru-RU" sz="3600" b="1" i="1" dirty="0" err="1" smtClean="0">
                <a:solidFill>
                  <a:schemeClr val="bg2"/>
                </a:solidFill>
              </a:rPr>
              <a:t>заплаха</a:t>
            </a:r>
            <a:r>
              <a:rPr lang="ru-RU" sz="3600" b="1" i="1" dirty="0" smtClean="0">
                <a:solidFill>
                  <a:schemeClr val="bg2"/>
                </a:solidFill>
              </a:rPr>
              <a:t> за </a:t>
            </a:r>
            <a:r>
              <a:rPr lang="ru-RU" sz="3600" b="1" i="1" dirty="0" err="1" smtClean="0">
                <a:solidFill>
                  <a:schemeClr val="bg2"/>
                </a:solidFill>
              </a:rPr>
              <a:t>благосъстоянието</a:t>
            </a:r>
            <a:r>
              <a:rPr lang="ru-RU" sz="3600" b="1" i="1" dirty="0" smtClean="0">
                <a:solidFill>
                  <a:schemeClr val="bg2"/>
                </a:solidFill>
              </a:rPr>
              <a:t> на </a:t>
            </a:r>
            <a:r>
              <a:rPr lang="ru-RU" sz="3600" b="1" i="1" dirty="0" err="1" smtClean="0">
                <a:solidFill>
                  <a:schemeClr val="bg2"/>
                </a:solidFill>
              </a:rPr>
              <a:t>хората</a:t>
            </a:r>
            <a:r>
              <a:rPr lang="ru-RU" sz="3600" b="1" i="1" dirty="0" smtClean="0">
                <a:solidFill>
                  <a:schemeClr val="bg2"/>
                </a:solidFill>
              </a:rPr>
              <a:t> и </a:t>
            </a:r>
            <a:r>
              <a:rPr lang="ru-RU" sz="3600" b="1" i="1" dirty="0" err="1" smtClean="0">
                <a:solidFill>
                  <a:schemeClr val="bg2"/>
                </a:solidFill>
              </a:rPr>
              <a:t>здравето</a:t>
            </a:r>
            <a:r>
              <a:rPr lang="ru-RU" sz="3600" b="1" i="1" dirty="0" smtClean="0">
                <a:solidFill>
                  <a:schemeClr val="bg2"/>
                </a:solidFill>
              </a:rPr>
              <a:t> на </a:t>
            </a:r>
            <a:r>
              <a:rPr lang="ru-RU" sz="3600" b="1" i="1" dirty="0" err="1" smtClean="0">
                <a:solidFill>
                  <a:schemeClr val="bg2"/>
                </a:solidFill>
              </a:rPr>
              <a:t>планетата</a:t>
            </a:r>
            <a:r>
              <a:rPr lang="ru-RU" sz="3600" b="1" i="1" dirty="0" smtClean="0">
                <a:solidFill>
                  <a:schemeClr val="bg2"/>
                </a:solidFill>
              </a:rPr>
              <a:t>. Всяко </a:t>
            </a:r>
            <a:r>
              <a:rPr lang="ru-RU" sz="3600" b="1" i="1" dirty="0" err="1" smtClean="0">
                <a:solidFill>
                  <a:schemeClr val="bg2"/>
                </a:solidFill>
              </a:rPr>
              <a:t>по-нататъшно</a:t>
            </a:r>
            <a:r>
              <a:rPr lang="ru-RU" sz="3600" b="1" i="1" dirty="0" smtClean="0">
                <a:solidFill>
                  <a:schemeClr val="bg2"/>
                </a:solidFill>
              </a:rPr>
              <a:t> </a:t>
            </a:r>
            <a:r>
              <a:rPr lang="ru-RU" sz="3600" b="1" i="1" dirty="0" err="1" smtClean="0">
                <a:solidFill>
                  <a:schemeClr val="bg2"/>
                </a:solidFill>
              </a:rPr>
              <a:t>забавяне</a:t>
            </a:r>
            <a:r>
              <a:rPr lang="ru-RU" sz="3600" b="1" i="1" dirty="0" smtClean="0">
                <a:solidFill>
                  <a:schemeClr val="bg2"/>
                </a:solidFill>
              </a:rPr>
              <a:t> на </a:t>
            </a:r>
            <a:r>
              <a:rPr lang="ru-RU" sz="3600" b="1" i="1" dirty="0" err="1" smtClean="0">
                <a:solidFill>
                  <a:schemeClr val="bg2"/>
                </a:solidFill>
              </a:rPr>
              <a:t>съгласувани</a:t>
            </a:r>
            <a:r>
              <a:rPr lang="ru-RU" sz="3600" b="1" i="1" dirty="0" smtClean="0">
                <a:solidFill>
                  <a:schemeClr val="bg2"/>
                </a:solidFill>
              </a:rPr>
              <a:t> </a:t>
            </a:r>
            <a:r>
              <a:rPr lang="ru-RU" sz="3600" b="1" i="1" dirty="0" err="1" smtClean="0">
                <a:solidFill>
                  <a:schemeClr val="bg2"/>
                </a:solidFill>
              </a:rPr>
              <a:t>глобални</a:t>
            </a:r>
            <a:r>
              <a:rPr lang="ru-RU" sz="3600" b="1" i="1" dirty="0" smtClean="0">
                <a:solidFill>
                  <a:schemeClr val="bg2"/>
                </a:solidFill>
              </a:rPr>
              <a:t> действия </a:t>
            </a:r>
            <a:r>
              <a:rPr lang="ru-RU" sz="3600" b="1" i="1" dirty="0" err="1" smtClean="0">
                <a:solidFill>
                  <a:schemeClr val="bg2"/>
                </a:solidFill>
              </a:rPr>
              <a:t>ще</a:t>
            </a:r>
            <a:r>
              <a:rPr lang="ru-RU" sz="3600" b="1" i="1" dirty="0" smtClean="0">
                <a:solidFill>
                  <a:schemeClr val="bg2"/>
                </a:solidFill>
              </a:rPr>
              <a:t> </a:t>
            </a:r>
            <a:r>
              <a:rPr lang="ru-RU" sz="3600" b="1" i="1" dirty="0" err="1" smtClean="0">
                <a:solidFill>
                  <a:schemeClr val="bg2"/>
                </a:solidFill>
              </a:rPr>
              <a:t>пропусне</a:t>
            </a:r>
            <a:r>
              <a:rPr lang="ru-RU" sz="3600" b="1" i="1" dirty="0" smtClean="0">
                <a:solidFill>
                  <a:schemeClr val="bg2"/>
                </a:solidFill>
              </a:rPr>
              <a:t> </a:t>
            </a:r>
            <a:r>
              <a:rPr lang="ru-RU" sz="3600" b="1" i="1" dirty="0" err="1" smtClean="0">
                <a:solidFill>
                  <a:schemeClr val="bg2"/>
                </a:solidFill>
              </a:rPr>
              <a:t>кратък</a:t>
            </a:r>
            <a:r>
              <a:rPr lang="ru-RU" sz="3600" b="1" i="1" dirty="0" smtClean="0">
                <a:solidFill>
                  <a:schemeClr val="bg2"/>
                </a:solidFill>
              </a:rPr>
              <a:t> и </a:t>
            </a:r>
            <a:r>
              <a:rPr lang="ru-RU" sz="3600" b="1" i="1" dirty="0" err="1" smtClean="0">
                <a:solidFill>
                  <a:schemeClr val="bg2"/>
                </a:solidFill>
              </a:rPr>
              <a:t>бързо</a:t>
            </a:r>
            <a:r>
              <a:rPr lang="ru-RU" sz="3600" b="1" i="1" dirty="0" smtClean="0">
                <a:solidFill>
                  <a:schemeClr val="bg2"/>
                </a:solidFill>
              </a:rPr>
              <a:t> </a:t>
            </a:r>
            <a:r>
              <a:rPr lang="ru-RU" sz="3600" b="1" i="1" dirty="0" err="1" smtClean="0">
                <a:solidFill>
                  <a:schemeClr val="bg2"/>
                </a:solidFill>
              </a:rPr>
              <a:t>затварящ</a:t>
            </a:r>
            <a:r>
              <a:rPr lang="ru-RU" sz="3600" b="1" i="1" dirty="0" smtClean="0">
                <a:solidFill>
                  <a:schemeClr val="bg2"/>
                </a:solidFill>
              </a:rPr>
              <a:t> се </a:t>
            </a:r>
            <a:r>
              <a:rPr lang="ru-RU" sz="3600" b="1" i="1" dirty="0" err="1" smtClean="0">
                <a:solidFill>
                  <a:schemeClr val="bg2"/>
                </a:solidFill>
              </a:rPr>
              <a:t>прозорец</a:t>
            </a:r>
            <a:r>
              <a:rPr lang="ru-RU" sz="3600" b="1" i="1" dirty="0" smtClean="0">
                <a:solidFill>
                  <a:schemeClr val="bg2"/>
                </a:solidFill>
              </a:rPr>
              <a:t> за </a:t>
            </a:r>
            <a:r>
              <a:rPr lang="ru-RU" sz="3600" b="1" i="1" dirty="0" err="1" smtClean="0">
                <a:solidFill>
                  <a:schemeClr val="bg2"/>
                </a:solidFill>
              </a:rPr>
              <a:t>осигуряване</a:t>
            </a:r>
            <a:r>
              <a:rPr lang="ru-RU" sz="3600" b="1" i="1" dirty="0" smtClean="0">
                <a:solidFill>
                  <a:schemeClr val="bg2"/>
                </a:solidFill>
              </a:rPr>
              <a:t> на годно за </a:t>
            </a:r>
            <a:r>
              <a:rPr lang="ru-RU" sz="3600" b="1" i="1" dirty="0" err="1" smtClean="0">
                <a:solidFill>
                  <a:schemeClr val="bg2"/>
                </a:solidFill>
              </a:rPr>
              <a:t>живеене</a:t>
            </a:r>
            <a:r>
              <a:rPr lang="ru-RU" sz="3600" b="1" i="1" dirty="0" smtClean="0">
                <a:solidFill>
                  <a:schemeClr val="bg2"/>
                </a:solidFill>
              </a:rPr>
              <a:t> </a:t>
            </a:r>
            <a:r>
              <a:rPr lang="ru-RU" sz="3600" b="1" i="1" dirty="0" err="1" smtClean="0">
                <a:solidFill>
                  <a:schemeClr val="bg2"/>
                </a:solidFill>
              </a:rPr>
              <a:t>бъдеще</a:t>
            </a:r>
            <a:r>
              <a:rPr lang="ru-RU" sz="3600" b="1" i="1" dirty="0" smtClean="0">
                <a:solidFill>
                  <a:schemeClr val="bg2"/>
                </a:solidFill>
              </a:rPr>
              <a:t>.“</a:t>
            </a:r>
            <a:r>
              <a:rPr lang="ru-RU" sz="3600" b="1" dirty="0" smtClean="0">
                <a:solidFill>
                  <a:schemeClr val="bg2"/>
                </a:solidFill>
              </a:rPr>
              <a:t> </a:t>
            </a:r>
            <a:r>
              <a:rPr lang="ru-RU" sz="3600" b="1" dirty="0" err="1" smtClean="0">
                <a:solidFill>
                  <a:schemeClr val="bg2"/>
                </a:solidFill>
              </a:rPr>
              <a:t>Докладът</a:t>
            </a:r>
            <a:r>
              <a:rPr lang="ru-RU" sz="3600" b="1" dirty="0" smtClean="0">
                <a:solidFill>
                  <a:schemeClr val="bg2"/>
                </a:solidFill>
              </a:rPr>
              <a:t> </a:t>
            </a:r>
            <a:r>
              <a:rPr lang="ru-RU" sz="3600" b="1" dirty="0" err="1" smtClean="0">
                <a:solidFill>
                  <a:schemeClr val="bg2"/>
                </a:solidFill>
              </a:rPr>
              <a:t>призовава</a:t>
            </a:r>
            <a:r>
              <a:rPr lang="ru-RU" sz="3600" b="1" dirty="0" smtClean="0">
                <a:solidFill>
                  <a:schemeClr val="bg2"/>
                </a:solidFill>
              </a:rPr>
              <a:t> </a:t>
            </a:r>
            <a:r>
              <a:rPr lang="ru-RU" sz="3600" b="1" dirty="0" err="1" smtClean="0">
                <a:solidFill>
                  <a:schemeClr val="bg2"/>
                </a:solidFill>
              </a:rPr>
              <a:t>за</a:t>
            </a:r>
            <a:r>
              <a:rPr lang="ru-RU" sz="3600" b="1" dirty="0" smtClean="0">
                <a:solidFill>
                  <a:schemeClr val="bg2"/>
                </a:solidFill>
              </a:rPr>
              <a:t> </a:t>
            </a:r>
            <a:r>
              <a:rPr lang="ru-RU" sz="3600" b="1" dirty="0" err="1" smtClean="0">
                <a:solidFill>
                  <a:schemeClr val="bg2"/>
                </a:solidFill>
              </a:rPr>
              <a:t>спешни</a:t>
            </a:r>
            <a:r>
              <a:rPr lang="ru-RU" sz="3600" b="1" dirty="0" smtClean="0">
                <a:solidFill>
                  <a:schemeClr val="bg2"/>
                </a:solidFill>
              </a:rPr>
              <a:t> действия в </a:t>
            </a:r>
            <a:r>
              <a:rPr lang="ru-RU" sz="3600" b="1" dirty="0" err="1" smtClean="0">
                <a:solidFill>
                  <a:schemeClr val="bg2"/>
                </a:solidFill>
              </a:rPr>
              <a:t>областта</a:t>
            </a:r>
            <a:r>
              <a:rPr lang="ru-RU" sz="3600" b="1" dirty="0" smtClean="0">
                <a:solidFill>
                  <a:schemeClr val="bg2"/>
                </a:solidFill>
              </a:rPr>
              <a:t> на климата </a:t>
            </a:r>
            <a:r>
              <a:rPr lang="ru-RU" sz="3600" b="1" dirty="0" err="1" smtClean="0">
                <a:solidFill>
                  <a:schemeClr val="bg2"/>
                </a:solidFill>
              </a:rPr>
              <a:t>сега</a:t>
            </a:r>
            <a:r>
              <a:rPr lang="ru-RU" sz="3600" b="1" dirty="0" smtClean="0">
                <a:solidFill>
                  <a:schemeClr val="bg2"/>
                </a:solidFill>
              </a:rPr>
              <a:t>.</a:t>
            </a:r>
            <a:endParaRPr lang="en-US" sz="3600" b="1" dirty="0">
              <a:solidFill>
                <a:schemeClr val="bg2"/>
              </a:solidFill>
            </a:endParaRPr>
          </a:p>
        </p:txBody>
      </p:sp>
    </p:spTree>
    <p:extLst>
      <p:ext uri="{BB962C8B-B14F-4D97-AF65-F5344CB8AC3E}">
        <p14:creationId xmlns="" xmlns:p14="http://schemas.microsoft.com/office/powerpoint/2010/main" val="9035744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7BCD5C69-09E4-C748-80B1-0B7DF8A89B21}"/>
              </a:ext>
            </a:extLst>
          </p:cNvPr>
          <p:cNvSpPr>
            <a:spLocks noGrp="1"/>
          </p:cNvSpPr>
          <p:nvPr>
            <p:ph type="body" sz="quarter" idx="18"/>
          </p:nvPr>
        </p:nvSpPr>
        <p:spPr>
          <a:xfrm>
            <a:off x="4951898" y="2829460"/>
            <a:ext cx="5554178" cy="3003082"/>
          </a:xfrm>
        </p:spPr>
        <p:txBody>
          <a:bodyPr/>
          <a:lstStyle/>
          <a:p>
            <a:pPr algn="l"/>
            <a:r>
              <a:rPr lang="ru-RU" dirty="0" smtClean="0"/>
              <a:t>   Сър </a:t>
            </a:r>
            <a:r>
              <a:rPr lang="ru-RU" b="1" dirty="0" smtClean="0"/>
              <a:t>Дейвид  Атънбъро</a:t>
            </a:r>
            <a:r>
              <a:rPr lang="ru-RU" dirty="0" smtClean="0"/>
              <a:t>,  е известен британски </a:t>
            </a:r>
            <a:r>
              <a:rPr lang="bg-BG" dirty="0" smtClean="0"/>
              <a:t> природоизследовател</a:t>
            </a:r>
            <a:r>
              <a:rPr lang="ru-RU" dirty="0" smtClean="0"/>
              <a:t> и популяризатор на естествознанието, създател на редица научнопопулярни филми за природата през 80-те и 90-те години. </a:t>
            </a:r>
            <a:r>
              <a:rPr lang="bg-BG" b="1" dirty="0" smtClean="0"/>
              <a:t> </a:t>
            </a:r>
            <a:endParaRPr lang="en-IE" b="1" dirty="0"/>
          </a:p>
        </p:txBody>
      </p:sp>
      <p:sp>
        <p:nvSpPr>
          <p:cNvPr id="5" name="Text Placeholder 4">
            <a:extLst>
              <a:ext uri="{FF2B5EF4-FFF2-40B4-BE49-F238E27FC236}">
                <a16:creationId xmlns="" xmlns:a16="http://schemas.microsoft.com/office/drawing/2014/main" id="{2DA40B15-9ED2-9949-818C-BA825C703A62}"/>
              </a:ext>
            </a:extLst>
          </p:cNvPr>
          <p:cNvSpPr>
            <a:spLocks noGrp="1"/>
          </p:cNvSpPr>
          <p:nvPr>
            <p:ph type="body" sz="quarter" idx="19"/>
          </p:nvPr>
        </p:nvSpPr>
        <p:spPr>
          <a:xfrm>
            <a:off x="4345894" y="818147"/>
            <a:ext cx="5168800" cy="1573546"/>
          </a:xfrm>
        </p:spPr>
        <p:txBody>
          <a:bodyPr/>
          <a:lstStyle/>
          <a:p>
            <a:r>
              <a:rPr lang="bg-BG" i="1" dirty="0" smtClean="0"/>
              <a:t>“Колапсът на цивилизацията е на хоризонта”</a:t>
            </a:r>
            <a:r>
              <a:rPr lang="bg-BG" dirty="0" smtClean="0"/>
              <a:t>, казва Дейвид </a:t>
            </a:r>
            <a:r>
              <a:rPr lang="bg-BG" dirty="0" err="1" smtClean="0"/>
              <a:t>Атенбъро</a:t>
            </a:r>
            <a:r>
              <a:rPr lang="bg-BG" dirty="0" smtClean="0"/>
              <a:t> пред ООН</a:t>
            </a:r>
            <a:endParaRPr lang="en-US" dirty="0"/>
          </a:p>
        </p:txBody>
      </p:sp>
      <p:pic>
        <p:nvPicPr>
          <p:cNvPr id="8" name="Picture Placeholder 7">
            <a:extLst>
              <a:ext uri="{FF2B5EF4-FFF2-40B4-BE49-F238E27FC236}">
                <a16:creationId xmlns="" xmlns:a16="http://schemas.microsoft.com/office/drawing/2014/main" id="{7379AB1D-2608-A345-839A-C2D7C0391CB6}"/>
              </a:ext>
            </a:extLst>
          </p:cNvPr>
          <p:cNvPicPr>
            <a:picLocks noGrp="1" noChangeAspect="1"/>
          </p:cNvPicPr>
          <p:nvPr>
            <p:ph type="pic" sz="quarter" idx="11"/>
          </p:nvPr>
        </p:nvPicPr>
        <p:blipFill>
          <a:blip r:embed="rId3"/>
          <a:srcRect l="6023" r="6023"/>
          <a:stretch>
            <a:fillRect/>
          </a:stretch>
        </p:blipFill>
        <p:spPr/>
      </p:pic>
      <p:pic>
        <p:nvPicPr>
          <p:cNvPr id="6" name="Picture 5"/>
          <p:cNvPicPr>
            <a:picLocks noChangeAspect="1"/>
          </p:cNvPicPr>
          <p:nvPr/>
        </p:nvPicPr>
        <p:blipFill rotWithShape="1">
          <a:blip r:embed="rId4"/>
          <a:srcRect l="44271" t="22501" r="4791" b="23055"/>
          <a:stretch/>
        </p:blipFill>
        <p:spPr>
          <a:xfrm>
            <a:off x="9457544" y="1121526"/>
            <a:ext cx="2112625" cy="1270167"/>
          </a:xfrm>
          <a:prstGeom prst="rect">
            <a:avLst/>
          </a:prstGeom>
        </p:spPr>
      </p:pic>
      <p:pic>
        <p:nvPicPr>
          <p:cNvPr id="30722" name="Picture 2" descr="Живот на нашата планета - 1"/>
          <p:cNvPicPr>
            <a:picLocks noChangeAspect="1" noChangeArrowheads="1"/>
          </p:cNvPicPr>
          <p:nvPr/>
        </p:nvPicPr>
        <p:blipFill>
          <a:blip r:embed="rId5"/>
          <a:srcRect/>
          <a:stretch>
            <a:fillRect/>
          </a:stretch>
        </p:blipFill>
        <p:spPr bwMode="auto">
          <a:xfrm>
            <a:off x="896720" y="1089092"/>
            <a:ext cx="3569402" cy="4743450"/>
          </a:xfrm>
          <a:prstGeom prst="rect">
            <a:avLst/>
          </a:prstGeom>
          <a:noFill/>
        </p:spPr>
      </p:pic>
    </p:spTree>
    <p:extLst>
      <p:ext uri="{BB962C8B-B14F-4D97-AF65-F5344CB8AC3E}">
        <p14:creationId xmlns="" xmlns:p14="http://schemas.microsoft.com/office/powerpoint/2010/main" val="40255164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04</a:t>
            </a:r>
          </a:p>
        </p:txBody>
      </p:sp>
      <p:pic>
        <p:nvPicPr>
          <p:cNvPr id="8" name="Picture Placeholder 7">
            <a:extLst>
              <a:ext uri="{FF2B5EF4-FFF2-40B4-BE49-F238E27FC236}">
                <a16:creationId xmlns="" xmlns:a16="http://schemas.microsoft.com/office/drawing/2014/main" id="{25C28168-F3D9-7648-AC60-61C8774242B4}"/>
              </a:ext>
            </a:extLst>
          </p:cNvPr>
          <p:cNvPicPr>
            <a:picLocks noGrp="1" noChangeAspect="1"/>
          </p:cNvPicPr>
          <p:nvPr>
            <p:ph type="pic" sz="quarter" idx="10"/>
          </p:nvPr>
        </p:nvPicPr>
        <p:blipFill>
          <a:blip r:embed="rId3"/>
          <a:srcRect t="16946" b="16946"/>
          <a:stretch/>
        </p:blipFill>
        <p:spPr>
          <a:xfrm>
            <a:off x="238772" y="2626822"/>
            <a:ext cx="7708195" cy="3396829"/>
          </a:xfrm>
        </p:spPr>
      </p:pic>
      <p:sp>
        <p:nvSpPr>
          <p:cNvPr id="6" name="Rectangle 5">
            <a:extLst>
              <a:ext uri="{FF2B5EF4-FFF2-40B4-BE49-F238E27FC236}">
                <a16:creationId xmlns="" xmlns:a16="http://schemas.microsoft.com/office/drawing/2014/main" id="{1DF2049A-9A6D-0A49-9CEA-AEAEB81268B2}"/>
              </a:ext>
            </a:extLst>
          </p:cNvPr>
          <p:cNvSpPr/>
          <p:nvPr/>
        </p:nvSpPr>
        <p:spPr>
          <a:xfrm>
            <a:off x="2705100" y="3429000"/>
            <a:ext cx="8902967" cy="1743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9664755C-D94B-2A4C-946A-2A124785D8C0}"/>
              </a:ext>
            </a:extLst>
          </p:cNvPr>
          <p:cNvSpPr txBox="1"/>
          <p:nvPr/>
        </p:nvSpPr>
        <p:spPr>
          <a:xfrm>
            <a:off x="2705100" y="3449264"/>
            <a:ext cx="8739339" cy="2862322"/>
          </a:xfrm>
          <a:prstGeom prst="rect">
            <a:avLst/>
          </a:prstGeom>
          <a:noFill/>
        </p:spPr>
        <p:txBody>
          <a:bodyPr wrap="square" rtlCol="0">
            <a:spAutoFit/>
          </a:bodyPr>
          <a:lstStyle/>
          <a:p>
            <a:r>
              <a:rPr lang="ru-RU" sz="3600" b="1" spc="324" dirty="0" err="1" smtClean="0">
                <a:solidFill>
                  <a:srgbClr val="EB7339"/>
                </a:solidFill>
                <a:latin typeface="Calibri" panose="020F0502020204030204" pitchFamily="34" charset="0"/>
                <a:cs typeface="Calibri" panose="020F0502020204030204" pitchFamily="34" charset="0"/>
              </a:rPr>
              <a:t>Какво</a:t>
            </a:r>
            <a:r>
              <a:rPr lang="ru-RU" sz="3600" b="1" spc="324" dirty="0" smtClean="0">
                <a:solidFill>
                  <a:srgbClr val="EB7339"/>
                </a:solidFill>
                <a:latin typeface="Calibri" panose="020F0502020204030204" pitchFamily="34" charset="0"/>
                <a:cs typeface="Calibri" panose="020F0502020204030204" pitchFamily="34" charset="0"/>
              </a:rPr>
              <a:t> </a:t>
            </a:r>
            <a:r>
              <a:rPr lang="ru-RU" sz="3600" b="1" spc="324" dirty="0" err="1" smtClean="0">
                <a:solidFill>
                  <a:srgbClr val="EB7339"/>
                </a:solidFill>
                <a:latin typeface="Calibri" panose="020F0502020204030204" pitchFamily="34" charset="0"/>
                <a:cs typeface="Calibri" panose="020F0502020204030204" pitchFamily="34" charset="0"/>
              </a:rPr>
              <a:t>може</a:t>
            </a:r>
            <a:r>
              <a:rPr lang="ru-RU" sz="3600" b="1" spc="324" dirty="0" smtClean="0">
                <a:solidFill>
                  <a:srgbClr val="EB7339"/>
                </a:solidFill>
                <a:latin typeface="Calibri" panose="020F0502020204030204" pitchFamily="34" charset="0"/>
                <a:cs typeface="Calibri" panose="020F0502020204030204" pitchFamily="34" charset="0"/>
              </a:rPr>
              <a:t> да направим?</a:t>
            </a:r>
          </a:p>
          <a:p>
            <a:r>
              <a:rPr lang="ru-RU" sz="3600" b="1" spc="324" dirty="0" smtClean="0">
                <a:solidFill>
                  <a:srgbClr val="EB7339"/>
                </a:solidFill>
                <a:latin typeface="Calibri" panose="020F0502020204030204" pitchFamily="34" charset="0"/>
                <a:cs typeface="Calibri" panose="020F0502020204030204" pitchFamily="34" charset="0"/>
              </a:rPr>
              <a:t>Действия като индивиди и като общност.</a:t>
            </a:r>
          </a:p>
          <a:p>
            <a:endParaRPr lang="ru-RU" sz="3600" b="1" spc="324" dirty="0" smtClean="0">
              <a:solidFill>
                <a:srgbClr val="EB7339"/>
              </a:solidFill>
              <a:latin typeface="Calibri" panose="020F0502020204030204" pitchFamily="34" charset="0"/>
              <a:cs typeface="Calibri" panose="020F0502020204030204" pitchFamily="34" charset="0"/>
            </a:endParaRPr>
          </a:p>
          <a:p>
            <a:r>
              <a:rPr lang="bg-BG" sz="3600" b="1" spc="324" dirty="0" smtClean="0">
                <a:solidFill>
                  <a:srgbClr val="EB7339"/>
                </a:solidFill>
                <a:latin typeface="Calibri" panose="020F0502020204030204" pitchFamily="34" charset="0"/>
                <a:cs typeface="Calibri" panose="020F0502020204030204" pitchFamily="34" charset="0"/>
              </a:rPr>
              <a:t> </a:t>
            </a:r>
            <a:r>
              <a:rPr lang="en-US" sz="3600" b="1" spc="324" dirty="0" smtClean="0">
                <a:solidFill>
                  <a:srgbClr val="EB7339"/>
                </a:solidFill>
                <a:latin typeface="Calibri" panose="020F0502020204030204" pitchFamily="34" charset="0"/>
                <a:cs typeface="Calibri" panose="020F0502020204030204" pitchFamily="34" charset="0"/>
              </a:rPr>
              <a:t> </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24924324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7BCD5C69-09E4-C748-80B1-0B7DF8A89B21}"/>
              </a:ext>
            </a:extLst>
          </p:cNvPr>
          <p:cNvSpPr>
            <a:spLocks noGrp="1"/>
          </p:cNvSpPr>
          <p:nvPr>
            <p:ph type="body" sz="quarter" idx="18"/>
          </p:nvPr>
        </p:nvSpPr>
        <p:spPr>
          <a:xfrm>
            <a:off x="4063536" y="5057057"/>
            <a:ext cx="4064926" cy="577734"/>
          </a:xfrm>
        </p:spPr>
        <p:txBody>
          <a:bodyPr/>
          <a:lstStyle/>
          <a:p>
            <a:r>
              <a:rPr lang="bg-BG" b="1" dirty="0" smtClean="0"/>
              <a:t>Наоми </a:t>
            </a:r>
            <a:r>
              <a:rPr lang="bg-BG" b="1" dirty="0" err="1" smtClean="0"/>
              <a:t>Клайн</a:t>
            </a:r>
            <a:endParaRPr lang="en-IE" b="1" dirty="0"/>
          </a:p>
        </p:txBody>
      </p:sp>
      <p:sp>
        <p:nvSpPr>
          <p:cNvPr id="5" name="Text Placeholder 4">
            <a:extLst>
              <a:ext uri="{FF2B5EF4-FFF2-40B4-BE49-F238E27FC236}">
                <a16:creationId xmlns="" xmlns:a16="http://schemas.microsoft.com/office/drawing/2014/main" id="{2DA40B15-9ED2-9949-818C-BA825C703A62}"/>
              </a:ext>
            </a:extLst>
          </p:cNvPr>
          <p:cNvSpPr>
            <a:spLocks noGrp="1"/>
          </p:cNvSpPr>
          <p:nvPr>
            <p:ph type="body" sz="quarter" idx="19"/>
          </p:nvPr>
        </p:nvSpPr>
        <p:spPr>
          <a:xfrm>
            <a:off x="933651" y="1352550"/>
            <a:ext cx="10135402" cy="3267075"/>
          </a:xfrm>
        </p:spPr>
        <p:txBody>
          <a:bodyPr/>
          <a:lstStyle/>
          <a:p>
            <a:r>
              <a:rPr lang="en-US" i="1" dirty="0" smtClean="0"/>
              <a:t>“</a:t>
            </a:r>
            <a:r>
              <a:rPr lang="ru-RU" i="1" dirty="0" err="1" smtClean="0"/>
              <a:t>Изменението</a:t>
            </a:r>
            <a:r>
              <a:rPr lang="ru-RU" i="1" dirty="0" smtClean="0"/>
              <a:t> на климата не е „проблем“, </a:t>
            </a:r>
            <a:r>
              <a:rPr lang="ru-RU" i="1" dirty="0" err="1" smtClean="0"/>
              <a:t>който</a:t>
            </a:r>
            <a:r>
              <a:rPr lang="ru-RU" i="1" dirty="0" smtClean="0"/>
              <a:t> да добавите </a:t>
            </a:r>
            <a:r>
              <a:rPr lang="ru-RU" i="1" dirty="0" err="1" smtClean="0"/>
              <a:t>към</a:t>
            </a:r>
            <a:r>
              <a:rPr lang="ru-RU" i="1" dirty="0" smtClean="0"/>
              <a:t> </a:t>
            </a:r>
            <a:r>
              <a:rPr lang="ru-RU" i="1" dirty="0" err="1" smtClean="0"/>
              <a:t>списъка</a:t>
            </a:r>
            <a:r>
              <a:rPr lang="ru-RU" i="1" dirty="0" smtClean="0"/>
              <a:t> с </a:t>
            </a:r>
            <a:r>
              <a:rPr lang="ru-RU" i="1" dirty="0" err="1" smtClean="0"/>
              <a:t>неща</a:t>
            </a:r>
            <a:r>
              <a:rPr lang="ru-RU" i="1" dirty="0" smtClean="0"/>
              <a:t>, за </a:t>
            </a:r>
            <a:r>
              <a:rPr lang="ru-RU" i="1" dirty="0" err="1" smtClean="0"/>
              <a:t>които</a:t>
            </a:r>
            <a:r>
              <a:rPr lang="ru-RU" i="1" dirty="0" smtClean="0"/>
              <a:t> </a:t>
            </a:r>
            <a:r>
              <a:rPr lang="ru-RU" i="1" dirty="0" err="1" smtClean="0"/>
              <a:t>трябва</a:t>
            </a:r>
            <a:r>
              <a:rPr lang="ru-RU" i="1" dirty="0" smtClean="0"/>
              <a:t> да се тревожите, до </a:t>
            </a:r>
            <a:r>
              <a:rPr lang="ru-RU" i="1" dirty="0" err="1" smtClean="0"/>
              <a:t>здравеопазването</a:t>
            </a:r>
            <a:r>
              <a:rPr lang="ru-RU" i="1" dirty="0" smtClean="0"/>
              <a:t> и </a:t>
            </a:r>
            <a:r>
              <a:rPr lang="ru-RU" i="1" dirty="0" err="1" smtClean="0"/>
              <a:t>данъците</a:t>
            </a:r>
            <a:r>
              <a:rPr lang="ru-RU" i="1" dirty="0" smtClean="0"/>
              <a:t>. Това е сигнал за събуждане. Силно послание – изказано с езика на пожари, наводнения, суши и изчезване на видове – което ни казва, че имаме нужда от изцяло нов икономически модел и нов начин за споделяне на тази планета. </a:t>
            </a:r>
            <a:r>
              <a:rPr lang="ru-RU" i="1" dirty="0" err="1" smtClean="0"/>
              <a:t>Казвайки</a:t>
            </a:r>
            <a:r>
              <a:rPr lang="ru-RU" i="1" dirty="0" smtClean="0"/>
              <a:t> ни, </a:t>
            </a:r>
            <a:r>
              <a:rPr lang="ru-RU" i="1" dirty="0" err="1" smtClean="0"/>
              <a:t>че</a:t>
            </a:r>
            <a:r>
              <a:rPr lang="ru-RU" i="1" dirty="0" smtClean="0"/>
              <a:t> </a:t>
            </a:r>
            <a:r>
              <a:rPr lang="ru-RU" i="1" dirty="0" err="1" smtClean="0"/>
              <a:t>трябва</a:t>
            </a:r>
            <a:r>
              <a:rPr lang="ru-RU" i="1" dirty="0" smtClean="0"/>
              <a:t> да се </a:t>
            </a:r>
            <a:r>
              <a:rPr lang="ru-RU" i="1" dirty="0" err="1" smtClean="0"/>
              <a:t>развиваме</a:t>
            </a:r>
            <a:r>
              <a:rPr lang="en-US" i="1" dirty="0" smtClean="0"/>
              <a:t>.” </a:t>
            </a:r>
            <a:endParaRPr lang="en-US" i="1" dirty="0"/>
          </a:p>
        </p:txBody>
      </p:sp>
      <p:pic>
        <p:nvPicPr>
          <p:cNvPr id="8" name="Picture Placeholder 7">
            <a:extLst>
              <a:ext uri="{FF2B5EF4-FFF2-40B4-BE49-F238E27FC236}">
                <a16:creationId xmlns="" xmlns:a16="http://schemas.microsoft.com/office/drawing/2014/main" id="{7379AB1D-2608-A345-839A-C2D7C0391CB6}"/>
              </a:ext>
            </a:extLst>
          </p:cNvPr>
          <p:cNvPicPr>
            <a:picLocks noGrp="1" noChangeAspect="1"/>
          </p:cNvPicPr>
          <p:nvPr>
            <p:ph type="pic" sz="quarter" idx="11"/>
          </p:nvPr>
        </p:nvPicPr>
        <p:blipFill>
          <a:blip r:embed="rId2"/>
          <a:srcRect l="6023" r="6023"/>
          <a:stretch>
            <a:fillRect/>
          </a:stretch>
        </p:blipFill>
        <p:spPr/>
      </p:pic>
    </p:spTree>
    <p:extLst>
      <p:ext uri="{BB962C8B-B14F-4D97-AF65-F5344CB8AC3E}">
        <p14:creationId xmlns="" xmlns:p14="http://schemas.microsoft.com/office/powerpoint/2010/main" val="16953896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65FFE329-4FF1-FE7D-1E71-2D99D6C94B10}"/>
              </a:ext>
            </a:extLst>
          </p:cNvPr>
          <p:cNvSpPr>
            <a:spLocks noGrp="1"/>
          </p:cNvSpPr>
          <p:nvPr>
            <p:ph type="body" sz="quarter" idx="18"/>
          </p:nvPr>
        </p:nvSpPr>
        <p:spPr>
          <a:xfrm>
            <a:off x="221874" y="847725"/>
            <a:ext cx="6083676" cy="6067425"/>
          </a:xfrm>
        </p:spPr>
        <p:txBody>
          <a:bodyPr/>
          <a:lstStyle/>
          <a:p>
            <a:r>
              <a:rPr lang="ru-RU" dirty="0" smtClean="0"/>
              <a:t>Парижкото споразумение, подписано от 196 държави, съдържа </a:t>
            </a:r>
            <a:r>
              <a:rPr lang="ru-RU" b="1" dirty="0" smtClean="0"/>
              <a:t>план за действие за ограничаване на глобалното затопляне</a:t>
            </a:r>
            <a:r>
              <a:rPr lang="ru-RU" dirty="0" smtClean="0"/>
              <a:t>. </a:t>
            </a:r>
          </a:p>
          <a:p>
            <a:r>
              <a:rPr lang="ru-RU" dirty="0" err="1" smtClean="0"/>
              <a:t>Основните</a:t>
            </a:r>
            <a:r>
              <a:rPr lang="ru-RU" dirty="0" smtClean="0"/>
              <a:t> </a:t>
            </a:r>
            <a:r>
              <a:rPr lang="ru-RU" dirty="0" err="1" smtClean="0"/>
              <a:t>му</a:t>
            </a:r>
            <a:r>
              <a:rPr lang="ru-RU" dirty="0" smtClean="0"/>
              <a:t> </a:t>
            </a:r>
            <a:r>
              <a:rPr lang="ru-RU" dirty="0" err="1" smtClean="0"/>
              <a:t>елементи</a:t>
            </a:r>
            <a:r>
              <a:rPr lang="ru-RU" dirty="0" smtClean="0"/>
              <a:t> </a:t>
            </a:r>
            <a:r>
              <a:rPr lang="ru-RU" dirty="0" err="1" smtClean="0"/>
              <a:t>са</a:t>
            </a:r>
            <a:r>
              <a:rPr lang="ru-RU" dirty="0" smtClean="0"/>
              <a:t>:</a:t>
            </a:r>
          </a:p>
          <a:p>
            <a:r>
              <a:rPr lang="ru-RU" b="1" dirty="0" smtClean="0"/>
              <a:t>дългосрочна цел</a:t>
            </a:r>
            <a:r>
              <a:rPr lang="ru-RU" dirty="0" smtClean="0"/>
              <a:t> – правителствата се договориха да поддържат покачването на глобалната средна температура далеч под 2°C в сравнение с прединдустриалните стойности и да полагат усилия за ограничаването му до 1,5°C</a:t>
            </a:r>
          </a:p>
          <a:p>
            <a:r>
              <a:rPr lang="ru-RU" b="1" dirty="0" smtClean="0"/>
              <a:t>принос</a:t>
            </a:r>
            <a:r>
              <a:rPr lang="ru-RU" dirty="0" smtClean="0"/>
              <a:t> – преди и по време на конференцията в Париж, държавите представиха цялостни национални планове за действие (наречени национално определен принос) в областта на климата с оглед намаляване на своите емисии</a:t>
            </a:r>
          </a:p>
          <a:p>
            <a:r>
              <a:rPr lang="ru-RU" b="1" dirty="0" smtClean="0"/>
              <a:t> </a:t>
            </a:r>
            <a:endParaRPr lang="ru-RU" dirty="0" smtClean="0"/>
          </a:p>
          <a:p>
            <a:pPr marL="0"/>
            <a:endParaRPr lang="en-US" dirty="0"/>
          </a:p>
          <a:p>
            <a:endParaRPr lang="en-IE" dirty="0"/>
          </a:p>
        </p:txBody>
      </p:sp>
      <p:sp>
        <p:nvSpPr>
          <p:cNvPr id="3" name="Text Placeholder 2">
            <a:extLst>
              <a:ext uri="{FF2B5EF4-FFF2-40B4-BE49-F238E27FC236}">
                <a16:creationId xmlns="" xmlns:a16="http://schemas.microsoft.com/office/drawing/2014/main" id="{1AC2B1CE-08FF-20E1-A790-E94020261713}"/>
              </a:ext>
            </a:extLst>
          </p:cNvPr>
          <p:cNvSpPr>
            <a:spLocks noGrp="1"/>
          </p:cNvSpPr>
          <p:nvPr>
            <p:ph type="body" sz="quarter" idx="16"/>
          </p:nvPr>
        </p:nvSpPr>
        <p:spPr>
          <a:xfrm>
            <a:off x="0" y="-76200"/>
            <a:ext cx="6083676" cy="1174282"/>
          </a:xfrm>
        </p:spPr>
        <p:txBody>
          <a:bodyPr/>
          <a:lstStyle/>
          <a:p>
            <a:r>
              <a:rPr lang="bg-BG" dirty="0" smtClean="0"/>
              <a:t>Парижкото споразумение от </a:t>
            </a:r>
            <a:r>
              <a:rPr lang="en-IE" dirty="0" smtClean="0"/>
              <a:t>2015</a:t>
            </a:r>
            <a:endParaRPr lang="bg-BG" dirty="0" smtClean="0"/>
          </a:p>
          <a:p>
            <a:endParaRPr lang="en-IE" dirty="0"/>
          </a:p>
        </p:txBody>
      </p:sp>
      <p:pic>
        <p:nvPicPr>
          <p:cNvPr id="7" name="Picture Placeholder 6">
            <a:extLst>
              <a:ext uri="{FF2B5EF4-FFF2-40B4-BE49-F238E27FC236}">
                <a16:creationId xmlns="" xmlns:a16="http://schemas.microsoft.com/office/drawing/2014/main" id="{1DD6BF3A-D0C5-4845-5BBC-70EC690FC556}"/>
              </a:ext>
            </a:extLst>
          </p:cNvPr>
          <p:cNvPicPr>
            <a:picLocks noGrp="1" noChangeAspect="1"/>
          </p:cNvPicPr>
          <p:nvPr>
            <p:ph type="pic" sz="quarter" idx="19"/>
          </p:nvPr>
        </p:nvPicPr>
        <p:blipFill>
          <a:blip r:embed="rId3"/>
          <a:srcRect l="27955" r="27955"/>
          <a:stretch/>
        </p:blipFill>
        <p:spPr>
          <a:xfrm>
            <a:off x="6102726" y="0"/>
            <a:ext cx="5361066" cy="6858000"/>
          </a:xfrm>
        </p:spPr>
      </p:pic>
      <p:sp>
        <p:nvSpPr>
          <p:cNvPr id="9" name="TextBox 8">
            <a:extLst>
              <a:ext uri="{FF2B5EF4-FFF2-40B4-BE49-F238E27FC236}">
                <a16:creationId xmlns="" xmlns:a16="http://schemas.microsoft.com/office/drawing/2014/main" id="{EAADAD90-1A0B-CAAE-2FA9-1853BE2C9217}"/>
              </a:ext>
            </a:extLst>
          </p:cNvPr>
          <p:cNvSpPr txBox="1"/>
          <p:nvPr/>
        </p:nvSpPr>
        <p:spPr>
          <a:xfrm>
            <a:off x="9574280" y="6488668"/>
            <a:ext cx="4524008" cy="369332"/>
          </a:xfrm>
          <a:prstGeom prst="rect">
            <a:avLst/>
          </a:prstGeom>
          <a:noFill/>
        </p:spPr>
        <p:txBody>
          <a:bodyPr wrap="square" rtlCol="0">
            <a:spAutoFit/>
          </a:bodyPr>
          <a:lstStyle/>
          <a:p>
            <a:r>
              <a:rPr lang="en-IE" dirty="0">
                <a:hlinkClick r:id="rId4"/>
              </a:rPr>
              <a:t>Photo Source </a:t>
            </a:r>
            <a:endParaRPr lang="en-IE" dirty="0"/>
          </a:p>
        </p:txBody>
      </p:sp>
    </p:spTree>
    <p:extLst>
      <p:ext uri="{BB962C8B-B14F-4D97-AF65-F5344CB8AC3E}">
        <p14:creationId xmlns="" xmlns:p14="http://schemas.microsoft.com/office/powerpoint/2010/main" val="14916192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65FFE329-4FF1-FE7D-1E71-2D99D6C94B10}"/>
              </a:ext>
            </a:extLst>
          </p:cNvPr>
          <p:cNvSpPr>
            <a:spLocks noGrp="1"/>
          </p:cNvSpPr>
          <p:nvPr>
            <p:ph type="body" sz="quarter" idx="18"/>
          </p:nvPr>
        </p:nvSpPr>
        <p:spPr>
          <a:xfrm>
            <a:off x="0" y="1289785"/>
            <a:ext cx="5967663" cy="3855274"/>
          </a:xfrm>
        </p:spPr>
        <p:txBody>
          <a:bodyPr/>
          <a:lstStyle/>
          <a:p>
            <a:r>
              <a:rPr lang="ru-RU" sz="2200" b="1" dirty="0" smtClean="0"/>
              <a:t>амбиция</a:t>
            </a:r>
            <a:r>
              <a:rPr lang="ru-RU" sz="2200" dirty="0" smtClean="0"/>
              <a:t> – </a:t>
            </a:r>
            <a:r>
              <a:rPr lang="ru-RU" sz="2200" dirty="0" err="1" smtClean="0"/>
              <a:t>правителствата</a:t>
            </a:r>
            <a:r>
              <a:rPr lang="ru-RU" sz="2200" dirty="0" smtClean="0"/>
              <a:t> се </a:t>
            </a:r>
            <a:r>
              <a:rPr lang="ru-RU" sz="2200" dirty="0" err="1" smtClean="0"/>
              <a:t>договориха</a:t>
            </a:r>
            <a:r>
              <a:rPr lang="ru-RU" sz="2200" dirty="0" smtClean="0"/>
              <a:t> да представят на </a:t>
            </a:r>
            <a:r>
              <a:rPr lang="ru-RU" sz="2200" dirty="0" err="1" smtClean="0"/>
              <a:t>всеки</a:t>
            </a:r>
            <a:r>
              <a:rPr lang="ru-RU" sz="2200" dirty="0" smtClean="0"/>
              <a:t> 5 </a:t>
            </a:r>
            <a:r>
              <a:rPr lang="ru-RU" sz="2200" dirty="0" err="1" smtClean="0"/>
              <a:t>години</a:t>
            </a:r>
            <a:r>
              <a:rPr lang="ru-RU" sz="2200" dirty="0" smtClean="0"/>
              <a:t> </a:t>
            </a:r>
            <a:r>
              <a:rPr lang="ru-RU" sz="2200" dirty="0" err="1" smtClean="0"/>
              <a:t>плановете</a:t>
            </a:r>
            <a:r>
              <a:rPr lang="ru-RU" sz="2200" dirty="0" smtClean="0"/>
              <a:t> си за действие, </a:t>
            </a:r>
            <a:r>
              <a:rPr lang="ru-RU" sz="2200" dirty="0" err="1" smtClean="0"/>
              <a:t>като</a:t>
            </a:r>
            <a:r>
              <a:rPr lang="ru-RU" sz="2200" dirty="0" smtClean="0"/>
              <a:t> </a:t>
            </a:r>
            <a:r>
              <a:rPr lang="ru-RU" sz="2200" dirty="0" err="1" smtClean="0"/>
              <a:t>всеки</a:t>
            </a:r>
            <a:r>
              <a:rPr lang="ru-RU" sz="2200" dirty="0" smtClean="0"/>
              <a:t> </a:t>
            </a:r>
            <a:r>
              <a:rPr lang="ru-RU" sz="2200" dirty="0" err="1" smtClean="0"/>
              <a:t>следващ</a:t>
            </a:r>
            <a:r>
              <a:rPr lang="ru-RU" sz="2200" dirty="0" smtClean="0"/>
              <a:t> план </a:t>
            </a:r>
            <a:r>
              <a:rPr lang="ru-RU" sz="2200" dirty="0" err="1" smtClean="0"/>
              <a:t>трябва</a:t>
            </a:r>
            <a:r>
              <a:rPr lang="ru-RU" sz="2200" dirty="0" smtClean="0"/>
              <a:t> да </a:t>
            </a:r>
            <a:r>
              <a:rPr lang="ru-RU" sz="2200" dirty="0" err="1" smtClean="0"/>
              <a:t>съдържа</a:t>
            </a:r>
            <a:r>
              <a:rPr lang="ru-RU" sz="2200" dirty="0" smtClean="0"/>
              <a:t> </a:t>
            </a:r>
            <a:r>
              <a:rPr lang="ru-RU" sz="2200" dirty="0" err="1" smtClean="0"/>
              <a:t>още</a:t>
            </a:r>
            <a:r>
              <a:rPr lang="ru-RU" sz="2200" dirty="0" smtClean="0"/>
              <a:t> </a:t>
            </a:r>
            <a:r>
              <a:rPr lang="ru-RU" sz="2200" dirty="0" err="1" smtClean="0"/>
              <a:t>по-амбициозни</a:t>
            </a:r>
            <a:r>
              <a:rPr lang="ru-RU" sz="2200" dirty="0" smtClean="0"/>
              <a:t> цели</a:t>
            </a:r>
          </a:p>
          <a:p>
            <a:r>
              <a:rPr lang="ru-RU" sz="2200" b="1" dirty="0" err="1" smtClean="0"/>
              <a:t>прозрачност</a:t>
            </a:r>
            <a:r>
              <a:rPr lang="ru-RU" sz="2200" dirty="0" smtClean="0"/>
              <a:t> – за да се </a:t>
            </a:r>
            <a:r>
              <a:rPr lang="ru-RU" sz="2200" dirty="0" err="1" smtClean="0"/>
              <a:t>гарантират</a:t>
            </a:r>
            <a:r>
              <a:rPr lang="ru-RU" sz="2200" dirty="0" smtClean="0"/>
              <a:t> </a:t>
            </a:r>
            <a:r>
              <a:rPr lang="ru-RU" sz="2200" dirty="0" err="1" smtClean="0"/>
              <a:t>прозрачност</a:t>
            </a:r>
            <a:r>
              <a:rPr lang="ru-RU" sz="2200" dirty="0" smtClean="0"/>
              <a:t> и надзор, </a:t>
            </a:r>
            <a:r>
              <a:rPr lang="ru-RU" sz="2200" dirty="0" err="1" smtClean="0"/>
              <a:t>страните</a:t>
            </a:r>
            <a:r>
              <a:rPr lang="ru-RU" sz="2200" dirty="0" smtClean="0"/>
              <a:t> се </a:t>
            </a:r>
            <a:r>
              <a:rPr lang="ru-RU" sz="2200" dirty="0" err="1" smtClean="0"/>
              <a:t>споразумяха</a:t>
            </a:r>
            <a:r>
              <a:rPr lang="ru-RU" sz="2200" dirty="0" smtClean="0"/>
              <a:t> да се </a:t>
            </a:r>
            <a:r>
              <a:rPr lang="ru-RU" sz="2200" dirty="0" err="1" smtClean="0"/>
              <a:t>отчитат</a:t>
            </a:r>
            <a:r>
              <a:rPr lang="ru-RU" sz="2200" dirty="0" smtClean="0"/>
              <a:t> </a:t>
            </a:r>
            <a:r>
              <a:rPr lang="ru-RU" sz="2200" dirty="0" err="1" smtClean="0"/>
              <a:t>както</a:t>
            </a:r>
            <a:r>
              <a:rPr lang="ru-RU" sz="2200" dirty="0" smtClean="0"/>
              <a:t> взаимно, </a:t>
            </a:r>
            <a:r>
              <a:rPr lang="ru-RU" sz="2200" dirty="0" err="1" smtClean="0"/>
              <a:t>така</a:t>
            </a:r>
            <a:r>
              <a:rPr lang="ru-RU" sz="2200" dirty="0" smtClean="0"/>
              <a:t> и пред </a:t>
            </a:r>
            <a:r>
              <a:rPr lang="ru-RU" sz="2200" dirty="0" err="1" smtClean="0"/>
              <a:t>обществеността</a:t>
            </a:r>
            <a:r>
              <a:rPr lang="ru-RU" sz="2200" dirty="0" smtClean="0"/>
              <a:t> </a:t>
            </a:r>
            <a:r>
              <a:rPr lang="ru-RU" sz="2200" dirty="0" err="1" smtClean="0"/>
              <a:t>доколко</a:t>
            </a:r>
            <a:r>
              <a:rPr lang="ru-RU" sz="2200" dirty="0" smtClean="0"/>
              <a:t> се справят с </a:t>
            </a:r>
            <a:r>
              <a:rPr lang="ru-RU" sz="2200" dirty="0" err="1" smtClean="0"/>
              <a:t>постигането</a:t>
            </a:r>
            <a:r>
              <a:rPr lang="ru-RU" sz="2200" dirty="0" smtClean="0"/>
              <a:t> на целите си</a:t>
            </a:r>
          </a:p>
          <a:p>
            <a:r>
              <a:rPr lang="ru-RU" sz="2200" b="1" dirty="0" err="1" smtClean="0"/>
              <a:t>солидарност</a:t>
            </a:r>
            <a:r>
              <a:rPr lang="ru-RU" sz="2200" dirty="0" smtClean="0"/>
              <a:t> – </a:t>
            </a:r>
            <a:r>
              <a:rPr lang="ru-RU" sz="2200" dirty="0" err="1" smtClean="0"/>
              <a:t>държавите</a:t>
            </a:r>
            <a:r>
              <a:rPr lang="ru-RU" sz="2200" dirty="0" smtClean="0"/>
              <a:t> – </a:t>
            </a:r>
            <a:r>
              <a:rPr lang="ru-RU" sz="2200" dirty="0" err="1" smtClean="0"/>
              <a:t>членки</a:t>
            </a:r>
            <a:r>
              <a:rPr lang="ru-RU" sz="2200" dirty="0" smtClean="0"/>
              <a:t> на ЕС, и </a:t>
            </a:r>
            <a:r>
              <a:rPr lang="ru-RU" sz="2200" dirty="0" err="1" smtClean="0"/>
              <a:t>други</a:t>
            </a:r>
            <a:r>
              <a:rPr lang="ru-RU" sz="2200" dirty="0" smtClean="0"/>
              <a:t> </a:t>
            </a:r>
            <a:r>
              <a:rPr lang="ru-RU" sz="2200" dirty="0" err="1" smtClean="0"/>
              <a:t>развити</a:t>
            </a:r>
            <a:r>
              <a:rPr lang="ru-RU" sz="2200" dirty="0" smtClean="0"/>
              <a:t> </a:t>
            </a:r>
            <a:r>
              <a:rPr lang="ru-RU" sz="2200" dirty="0" err="1" smtClean="0"/>
              <a:t>държави</a:t>
            </a:r>
            <a:r>
              <a:rPr lang="ru-RU" sz="2200" dirty="0" smtClean="0"/>
              <a:t> </a:t>
            </a:r>
            <a:r>
              <a:rPr lang="ru-RU" sz="2200" dirty="0" err="1" smtClean="0"/>
              <a:t>ще</a:t>
            </a:r>
            <a:r>
              <a:rPr lang="ru-RU" sz="2200" dirty="0" smtClean="0"/>
              <a:t> </a:t>
            </a:r>
            <a:r>
              <a:rPr lang="ru-RU" sz="2200" dirty="0" err="1" smtClean="0"/>
              <a:t>продължат</a:t>
            </a:r>
            <a:r>
              <a:rPr lang="ru-RU" sz="2200" dirty="0" smtClean="0"/>
              <a:t> да предоставят </a:t>
            </a:r>
            <a:r>
              <a:rPr lang="ru-RU" sz="2200" dirty="0" err="1" smtClean="0"/>
              <a:t>финансиране</a:t>
            </a:r>
            <a:r>
              <a:rPr lang="ru-RU" sz="2200" dirty="0" smtClean="0"/>
              <a:t> за действия </a:t>
            </a:r>
            <a:r>
              <a:rPr lang="ru-RU" sz="2200" dirty="0" err="1" smtClean="0"/>
              <a:t>във</a:t>
            </a:r>
            <a:r>
              <a:rPr lang="ru-RU" sz="2200" dirty="0" smtClean="0"/>
              <a:t> </a:t>
            </a:r>
            <a:r>
              <a:rPr lang="ru-RU" sz="2200" dirty="0" err="1" smtClean="0"/>
              <a:t>връзка</a:t>
            </a:r>
            <a:r>
              <a:rPr lang="ru-RU" sz="2200" dirty="0" smtClean="0"/>
              <a:t> с климата в </a:t>
            </a:r>
            <a:r>
              <a:rPr lang="ru-RU" sz="2200" dirty="0" err="1" smtClean="0"/>
              <a:t>помощ</a:t>
            </a:r>
            <a:r>
              <a:rPr lang="ru-RU" sz="2200" dirty="0" smtClean="0"/>
              <a:t> на </a:t>
            </a:r>
            <a:r>
              <a:rPr lang="ru-RU" sz="2200" dirty="0" err="1" smtClean="0"/>
              <a:t>развиващите</a:t>
            </a:r>
            <a:r>
              <a:rPr lang="ru-RU" sz="2200" dirty="0" smtClean="0"/>
              <a:t> се </a:t>
            </a:r>
            <a:r>
              <a:rPr lang="ru-RU" sz="2200" dirty="0" err="1" smtClean="0"/>
              <a:t>страни</a:t>
            </a:r>
            <a:r>
              <a:rPr lang="ru-RU" sz="2200" dirty="0" smtClean="0"/>
              <a:t>, за да </a:t>
            </a:r>
            <a:r>
              <a:rPr lang="ru-RU" sz="2200" dirty="0" err="1" smtClean="0"/>
              <a:t>могат</a:t>
            </a:r>
            <a:r>
              <a:rPr lang="ru-RU" sz="2200" dirty="0" smtClean="0"/>
              <a:t> те </a:t>
            </a:r>
            <a:r>
              <a:rPr lang="ru-RU" sz="2200" dirty="0" err="1" smtClean="0"/>
              <a:t>едновременно</a:t>
            </a:r>
            <a:r>
              <a:rPr lang="ru-RU" sz="2200" dirty="0" smtClean="0"/>
              <a:t> да </a:t>
            </a:r>
            <a:r>
              <a:rPr lang="ru-RU" sz="2200" dirty="0" err="1" smtClean="0"/>
              <a:t>намаляват</a:t>
            </a:r>
            <a:r>
              <a:rPr lang="ru-RU" sz="2200" dirty="0" smtClean="0"/>
              <a:t> </a:t>
            </a:r>
            <a:r>
              <a:rPr lang="ru-RU" sz="2200" dirty="0" err="1" smtClean="0"/>
              <a:t>емисиите</a:t>
            </a:r>
            <a:r>
              <a:rPr lang="ru-RU" sz="2200" dirty="0" smtClean="0"/>
              <a:t> си и да </a:t>
            </a:r>
            <a:r>
              <a:rPr lang="ru-RU" sz="2200" dirty="0" err="1" smtClean="0"/>
              <a:t>изграждат</a:t>
            </a:r>
            <a:r>
              <a:rPr lang="ru-RU" sz="2200" dirty="0" smtClean="0"/>
              <a:t> </a:t>
            </a:r>
            <a:r>
              <a:rPr lang="ru-RU" sz="2200" dirty="0" err="1" smtClean="0"/>
              <a:t>устойчивост</a:t>
            </a:r>
            <a:r>
              <a:rPr lang="ru-RU" sz="2200" dirty="0" smtClean="0"/>
              <a:t> за </a:t>
            </a:r>
            <a:r>
              <a:rPr lang="ru-RU" sz="2200" dirty="0" err="1" smtClean="0"/>
              <a:t>преодоляване</a:t>
            </a:r>
            <a:r>
              <a:rPr lang="ru-RU" sz="2200" dirty="0" smtClean="0"/>
              <a:t> на </a:t>
            </a:r>
            <a:r>
              <a:rPr lang="ru-RU" sz="2200" dirty="0" err="1" smtClean="0"/>
              <a:t>последиците</a:t>
            </a:r>
            <a:r>
              <a:rPr lang="ru-RU" sz="2200" dirty="0" smtClean="0"/>
              <a:t> от </a:t>
            </a:r>
            <a:r>
              <a:rPr lang="ru-RU" sz="2200" dirty="0" err="1" smtClean="0"/>
              <a:t>изменението</a:t>
            </a:r>
            <a:r>
              <a:rPr lang="ru-RU" sz="2200" dirty="0" smtClean="0"/>
              <a:t> на климата</a:t>
            </a:r>
          </a:p>
          <a:p>
            <a:pPr marL="0"/>
            <a:endParaRPr lang="en-US" dirty="0"/>
          </a:p>
          <a:p>
            <a:endParaRPr lang="en-IE" dirty="0"/>
          </a:p>
        </p:txBody>
      </p:sp>
      <p:sp>
        <p:nvSpPr>
          <p:cNvPr id="3" name="Text Placeholder 2">
            <a:extLst>
              <a:ext uri="{FF2B5EF4-FFF2-40B4-BE49-F238E27FC236}">
                <a16:creationId xmlns="" xmlns:a16="http://schemas.microsoft.com/office/drawing/2014/main" id="{1AC2B1CE-08FF-20E1-A790-E94020261713}"/>
              </a:ext>
            </a:extLst>
          </p:cNvPr>
          <p:cNvSpPr>
            <a:spLocks noGrp="1"/>
          </p:cNvSpPr>
          <p:nvPr>
            <p:ph type="body" sz="quarter" idx="16"/>
          </p:nvPr>
        </p:nvSpPr>
        <p:spPr>
          <a:xfrm>
            <a:off x="701136" y="115504"/>
            <a:ext cx="4990998" cy="1174282"/>
          </a:xfrm>
        </p:spPr>
        <p:txBody>
          <a:bodyPr/>
          <a:lstStyle/>
          <a:p>
            <a:r>
              <a:rPr lang="bg-BG" dirty="0" smtClean="0"/>
              <a:t>Парижкото споразумение от </a:t>
            </a:r>
            <a:r>
              <a:rPr lang="en-IE" dirty="0" smtClean="0"/>
              <a:t>2015</a:t>
            </a:r>
            <a:endParaRPr lang="bg-BG" dirty="0" smtClean="0"/>
          </a:p>
          <a:p>
            <a:endParaRPr lang="en-IE" dirty="0"/>
          </a:p>
        </p:txBody>
      </p:sp>
      <p:pic>
        <p:nvPicPr>
          <p:cNvPr id="7" name="Picture Placeholder 6">
            <a:extLst>
              <a:ext uri="{FF2B5EF4-FFF2-40B4-BE49-F238E27FC236}">
                <a16:creationId xmlns="" xmlns:a16="http://schemas.microsoft.com/office/drawing/2014/main" id="{1DD6BF3A-D0C5-4845-5BBC-70EC690FC556}"/>
              </a:ext>
            </a:extLst>
          </p:cNvPr>
          <p:cNvPicPr>
            <a:picLocks noGrp="1" noChangeAspect="1"/>
          </p:cNvPicPr>
          <p:nvPr>
            <p:ph type="pic" sz="quarter" idx="19"/>
          </p:nvPr>
        </p:nvPicPr>
        <p:blipFill>
          <a:blip r:embed="rId3"/>
          <a:srcRect l="27955" r="27955"/>
          <a:stretch/>
        </p:blipFill>
        <p:spPr>
          <a:xfrm>
            <a:off x="6083676" y="0"/>
            <a:ext cx="5361066" cy="6858000"/>
          </a:xfrm>
        </p:spPr>
      </p:pic>
      <p:sp>
        <p:nvSpPr>
          <p:cNvPr id="9" name="TextBox 8">
            <a:extLst>
              <a:ext uri="{FF2B5EF4-FFF2-40B4-BE49-F238E27FC236}">
                <a16:creationId xmlns="" xmlns:a16="http://schemas.microsoft.com/office/drawing/2014/main" id="{EAADAD90-1A0B-CAAE-2FA9-1853BE2C9217}"/>
              </a:ext>
            </a:extLst>
          </p:cNvPr>
          <p:cNvSpPr txBox="1"/>
          <p:nvPr/>
        </p:nvSpPr>
        <p:spPr>
          <a:xfrm>
            <a:off x="9574280" y="6488668"/>
            <a:ext cx="4524008" cy="369332"/>
          </a:xfrm>
          <a:prstGeom prst="rect">
            <a:avLst/>
          </a:prstGeom>
          <a:noFill/>
        </p:spPr>
        <p:txBody>
          <a:bodyPr wrap="square" rtlCol="0">
            <a:spAutoFit/>
          </a:bodyPr>
          <a:lstStyle/>
          <a:p>
            <a:r>
              <a:rPr lang="en-IE" dirty="0">
                <a:hlinkClick r:id="rId4"/>
              </a:rPr>
              <a:t>Photo Source </a:t>
            </a:r>
            <a:endParaRPr lang="en-IE" dirty="0"/>
          </a:p>
        </p:txBody>
      </p:sp>
    </p:spTree>
    <p:extLst>
      <p:ext uri="{BB962C8B-B14F-4D97-AF65-F5344CB8AC3E}">
        <p14:creationId xmlns="" xmlns:p14="http://schemas.microsoft.com/office/powerpoint/2010/main" val="14916192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21AD6CC1-3154-EFB9-2C5F-859548B88B74}"/>
              </a:ext>
            </a:extLst>
          </p:cNvPr>
          <p:cNvSpPr txBox="1"/>
          <p:nvPr/>
        </p:nvSpPr>
        <p:spPr>
          <a:xfrm>
            <a:off x="460247" y="314325"/>
            <a:ext cx="10988803" cy="1477328"/>
          </a:xfrm>
          <a:prstGeom prst="rect">
            <a:avLst/>
          </a:prstGeom>
          <a:noFill/>
        </p:spPr>
        <p:txBody>
          <a:bodyPr wrap="square" rtlCol="0">
            <a:spAutoFit/>
          </a:bodyPr>
          <a:lstStyle/>
          <a:p>
            <a:pPr lvl="0">
              <a:defRPr/>
            </a:pPr>
            <a:r>
              <a:rPr lang="ru-RU" sz="3600" b="1" dirty="0" err="1" smtClean="0">
                <a:solidFill>
                  <a:srgbClr val="EB7339"/>
                </a:solidFill>
              </a:rPr>
              <a:t>Амбициозните</a:t>
            </a:r>
            <a:r>
              <a:rPr lang="ru-RU" sz="3600" b="1" dirty="0" smtClean="0">
                <a:solidFill>
                  <a:srgbClr val="EB7339"/>
                </a:solidFill>
              </a:rPr>
              <a:t> </a:t>
            </a:r>
            <a:r>
              <a:rPr lang="ru-RU" sz="3600" b="1" dirty="0" err="1" smtClean="0">
                <a:solidFill>
                  <a:srgbClr val="EB7339"/>
                </a:solidFill>
              </a:rPr>
              <a:t>ангажименти</a:t>
            </a:r>
            <a:r>
              <a:rPr lang="ru-RU" sz="3600" b="1" dirty="0" smtClean="0">
                <a:solidFill>
                  <a:srgbClr val="EB7339"/>
                </a:solidFill>
              </a:rPr>
              <a:t> не се </a:t>
            </a:r>
            <a:r>
              <a:rPr lang="ru-RU" sz="3600" b="1" dirty="0" err="1" smtClean="0">
                <a:solidFill>
                  <a:srgbClr val="EB7339"/>
                </a:solidFill>
              </a:rPr>
              <a:t>доказаха</a:t>
            </a:r>
            <a:r>
              <a:rPr lang="ru-RU" sz="3600" b="1" dirty="0" smtClean="0">
                <a:solidFill>
                  <a:srgbClr val="EB7339"/>
                </a:solidFill>
              </a:rPr>
              <a:t> с действия </a:t>
            </a:r>
            <a:r>
              <a:rPr lang="bg-BG" sz="3600" b="1" dirty="0" smtClean="0">
                <a:solidFill>
                  <a:srgbClr val="EB7339"/>
                </a:solidFill>
              </a:rPr>
              <a:t> </a:t>
            </a:r>
            <a:endParaRPr lang="pt-PT" sz="3600" b="1" dirty="0" smtClean="0">
              <a:solidFill>
                <a:srgbClr val="EB733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13" name="TextBox 12">
            <a:extLst>
              <a:ext uri="{FF2B5EF4-FFF2-40B4-BE49-F238E27FC236}">
                <a16:creationId xmlns="" xmlns:a16="http://schemas.microsoft.com/office/drawing/2014/main" id="{1300C875-0CCB-273A-C4D9-D135E1BD604A}"/>
              </a:ext>
            </a:extLst>
          </p:cNvPr>
          <p:cNvSpPr txBox="1"/>
          <p:nvPr/>
        </p:nvSpPr>
        <p:spPr>
          <a:xfrm>
            <a:off x="717422" y="1523741"/>
            <a:ext cx="5378578" cy="4524315"/>
          </a:xfrm>
          <a:prstGeom prst="rect">
            <a:avLst/>
          </a:prstGeom>
          <a:noFill/>
        </p:spPr>
        <p:txBody>
          <a:bodyPr wrap="square">
            <a:spAutoFit/>
          </a:bodyPr>
          <a:lstStyle/>
          <a:p>
            <a:pPr marL="342900" indent="-342900">
              <a:buFont typeface="Arial" panose="020B0604020202020204" pitchFamily="34" charset="0"/>
              <a:buChar char="•"/>
            </a:pPr>
            <a:r>
              <a:rPr lang="ru-RU" sz="2400" dirty="0" smtClean="0">
                <a:solidFill>
                  <a:srgbClr val="354F92"/>
                </a:solidFill>
              </a:rPr>
              <a:t>След </a:t>
            </a:r>
            <a:r>
              <a:rPr lang="ru-RU" sz="2400" dirty="0" err="1" smtClean="0">
                <a:solidFill>
                  <a:srgbClr val="354F92"/>
                </a:solidFill>
              </a:rPr>
              <a:t>Парижкото</a:t>
            </a:r>
            <a:r>
              <a:rPr lang="ru-RU" sz="2400" dirty="0" smtClean="0">
                <a:solidFill>
                  <a:srgbClr val="354F92"/>
                </a:solidFill>
              </a:rPr>
              <a:t> </a:t>
            </a:r>
            <a:r>
              <a:rPr lang="ru-RU" sz="2400" dirty="0" err="1" smtClean="0">
                <a:solidFill>
                  <a:srgbClr val="354F92"/>
                </a:solidFill>
              </a:rPr>
              <a:t>споразумение</a:t>
            </a:r>
            <a:r>
              <a:rPr lang="ru-RU" sz="2400" dirty="0" smtClean="0">
                <a:solidFill>
                  <a:srgbClr val="354F92"/>
                </a:solidFill>
              </a:rPr>
              <a:t> </a:t>
            </a:r>
            <a:r>
              <a:rPr lang="ru-RU" sz="2400" dirty="0" err="1" smtClean="0">
                <a:solidFill>
                  <a:srgbClr val="354F92"/>
                </a:solidFill>
              </a:rPr>
              <a:t>през</a:t>
            </a:r>
            <a:r>
              <a:rPr lang="ru-RU" sz="2400" dirty="0" smtClean="0">
                <a:solidFill>
                  <a:srgbClr val="354F92"/>
                </a:solidFill>
              </a:rPr>
              <a:t> 2015 г. </a:t>
            </a:r>
            <a:r>
              <a:rPr lang="ru-RU" sz="2400" dirty="0" err="1" smtClean="0">
                <a:solidFill>
                  <a:srgbClr val="354F92"/>
                </a:solidFill>
              </a:rPr>
              <a:t>страните</a:t>
            </a:r>
            <a:r>
              <a:rPr lang="ru-RU" sz="2400" dirty="0" smtClean="0">
                <a:solidFill>
                  <a:srgbClr val="354F92"/>
                </a:solidFill>
              </a:rPr>
              <a:t> </a:t>
            </a:r>
            <a:r>
              <a:rPr lang="ru-RU" sz="2400" dirty="0" err="1" smtClean="0">
                <a:solidFill>
                  <a:srgbClr val="354F92"/>
                </a:solidFill>
              </a:rPr>
              <a:t>изготвиха</a:t>
            </a:r>
            <a:r>
              <a:rPr lang="ru-RU" sz="2400" dirty="0" smtClean="0">
                <a:solidFill>
                  <a:srgbClr val="354F92"/>
                </a:solidFill>
              </a:rPr>
              <a:t> свои </a:t>
            </a:r>
            <a:r>
              <a:rPr lang="ru-RU" sz="2400" dirty="0" err="1" smtClean="0">
                <a:solidFill>
                  <a:srgbClr val="354F92"/>
                </a:solidFill>
              </a:rPr>
              <a:t>собствени</a:t>
            </a:r>
            <a:r>
              <a:rPr lang="ru-RU" sz="2400" dirty="0" smtClean="0">
                <a:solidFill>
                  <a:srgbClr val="354F92"/>
                </a:solidFill>
              </a:rPr>
              <a:t> </a:t>
            </a:r>
            <a:r>
              <a:rPr lang="ru-RU" sz="2400" dirty="0" err="1" smtClean="0">
                <a:solidFill>
                  <a:srgbClr val="354F92"/>
                </a:solidFill>
              </a:rPr>
              <a:t>планове</a:t>
            </a:r>
            <a:r>
              <a:rPr lang="ru-RU" sz="2400" dirty="0" smtClean="0">
                <a:solidFill>
                  <a:srgbClr val="354F92"/>
                </a:solidFill>
              </a:rPr>
              <a:t> за действие в </a:t>
            </a:r>
            <a:r>
              <a:rPr lang="ru-RU" sz="2400" dirty="0" err="1" smtClean="0">
                <a:solidFill>
                  <a:srgbClr val="354F92"/>
                </a:solidFill>
              </a:rPr>
              <a:t>областта</a:t>
            </a:r>
            <a:r>
              <a:rPr lang="ru-RU" sz="2400" dirty="0" smtClean="0">
                <a:solidFill>
                  <a:srgbClr val="354F92"/>
                </a:solidFill>
              </a:rPr>
              <a:t> на климата и </a:t>
            </a:r>
            <a:r>
              <a:rPr lang="ru-RU" sz="2400" dirty="0" err="1" smtClean="0">
                <a:solidFill>
                  <a:srgbClr val="354F92"/>
                </a:solidFill>
              </a:rPr>
              <a:t>определиха</a:t>
            </a:r>
            <a:r>
              <a:rPr lang="ru-RU" sz="2400" dirty="0" smtClean="0">
                <a:solidFill>
                  <a:srgbClr val="354F92"/>
                </a:solidFill>
              </a:rPr>
              <a:t> </a:t>
            </a:r>
            <a:r>
              <a:rPr lang="ru-RU" sz="2400" dirty="0" err="1" smtClean="0">
                <a:solidFill>
                  <a:srgbClr val="354F92"/>
                </a:solidFill>
              </a:rPr>
              <a:t>своите</a:t>
            </a:r>
            <a:r>
              <a:rPr lang="ru-RU" sz="2400" dirty="0" smtClean="0">
                <a:solidFill>
                  <a:srgbClr val="354F92"/>
                </a:solidFill>
              </a:rPr>
              <a:t>  </a:t>
            </a:r>
            <a:r>
              <a:rPr lang="ru-RU" sz="2400" dirty="0" err="1" smtClean="0">
                <a:solidFill>
                  <a:srgbClr val="354F92"/>
                </a:solidFill>
              </a:rPr>
              <a:t>Национални</a:t>
            </a:r>
            <a:r>
              <a:rPr lang="ru-RU" sz="2400" dirty="0" smtClean="0">
                <a:solidFill>
                  <a:srgbClr val="354F92"/>
                </a:solidFill>
              </a:rPr>
              <a:t> цели и принос.</a:t>
            </a:r>
          </a:p>
          <a:p>
            <a:pPr marL="342900" indent="-342900">
              <a:buFont typeface="Arial" panose="020B0604020202020204" pitchFamily="34" charset="0"/>
              <a:buChar char="•"/>
            </a:pPr>
            <a:r>
              <a:rPr lang="ru-RU" sz="2400" dirty="0" err="1" smtClean="0">
                <a:solidFill>
                  <a:srgbClr val="354F92"/>
                </a:solidFill>
              </a:rPr>
              <a:t>Глобалните</a:t>
            </a:r>
            <a:r>
              <a:rPr lang="ru-RU" sz="2400" dirty="0" smtClean="0">
                <a:solidFill>
                  <a:srgbClr val="354F92"/>
                </a:solidFill>
              </a:rPr>
              <a:t> компании </a:t>
            </a:r>
            <a:r>
              <a:rPr lang="ru-RU" sz="2400" dirty="0" err="1" smtClean="0">
                <a:solidFill>
                  <a:srgbClr val="354F92"/>
                </a:solidFill>
              </a:rPr>
              <a:t>включиха</a:t>
            </a:r>
            <a:r>
              <a:rPr lang="ru-RU" sz="2400" dirty="0" smtClean="0">
                <a:solidFill>
                  <a:srgbClr val="354F92"/>
                </a:solidFill>
              </a:rPr>
              <a:t> </a:t>
            </a:r>
            <a:r>
              <a:rPr lang="ru-RU" sz="2400" dirty="0" err="1" smtClean="0">
                <a:solidFill>
                  <a:srgbClr val="354F92"/>
                </a:solidFill>
              </a:rPr>
              <a:t>тези</a:t>
            </a:r>
            <a:r>
              <a:rPr lang="ru-RU" sz="2400" dirty="0" smtClean="0">
                <a:solidFill>
                  <a:srgbClr val="354F92"/>
                </a:solidFill>
              </a:rPr>
              <a:t> </a:t>
            </a:r>
            <a:r>
              <a:rPr lang="ru-RU" sz="2400" dirty="0" err="1" smtClean="0">
                <a:solidFill>
                  <a:srgbClr val="354F92"/>
                </a:solidFill>
              </a:rPr>
              <a:t>планове</a:t>
            </a:r>
            <a:r>
              <a:rPr lang="ru-RU" sz="2400" dirty="0" smtClean="0">
                <a:solidFill>
                  <a:srgbClr val="354F92"/>
                </a:solidFill>
              </a:rPr>
              <a:t> в </a:t>
            </a:r>
            <a:r>
              <a:rPr lang="ru-RU" sz="2400" dirty="0" err="1" smtClean="0">
                <a:solidFill>
                  <a:srgbClr val="354F92"/>
                </a:solidFill>
              </a:rPr>
              <a:t>собствените</a:t>
            </a:r>
            <a:r>
              <a:rPr lang="ru-RU" sz="2400" dirty="0" smtClean="0">
                <a:solidFill>
                  <a:srgbClr val="354F92"/>
                </a:solidFill>
              </a:rPr>
              <a:t> си </a:t>
            </a:r>
            <a:r>
              <a:rPr lang="ru-RU" sz="2400" dirty="0" err="1" smtClean="0">
                <a:solidFill>
                  <a:srgbClr val="354F92"/>
                </a:solidFill>
              </a:rPr>
              <a:t>амбициозни</a:t>
            </a:r>
            <a:r>
              <a:rPr lang="ru-RU" sz="2400" dirty="0" smtClean="0">
                <a:solidFill>
                  <a:srgbClr val="354F92"/>
                </a:solidFill>
              </a:rPr>
              <a:t> </a:t>
            </a:r>
            <a:r>
              <a:rPr lang="ru-RU" sz="2400" dirty="0" err="1" smtClean="0">
                <a:solidFill>
                  <a:srgbClr val="354F92"/>
                </a:solidFill>
              </a:rPr>
              <a:t>планове</a:t>
            </a:r>
            <a:r>
              <a:rPr lang="ru-RU" sz="2400" dirty="0" smtClean="0">
                <a:solidFill>
                  <a:srgbClr val="354F92"/>
                </a:solidFill>
              </a:rPr>
              <a:t> за </a:t>
            </a:r>
            <a:r>
              <a:rPr lang="ru-RU" sz="2400" dirty="0" err="1" smtClean="0">
                <a:solidFill>
                  <a:srgbClr val="354F92"/>
                </a:solidFill>
              </a:rPr>
              <a:t>намаляване</a:t>
            </a:r>
            <a:r>
              <a:rPr lang="ru-RU" sz="2400" dirty="0" smtClean="0">
                <a:solidFill>
                  <a:srgbClr val="354F92"/>
                </a:solidFill>
              </a:rPr>
              <a:t> на </a:t>
            </a:r>
            <a:r>
              <a:rPr lang="ru-RU" sz="2400" dirty="0" err="1" smtClean="0">
                <a:solidFill>
                  <a:srgbClr val="354F92"/>
                </a:solidFill>
              </a:rPr>
              <a:t>емисиите</a:t>
            </a:r>
            <a:r>
              <a:rPr lang="ru-RU" sz="2400" dirty="0" smtClean="0">
                <a:solidFill>
                  <a:srgbClr val="354F92"/>
                </a:solidFill>
              </a:rPr>
              <a:t>.</a:t>
            </a:r>
          </a:p>
          <a:p>
            <a:pPr marL="342900" indent="-342900">
              <a:buFont typeface="Arial" panose="020B0604020202020204" pitchFamily="34" charset="0"/>
              <a:buChar char="•"/>
            </a:pPr>
            <a:r>
              <a:rPr lang="ru-RU" sz="2400" dirty="0" err="1" smtClean="0">
                <a:solidFill>
                  <a:srgbClr val="354F92"/>
                </a:solidFill>
              </a:rPr>
              <a:t>Въпреки</a:t>
            </a:r>
            <a:r>
              <a:rPr lang="ru-RU" sz="2400" dirty="0" smtClean="0">
                <a:solidFill>
                  <a:srgbClr val="354F92"/>
                </a:solidFill>
              </a:rPr>
              <a:t> </a:t>
            </a:r>
            <a:r>
              <a:rPr lang="ru-RU" sz="2400" dirty="0" err="1" smtClean="0">
                <a:solidFill>
                  <a:srgbClr val="354F92"/>
                </a:solidFill>
              </a:rPr>
              <a:t>тези</a:t>
            </a:r>
            <a:r>
              <a:rPr lang="ru-RU" sz="2400" dirty="0" smtClean="0">
                <a:solidFill>
                  <a:srgbClr val="354F92"/>
                </a:solidFill>
              </a:rPr>
              <a:t> </a:t>
            </a:r>
            <a:r>
              <a:rPr lang="ru-RU" sz="2400" dirty="0" err="1" smtClean="0">
                <a:solidFill>
                  <a:srgbClr val="354F92"/>
                </a:solidFill>
              </a:rPr>
              <a:t>споразумения</a:t>
            </a:r>
            <a:r>
              <a:rPr lang="ru-RU" sz="2400" dirty="0" smtClean="0">
                <a:solidFill>
                  <a:srgbClr val="354F92"/>
                </a:solidFill>
              </a:rPr>
              <a:t> и </a:t>
            </a:r>
            <a:r>
              <a:rPr lang="ru-RU" sz="2400" dirty="0" err="1" smtClean="0">
                <a:solidFill>
                  <a:srgbClr val="354F92"/>
                </a:solidFill>
              </a:rPr>
              <a:t>добри</a:t>
            </a:r>
            <a:r>
              <a:rPr lang="ru-RU" sz="2400" dirty="0" smtClean="0">
                <a:solidFill>
                  <a:srgbClr val="354F92"/>
                </a:solidFill>
              </a:rPr>
              <a:t> намерения </a:t>
            </a:r>
            <a:r>
              <a:rPr lang="ru-RU" sz="2400" dirty="0" err="1" smtClean="0">
                <a:solidFill>
                  <a:srgbClr val="354F92"/>
                </a:solidFill>
              </a:rPr>
              <a:t>действията</a:t>
            </a:r>
            <a:r>
              <a:rPr lang="ru-RU" sz="2400" dirty="0" smtClean="0">
                <a:solidFill>
                  <a:srgbClr val="354F92"/>
                </a:solidFill>
              </a:rPr>
              <a:t> не </a:t>
            </a:r>
            <a:r>
              <a:rPr lang="ru-RU" sz="2400" dirty="0" err="1" smtClean="0">
                <a:solidFill>
                  <a:srgbClr val="354F92"/>
                </a:solidFill>
              </a:rPr>
              <a:t>отговарят</a:t>
            </a:r>
            <a:r>
              <a:rPr lang="ru-RU" sz="2400" dirty="0" smtClean="0">
                <a:solidFill>
                  <a:srgbClr val="354F92"/>
                </a:solidFill>
              </a:rPr>
              <a:t> на </a:t>
            </a:r>
            <a:r>
              <a:rPr lang="ru-RU" sz="2400" dirty="0" err="1" smtClean="0">
                <a:solidFill>
                  <a:srgbClr val="354F92"/>
                </a:solidFill>
              </a:rPr>
              <a:t>плановете</a:t>
            </a:r>
            <a:r>
              <a:rPr lang="ru-RU" sz="2400" dirty="0" smtClean="0">
                <a:solidFill>
                  <a:srgbClr val="354F92"/>
                </a:solidFill>
              </a:rPr>
              <a:t>.</a:t>
            </a:r>
            <a:endParaRPr lang="en-US" sz="2000" i="0" dirty="0">
              <a:solidFill>
                <a:srgbClr val="354F92"/>
              </a:solidFill>
              <a:effectLst/>
            </a:endParaRPr>
          </a:p>
        </p:txBody>
      </p:sp>
      <p:sp>
        <p:nvSpPr>
          <p:cNvPr id="6" name="TextBox 5">
            <a:extLst>
              <a:ext uri="{FF2B5EF4-FFF2-40B4-BE49-F238E27FC236}">
                <a16:creationId xmlns="" xmlns:a16="http://schemas.microsoft.com/office/drawing/2014/main" id="{AB2D2787-A184-9534-6DB2-CDAED8D29B69}"/>
              </a:ext>
            </a:extLst>
          </p:cNvPr>
          <p:cNvSpPr txBox="1"/>
          <p:nvPr/>
        </p:nvSpPr>
        <p:spPr>
          <a:xfrm>
            <a:off x="9397817" y="6048056"/>
            <a:ext cx="4524008" cy="369332"/>
          </a:xfrm>
          <a:prstGeom prst="rect">
            <a:avLst/>
          </a:prstGeom>
          <a:noFill/>
        </p:spPr>
        <p:txBody>
          <a:bodyPr wrap="square" rtlCol="0">
            <a:spAutoFit/>
          </a:bodyPr>
          <a:lstStyle/>
          <a:p>
            <a:r>
              <a:rPr lang="en-IE" dirty="0">
                <a:hlinkClick r:id="rId3"/>
              </a:rPr>
              <a:t>Illustration Source </a:t>
            </a:r>
            <a:endParaRPr lang="en-IE" dirty="0"/>
          </a:p>
        </p:txBody>
      </p:sp>
      <p:pic>
        <p:nvPicPr>
          <p:cNvPr id="1026" name="Picture 2"/>
          <p:cNvPicPr>
            <a:picLocks noChangeAspect="1" noChangeArrowheads="1"/>
          </p:cNvPicPr>
          <p:nvPr/>
        </p:nvPicPr>
        <p:blipFill>
          <a:blip r:embed="rId4"/>
          <a:srcRect/>
          <a:stretch>
            <a:fillRect/>
          </a:stretch>
        </p:blipFill>
        <p:spPr bwMode="auto">
          <a:xfrm>
            <a:off x="6203950" y="1241106"/>
            <a:ext cx="5092700" cy="4692650"/>
          </a:xfrm>
          <a:prstGeom prst="rect">
            <a:avLst/>
          </a:prstGeom>
          <a:noFill/>
          <a:ln w="9525">
            <a:noFill/>
            <a:miter lim="800000"/>
            <a:headEnd/>
            <a:tailEnd/>
          </a:ln>
        </p:spPr>
      </p:pic>
    </p:spTree>
    <p:extLst>
      <p:ext uri="{BB962C8B-B14F-4D97-AF65-F5344CB8AC3E}">
        <p14:creationId xmlns="" xmlns:p14="http://schemas.microsoft.com/office/powerpoint/2010/main" val="1091514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 xmlns:a16="http://schemas.microsoft.com/office/drawing/2014/main" id="{40678E36-381D-CC9D-8820-7286850593E7}"/>
              </a:ext>
            </a:extLst>
          </p:cNvPr>
          <p:cNvSpPr>
            <a:spLocks noGrp="1"/>
          </p:cNvSpPr>
          <p:nvPr>
            <p:ph type="body" sz="quarter" idx="10"/>
          </p:nvPr>
        </p:nvSpPr>
        <p:spPr>
          <a:xfrm>
            <a:off x="1278900" y="136388"/>
            <a:ext cx="10151100" cy="794023"/>
          </a:xfrm>
        </p:spPr>
        <p:txBody>
          <a:bodyPr/>
          <a:lstStyle/>
          <a:p>
            <a:r>
              <a:rPr lang="bg-BG" dirty="0" smtClean="0"/>
              <a:t>Проследи видео</a:t>
            </a:r>
            <a:r>
              <a:rPr lang="en-IE" dirty="0" smtClean="0"/>
              <a:t>: </a:t>
            </a:r>
            <a:r>
              <a:rPr lang="bg-BG" dirty="0" smtClean="0"/>
              <a:t>ООН и борбата с климатичните промени</a:t>
            </a:r>
            <a:endParaRPr lang="en-IE" dirty="0"/>
          </a:p>
        </p:txBody>
      </p:sp>
      <p:pic>
        <p:nvPicPr>
          <p:cNvPr id="13" name="Online Media 12">
            <a:hlinkClick r:id="" action="ppaction://media"/>
            <a:extLst>
              <a:ext uri="{FF2B5EF4-FFF2-40B4-BE49-F238E27FC236}">
                <a16:creationId xmlns="" xmlns:a16="http://schemas.microsoft.com/office/drawing/2014/main" id="{67BE0C42-56A5-CB0C-0141-A94D27013025}"/>
              </a:ext>
            </a:extLst>
          </p:cNvPr>
          <p:cNvPicPr>
            <a:picLocks noRot="1" noChangeAspect="1"/>
          </p:cNvPicPr>
          <p:nvPr>
            <a:videoFile r:link="rId1"/>
          </p:nvPr>
        </p:nvPicPr>
        <p:blipFill>
          <a:blip r:embed="rId4"/>
          <a:stretch>
            <a:fillRect/>
          </a:stretch>
        </p:blipFill>
        <p:spPr>
          <a:xfrm>
            <a:off x="1843450" y="1638300"/>
            <a:ext cx="7400200" cy="4181113"/>
          </a:xfrm>
          <a:prstGeom prst="rect">
            <a:avLst/>
          </a:prstGeom>
        </p:spPr>
      </p:pic>
      <p:sp>
        <p:nvSpPr>
          <p:cNvPr id="14" name="TextBox 13">
            <a:extLst>
              <a:ext uri="{FF2B5EF4-FFF2-40B4-BE49-F238E27FC236}">
                <a16:creationId xmlns="" xmlns:a16="http://schemas.microsoft.com/office/drawing/2014/main" id="{956887C9-0FCB-FEE9-1474-17630DC3B2DD}"/>
              </a:ext>
            </a:extLst>
          </p:cNvPr>
          <p:cNvSpPr txBox="1"/>
          <p:nvPr/>
        </p:nvSpPr>
        <p:spPr>
          <a:xfrm>
            <a:off x="2016258" y="5500260"/>
            <a:ext cx="6097772" cy="307777"/>
          </a:xfrm>
          <a:prstGeom prst="rect">
            <a:avLst/>
          </a:prstGeom>
          <a:noFill/>
        </p:spPr>
        <p:txBody>
          <a:bodyPr wrap="square">
            <a:spAutoFit/>
          </a:bodyPr>
          <a:lstStyle/>
          <a:p>
            <a:r>
              <a:rPr lang="bg-BG" sz="1400" b="1" dirty="0" smtClean="0">
                <a:solidFill>
                  <a:schemeClr val="bg1"/>
                </a:solidFill>
              </a:rPr>
              <a:t> </a:t>
            </a:r>
            <a:endParaRPr lang="en-IE" sz="1400" b="1" dirty="0">
              <a:solidFill>
                <a:schemeClr val="bg1"/>
              </a:solidFill>
            </a:endParaRPr>
          </a:p>
        </p:txBody>
      </p:sp>
      <p:sp>
        <p:nvSpPr>
          <p:cNvPr id="15" name="TextBox 14">
            <a:extLst>
              <a:ext uri="{FF2B5EF4-FFF2-40B4-BE49-F238E27FC236}">
                <a16:creationId xmlns="" xmlns:a16="http://schemas.microsoft.com/office/drawing/2014/main" id="{5EC886A4-4638-22DF-1923-63B64305434E}"/>
              </a:ext>
            </a:extLst>
          </p:cNvPr>
          <p:cNvSpPr txBox="1"/>
          <p:nvPr/>
        </p:nvSpPr>
        <p:spPr>
          <a:xfrm>
            <a:off x="1843450" y="5954787"/>
            <a:ext cx="8119700" cy="430887"/>
          </a:xfrm>
          <a:prstGeom prst="rect">
            <a:avLst/>
          </a:prstGeom>
          <a:noFill/>
        </p:spPr>
        <p:txBody>
          <a:bodyPr wrap="square" rtlCol="0">
            <a:spAutoFit/>
          </a:bodyPr>
          <a:lstStyle/>
          <a:p>
            <a:r>
              <a:rPr lang="bg-BG" sz="2200" dirty="0" smtClean="0">
                <a:solidFill>
                  <a:srgbClr val="354F92"/>
                </a:solidFill>
                <a:hlinkClick r:id="rId5"/>
              </a:rPr>
              <a:t>За повече информация</a:t>
            </a:r>
            <a:r>
              <a:rPr lang="en-IE" sz="2200" dirty="0" smtClean="0">
                <a:solidFill>
                  <a:srgbClr val="354F92"/>
                </a:solidFill>
                <a:hlinkClick r:id="rId5"/>
              </a:rPr>
              <a:t>: </a:t>
            </a:r>
            <a:r>
              <a:rPr lang="en-IE" sz="2200" dirty="0">
                <a:solidFill>
                  <a:srgbClr val="354F92"/>
                </a:solidFill>
                <a:hlinkClick r:id="rId5"/>
              </a:rPr>
              <a:t>United Nations SDG 13: Climate Action </a:t>
            </a:r>
            <a:endParaRPr lang="en-IE" sz="2200" dirty="0">
              <a:solidFill>
                <a:srgbClr val="354F92"/>
              </a:solidFill>
            </a:endParaRPr>
          </a:p>
        </p:txBody>
      </p:sp>
      <p:pic>
        <p:nvPicPr>
          <p:cNvPr id="1026" name="Picture 2">
            <a:extLst>
              <a:ext uri="{FF2B5EF4-FFF2-40B4-BE49-F238E27FC236}">
                <a16:creationId xmlns="" xmlns:a16="http://schemas.microsoft.com/office/drawing/2014/main" id="{E19238EE-FE61-BFF8-ED05-D0EDAF957CD6}"/>
              </a:ext>
            </a:extLst>
          </p:cNvPr>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9530862" y="1671581"/>
            <a:ext cx="2200470" cy="2772246"/>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a:extLst>
              <a:ext uri="{FF2B5EF4-FFF2-40B4-BE49-F238E27FC236}">
                <a16:creationId xmlns="" xmlns:a16="http://schemas.microsoft.com/office/drawing/2014/main" id="{406B1D76-3342-0704-66FA-072EC787A53F}"/>
              </a:ext>
            </a:extLst>
          </p:cNvPr>
          <p:cNvSpPr txBox="1"/>
          <p:nvPr/>
        </p:nvSpPr>
        <p:spPr>
          <a:xfrm>
            <a:off x="9530862" y="4569135"/>
            <a:ext cx="2200470" cy="1754326"/>
          </a:xfrm>
          <a:prstGeom prst="rect">
            <a:avLst/>
          </a:prstGeom>
          <a:noFill/>
        </p:spPr>
        <p:txBody>
          <a:bodyPr wrap="square" rtlCol="0">
            <a:spAutoFit/>
          </a:bodyPr>
          <a:lstStyle/>
          <a:p>
            <a:r>
              <a:rPr lang="en-US" b="1" dirty="0" smtClean="0">
                <a:solidFill>
                  <a:srgbClr val="354F92"/>
                </a:solidFill>
              </a:rPr>
              <a:t> </a:t>
            </a:r>
            <a:r>
              <a:rPr lang="en-US" b="1" dirty="0" smtClean="0">
                <a:solidFill>
                  <a:srgbClr val="354F92"/>
                </a:solidFill>
                <a:hlinkClick r:id="rId7"/>
              </a:rPr>
              <a:t>https://unstats.un.org/sdgs/report/2022/</a:t>
            </a:r>
            <a:r>
              <a:rPr lang="bg-BG" b="1" dirty="0" smtClean="0">
                <a:solidFill>
                  <a:srgbClr val="354F92"/>
                </a:solidFill>
              </a:rPr>
              <a:t> </a:t>
            </a:r>
            <a:endParaRPr lang="en-US" b="1" dirty="0" smtClean="0">
              <a:solidFill>
                <a:srgbClr val="354F92"/>
              </a:solidFill>
            </a:endParaRPr>
          </a:p>
          <a:p>
            <a:r>
              <a:rPr lang="bg-BG" b="1" dirty="0" smtClean="0">
                <a:solidFill>
                  <a:srgbClr val="354F92"/>
                </a:solidFill>
              </a:rPr>
              <a:t>Линк към</a:t>
            </a:r>
            <a:r>
              <a:rPr lang="ru-RU" b="1" dirty="0" smtClean="0">
                <a:solidFill>
                  <a:srgbClr val="354F92"/>
                </a:solidFill>
              </a:rPr>
              <a:t> доклада на ООН за ЦУР за 2022 г.  </a:t>
            </a:r>
            <a:endParaRPr lang="en-IE" b="1" dirty="0">
              <a:solidFill>
                <a:srgbClr val="354F92"/>
              </a:solidFill>
            </a:endParaRPr>
          </a:p>
        </p:txBody>
      </p:sp>
    </p:spTree>
    <p:extLst>
      <p:ext uri="{BB962C8B-B14F-4D97-AF65-F5344CB8AC3E}">
        <p14:creationId xmlns="" xmlns:p14="http://schemas.microsoft.com/office/powerpoint/2010/main" val="373220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E6A7A628-5B1F-B1B2-B2B9-C48ECDBBCE52}"/>
              </a:ext>
            </a:extLst>
          </p:cNvPr>
          <p:cNvSpPr txBox="1"/>
          <p:nvPr/>
        </p:nvSpPr>
        <p:spPr>
          <a:xfrm>
            <a:off x="7487565" y="6109860"/>
            <a:ext cx="4524008" cy="369332"/>
          </a:xfrm>
          <a:prstGeom prst="rect">
            <a:avLst/>
          </a:prstGeom>
          <a:noFill/>
        </p:spPr>
        <p:txBody>
          <a:bodyPr wrap="square" rtlCol="0">
            <a:spAutoFit/>
          </a:bodyPr>
          <a:lstStyle/>
          <a:p>
            <a:r>
              <a:rPr lang="en-IE" dirty="0">
                <a:hlinkClick r:id="rId2"/>
              </a:rPr>
              <a:t>Source: Climate Scientist Zeke </a:t>
            </a:r>
            <a:r>
              <a:rPr lang="en-IE" sz="1800" dirty="0" err="1">
                <a:effectLst/>
                <a:latin typeface="Calibri" panose="020F0502020204030204" pitchFamily="34" charset="0"/>
                <a:ea typeface="Calibri" panose="020F0502020204030204" pitchFamily="34" charset="0"/>
                <a:cs typeface="Times New Roman" panose="02020603050405020304" pitchFamily="18" charset="0"/>
                <a:hlinkClick r:id="rId2"/>
              </a:rPr>
              <a:t>Hausfather</a:t>
            </a:r>
            <a:endParaRPr lang="en-IE" dirty="0"/>
          </a:p>
        </p:txBody>
      </p:sp>
      <p:pic>
        <p:nvPicPr>
          <p:cNvPr id="2050" name="Picture 2"/>
          <p:cNvPicPr>
            <a:picLocks noChangeAspect="1" noChangeArrowheads="1"/>
          </p:cNvPicPr>
          <p:nvPr/>
        </p:nvPicPr>
        <p:blipFill>
          <a:blip r:embed="rId3"/>
          <a:srcRect/>
          <a:stretch>
            <a:fillRect/>
          </a:stretch>
        </p:blipFill>
        <p:spPr bwMode="auto">
          <a:xfrm>
            <a:off x="914400" y="361950"/>
            <a:ext cx="10325100" cy="5810250"/>
          </a:xfrm>
          <a:prstGeom prst="rect">
            <a:avLst/>
          </a:prstGeom>
          <a:noFill/>
          <a:ln w="9525">
            <a:noFill/>
            <a:miter lim="800000"/>
            <a:headEnd/>
            <a:tailEnd/>
          </a:ln>
        </p:spPr>
      </p:pic>
    </p:spTree>
    <p:extLst>
      <p:ext uri="{BB962C8B-B14F-4D97-AF65-F5344CB8AC3E}">
        <p14:creationId xmlns="" xmlns:p14="http://schemas.microsoft.com/office/powerpoint/2010/main" val="56924127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extBox 1">
            <a:extLst>
              <a:ext uri="{FF2B5EF4-FFF2-40B4-BE49-F238E27FC236}">
                <a16:creationId xmlns="" xmlns:a16="http://schemas.microsoft.com/office/drawing/2014/main" id="{BD700FA7-215C-D751-9953-57EEE211E6F8}"/>
              </a:ext>
            </a:extLst>
          </p:cNvPr>
          <p:cNvSpPr txBox="1"/>
          <p:nvPr/>
        </p:nvSpPr>
        <p:spPr>
          <a:xfrm>
            <a:off x="4370011" y="11"/>
            <a:ext cx="7432129" cy="109726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bg-BG" sz="3600" b="1" dirty="0" smtClean="0">
                <a:solidFill>
                  <a:srgbClr val="354F92"/>
                </a:solidFill>
                <a:ea typeface="+mj-ea"/>
                <a:cs typeface="+mj-cs"/>
              </a:rPr>
              <a:t>Стъпка във вярната посока, но има да се изкачва цяла планина</a:t>
            </a:r>
            <a:endParaRPr lang="en-US" sz="3600" b="1" dirty="0">
              <a:solidFill>
                <a:srgbClr val="354F92"/>
              </a:solidFill>
              <a:ea typeface="+mj-ea"/>
              <a:cs typeface="+mj-cs"/>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4093209" y="885524"/>
            <a:ext cx="8098791" cy="5540892"/>
          </a:xfrm>
          <a:prstGeom prst="rect">
            <a:avLst/>
          </a:prstGeom>
        </p:spPr>
        <p:txBody>
          <a:bodyPr vert="horz" lIns="91440" tIns="45720" rIns="91440" bIns="45720" rtlCol="0">
            <a:noAutofit/>
          </a:bodyPr>
          <a:lstStyle/>
          <a:p>
            <a:r>
              <a:rPr lang="ru-RU" sz="2200" dirty="0" smtClean="0"/>
              <a:t>За да се ограничи затоплянето до 1,5° по Целзий над прединдустриалните нива, както е посочено в Парижкото споразумение, глобалните емисии на парникови газове ще трябва да достигнат своя връх преди 2025 г., след това да намалеят с 43 процента до 2030 г., като паднат до нулеви емисии до 2050 г., според Междуправителствената група по изменение на климата (IPCC). На практика </a:t>
            </a:r>
            <a:r>
              <a:rPr lang="ru-RU" sz="2200" dirty="0" err="1" smtClean="0"/>
              <a:t>всички</a:t>
            </a:r>
            <a:r>
              <a:rPr lang="ru-RU" sz="2200" dirty="0" smtClean="0"/>
              <a:t> сценарии </a:t>
            </a:r>
            <a:r>
              <a:rPr lang="ru-RU" sz="2200" dirty="0" err="1" smtClean="0"/>
              <a:t>позволяват</a:t>
            </a:r>
            <a:r>
              <a:rPr lang="ru-RU" sz="2200" dirty="0" smtClean="0"/>
              <a:t> „</a:t>
            </a:r>
            <a:r>
              <a:rPr lang="ru-RU" sz="2200" dirty="0" err="1" smtClean="0"/>
              <a:t>отрицателни</a:t>
            </a:r>
            <a:r>
              <a:rPr lang="ru-RU" sz="2200" dirty="0" smtClean="0"/>
              <a:t> </a:t>
            </a:r>
            <a:r>
              <a:rPr lang="ru-RU" sz="2200" dirty="0" err="1" smtClean="0"/>
              <a:t>емисии</a:t>
            </a:r>
            <a:r>
              <a:rPr lang="ru-RU" sz="2200" dirty="0" smtClean="0"/>
              <a:t>“ или „</a:t>
            </a:r>
            <a:r>
              <a:rPr lang="ru-RU" sz="2200" dirty="0" err="1" smtClean="0"/>
              <a:t>въглеродни</a:t>
            </a:r>
            <a:r>
              <a:rPr lang="ru-RU" sz="2200" dirty="0" smtClean="0"/>
              <a:t> компенсации“ за </a:t>
            </a:r>
            <a:r>
              <a:rPr lang="ru-RU" sz="2200" dirty="0" err="1" smtClean="0"/>
              <a:t>разширяване</a:t>
            </a:r>
            <a:r>
              <a:rPr lang="ru-RU" sz="2200" dirty="0" smtClean="0"/>
              <a:t> на бюджета на </a:t>
            </a:r>
            <a:r>
              <a:rPr lang="ru-RU" sz="2200" dirty="0" err="1" smtClean="0"/>
              <a:t>емисиите</a:t>
            </a:r>
            <a:r>
              <a:rPr lang="ru-RU" sz="2200" dirty="0" smtClean="0"/>
              <a:t>.</a:t>
            </a:r>
          </a:p>
          <a:p>
            <a:pPr>
              <a:lnSpc>
                <a:spcPct val="90000"/>
              </a:lnSpc>
              <a:spcAft>
                <a:spcPts val="600"/>
              </a:spcAft>
            </a:pPr>
            <a:r>
              <a:rPr lang="en-US" sz="2200" dirty="0" smtClean="0">
                <a:solidFill>
                  <a:srgbClr val="354F92"/>
                </a:solidFill>
              </a:rPr>
              <a:t> </a:t>
            </a:r>
            <a:r>
              <a:rPr lang="ru-RU" sz="2200" dirty="0" err="1" smtClean="0">
                <a:solidFill>
                  <a:srgbClr val="354F92"/>
                </a:solidFill>
              </a:rPr>
              <a:t>Ако</a:t>
            </a:r>
            <a:r>
              <a:rPr lang="ru-RU" sz="2200" dirty="0" smtClean="0">
                <a:solidFill>
                  <a:srgbClr val="354F92"/>
                </a:solidFill>
              </a:rPr>
              <a:t> </a:t>
            </a:r>
            <a:r>
              <a:rPr lang="ru-RU" sz="2200" dirty="0" err="1" smtClean="0"/>
              <a:t>компенсациите</a:t>
            </a:r>
            <a:r>
              <a:rPr lang="ru-RU" sz="2200" dirty="0" smtClean="0">
                <a:solidFill>
                  <a:srgbClr val="354F92"/>
                </a:solidFill>
              </a:rPr>
              <a:t> </a:t>
            </a:r>
            <a:r>
              <a:rPr lang="ru-RU" sz="2200" dirty="0" err="1" smtClean="0">
                <a:solidFill>
                  <a:srgbClr val="354F92"/>
                </a:solidFill>
              </a:rPr>
              <a:t>бъдат</a:t>
            </a:r>
            <a:r>
              <a:rPr lang="ru-RU" sz="2200" dirty="0" smtClean="0">
                <a:solidFill>
                  <a:srgbClr val="354F92"/>
                </a:solidFill>
              </a:rPr>
              <a:t> </a:t>
            </a:r>
            <a:r>
              <a:rPr lang="ru-RU" sz="2200" dirty="0" err="1" smtClean="0">
                <a:solidFill>
                  <a:srgbClr val="354F92"/>
                </a:solidFill>
              </a:rPr>
              <a:t>премахнати</a:t>
            </a:r>
            <a:r>
              <a:rPr lang="ru-RU" sz="2200" dirty="0" smtClean="0">
                <a:solidFill>
                  <a:srgbClr val="354F92"/>
                </a:solidFill>
              </a:rPr>
              <a:t> от </a:t>
            </a:r>
            <a:r>
              <a:rPr lang="ru-RU" sz="2200" dirty="0" err="1" smtClean="0">
                <a:solidFill>
                  <a:srgbClr val="354F92"/>
                </a:solidFill>
              </a:rPr>
              <a:t>модела</a:t>
            </a:r>
            <a:r>
              <a:rPr lang="ru-RU" sz="2200" dirty="0" smtClean="0">
                <a:solidFill>
                  <a:srgbClr val="354F92"/>
                </a:solidFill>
              </a:rPr>
              <a:t> </a:t>
            </a:r>
            <a:r>
              <a:rPr lang="ru-RU" sz="2200" dirty="0" err="1" smtClean="0">
                <a:solidFill>
                  <a:srgbClr val="354F92"/>
                </a:solidFill>
              </a:rPr>
              <a:t>ще</a:t>
            </a:r>
            <a:r>
              <a:rPr lang="ru-RU" sz="2200" dirty="0" smtClean="0">
                <a:solidFill>
                  <a:srgbClr val="354F92"/>
                </a:solidFill>
              </a:rPr>
              <a:t> видим </a:t>
            </a:r>
            <a:r>
              <a:rPr lang="ru-RU" sz="2200" dirty="0" err="1" smtClean="0">
                <a:solidFill>
                  <a:srgbClr val="354F92"/>
                </a:solidFill>
              </a:rPr>
              <a:t>неотработените</a:t>
            </a:r>
            <a:r>
              <a:rPr lang="ru-RU" sz="2200" dirty="0" smtClean="0">
                <a:solidFill>
                  <a:srgbClr val="354F92"/>
                </a:solidFill>
              </a:rPr>
              <a:t> </a:t>
            </a:r>
            <a:r>
              <a:rPr lang="ru-RU" sz="2200" dirty="0" err="1" smtClean="0">
                <a:solidFill>
                  <a:srgbClr val="354F92"/>
                </a:solidFill>
              </a:rPr>
              <a:t>намаления</a:t>
            </a:r>
            <a:r>
              <a:rPr lang="ru-RU" sz="2200" dirty="0" smtClean="0">
                <a:solidFill>
                  <a:srgbClr val="354F92"/>
                </a:solidFill>
              </a:rPr>
              <a:t> на </a:t>
            </a:r>
            <a:r>
              <a:rPr lang="ru-RU" sz="2200" dirty="0" err="1" smtClean="0">
                <a:solidFill>
                  <a:srgbClr val="354F92"/>
                </a:solidFill>
              </a:rPr>
              <a:t>емисиите</a:t>
            </a:r>
            <a:r>
              <a:rPr lang="ru-RU" sz="2200" dirty="0" smtClean="0">
                <a:solidFill>
                  <a:srgbClr val="354F92"/>
                </a:solidFill>
              </a:rPr>
              <a:t>, </a:t>
            </a:r>
            <a:r>
              <a:rPr lang="ru-RU" sz="2200" dirty="0" err="1" smtClean="0">
                <a:solidFill>
                  <a:srgbClr val="354F92"/>
                </a:solidFill>
              </a:rPr>
              <a:t>необходими</a:t>
            </a:r>
            <a:r>
              <a:rPr lang="ru-RU" sz="2200" dirty="0" smtClean="0">
                <a:solidFill>
                  <a:srgbClr val="354F92"/>
                </a:solidFill>
              </a:rPr>
              <a:t> за </a:t>
            </a:r>
            <a:r>
              <a:rPr lang="ru-RU" sz="2200" dirty="0" err="1" smtClean="0">
                <a:solidFill>
                  <a:srgbClr val="354F92"/>
                </a:solidFill>
              </a:rPr>
              <a:t>постигане</a:t>
            </a:r>
            <a:r>
              <a:rPr lang="ru-RU" sz="2200" dirty="0" smtClean="0">
                <a:solidFill>
                  <a:srgbClr val="354F92"/>
                </a:solidFill>
              </a:rPr>
              <a:t> на целите и </a:t>
            </a:r>
            <a:r>
              <a:rPr lang="ru-RU" sz="2200" dirty="0" err="1" smtClean="0">
                <a:solidFill>
                  <a:srgbClr val="354F92"/>
                </a:solidFill>
              </a:rPr>
              <a:t>ще</a:t>
            </a:r>
            <a:r>
              <a:rPr lang="ru-RU" sz="2200" dirty="0" smtClean="0">
                <a:solidFill>
                  <a:srgbClr val="354F92"/>
                </a:solidFill>
              </a:rPr>
              <a:t> ни </a:t>
            </a:r>
            <a:r>
              <a:rPr lang="ru-RU" sz="2200" dirty="0" err="1" smtClean="0">
                <a:solidFill>
                  <a:srgbClr val="354F92"/>
                </a:solidFill>
              </a:rPr>
              <a:t>обземе</a:t>
            </a:r>
            <a:r>
              <a:rPr lang="ru-RU" sz="2200" dirty="0" smtClean="0">
                <a:solidFill>
                  <a:srgbClr val="354F92"/>
                </a:solidFill>
              </a:rPr>
              <a:t> отчаяние.</a:t>
            </a:r>
          </a:p>
          <a:p>
            <a:pPr>
              <a:lnSpc>
                <a:spcPct val="90000"/>
              </a:lnSpc>
              <a:spcAft>
                <a:spcPts val="600"/>
              </a:spcAft>
            </a:pPr>
            <a:r>
              <a:rPr lang="bg-BG" sz="2200" b="1" dirty="0" smtClean="0">
                <a:solidFill>
                  <a:srgbClr val="354F92"/>
                </a:solidFill>
              </a:rPr>
              <a:t>Какво да направим като индивиди и в рамките на нашата общност</a:t>
            </a:r>
            <a:r>
              <a:rPr lang="en-US" sz="2200" b="1" dirty="0" smtClean="0">
                <a:solidFill>
                  <a:srgbClr val="354F92"/>
                </a:solidFill>
              </a:rPr>
              <a:t>?</a:t>
            </a:r>
            <a:endParaRPr lang="en-US" sz="2200" b="1" dirty="0">
              <a:solidFill>
                <a:srgbClr val="354F92"/>
              </a:solidFill>
            </a:endParaRPr>
          </a:p>
          <a:p>
            <a:pPr>
              <a:lnSpc>
                <a:spcPct val="90000"/>
              </a:lnSpc>
              <a:spcAft>
                <a:spcPts val="600"/>
              </a:spcAft>
            </a:pPr>
            <a:r>
              <a:rPr lang="ru-RU" sz="2200" dirty="0" err="1" smtClean="0">
                <a:solidFill>
                  <a:srgbClr val="354F92"/>
                </a:solidFill>
              </a:rPr>
              <a:t>Общностите</a:t>
            </a:r>
            <a:r>
              <a:rPr lang="ru-RU" sz="2200" dirty="0" smtClean="0">
                <a:solidFill>
                  <a:srgbClr val="354F92"/>
                </a:solidFill>
              </a:rPr>
              <a:t> и </a:t>
            </a:r>
            <a:r>
              <a:rPr lang="ru-RU" sz="2200" dirty="0" err="1" smtClean="0">
                <a:solidFill>
                  <a:srgbClr val="354F92"/>
                </a:solidFill>
              </a:rPr>
              <a:t>отделните</a:t>
            </a:r>
            <a:r>
              <a:rPr lang="ru-RU" sz="2200" dirty="0" smtClean="0">
                <a:solidFill>
                  <a:srgbClr val="354F92"/>
                </a:solidFill>
              </a:rPr>
              <a:t> лица </a:t>
            </a:r>
            <a:r>
              <a:rPr lang="ru-RU" sz="2200" dirty="0" err="1" smtClean="0">
                <a:solidFill>
                  <a:srgbClr val="354F92"/>
                </a:solidFill>
              </a:rPr>
              <a:t>имат</a:t>
            </a:r>
            <a:r>
              <a:rPr lang="ru-RU" sz="2200" dirty="0" smtClean="0">
                <a:solidFill>
                  <a:srgbClr val="354F92"/>
                </a:solidFill>
              </a:rPr>
              <a:t> огромна роля, </a:t>
            </a:r>
            <a:r>
              <a:rPr lang="ru-RU" sz="2200" dirty="0" err="1" smtClean="0">
                <a:solidFill>
                  <a:srgbClr val="354F92"/>
                </a:solidFill>
              </a:rPr>
              <a:t>както</a:t>
            </a:r>
            <a:r>
              <a:rPr lang="ru-RU" sz="2200" dirty="0" smtClean="0">
                <a:solidFill>
                  <a:srgbClr val="354F92"/>
                </a:solidFill>
              </a:rPr>
              <a:t> в </a:t>
            </a:r>
            <a:r>
              <a:rPr lang="ru-RU" sz="2200" dirty="0" err="1" smtClean="0">
                <a:solidFill>
                  <a:srgbClr val="354F92"/>
                </a:solidFill>
              </a:rPr>
              <a:t>търсенето</a:t>
            </a:r>
            <a:r>
              <a:rPr lang="ru-RU" sz="2200" dirty="0" smtClean="0">
                <a:solidFill>
                  <a:srgbClr val="354F92"/>
                </a:solidFill>
              </a:rPr>
              <a:t> на </a:t>
            </a:r>
            <a:r>
              <a:rPr lang="ru-RU" sz="2200" dirty="0" err="1" smtClean="0">
                <a:solidFill>
                  <a:srgbClr val="354F92"/>
                </a:solidFill>
              </a:rPr>
              <a:t>отговорност</a:t>
            </a:r>
            <a:r>
              <a:rPr lang="ru-RU" sz="2200" dirty="0" smtClean="0">
                <a:solidFill>
                  <a:srgbClr val="354F92"/>
                </a:solidFill>
              </a:rPr>
              <a:t>, </a:t>
            </a:r>
            <a:r>
              <a:rPr lang="ru-RU" sz="2200" dirty="0" err="1" smtClean="0">
                <a:solidFill>
                  <a:srgbClr val="354F92"/>
                </a:solidFill>
              </a:rPr>
              <a:t>така</a:t>
            </a:r>
            <a:r>
              <a:rPr lang="ru-RU" sz="2200" dirty="0" smtClean="0">
                <a:solidFill>
                  <a:srgbClr val="354F92"/>
                </a:solidFill>
              </a:rPr>
              <a:t> и в </a:t>
            </a:r>
            <a:r>
              <a:rPr lang="ru-RU" sz="2200" dirty="0" err="1" smtClean="0">
                <a:solidFill>
                  <a:srgbClr val="354F92"/>
                </a:solidFill>
              </a:rPr>
              <a:t>предприемането</a:t>
            </a:r>
            <a:r>
              <a:rPr lang="ru-RU" sz="2200" dirty="0" smtClean="0">
                <a:solidFill>
                  <a:srgbClr val="354F92"/>
                </a:solidFill>
              </a:rPr>
              <a:t> на малки </a:t>
            </a:r>
            <a:r>
              <a:rPr lang="ru-RU" sz="2200" dirty="0" err="1" smtClean="0">
                <a:solidFill>
                  <a:srgbClr val="354F92"/>
                </a:solidFill>
              </a:rPr>
              <a:t>стъпки</a:t>
            </a:r>
            <a:r>
              <a:rPr lang="ru-RU" sz="2200" dirty="0" smtClean="0">
                <a:solidFill>
                  <a:srgbClr val="354F92"/>
                </a:solidFill>
              </a:rPr>
              <a:t> </a:t>
            </a:r>
            <a:r>
              <a:rPr lang="ru-RU" sz="2200" dirty="0" err="1" smtClean="0">
                <a:solidFill>
                  <a:srgbClr val="354F92"/>
                </a:solidFill>
              </a:rPr>
              <a:t>заедно</a:t>
            </a:r>
            <a:r>
              <a:rPr lang="ru-RU" sz="2200" dirty="0" smtClean="0">
                <a:solidFill>
                  <a:srgbClr val="354F92"/>
                </a:solidFill>
              </a:rPr>
              <a:t> за </a:t>
            </a:r>
            <a:r>
              <a:rPr lang="ru-RU" sz="2200" dirty="0" err="1" smtClean="0">
                <a:solidFill>
                  <a:srgbClr val="354F92"/>
                </a:solidFill>
              </a:rPr>
              <a:t>постигане</a:t>
            </a:r>
            <a:r>
              <a:rPr lang="ru-RU" sz="2200" dirty="0" smtClean="0">
                <a:solidFill>
                  <a:srgbClr val="354F92"/>
                </a:solidFill>
              </a:rPr>
              <a:t> на огромно </a:t>
            </a:r>
            <a:r>
              <a:rPr lang="ru-RU" sz="2200" dirty="0" err="1" smtClean="0">
                <a:solidFill>
                  <a:srgbClr val="354F92"/>
                </a:solidFill>
              </a:rPr>
              <a:t>въздействие</a:t>
            </a:r>
            <a:r>
              <a:rPr lang="bg-BG" sz="2200" b="1" dirty="0" smtClean="0">
                <a:solidFill>
                  <a:srgbClr val="354F92"/>
                </a:solidFill>
              </a:rPr>
              <a:t>.</a:t>
            </a:r>
            <a:endParaRPr lang="en-US" sz="2200" b="1" dirty="0">
              <a:solidFill>
                <a:srgbClr val="354F92"/>
              </a:solidFill>
            </a:endParaRPr>
          </a:p>
          <a:p>
            <a:pPr>
              <a:lnSpc>
                <a:spcPct val="90000"/>
              </a:lnSpc>
              <a:spcAft>
                <a:spcPts val="600"/>
              </a:spcAft>
            </a:pPr>
            <a:endParaRPr lang="en-US" sz="2200" dirty="0">
              <a:solidFill>
                <a:srgbClr val="354F92"/>
              </a:solidFill>
            </a:endParaRPr>
          </a:p>
        </p:txBody>
      </p:sp>
      <p:pic>
        <p:nvPicPr>
          <p:cNvPr id="6" name="Picture 5">
            <a:extLst>
              <a:ext uri="{FF2B5EF4-FFF2-40B4-BE49-F238E27FC236}">
                <a16:creationId xmlns="" xmlns:a16="http://schemas.microsoft.com/office/drawing/2014/main" id="{3924F2EA-DBAD-E8CF-2DA1-188E0A4489BA}"/>
              </a:ext>
            </a:extLst>
          </p:cNvPr>
          <p:cNvPicPr>
            <a:picLocks noChangeAspect="1"/>
          </p:cNvPicPr>
          <p:nvPr/>
        </p:nvPicPr>
        <p:blipFill>
          <a:blip r:embed="rId3"/>
          <a:srcRect l="4871" r="4871"/>
          <a:stretch/>
        </p:blipFill>
        <p:spPr>
          <a:xfrm>
            <a:off x="20" y="10"/>
            <a:ext cx="3912761" cy="6857990"/>
          </a:xfrm>
          <a:prstGeom prst="rect">
            <a:avLst/>
          </a:prstGeom>
          <a:effectLst/>
        </p:spPr>
      </p:pic>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5" name="TextBox 4">
            <a:extLst>
              <a:ext uri="{FF2B5EF4-FFF2-40B4-BE49-F238E27FC236}">
                <a16:creationId xmlns="" xmlns:a16="http://schemas.microsoft.com/office/drawing/2014/main" id="{3C2E7F06-AD43-864A-86FA-0371625B21AE}"/>
              </a:ext>
            </a:extLst>
          </p:cNvPr>
          <p:cNvSpPr txBox="1"/>
          <p:nvPr/>
        </p:nvSpPr>
        <p:spPr>
          <a:xfrm>
            <a:off x="7487565" y="6426416"/>
            <a:ext cx="4524008" cy="369332"/>
          </a:xfrm>
          <a:prstGeom prst="rect">
            <a:avLst/>
          </a:prstGeom>
          <a:noFill/>
        </p:spPr>
        <p:txBody>
          <a:bodyPr wrap="square" rtlCol="0">
            <a:spAutoFit/>
          </a:bodyPr>
          <a:lstStyle/>
          <a:p>
            <a:r>
              <a:rPr lang="en-IE" dirty="0">
                <a:hlinkClick r:id="rId4"/>
              </a:rPr>
              <a:t>Source: Climate Scientist Zeke </a:t>
            </a:r>
            <a:r>
              <a:rPr lang="en-IE" sz="1800" dirty="0" err="1">
                <a:effectLst/>
                <a:latin typeface="Calibri" panose="020F0502020204030204" pitchFamily="34" charset="0"/>
                <a:ea typeface="Calibri" panose="020F0502020204030204" pitchFamily="34" charset="0"/>
                <a:cs typeface="Times New Roman" panose="02020603050405020304" pitchFamily="18" charset="0"/>
                <a:hlinkClick r:id="rId4"/>
              </a:rPr>
              <a:t>Hausfather</a:t>
            </a:r>
            <a:endParaRPr lang="en-IE" dirty="0"/>
          </a:p>
        </p:txBody>
      </p:sp>
    </p:spTree>
    <p:extLst>
      <p:ext uri="{BB962C8B-B14F-4D97-AF65-F5344CB8AC3E}">
        <p14:creationId xmlns="" xmlns:p14="http://schemas.microsoft.com/office/powerpoint/2010/main" val="22846252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Hand holding plant">
            <a:extLst>
              <a:ext uri="{FF2B5EF4-FFF2-40B4-BE49-F238E27FC236}">
                <a16:creationId xmlns="" xmlns:a16="http://schemas.microsoft.com/office/drawing/2014/main" id="{7D58FEA6-9804-4EC6-AB87-3B46B471703E}"/>
              </a:ext>
            </a:extLst>
          </p:cNvPr>
          <p:cNvPicPr>
            <a:picLocks noGrp="1" noChangeAspect="1"/>
          </p:cNvPicPr>
          <p:nvPr>
            <p:ph type="pic" sz="quarter" idx="10"/>
          </p:nvPr>
        </p:nvPicPr>
        <p:blipFill rotWithShape="1">
          <a:blip r:embed="rId3"/>
          <a:srcRect l="24068" r="27714"/>
          <a:stretch/>
        </p:blipFill>
        <p:spPr>
          <a:xfrm>
            <a:off x="388401" y="385460"/>
            <a:ext cx="4107750" cy="6087079"/>
          </a:xfrm>
        </p:spPr>
      </p:pic>
      <p:sp>
        <p:nvSpPr>
          <p:cNvPr id="7" name="Text Placeholder 6">
            <a:extLst>
              <a:ext uri="{FF2B5EF4-FFF2-40B4-BE49-F238E27FC236}">
                <a16:creationId xmlns="" xmlns:a16="http://schemas.microsoft.com/office/drawing/2014/main" id="{1884A31B-F108-11C5-7684-C2D4895628EF}"/>
              </a:ext>
            </a:extLst>
          </p:cNvPr>
          <p:cNvSpPr>
            <a:spLocks noGrp="1"/>
          </p:cNvSpPr>
          <p:nvPr>
            <p:ph type="body" sz="quarter" idx="18"/>
          </p:nvPr>
        </p:nvSpPr>
        <p:spPr>
          <a:xfrm>
            <a:off x="4639378" y="2429545"/>
            <a:ext cx="6949440" cy="2759145"/>
          </a:xfrm>
        </p:spPr>
        <p:txBody>
          <a:bodyPr/>
          <a:lstStyle/>
          <a:p>
            <a:pPr marL="0"/>
            <a:r>
              <a:rPr lang="ru-RU" dirty="0" err="1" smtClean="0"/>
              <a:t>Изправени</a:t>
            </a:r>
            <a:r>
              <a:rPr lang="ru-RU" dirty="0" smtClean="0"/>
              <a:t> </a:t>
            </a:r>
            <a:r>
              <a:rPr lang="ru-RU" dirty="0" err="1" smtClean="0"/>
              <a:t>сме</a:t>
            </a:r>
            <a:r>
              <a:rPr lang="ru-RU" dirty="0" smtClean="0"/>
              <a:t> пред огромно </a:t>
            </a:r>
            <a:r>
              <a:rPr lang="ru-RU" dirty="0" err="1" smtClean="0"/>
              <a:t>предизвикателство</a:t>
            </a:r>
            <a:r>
              <a:rPr lang="ru-RU" dirty="0" smtClean="0"/>
              <a:t>, но вече </a:t>
            </a:r>
            <a:r>
              <a:rPr lang="ru-RU" dirty="0" err="1" smtClean="0"/>
              <a:t>съществуват</a:t>
            </a:r>
            <a:r>
              <a:rPr lang="ru-RU" dirty="0" smtClean="0"/>
              <a:t> решения и </a:t>
            </a:r>
            <a:r>
              <a:rPr lang="ru-RU" dirty="0" err="1" smtClean="0"/>
              <a:t>има</a:t>
            </a:r>
            <a:r>
              <a:rPr lang="ru-RU" dirty="0" smtClean="0"/>
              <a:t> много </a:t>
            </a:r>
            <a:r>
              <a:rPr lang="ru-RU" dirty="0" err="1" smtClean="0"/>
              <a:t>ресурси</a:t>
            </a:r>
            <a:r>
              <a:rPr lang="ru-RU" dirty="0" smtClean="0"/>
              <a:t>, </a:t>
            </a:r>
            <a:r>
              <a:rPr lang="ru-RU" dirty="0" err="1" smtClean="0"/>
              <a:t>които</a:t>
            </a:r>
            <a:r>
              <a:rPr lang="ru-RU" dirty="0" smtClean="0"/>
              <a:t> се </a:t>
            </a:r>
            <a:r>
              <a:rPr lang="ru-RU" dirty="0" err="1" smtClean="0"/>
              <a:t>прилагат</a:t>
            </a:r>
            <a:r>
              <a:rPr lang="ru-RU" dirty="0" smtClean="0"/>
              <a:t> за </a:t>
            </a:r>
            <a:r>
              <a:rPr lang="ru-RU" dirty="0" err="1" smtClean="0"/>
              <a:t>справянето</a:t>
            </a:r>
            <a:r>
              <a:rPr lang="ru-RU" dirty="0" smtClean="0"/>
              <a:t> с него. Въпреки че е погрешно да се прехвърля вината върху отделни хора и големите корпорации и правителствата трябва да поемат вината и да направят драстични промени, всеки от нас трябва да поеме отговорност и всички можем да дадем своя принос за създаването на по-здрави общности и по-здрава планета.</a:t>
            </a:r>
            <a:endParaRPr lang="en-IE" dirty="0"/>
          </a:p>
        </p:txBody>
      </p:sp>
      <p:sp>
        <p:nvSpPr>
          <p:cNvPr id="2" name="TextBox 1">
            <a:extLst>
              <a:ext uri="{FF2B5EF4-FFF2-40B4-BE49-F238E27FC236}">
                <a16:creationId xmlns="" xmlns:a16="http://schemas.microsoft.com/office/drawing/2014/main" id="{26DD0E2A-B457-2002-9918-40EE6F5708EB}"/>
              </a:ext>
            </a:extLst>
          </p:cNvPr>
          <p:cNvSpPr txBox="1"/>
          <p:nvPr/>
        </p:nvSpPr>
        <p:spPr>
          <a:xfrm>
            <a:off x="4940625" y="1096679"/>
            <a:ext cx="6205429" cy="1754326"/>
          </a:xfrm>
          <a:prstGeom prst="rect">
            <a:avLst/>
          </a:prstGeom>
          <a:noFill/>
        </p:spPr>
        <p:txBody>
          <a:bodyPr wrap="square" rtlCol="0">
            <a:spAutoFit/>
          </a:bodyPr>
          <a:lstStyle/>
          <a:p>
            <a:r>
              <a:rPr lang="bg-BG" sz="3600" b="1" dirty="0" smtClean="0">
                <a:solidFill>
                  <a:srgbClr val="F3773B"/>
                </a:solidFill>
              </a:rPr>
              <a:t>Какво да направим като индивиди</a:t>
            </a:r>
            <a:r>
              <a:rPr lang="en-IE" sz="3600" b="1" dirty="0" smtClean="0">
                <a:solidFill>
                  <a:srgbClr val="F3773B"/>
                </a:solidFill>
              </a:rPr>
              <a:t>? </a:t>
            </a:r>
            <a:endParaRPr lang="en-IE" sz="3600" b="1" dirty="0">
              <a:solidFill>
                <a:srgbClr val="F3773B"/>
              </a:solidFill>
            </a:endParaRPr>
          </a:p>
          <a:p>
            <a:endParaRPr lang="en-IE" sz="3600" b="1" dirty="0">
              <a:solidFill>
                <a:schemeClr val="bg1"/>
              </a:solidFill>
            </a:endParaRPr>
          </a:p>
        </p:txBody>
      </p:sp>
    </p:spTree>
    <p:extLst>
      <p:ext uri="{BB962C8B-B14F-4D97-AF65-F5344CB8AC3E}">
        <p14:creationId xmlns="" xmlns:p14="http://schemas.microsoft.com/office/powerpoint/2010/main" val="29442521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18BCCC2B-2F0D-ACA7-9B9E-7E948841865C}"/>
              </a:ext>
            </a:extLst>
          </p:cNvPr>
          <p:cNvSpPr>
            <a:spLocks noGrp="1"/>
          </p:cNvSpPr>
          <p:nvPr>
            <p:ph type="body" sz="quarter" idx="18"/>
          </p:nvPr>
        </p:nvSpPr>
        <p:spPr/>
        <p:txBody>
          <a:bodyPr/>
          <a:lstStyle/>
          <a:p>
            <a:r>
              <a:rPr lang="bg-BG" dirty="0" smtClean="0"/>
              <a:t>АРТЪР АШ</a:t>
            </a:r>
            <a:endParaRPr lang="en-IE" dirty="0"/>
          </a:p>
        </p:txBody>
      </p:sp>
      <p:sp>
        <p:nvSpPr>
          <p:cNvPr id="4" name="Text Placeholder 3">
            <a:extLst>
              <a:ext uri="{FF2B5EF4-FFF2-40B4-BE49-F238E27FC236}">
                <a16:creationId xmlns="" xmlns:a16="http://schemas.microsoft.com/office/drawing/2014/main" id="{D64EDE94-4919-7AAA-1097-DE6F77D87195}"/>
              </a:ext>
            </a:extLst>
          </p:cNvPr>
          <p:cNvSpPr>
            <a:spLocks noGrp="1"/>
          </p:cNvSpPr>
          <p:nvPr>
            <p:ph type="body" sz="quarter" idx="19"/>
          </p:nvPr>
        </p:nvSpPr>
        <p:spPr/>
        <p:txBody>
          <a:bodyPr/>
          <a:lstStyle/>
          <a:p>
            <a:r>
              <a:rPr lang="en-IE" b="1" i="1" dirty="0" smtClean="0"/>
              <a:t>“</a:t>
            </a:r>
            <a:r>
              <a:rPr lang="ru-RU" b="1" i="1" dirty="0" smtClean="0"/>
              <a:t>ЗАПОЧНЕТЕ ОТ КЪДЕТО СТЕ.</a:t>
            </a:r>
          </a:p>
          <a:p>
            <a:r>
              <a:rPr lang="ru-RU" b="1" i="1" dirty="0" smtClean="0"/>
              <a:t>ИЗПОЛЗВАЙТЕ ТОВА, КОЕТО ИМАТЕ.</a:t>
            </a:r>
          </a:p>
          <a:p>
            <a:r>
              <a:rPr lang="ru-RU" b="1" i="1" dirty="0" smtClean="0"/>
              <a:t>НАПРАВЕТЕ КАКВОТО МОЖЕТЕ</a:t>
            </a:r>
            <a:r>
              <a:rPr lang="en-IE" b="1" i="1" dirty="0" smtClean="0"/>
              <a:t>.” </a:t>
            </a:r>
            <a:endParaRPr lang="en-IE" b="1" i="1" dirty="0"/>
          </a:p>
        </p:txBody>
      </p:sp>
      <p:pic>
        <p:nvPicPr>
          <p:cNvPr id="6" name="Picture Placeholder 5" descr="Hiker leaping across boulders near ocean">
            <a:extLst>
              <a:ext uri="{FF2B5EF4-FFF2-40B4-BE49-F238E27FC236}">
                <a16:creationId xmlns="" xmlns:a16="http://schemas.microsoft.com/office/drawing/2014/main" id="{0FA77D73-DD25-8B11-F603-E455A9F0167D}"/>
              </a:ext>
            </a:extLst>
          </p:cNvPr>
          <p:cNvPicPr>
            <a:picLocks noGrp="1" noChangeAspect="1"/>
          </p:cNvPicPr>
          <p:nvPr>
            <p:ph type="pic" sz="quarter" idx="20"/>
          </p:nvPr>
        </p:nvPicPr>
        <p:blipFill>
          <a:blip r:embed="rId2"/>
          <a:srcRect t="7768" b="7768"/>
          <a:stretch/>
        </p:blipFill>
        <p:spPr>
          <a:xfrm>
            <a:off x="-2" y="-7299"/>
            <a:ext cx="12192002" cy="6865298"/>
          </a:xfrm>
        </p:spPr>
      </p:pic>
    </p:spTree>
    <p:extLst>
      <p:ext uri="{BB962C8B-B14F-4D97-AF65-F5344CB8AC3E}">
        <p14:creationId xmlns="" xmlns:p14="http://schemas.microsoft.com/office/powerpoint/2010/main" val="19376292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 xmlns:a16="http://schemas.microsoft.com/office/drawing/2014/main" id="{EE28F512-1742-42EA-7AB2-F31A55027F90}"/>
              </a:ext>
            </a:extLst>
          </p:cNvPr>
          <p:cNvSpPr>
            <a:spLocks noGrp="1"/>
          </p:cNvSpPr>
          <p:nvPr>
            <p:ph type="body" sz="quarter" idx="18"/>
          </p:nvPr>
        </p:nvSpPr>
        <p:spPr>
          <a:xfrm>
            <a:off x="866756" y="1228721"/>
            <a:ext cx="10479218" cy="4233558"/>
          </a:xfrm>
        </p:spPr>
        <p:txBody>
          <a:bodyPr/>
          <a:lstStyle/>
          <a:p>
            <a:pPr marL="0"/>
            <a:r>
              <a:rPr lang="ru-RU" b="1" dirty="0" err="1" smtClean="0">
                <a:solidFill>
                  <a:srgbClr val="354F92"/>
                </a:solidFill>
              </a:rPr>
              <a:t>Промяната</a:t>
            </a:r>
            <a:r>
              <a:rPr lang="ru-RU" b="1" dirty="0" smtClean="0">
                <a:solidFill>
                  <a:srgbClr val="354F92"/>
                </a:solidFill>
              </a:rPr>
              <a:t> в </a:t>
            </a:r>
            <a:r>
              <a:rPr lang="ru-RU" b="1" dirty="0" err="1" smtClean="0">
                <a:solidFill>
                  <a:srgbClr val="354F92"/>
                </a:solidFill>
              </a:rPr>
              <a:t>диетата</a:t>
            </a:r>
            <a:r>
              <a:rPr lang="ru-RU" b="1" dirty="0" smtClean="0">
                <a:solidFill>
                  <a:srgbClr val="354F92"/>
                </a:solidFill>
              </a:rPr>
              <a:t> </a:t>
            </a:r>
            <a:r>
              <a:rPr lang="ru-RU" b="1" dirty="0" err="1" smtClean="0">
                <a:solidFill>
                  <a:srgbClr val="354F92"/>
                </a:solidFill>
              </a:rPr>
              <a:t>ви</a:t>
            </a:r>
            <a:r>
              <a:rPr lang="ru-RU" b="1" dirty="0" smtClean="0">
                <a:solidFill>
                  <a:srgbClr val="354F92"/>
                </a:solidFill>
              </a:rPr>
              <a:t> </a:t>
            </a:r>
            <a:r>
              <a:rPr lang="ru-RU" dirty="0" err="1" smtClean="0">
                <a:solidFill>
                  <a:srgbClr val="354F92"/>
                </a:solidFill>
              </a:rPr>
              <a:t>може</a:t>
            </a:r>
            <a:r>
              <a:rPr lang="ru-RU" dirty="0" smtClean="0">
                <a:solidFill>
                  <a:srgbClr val="354F92"/>
                </a:solidFill>
              </a:rPr>
              <a:t> да </a:t>
            </a:r>
            <a:r>
              <a:rPr lang="ru-RU" dirty="0" err="1" smtClean="0">
                <a:solidFill>
                  <a:srgbClr val="354F92"/>
                </a:solidFill>
              </a:rPr>
              <a:t>бъде</a:t>
            </a:r>
            <a:r>
              <a:rPr lang="ru-RU" dirty="0" smtClean="0">
                <a:solidFill>
                  <a:srgbClr val="354F92"/>
                </a:solidFill>
              </a:rPr>
              <a:t> от </a:t>
            </a:r>
            <a:r>
              <a:rPr lang="ru-RU" dirty="0" err="1" smtClean="0">
                <a:solidFill>
                  <a:srgbClr val="354F92"/>
                </a:solidFill>
              </a:rPr>
              <a:t>полза</a:t>
            </a:r>
            <a:r>
              <a:rPr lang="ru-RU" dirty="0" smtClean="0">
                <a:solidFill>
                  <a:srgbClr val="354F92"/>
                </a:solidFill>
              </a:rPr>
              <a:t> за </a:t>
            </a:r>
            <a:r>
              <a:rPr lang="ru-RU" dirty="0" err="1" smtClean="0">
                <a:solidFill>
                  <a:srgbClr val="354F92"/>
                </a:solidFill>
              </a:rPr>
              <a:t>здравето</a:t>
            </a:r>
            <a:r>
              <a:rPr lang="ru-RU" dirty="0" smtClean="0">
                <a:solidFill>
                  <a:srgbClr val="354F92"/>
                </a:solidFill>
              </a:rPr>
              <a:t> на </a:t>
            </a:r>
            <a:r>
              <a:rPr lang="ru-RU" dirty="0" err="1" smtClean="0">
                <a:solidFill>
                  <a:srgbClr val="354F92"/>
                </a:solidFill>
              </a:rPr>
              <a:t>планетата</a:t>
            </a:r>
            <a:r>
              <a:rPr lang="ru-RU" dirty="0" smtClean="0">
                <a:solidFill>
                  <a:srgbClr val="354F92"/>
                </a:solidFill>
              </a:rPr>
              <a:t> и </a:t>
            </a:r>
            <a:r>
              <a:rPr lang="ru-RU" dirty="0" err="1" smtClean="0">
                <a:solidFill>
                  <a:srgbClr val="354F92"/>
                </a:solidFill>
              </a:rPr>
              <a:t>вашето</a:t>
            </a:r>
            <a:r>
              <a:rPr lang="ru-RU" dirty="0" smtClean="0">
                <a:solidFill>
                  <a:srgbClr val="354F92"/>
                </a:solidFill>
              </a:rPr>
              <a:t> </a:t>
            </a:r>
            <a:r>
              <a:rPr lang="ru-RU" dirty="0" err="1" smtClean="0">
                <a:solidFill>
                  <a:srgbClr val="354F92"/>
                </a:solidFill>
              </a:rPr>
              <a:t>собствено</a:t>
            </a:r>
            <a:r>
              <a:rPr lang="ru-RU" dirty="0" smtClean="0">
                <a:solidFill>
                  <a:srgbClr val="354F92"/>
                </a:solidFill>
              </a:rPr>
              <a:t> </a:t>
            </a:r>
            <a:r>
              <a:rPr lang="ru-RU" dirty="0" err="1" smtClean="0">
                <a:solidFill>
                  <a:srgbClr val="354F92"/>
                </a:solidFill>
              </a:rPr>
              <a:t>здраве</a:t>
            </a:r>
            <a:r>
              <a:rPr lang="ru-RU" dirty="0" smtClean="0">
                <a:solidFill>
                  <a:srgbClr val="354F92"/>
                </a:solidFill>
              </a:rPr>
              <a:t>. </a:t>
            </a:r>
            <a:r>
              <a:rPr lang="ru-RU" dirty="0" err="1" smtClean="0">
                <a:solidFill>
                  <a:srgbClr val="354F92"/>
                </a:solidFill>
              </a:rPr>
              <a:t>Преминаването</a:t>
            </a:r>
            <a:r>
              <a:rPr lang="ru-RU" dirty="0" smtClean="0">
                <a:solidFill>
                  <a:srgbClr val="354F92"/>
                </a:solidFill>
              </a:rPr>
              <a:t> </a:t>
            </a:r>
            <a:r>
              <a:rPr lang="ru-RU" dirty="0" err="1" smtClean="0">
                <a:solidFill>
                  <a:srgbClr val="354F92"/>
                </a:solidFill>
              </a:rPr>
              <a:t>към</a:t>
            </a:r>
            <a:r>
              <a:rPr lang="ru-RU" dirty="0" smtClean="0">
                <a:solidFill>
                  <a:srgbClr val="354F92"/>
                </a:solidFill>
              </a:rPr>
              <a:t> диета с </a:t>
            </a:r>
            <a:r>
              <a:rPr lang="ru-RU" dirty="0" err="1" smtClean="0">
                <a:solidFill>
                  <a:srgbClr val="354F92"/>
                </a:solidFill>
              </a:rPr>
              <a:t>по-високо</a:t>
            </a:r>
            <a:r>
              <a:rPr lang="ru-RU" dirty="0" smtClean="0">
                <a:solidFill>
                  <a:srgbClr val="354F92"/>
                </a:solidFill>
              </a:rPr>
              <a:t> </a:t>
            </a:r>
            <a:r>
              <a:rPr lang="ru-RU" dirty="0" err="1" smtClean="0">
                <a:solidFill>
                  <a:srgbClr val="354F92"/>
                </a:solidFill>
              </a:rPr>
              <a:t>съдържание</a:t>
            </a:r>
            <a:r>
              <a:rPr lang="ru-RU" dirty="0" smtClean="0">
                <a:solidFill>
                  <a:srgbClr val="354F92"/>
                </a:solidFill>
              </a:rPr>
              <a:t> на </a:t>
            </a:r>
            <a:r>
              <a:rPr lang="ru-RU" dirty="0" err="1" smtClean="0">
                <a:solidFill>
                  <a:srgbClr val="354F92"/>
                </a:solidFill>
              </a:rPr>
              <a:t>фибри</a:t>
            </a:r>
            <a:r>
              <a:rPr lang="ru-RU" dirty="0" smtClean="0">
                <a:solidFill>
                  <a:srgbClr val="354F92"/>
                </a:solidFill>
              </a:rPr>
              <a:t> е </a:t>
            </a:r>
            <a:r>
              <a:rPr lang="ru-RU" dirty="0" err="1" smtClean="0">
                <a:solidFill>
                  <a:srgbClr val="354F92"/>
                </a:solidFill>
              </a:rPr>
              <a:t>по-добро</a:t>
            </a:r>
            <a:r>
              <a:rPr lang="ru-RU" dirty="0" smtClean="0">
                <a:solidFill>
                  <a:srgbClr val="354F92"/>
                </a:solidFill>
              </a:rPr>
              <a:t> за </a:t>
            </a:r>
            <a:r>
              <a:rPr lang="ru-RU" dirty="0" err="1" smtClean="0">
                <a:solidFill>
                  <a:srgbClr val="354F92"/>
                </a:solidFill>
              </a:rPr>
              <a:t>вашето</a:t>
            </a:r>
            <a:r>
              <a:rPr lang="ru-RU" dirty="0" smtClean="0">
                <a:solidFill>
                  <a:srgbClr val="354F92"/>
                </a:solidFill>
              </a:rPr>
              <a:t> </a:t>
            </a:r>
            <a:r>
              <a:rPr lang="ru-RU" dirty="0" err="1" smtClean="0">
                <a:solidFill>
                  <a:srgbClr val="354F92"/>
                </a:solidFill>
              </a:rPr>
              <a:t>здраве</a:t>
            </a:r>
            <a:r>
              <a:rPr lang="ru-RU" dirty="0" smtClean="0">
                <a:solidFill>
                  <a:srgbClr val="354F92"/>
                </a:solidFill>
              </a:rPr>
              <a:t>. </a:t>
            </a:r>
            <a:r>
              <a:rPr lang="ru-RU" dirty="0" err="1" smtClean="0">
                <a:solidFill>
                  <a:srgbClr val="354F92"/>
                </a:solidFill>
              </a:rPr>
              <a:t>Преминаването</a:t>
            </a:r>
            <a:r>
              <a:rPr lang="ru-RU" dirty="0" smtClean="0">
                <a:solidFill>
                  <a:srgbClr val="354F92"/>
                </a:solidFill>
              </a:rPr>
              <a:t> </a:t>
            </a:r>
            <a:r>
              <a:rPr lang="ru-RU" dirty="0" err="1" smtClean="0">
                <a:solidFill>
                  <a:srgbClr val="354F92"/>
                </a:solidFill>
              </a:rPr>
              <a:t>към</a:t>
            </a:r>
            <a:r>
              <a:rPr lang="ru-RU" dirty="0" smtClean="0">
                <a:solidFill>
                  <a:srgbClr val="354F92"/>
                </a:solidFill>
              </a:rPr>
              <a:t> </a:t>
            </a:r>
            <a:r>
              <a:rPr lang="ru-RU" dirty="0" err="1" smtClean="0">
                <a:solidFill>
                  <a:srgbClr val="354F92"/>
                </a:solidFill>
              </a:rPr>
              <a:t>веганска</a:t>
            </a:r>
            <a:r>
              <a:rPr lang="ru-RU" dirty="0" smtClean="0">
                <a:solidFill>
                  <a:srgbClr val="354F92"/>
                </a:solidFill>
              </a:rPr>
              <a:t> диета </a:t>
            </a:r>
            <a:r>
              <a:rPr lang="ru-RU" dirty="0" err="1" smtClean="0">
                <a:solidFill>
                  <a:srgbClr val="354F92"/>
                </a:solidFill>
              </a:rPr>
              <a:t>може</a:t>
            </a:r>
            <a:r>
              <a:rPr lang="ru-RU" dirty="0" smtClean="0">
                <a:solidFill>
                  <a:srgbClr val="354F92"/>
                </a:solidFill>
              </a:rPr>
              <a:t> да </a:t>
            </a:r>
            <a:r>
              <a:rPr lang="ru-RU" dirty="0" err="1" smtClean="0">
                <a:solidFill>
                  <a:srgbClr val="354F92"/>
                </a:solidFill>
              </a:rPr>
              <a:t>бъде</a:t>
            </a:r>
            <a:r>
              <a:rPr lang="ru-RU" dirty="0" smtClean="0">
                <a:solidFill>
                  <a:srgbClr val="354F92"/>
                </a:solidFill>
              </a:rPr>
              <a:t> </a:t>
            </a:r>
            <a:r>
              <a:rPr lang="ru-RU" dirty="0" err="1" smtClean="0">
                <a:solidFill>
                  <a:srgbClr val="354F92"/>
                </a:solidFill>
              </a:rPr>
              <a:t>най-щадящият</a:t>
            </a:r>
            <a:r>
              <a:rPr lang="ru-RU" dirty="0" smtClean="0">
                <a:solidFill>
                  <a:srgbClr val="354F92"/>
                </a:solidFill>
              </a:rPr>
              <a:t> </a:t>
            </a:r>
            <a:r>
              <a:rPr lang="ru-RU" dirty="0" err="1" smtClean="0">
                <a:solidFill>
                  <a:srgbClr val="354F92"/>
                </a:solidFill>
              </a:rPr>
              <a:t>планетата</a:t>
            </a:r>
            <a:r>
              <a:rPr lang="ru-RU" dirty="0" smtClean="0">
                <a:solidFill>
                  <a:srgbClr val="354F92"/>
                </a:solidFill>
              </a:rPr>
              <a:t> вариант, но и без </a:t>
            </a:r>
            <a:r>
              <a:rPr lang="ru-RU" dirty="0" err="1" smtClean="0">
                <a:solidFill>
                  <a:srgbClr val="354F92"/>
                </a:solidFill>
              </a:rPr>
              <a:t>тази</a:t>
            </a:r>
            <a:r>
              <a:rPr lang="ru-RU" dirty="0" smtClean="0">
                <a:solidFill>
                  <a:srgbClr val="354F92"/>
                </a:solidFill>
              </a:rPr>
              <a:t> значима </a:t>
            </a:r>
            <a:r>
              <a:rPr lang="ru-RU" dirty="0" err="1" smtClean="0">
                <a:solidFill>
                  <a:srgbClr val="354F92"/>
                </a:solidFill>
              </a:rPr>
              <a:t>промяна</a:t>
            </a:r>
            <a:r>
              <a:rPr lang="ru-RU" dirty="0" smtClean="0">
                <a:solidFill>
                  <a:srgbClr val="354F92"/>
                </a:solidFill>
              </a:rPr>
              <a:t> </a:t>
            </a:r>
            <a:r>
              <a:rPr lang="ru-RU" dirty="0" err="1" smtClean="0">
                <a:solidFill>
                  <a:srgbClr val="354F92"/>
                </a:solidFill>
              </a:rPr>
              <a:t>има</a:t>
            </a:r>
            <a:r>
              <a:rPr lang="ru-RU" dirty="0" smtClean="0">
                <a:solidFill>
                  <a:srgbClr val="354F92"/>
                </a:solidFill>
              </a:rPr>
              <a:t> малки </a:t>
            </a:r>
            <a:r>
              <a:rPr lang="ru-RU" dirty="0" err="1" smtClean="0">
                <a:solidFill>
                  <a:srgbClr val="354F92"/>
                </a:solidFill>
              </a:rPr>
              <a:t>стъпки</a:t>
            </a:r>
            <a:r>
              <a:rPr lang="ru-RU" dirty="0" smtClean="0">
                <a:solidFill>
                  <a:srgbClr val="354F92"/>
                </a:solidFill>
              </a:rPr>
              <a:t>, </a:t>
            </a:r>
            <a:r>
              <a:rPr lang="ru-RU" dirty="0" err="1" smtClean="0">
                <a:solidFill>
                  <a:srgbClr val="354F92"/>
                </a:solidFill>
              </a:rPr>
              <a:t>които</a:t>
            </a:r>
            <a:r>
              <a:rPr lang="ru-RU" dirty="0" smtClean="0">
                <a:solidFill>
                  <a:srgbClr val="354F92"/>
                </a:solidFill>
              </a:rPr>
              <a:t> можете да направите и </a:t>
            </a:r>
            <a:r>
              <a:rPr lang="ru-RU" dirty="0" err="1" smtClean="0">
                <a:solidFill>
                  <a:srgbClr val="354F92"/>
                </a:solidFill>
              </a:rPr>
              <a:t>които</a:t>
            </a:r>
            <a:r>
              <a:rPr lang="ru-RU" dirty="0" smtClean="0">
                <a:solidFill>
                  <a:srgbClr val="354F92"/>
                </a:solidFill>
              </a:rPr>
              <a:t> </a:t>
            </a:r>
            <a:r>
              <a:rPr lang="ru-RU" dirty="0" err="1" smtClean="0">
                <a:solidFill>
                  <a:srgbClr val="354F92"/>
                </a:solidFill>
              </a:rPr>
              <a:t>могат</a:t>
            </a:r>
            <a:r>
              <a:rPr lang="ru-RU" dirty="0" smtClean="0">
                <a:solidFill>
                  <a:srgbClr val="354F92"/>
                </a:solidFill>
              </a:rPr>
              <a:t> да </a:t>
            </a:r>
            <a:r>
              <a:rPr lang="ru-RU" dirty="0" err="1" smtClean="0">
                <a:solidFill>
                  <a:srgbClr val="354F92"/>
                </a:solidFill>
              </a:rPr>
              <a:t>имат</a:t>
            </a:r>
            <a:r>
              <a:rPr lang="ru-RU" dirty="0" smtClean="0">
                <a:solidFill>
                  <a:srgbClr val="354F92"/>
                </a:solidFill>
              </a:rPr>
              <a:t> </a:t>
            </a:r>
            <a:r>
              <a:rPr lang="ru-RU" dirty="0" err="1" smtClean="0">
                <a:solidFill>
                  <a:srgbClr val="354F92"/>
                </a:solidFill>
              </a:rPr>
              <a:t>голям</a:t>
            </a:r>
            <a:r>
              <a:rPr lang="ru-RU" dirty="0" smtClean="0">
                <a:solidFill>
                  <a:srgbClr val="354F92"/>
                </a:solidFill>
              </a:rPr>
              <a:t> </a:t>
            </a:r>
            <a:r>
              <a:rPr lang="ru-RU" dirty="0" err="1" smtClean="0">
                <a:solidFill>
                  <a:srgbClr val="354F92"/>
                </a:solidFill>
              </a:rPr>
              <a:t>ефект</a:t>
            </a:r>
            <a:r>
              <a:rPr lang="ru-RU" dirty="0" smtClean="0">
                <a:solidFill>
                  <a:srgbClr val="354F92"/>
                </a:solidFill>
              </a:rPr>
              <a:t> </a:t>
            </a:r>
            <a:r>
              <a:rPr lang="ru-RU" dirty="0" err="1" smtClean="0">
                <a:solidFill>
                  <a:srgbClr val="354F92"/>
                </a:solidFill>
              </a:rPr>
              <a:t>върху</a:t>
            </a:r>
            <a:r>
              <a:rPr lang="ru-RU" dirty="0" smtClean="0">
                <a:solidFill>
                  <a:srgbClr val="354F92"/>
                </a:solidFill>
              </a:rPr>
              <a:t> </a:t>
            </a:r>
            <a:r>
              <a:rPr lang="ru-RU" dirty="0" err="1" smtClean="0">
                <a:solidFill>
                  <a:srgbClr val="354F92"/>
                </a:solidFill>
              </a:rPr>
              <a:t>въздействието</a:t>
            </a:r>
            <a:r>
              <a:rPr lang="ru-RU" dirty="0" smtClean="0">
                <a:solidFill>
                  <a:srgbClr val="354F92"/>
                </a:solidFill>
              </a:rPr>
              <a:t> от </a:t>
            </a:r>
            <a:r>
              <a:rPr lang="ru-RU" dirty="0" err="1" smtClean="0">
                <a:solidFill>
                  <a:srgbClr val="354F92"/>
                </a:solidFill>
              </a:rPr>
              <a:t>нашите</a:t>
            </a:r>
            <a:r>
              <a:rPr lang="ru-RU" dirty="0" smtClean="0">
                <a:solidFill>
                  <a:srgbClr val="354F92"/>
                </a:solidFill>
              </a:rPr>
              <a:t> храни.</a:t>
            </a:r>
          </a:p>
          <a:p>
            <a:pPr marL="0"/>
            <a:r>
              <a:rPr lang="ru-RU" b="1" dirty="0" smtClean="0">
                <a:solidFill>
                  <a:srgbClr val="354F92"/>
                </a:solidFill>
              </a:rPr>
              <a:t>Яжте по-малко месо, </a:t>
            </a:r>
            <a:r>
              <a:rPr lang="ru-RU" dirty="0" smtClean="0">
                <a:solidFill>
                  <a:srgbClr val="354F92"/>
                </a:solidFill>
              </a:rPr>
              <a:t>особено червено, което има най-голямо въздействие върху околната среда и намалете млечните продукти или ги заменете с немлечни алтернативи.</a:t>
            </a:r>
          </a:p>
          <a:p>
            <a:pPr marL="0"/>
            <a:r>
              <a:rPr lang="ru-RU" dirty="0" err="1" smtClean="0">
                <a:solidFill>
                  <a:srgbClr val="354F92"/>
                </a:solidFill>
              </a:rPr>
              <a:t>Опитайте</a:t>
            </a:r>
            <a:r>
              <a:rPr lang="ru-RU" dirty="0" smtClean="0">
                <a:solidFill>
                  <a:srgbClr val="354F92"/>
                </a:solidFill>
              </a:rPr>
              <a:t> се да изберете </a:t>
            </a:r>
            <a:r>
              <a:rPr lang="ru-RU" b="1" dirty="0" smtClean="0">
                <a:solidFill>
                  <a:srgbClr val="354F92"/>
                </a:solidFill>
              </a:rPr>
              <a:t>местно </a:t>
            </a:r>
            <a:r>
              <a:rPr lang="ru-RU" b="1" dirty="0" err="1" smtClean="0">
                <a:solidFill>
                  <a:srgbClr val="354F92"/>
                </a:solidFill>
              </a:rPr>
              <a:t>произведени</a:t>
            </a:r>
            <a:r>
              <a:rPr lang="ru-RU" b="1" dirty="0" smtClean="0">
                <a:solidFill>
                  <a:srgbClr val="354F92"/>
                </a:solidFill>
              </a:rPr>
              <a:t> </a:t>
            </a:r>
            <a:r>
              <a:rPr lang="ru-RU" b="1" dirty="0" err="1" smtClean="0">
                <a:solidFill>
                  <a:srgbClr val="354F92"/>
                </a:solidFill>
              </a:rPr>
              <a:t>пресни</a:t>
            </a:r>
            <a:r>
              <a:rPr lang="ru-RU" b="1" dirty="0" smtClean="0">
                <a:solidFill>
                  <a:srgbClr val="354F92"/>
                </a:solidFill>
              </a:rPr>
              <a:t>, </a:t>
            </a:r>
            <a:r>
              <a:rPr lang="ru-RU" b="1" dirty="0" err="1" smtClean="0">
                <a:solidFill>
                  <a:srgbClr val="354F92"/>
                </a:solidFill>
              </a:rPr>
              <a:t>сезонни</a:t>
            </a:r>
            <a:r>
              <a:rPr lang="ru-RU" b="1" dirty="0" smtClean="0">
                <a:solidFill>
                  <a:srgbClr val="354F92"/>
                </a:solidFill>
              </a:rPr>
              <a:t> </a:t>
            </a:r>
            <a:r>
              <a:rPr lang="ru-RU" b="1" dirty="0" err="1" smtClean="0">
                <a:solidFill>
                  <a:srgbClr val="354F92"/>
                </a:solidFill>
              </a:rPr>
              <a:t>продукти</a:t>
            </a:r>
            <a:r>
              <a:rPr lang="ru-RU" dirty="0" smtClean="0">
                <a:solidFill>
                  <a:srgbClr val="354F92"/>
                </a:solidFill>
              </a:rPr>
              <a:t>, за да </a:t>
            </a:r>
            <a:r>
              <a:rPr lang="ru-RU" dirty="0" err="1" smtClean="0">
                <a:solidFill>
                  <a:srgbClr val="354F92"/>
                </a:solidFill>
              </a:rPr>
              <a:t>помогнете</a:t>
            </a:r>
            <a:r>
              <a:rPr lang="ru-RU" dirty="0" smtClean="0">
                <a:solidFill>
                  <a:srgbClr val="354F92"/>
                </a:solidFill>
              </a:rPr>
              <a:t> за </a:t>
            </a:r>
            <a:r>
              <a:rPr lang="ru-RU" dirty="0" err="1" smtClean="0">
                <a:solidFill>
                  <a:srgbClr val="354F92"/>
                </a:solidFill>
              </a:rPr>
              <a:t>намаляване</a:t>
            </a:r>
            <a:r>
              <a:rPr lang="ru-RU" dirty="0" smtClean="0">
                <a:solidFill>
                  <a:srgbClr val="354F92"/>
                </a:solidFill>
              </a:rPr>
              <a:t> на </a:t>
            </a:r>
            <a:r>
              <a:rPr lang="ru-RU" dirty="0" err="1" smtClean="0">
                <a:solidFill>
                  <a:srgbClr val="354F92"/>
                </a:solidFill>
              </a:rPr>
              <a:t>въглеродните</a:t>
            </a:r>
            <a:r>
              <a:rPr lang="ru-RU" dirty="0" smtClean="0">
                <a:solidFill>
                  <a:srgbClr val="354F92"/>
                </a:solidFill>
              </a:rPr>
              <a:t> </a:t>
            </a:r>
            <a:r>
              <a:rPr lang="ru-RU" dirty="0" err="1" smtClean="0">
                <a:solidFill>
                  <a:srgbClr val="354F92"/>
                </a:solidFill>
              </a:rPr>
              <a:t>емисии</a:t>
            </a:r>
            <a:r>
              <a:rPr lang="ru-RU" dirty="0" smtClean="0">
                <a:solidFill>
                  <a:srgbClr val="354F92"/>
                </a:solidFill>
              </a:rPr>
              <a:t> от </a:t>
            </a:r>
            <a:r>
              <a:rPr lang="ru-RU" dirty="0" err="1" smtClean="0">
                <a:solidFill>
                  <a:srgbClr val="354F92"/>
                </a:solidFill>
              </a:rPr>
              <a:t>транспортиране</a:t>
            </a:r>
            <a:r>
              <a:rPr lang="ru-RU" dirty="0" smtClean="0">
                <a:solidFill>
                  <a:srgbClr val="354F92"/>
                </a:solidFill>
              </a:rPr>
              <a:t>, </a:t>
            </a:r>
            <a:r>
              <a:rPr lang="ru-RU" dirty="0" err="1" smtClean="0">
                <a:solidFill>
                  <a:srgbClr val="354F92"/>
                </a:solidFill>
              </a:rPr>
              <a:t>консервиране</a:t>
            </a:r>
            <a:r>
              <a:rPr lang="ru-RU" dirty="0" smtClean="0">
                <a:solidFill>
                  <a:srgbClr val="354F92"/>
                </a:solidFill>
              </a:rPr>
              <a:t> и </a:t>
            </a:r>
            <a:r>
              <a:rPr lang="ru-RU" dirty="0" err="1" smtClean="0">
                <a:solidFill>
                  <a:srgbClr val="354F92"/>
                </a:solidFill>
              </a:rPr>
              <a:t>продължително</a:t>
            </a:r>
            <a:r>
              <a:rPr lang="ru-RU" dirty="0" smtClean="0">
                <a:solidFill>
                  <a:srgbClr val="354F92"/>
                </a:solidFill>
              </a:rPr>
              <a:t> </a:t>
            </a:r>
            <a:r>
              <a:rPr lang="ru-RU" dirty="0" err="1" smtClean="0">
                <a:solidFill>
                  <a:srgbClr val="354F92"/>
                </a:solidFill>
              </a:rPr>
              <a:t>охлаждане</a:t>
            </a:r>
            <a:r>
              <a:rPr lang="ru-RU" dirty="0" smtClean="0">
                <a:solidFill>
                  <a:srgbClr val="354F92"/>
                </a:solidFill>
              </a:rPr>
              <a:t>.  </a:t>
            </a:r>
            <a:endParaRPr lang="en-IE" dirty="0"/>
          </a:p>
        </p:txBody>
      </p:sp>
      <p:sp>
        <p:nvSpPr>
          <p:cNvPr id="5" name="Text Placeholder 4">
            <a:extLst>
              <a:ext uri="{FF2B5EF4-FFF2-40B4-BE49-F238E27FC236}">
                <a16:creationId xmlns="" xmlns:a16="http://schemas.microsoft.com/office/drawing/2014/main" id="{78E90407-43DC-A6B6-3655-4BD2663E1794}"/>
              </a:ext>
            </a:extLst>
          </p:cNvPr>
          <p:cNvSpPr>
            <a:spLocks noGrp="1"/>
          </p:cNvSpPr>
          <p:nvPr>
            <p:ph type="body" sz="quarter" idx="16"/>
          </p:nvPr>
        </p:nvSpPr>
        <p:spPr>
          <a:xfrm>
            <a:off x="523856" y="425067"/>
            <a:ext cx="10479218" cy="803654"/>
          </a:xfrm>
        </p:spPr>
        <p:txBody>
          <a:bodyPr/>
          <a:lstStyle/>
          <a:p>
            <a:r>
              <a:rPr lang="bg-BG" dirty="0" smtClean="0"/>
              <a:t>Променете диетата си!</a:t>
            </a:r>
            <a:endParaRPr lang="en-IE" dirty="0"/>
          </a:p>
        </p:txBody>
      </p:sp>
      <p:sp>
        <p:nvSpPr>
          <p:cNvPr id="8" name="TextBox 7">
            <a:extLst>
              <a:ext uri="{FF2B5EF4-FFF2-40B4-BE49-F238E27FC236}">
                <a16:creationId xmlns="" xmlns:a16="http://schemas.microsoft.com/office/drawing/2014/main" id="{E49154DC-1D60-C448-4306-4CD82534A1CA}"/>
              </a:ext>
            </a:extLst>
          </p:cNvPr>
          <p:cNvSpPr txBox="1"/>
          <p:nvPr/>
        </p:nvSpPr>
        <p:spPr>
          <a:xfrm>
            <a:off x="904856" y="6048772"/>
            <a:ext cx="6756400" cy="369332"/>
          </a:xfrm>
          <a:prstGeom prst="rect">
            <a:avLst/>
          </a:prstGeom>
          <a:noFill/>
        </p:spPr>
        <p:txBody>
          <a:bodyPr wrap="square" rtlCol="0">
            <a:spAutoFit/>
          </a:bodyPr>
          <a:lstStyle/>
          <a:p>
            <a:r>
              <a:rPr lang="en-IE" dirty="0"/>
              <a:t>Source: </a:t>
            </a:r>
            <a:r>
              <a:rPr lang="en-IE" dirty="0">
                <a:hlinkClick r:id="rId2"/>
              </a:rPr>
              <a:t>United Nations Act Now </a:t>
            </a:r>
            <a:r>
              <a:rPr lang="en-IE" dirty="0"/>
              <a:t>and </a:t>
            </a:r>
            <a:r>
              <a:rPr lang="en-IE" dirty="0">
                <a:hlinkClick r:id="rId3"/>
              </a:rPr>
              <a:t>Imperial College London  </a:t>
            </a:r>
            <a:endParaRPr lang="en-IE" dirty="0"/>
          </a:p>
        </p:txBody>
      </p:sp>
    </p:spTree>
    <p:extLst>
      <p:ext uri="{BB962C8B-B14F-4D97-AF65-F5344CB8AC3E}">
        <p14:creationId xmlns="" xmlns:p14="http://schemas.microsoft.com/office/powerpoint/2010/main" val="60593307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 xmlns:a16="http://schemas.microsoft.com/office/drawing/2014/main" id="{EE28F512-1742-42EA-7AB2-F31A55027F90}"/>
              </a:ext>
            </a:extLst>
          </p:cNvPr>
          <p:cNvSpPr>
            <a:spLocks noGrp="1"/>
          </p:cNvSpPr>
          <p:nvPr>
            <p:ph type="body" sz="quarter" idx="18"/>
          </p:nvPr>
        </p:nvSpPr>
        <p:spPr>
          <a:xfrm>
            <a:off x="784086" y="1228721"/>
            <a:ext cx="10741712" cy="4469327"/>
          </a:xfrm>
        </p:spPr>
        <p:txBody>
          <a:bodyPr/>
          <a:lstStyle/>
          <a:p>
            <a:pPr marL="0"/>
            <a:r>
              <a:rPr lang="ru-RU" dirty="0" err="1" smtClean="0">
                <a:solidFill>
                  <a:srgbClr val="354F92"/>
                </a:solidFill>
              </a:rPr>
              <a:t>През</a:t>
            </a:r>
            <a:r>
              <a:rPr lang="ru-RU" dirty="0" smtClean="0">
                <a:solidFill>
                  <a:srgbClr val="354F92"/>
                </a:solidFill>
              </a:rPr>
              <a:t> 2017 г. 27% от </a:t>
            </a:r>
            <a:r>
              <a:rPr lang="ru-RU" dirty="0" err="1" smtClean="0">
                <a:solidFill>
                  <a:srgbClr val="354F92"/>
                </a:solidFill>
              </a:rPr>
              <a:t>емисиите</a:t>
            </a:r>
            <a:r>
              <a:rPr lang="ru-RU" dirty="0" smtClean="0">
                <a:solidFill>
                  <a:srgbClr val="354F92"/>
                </a:solidFill>
              </a:rPr>
              <a:t> на </a:t>
            </a:r>
            <a:r>
              <a:rPr lang="ru-RU" dirty="0" err="1" smtClean="0">
                <a:solidFill>
                  <a:srgbClr val="354F92"/>
                </a:solidFill>
              </a:rPr>
              <a:t>парникови</a:t>
            </a:r>
            <a:r>
              <a:rPr lang="ru-RU" dirty="0" smtClean="0">
                <a:solidFill>
                  <a:srgbClr val="354F92"/>
                </a:solidFill>
              </a:rPr>
              <a:t> </a:t>
            </a:r>
            <a:r>
              <a:rPr lang="ru-RU" dirty="0" err="1" smtClean="0">
                <a:solidFill>
                  <a:srgbClr val="354F92"/>
                </a:solidFill>
              </a:rPr>
              <a:t>газове</a:t>
            </a:r>
            <a:r>
              <a:rPr lang="ru-RU" dirty="0" smtClean="0">
                <a:solidFill>
                  <a:srgbClr val="354F92"/>
                </a:solidFill>
              </a:rPr>
              <a:t> в ЕС </a:t>
            </a:r>
            <a:r>
              <a:rPr lang="ru-RU" dirty="0" err="1" smtClean="0">
                <a:solidFill>
                  <a:srgbClr val="354F92"/>
                </a:solidFill>
              </a:rPr>
              <a:t>идват</a:t>
            </a:r>
            <a:r>
              <a:rPr lang="ru-RU" dirty="0" smtClean="0">
                <a:solidFill>
                  <a:srgbClr val="354F92"/>
                </a:solidFill>
              </a:rPr>
              <a:t> от </a:t>
            </a:r>
            <a:r>
              <a:rPr lang="ru-RU" dirty="0" err="1" smtClean="0">
                <a:solidFill>
                  <a:srgbClr val="354F92"/>
                </a:solidFill>
              </a:rPr>
              <a:t>транспортния</a:t>
            </a:r>
            <a:r>
              <a:rPr lang="ru-RU" dirty="0" smtClean="0">
                <a:solidFill>
                  <a:srgbClr val="354F92"/>
                </a:solidFill>
              </a:rPr>
              <a:t> сектор. Ако всеки направи промени в навиците си за пътуване, можем да окажем значително влияние върху общите емисии. Вместо да се качвате в колата, за да отидете на работа, изберете обществен транспорт, ходене пеша или колело. Физическите упражнения сутрин също ни осигуряват редица физически и психически ползи. Когато шофирането е неизбежно, разгледайте платформите за споделено пътуване или наемете кола. </a:t>
            </a:r>
            <a:r>
              <a:rPr lang="ru-RU" dirty="0" err="1" smtClean="0">
                <a:solidFill>
                  <a:srgbClr val="354F92"/>
                </a:solidFill>
              </a:rPr>
              <a:t>Ако</a:t>
            </a:r>
            <a:r>
              <a:rPr lang="ru-RU" dirty="0" smtClean="0">
                <a:solidFill>
                  <a:srgbClr val="354F92"/>
                </a:solidFill>
              </a:rPr>
              <a:t> </a:t>
            </a:r>
            <a:r>
              <a:rPr lang="ru-RU" dirty="0" err="1" smtClean="0">
                <a:solidFill>
                  <a:srgbClr val="354F92"/>
                </a:solidFill>
              </a:rPr>
              <a:t>сте</a:t>
            </a:r>
            <a:r>
              <a:rPr lang="ru-RU" dirty="0" smtClean="0">
                <a:solidFill>
                  <a:srgbClr val="354F92"/>
                </a:solidFill>
              </a:rPr>
              <a:t> </a:t>
            </a:r>
            <a:r>
              <a:rPr lang="ru-RU" dirty="0" err="1" smtClean="0">
                <a:solidFill>
                  <a:srgbClr val="354F92"/>
                </a:solidFill>
              </a:rPr>
              <a:t>човек</a:t>
            </a:r>
            <a:r>
              <a:rPr lang="ru-RU" dirty="0" smtClean="0">
                <a:solidFill>
                  <a:srgbClr val="354F92"/>
                </a:solidFill>
              </a:rPr>
              <a:t>, </a:t>
            </a:r>
            <a:r>
              <a:rPr lang="ru-RU" dirty="0" err="1" smtClean="0">
                <a:solidFill>
                  <a:srgbClr val="354F92"/>
                </a:solidFill>
              </a:rPr>
              <a:t>който</a:t>
            </a:r>
            <a:r>
              <a:rPr lang="ru-RU" dirty="0" smtClean="0">
                <a:solidFill>
                  <a:srgbClr val="354F92"/>
                </a:solidFill>
              </a:rPr>
              <a:t> </a:t>
            </a:r>
            <a:r>
              <a:rPr lang="ru-RU" dirty="0" err="1" smtClean="0">
                <a:solidFill>
                  <a:srgbClr val="354F92"/>
                </a:solidFill>
              </a:rPr>
              <a:t>трябва</a:t>
            </a:r>
            <a:r>
              <a:rPr lang="ru-RU" dirty="0" smtClean="0">
                <a:solidFill>
                  <a:srgbClr val="354F92"/>
                </a:solidFill>
              </a:rPr>
              <a:t> да </a:t>
            </a:r>
            <a:r>
              <a:rPr lang="ru-RU" dirty="0" err="1" smtClean="0">
                <a:solidFill>
                  <a:srgbClr val="354F92"/>
                </a:solidFill>
              </a:rPr>
              <a:t>пътува</a:t>
            </a:r>
            <a:r>
              <a:rPr lang="ru-RU" dirty="0" smtClean="0">
                <a:solidFill>
                  <a:srgbClr val="354F92"/>
                </a:solidFill>
              </a:rPr>
              <a:t> с кола, </a:t>
            </a:r>
            <a:r>
              <a:rPr lang="ru-RU" dirty="0" err="1" smtClean="0">
                <a:solidFill>
                  <a:srgbClr val="354F92"/>
                </a:solidFill>
              </a:rPr>
              <a:t>помислете</a:t>
            </a:r>
            <a:r>
              <a:rPr lang="ru-RU" dirty="0" smtClean="0">
                <a:solidFill>
                  <a:srgbClr val="354F92"/>
                </a:solidFill>
              </a:rPr>
              <a:t> за </a:t>
            </a:r>
            <a:r>
              <a:rPr lang="ru-RU" dirty="0" err="1" smtClean="0">
                <a:solidFill>
                  <a:srgbClr val="354F92"/>
                </a:solidFill>
              </a:rPr>
              <a:t>хибридна</a:t>
            </a:r>
            <a:r>
              <a:rPr lang="ru-RU" dirty="0" smtClean="0">
                <a:solidFill>
                  <a:srgbClr val="354F92"/>
                </a:solidFill>
              </a:rPr>
              <a:t> или </a:t>
            </a:r>
            <a:r>
              <a:rPr lang="ru-RU" dirty="0" err="1" smtClean="0">
                <a:solidFill>
                  <a:srgbClr val="354F92"/>
                </a:solidFill>
              </a:rPr>
              <a:t>електрическа</a:t>
            </a:r>
            <a:r>
              <a:rPr lang="ru-RU" dirty="0" smtClean="0">
                <a:solidFill>
                  <a:srgbClr val="354F92"/>
                </a:solidFill>
              </a:rPr>
              <a:t> опция при </a:t>
            </a:r>
            <a:r>
              <a:rPr lang="ru-RU" dirty="0" err="1" smtClean="0">
                <a:solidFill>
                  <a:srgbClr val="354F92"/>
                </a:solidFill>
              </a:rPr>
              <a:t>следващото</a:t>
            </a:r>
            <a:r>
              <a:rPr lang="ru-RU" dirty="0" smtClean="0">
                <a:solidFill>
                  <a:srgbClr val="354F92"/>
                </a:solidFill>
              </a:rPr>
              <a:t> си </a:t>
            </a:r>
            <a:r>
              <a:rPr lang="ru-RU" dirty="0" err="1" smtClean="0">
                <a:solidFill>
                  <a:srgbClr val="354F92"/>
                </a:solidFill>
              </a:rPr>
              <a:t>пътуване</a:t>
            </a:r>
            <a:r>
              <a:rPr lang="ru-RU" dirty="0" smtClean="0">
                <a:solidFill>
                  <a:srgbClr val="354F92"/>
                </a:solidFill>
              </a:rPr>
              <a:t>.</a:t>
            </a:r>
          </a:p>
          <a:p>
            <a:pPr marL="0"/>
            <a:r>
              <a:rPr lang="bg-BG" dirty="0" smtClean="0">
                <a:solidFill>
                  <a:srgbClr val="354F92"/>
                </a:solidFill>
              </a:rPr>
              <a:t>Преразгледайте плановете си за </a:t>
            </a:r>
            <a:r>
              <a:rPr lang="bg-BG" b="1" dirty="0" smtClean="0">
                <a:solidFill>
                  <a:srgbClr val="354F92"/>
                </a:solidFill>
              </a:rPr>
              <a:t>пътуване със самолет</a:t>
            </a:r>
            <a:r>
              <a:rPr lang="bg-BG" dirty="0" smtClean="0">
                <a:solidFill>
                  <a:srgbClr val="354F92"/>
                </a:solidFill>
              </a:rPr>
              <a:t>. </a:t>
            </a:r>
            <a:r>
              <a:rPr lang="ru-RU" dirty="0" err="1" smtClean="0">
                <a:solidFill>
                  <a:srgbClr val="354F92"/>
                </a:solidFill>
              </a:rPr>
              <a:t>Самолетите</a:t>
            </a:r>
            <a:r>
              <a:rPr lang="ru-RU" dirty="0" smtClean="0">
                <a:solidFill>
                  <a:srgbClr val="354F92"/>
                </a:solidFill>
              </a:rPr>
              <a:t> </a:t>
            </a:r>
            <a:r>
              <a:rPr lang="ru-RU" dirty="0" err="1" smtClean="0">
                <a:solidFill>
                  <a:srgbClr val="354F92"/>
                </a:solidFill>
              </a:rPr>
              <a:t>изгарят</a:t>
            </a:r>
            <a:r>
              <a:rPr lang="ru-RU" dirty="0" smtClean="0">
                <a:solidFill>
                  <a:srgbClr val="354F92"/>
                </a:solidFill>
              </a:rPr>
              <a:t> </a:t>
            </a:r>
            <a:r>
              <a:rPr lang="ru-RU" dirty="0" err="1" smtClean="0">
                <a:solidFill>
                  <a:srgbClr val="354F92"/>
                </a:solidFill>
              </a:rPr>
              <a:t>големи</a:t>
            </a:r>
            <a:r>
              <a:rPr lang="ru-RU" dirty="0" smtClean="0">
                <a:solidFill>
                  <a:srgbClr val="354F92"/>
                </a:solidFill>
              </a:rPr>
              <a:t> количества </a:t>
            </a:r>
            <a:r>
              <a:rPr lang="ru-RU" dirty="0" err="1" smtClean="0">
                <a:solidFill>
                  <a:srgbClr val="354F92"/>
                </a:solidFill>
              </a:rPr>
              <a:t>изкопаеми</a:t>
            </a:r>
            <a:r>
              <a:rPr lang="ru-RU" dirty="0" smtClean="0">
                <a:solidFill>
                  <a:srgbClr val="354F92"/>
                </a:solidFill>
              </a:rPr>
              <a:t> </a:t>
            </a:r>
            <a:r>
              <a:rPr lang="ru-RU" dirty="0" err="1" smtClean="0">
                <a:solidFill>
                  <a:srgbClr val="354F92"/>
                </a:solidFill>
              </a:rPr>
              <a:t>горива</a:t>
            </a:r>
            <a:r>
              <a:rPr lang="ru-RU" dirty="0" smtClean="0">
                <a:solidFill>
                  <a:srgbClr val="354F92"/>
                </a:solidFill>
              </a:rPr>
              <a:t>, </a:t>
            </a:r>
            <a:r>
              <a:rPr lang="ru-RU" dirty="0" err="1" smtClean="0">
                <a:solidFill>
                  <a:srgbClr val="354F92"/>
                </a:solidFill>
              </a:rPr>
              <a:t>които</a:t>
            </a:r>
            <a:r>
              <a:rPr lang="ru-RU" dirty="0" smtClean="0">
                <a:solidFill>
                  <a:srgbClr val="354F92"/>
                </a:solidFill>
              </a:rPr>
              <a:t> </a:t>
            </a:r>
            <a:r>
              <a:rPr lang="ru-RU" dirty="0" err="1" smtClean="0">
                <a:solidFill>
                  <a:srgbClr val="354F92"/>
                </a:solidFill>
              </a:rPr>
              <a:t>допринасят</a:t>
            </a:r>
            <a:r>
              <a:rPr lang="ru-RU" dirty="0" smtClean="0">
                <a:solidFill>
                  <a:srgbClr val="354F92"/>
                </a:solidFill>
              </a:rPr>
              <a:t> </a:t>
            </a:r>
            <a:r>
              <a:rPr lang="ru-RU" dirty="0" err="1" smtClean="0">
                <a:solidFill>
                  <a:srgbClr val="354F92"/>
                </a:solidFill>
              </a:rPr>
              <a:t>значително</a:t>
            </a:r>
            <a:r>
              <a:rPr lang="ru-RU" dirty="0" smtClean="0">
                <a:solidFill>
                  <a:srgbClr val="354F92"/>
                </a:solidFill>
              </a:rPr>
              <a:t> за </a:t>
            </a:r>
            <a:r>
              <a:rPr lang="ru-RU" dirty="0" err="1" smtClean="0">
                <a:solidFill>
                  <a:srgbClr val="354F92"/>
                </a:solidFill>
              </a:rPr>
              <a:t>глобалните</a:t>
            </a:r>
            <a:r>
              <a:rPr lang="ru-RU" dirty="0" smtClean="0">
                <a:solidFill>
                  <a:srgbClr val="354F92"/>
                </a:solidFill>
              </a:rPr>
              <a:t> </a:t>
            </a:r>
            <a:r>
              <a:rPr lang="ru-RU" dirty="0" err="1" smtClean="0">
                <a:solidFill>
                  <a:srgbClr val="354F92"/>
                </a:solidFill>
              </a:rPr>
              <a:t>парникови</a:t>
            </a:r>
            <a:r>
              <a:rPr lang="ru-RU" dirty="0" smtClean="0">
                <a:solidFill>
                  <a:srgbClr val="354F92"/>
                </a:solidFill>
              </a:rPr>
              <a:t> </a:t>
            </a:r>
            <a:r>
              <a:rPr lang="ru-RU" dirty="0" err="1" smtClean="0">
                <a:solidFill>
                  <a:srgbClr val="354F92"/>
                </a:solidFill>
              </a:rPr>
              <a:t>емисии</a:t>
            </a:r>
            <a:r>
              <a:rPr lang="ru-RU" dirty="0" smtClean="0">
                <a:solidFill>
                  <a:srgbClr val="354F92"/>
                </a:solidFill>
              </a:rPr>
              <a:t>. </a:t>
            </a:r>
            <a:r>
              <a:rPr lang="ru-RU" dirty="0" err="1" smtClean="0">
                <a:solidFill>
                  <a:srgbClr val="354F92"/>
                </a:solidFill>
              </a:rPr>
              <a:t>Когато</a:t>
            </a:r>
            <a:r>
              <a:rPr lang="ru-RU" dirty="0" smtClean="0">
                <a:solidFill>
                  <a:srgbClr val="354F92"/>
                </a:solidFill>
              </a:rPr>
              <a:t> можете избирайте </a:t>
            </a:r>
            <a:r>
              <a:rPr lang="ru-RU" dirty="0" err="1" smtClean="0">
                <a:solidFill>
                  <a:srgbClr val="354F92"/>
                </a:solidFill>
              </a:rPr>
              <a:t>срещи</a:t>
            </a:r>
            <a:r>
              <a:rPr lang="ru-RU" dirty="0" smtClean="0">
                <a:solidFill>
                  <a:srgbClr val="354F92"/>
                </a:solidFill>
              </a:rPr>
              <a:t> </a:t>
            </a:r>
            <a:r>
              <a:rPr lang="ru-RU" dirty="0" err="1" smtClean="0">
                <a:solidFill>
                  <a:srgbClr val="354F92"/>
                </a:solidFill>
              </a:rPr>
              <a:t>онлайн</a:t>
            </a:r>
            <a:r>
              <a:rPr lang="ru-RU" dirty="0" smtClean="0">
                <a:solidFill>
                  <a:srgbClr val="354F92"/>
                </a:solidFill>
              </a:rPr>
              <a:t>. </a:t>
            </a:r>
            <a:r>
              <a:rPr lang="ru-RU" dirty="0" err="1" smtClean="0">
                <a:solidFill>
                  <a:srgbClr val="354F92"/>
                </a:solidFill>
              </a:rPr>
              <a:t>Заместете</a:t>
            </a:r>
            <a:r>
              <a:rPr lang="ru-RU" dirty="0" smtClean="0">
                <a:solidFill>
                  <a:srgbClr val="354F92"/>
                </a:solidFill>
              </a:rPr>
              <a:t> самолета с </a:t>
            </a:r>
            <a:r>
              <a:rPr lang="ru-RU" dirty="0" err="1" smtClean="0">
                <a:solidFill>
                  <a:srgbClr val="354F92"/>
                </a:solidFill>
              </a:rPr>
              <a:t>влак</a:t>
            </a:r>
            <a:r>
              <a:rPr lang="ru-RU" dirty="0" smtClean="0">
                <a:solidFill>
                  <a:srgbClr val="354F92"/>
                </a:solidFill>
              </a:rPr>
              <a:t>, </a:t>
            </a:r>
            <a:r>
              <a:rPr lang="ru-RU" dirty="0" err="1" smtClean="0">
                <a:solidFill>
                  <a:srgbClr val="354F92"/>
                </a:solidFill>
              </a:rPr>
              <a:t>когато</a:t>
            </a:r>
            <a:r>
              <a:rPr lang="ru-RU" dirty="0" smtClean="0">
                <a:solidFill>
                  <a:srgbClr val="354F92"/>
                </a:solidFill>
              </a:rPr>
              <a:t> е </a:t>
            </a:r>
            <a:r>
              <a:rPr lang="ru-RU" dirty="0" err="1" smtClean="0">
                <a:solidFill>
                  <a:srgbClr val="354F92"/>
                </a:solidFill>
              </a:rPr>
              <a:t>възможно</a:t>
            </a:r>
            <a:r>
              <a:rPr lang="ru-RU" dirty="0" smtClean="0">
                <a:solidFill>
                  <a:srgbClr val="354F92"/>
                </a:solidFill>
              </a:rPr>
              <a:t>.</a:t>
            </a:r>
            <a:endParaRPr lang="en-US" b="1" dirty="0">
              <a:solidFill>
                <a:srgbClr val="354F92"/>
              </a:solidFill>
            </a:endParaRPr>
          </a:p>
        </p:txBody>
      </p:sp>
      <p:sp>
        <p:nvSpPr>
          <p:cNvPr id="5" name="Text Placeholder 4">
            <a:extLst>
              <a:ext uri="{FF2B5EF4-FFF2-40B4-BE49-F238E27FC236}">
                <a16:creationId xmlns="" xmlns:a16="http://schemas.microsoft.com/office/drawing/2014/main" id="{78E90407-43DC-A6B6-3655-4BD2663E1794}"/>
              </a:ext>
            </a:extLst>
          </p:cNvPr>
          <p:cNvSpPr>
            <a:spLocks noGrp="1"/>
          </p:cNvSpPr>
          <p:nvPr>
            <p:ph type="body" sz="quarter" idx="16"/>
          </p:nvPr>
        </p:nvSpPr>
        <p:spPr>
          <a:xfrm>
            <a:off x="447656" y="425067"/>
            <a:ext cx="10479218" cy="803654"/>
          </a:xfrm>
        </p:spPr>
        <p:txBody>
          <a:bodyPr/>
          <a:lstStyle/>
          <a:p>
            <a:r>
              <a:rPr lang="ru-RU" dirty="0" err="1" smtClean="0"/>
              <a:t>Променете</a:t>
            </a:r>
            <a:r>
              <a:rPr lang="ru-RU" dirty="0" smtClean="0"/>
              <a:t> </a:t>
            </a:r>
            <a:r>
              <a:rPr lang="ru-RU" dirty="0" err="1" smtClean="0"/>
              <a:t>навиците</a:t>
            </a:r>
            <a:r>
              <a:rPr lang="ru-RU" dirty="0" smtClean="0"/>
              <a:t> си за </a:t>
            </a:r>
            <a:r>
              <a:rPr lang="ru-RU" dirty="0" err="1" smtClean="0"/>
              <a:t>пътуване</a:t>
            </a:r>
            <a:endParaRPr lang="en-IE" dirty="0"/>
          </a:p>
        </p:txBody>
      </p:sp>
      <p:sp>
        <p:nvSpPr>
          <p:cNvPr id="8" name="TextBox 7">
            <a:extLst>
              <a:ext uri="{FF2B5EF4-FFF2-40B4-BE49-F238E27FC236}">
                <a16:creationId xmlns="" xmlns:a16="http://schemas.microsoft.com/office/drawing/2014/main" id="{E49154DC-1D60-C448-4306-4CD82534A1CA}"/>
              </a:ext>
            </a:extLst>
          </p:cNvPr>
          <p:cNvSpPr txBox="1"/>
          <p:nvPr/>
        </p:nvSpPr>
        <p:spPr>
          <a:xfrm>
            <a:off x="784086" y="6062659"/>
            <a:ext cx="6756400" cy="369332"/>
          </a:xfrm>
          <a:prstGeom prst="rect">
            <a:avLst/>
          </a:prstGeom>
          <a:noFill/>
        </p:spPr>
        <p:txBody>
          <a:bodyPr wrap="square" rtlCol="0">
            <a:spAutoFit/>
          </a:bodyPr>
          <a:lstStyle/>
          <a:p>
            <a:r>
              <a:rPr lang="en-IE" dirty="0"/>
              <a:t>Source: </a:t>
            </a:r>
            <a:r>
              <a:rPr lang="en-IE" dirty="0">
                <a:hlinkClick r:id="rId2"/>
              </a:rPr>
              <a:t>United Nations Act Now </a:t>
            </a:r>
            <a:r>
              <a:rPr lang="en-IE" dirty="0"/>
              <a:t>and </a:t>
            </a:r>
            <a:r>
              <a:rPr lang="en-IE" dirty="0">
                <a:hlinkClick r:id="rId3"/>
              </a:rPr>
              <a:t>Imperial College London  </a:t>
            </a:r>
            <a:endParaRPr lang="en-IE" dirty="0"/>
          </a:p>
        </p:txBody>
      </p:sp>
    </p:spTree>
    <p:extLst>
      <p:ext uri="{BB962C8B-B14F-4D97-AF65-F5344CB8AC3E}">
        <p14:creationId xmlns="" xmlns:p14="http://schemas.microsoft.com/office/powerpoint/2010/main" val="39938614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 xmlns:a16="http://schemas.microsoft.com/office/drawing/2014/main" id="{EE28F512-1742-42EA-7AB2-F31A55027F90}"/>
              </a:ext>
            </a:extLst>
          </p:cNvPr>
          <p:cNvSpPr>
            <a:spLocks noGrp="1"/>
          </p:cNvSpPr>
          <p:nvPr>
            <p:ph type="body" sz="quarter" idx="18"/>
          </p:nvPr>
        </p:nvSpPr>
        <p:spPr>
          <a:xfrm>
            <a:off x="904856" y="1228721"/>
            <a:ext cx="10479218" cy="3844944"/>
          </a:xfrm>
        </p:spPr>
        <p:txBody>
          <a:bodyPr/>
          <a:lstStyle/>
          <a:p>
            <a:pPr marL="0"/>
            <a:r>
              <a:rPr lang="ru-RU" b="1" dirty="0" err="1" smtClean="0">
                <a:solidFill>
                  <a:srgbClr val="354F92"/>
                </a:solidFill>
              </a:rPr>
              <a:t>Твоята</a:t>
            </a:r>
            <a:r>
              <a:rPr lang="ru-RU" b="1" dirty="0" smtClean="0">
                <a:solidFill>
                  <a:srgbClr val="354F92"/>
                </a:solidFill>
              </a:rPr>
              <a:t> позиция </a:t>
            </a:r>
            <a:r>
              <a:rPr lang="ru-RU" b="1" dirty="0" err="1" smtClean="0">
                <a:solidFill>
                  <a:srgbClr val="354F92"/>
                </a:solidFill>
              </a:rPr>
              <a:t>има</a:t>
            </a:r>
            <a:r>
              <a:rPr lang="ru-RU" b="1" dirty="0" smtClean="0">
                <a:solidFill>
                  <a:srgbClr val="354F92"/>
                </a:solidFill>
              </a:rPr>
              <a:t> значение. </a:t>
            </a:r>
            <a:r>
              <a:rPr lang="ru-RU" dirty="0" err="1" smtClean="0">
                <a:solidFill>
                  <a:srgbClr val="354F92"/>
                </a:solidFill>
              </a:rPr>
              <a:t>Изенението</a:t>
            </a:r>
            <a:r>
              <a:rPr lang="ru-RU" dirty="0" smtClean="0">
                <a:solidFill>
                  <a:srgbClr val="354F92"/>
                </a:solidFill>
              </a:rPr>
              <a:t> на климата е проблем за </a:t>
            </a:r>
            <a:r>
              <a:rPr lang="ru-RU" dirty="0" err="1" smtClean="0">
                <a:solidFill>
                  <a:srgbClr val="354F92"/>
                </a:solidFill>
              </a:rPr>
              <a:t>всички</a:t>
            </a:r>
            <a:r>
              <a:rPr lang="ru-RU" dirty="0" smtClean="0">
                <a:solidFill>
                  <a:srgbClr val="354F92"/>
                </a:solidFill>
              </a:rPr>
              <a:t> и </a:t>
            </a:r>
            <a:r>
              <a:rPr lang="ru-RU" dirty="0" err="1" smtClean="0">
                <a:solidFill>
                  <a:srgbClr val="354F92"/>
                </a:solidFill>
              </a:rPr>
              <a:t>споделянето</a:t>
            </a:r>
            <a:r>
              <a:rPr lang="ru-RU" dirty="0" smtClean="0">
                <a:solidFill>
                  <a:srgbClr val="354F92"/>
                </a:solidFill>
              </a:rPr>
              <a:t> на </a:t>
            </a:r>
            <a:r>
              <a:rPr lang="ru-RU" dirty="0" err="1" smtClean="0">
                <a:solidFill>
                  <a:srgbClr val="354F92"/>
                </a:solidFill>
              </a:rPr>
              <a:t>твоята</a:t>
            </a:r>
            <a:r>
              <a:rPr lang="ru-RU" dirty="0" smtClean="0">
                <a:solidFill>
                  <a:srgbClr val="354F92"/>
                </a:solidFill>
              </a:rPr>
              <a:t> позиция е </a:t>
            </a:r>
            <a:r>
              <a:rPr lang="ru-RU" dirty="0" err="1" smtClean="0">
                <a:solidFill>
                  <a:srgbClr val="354F92"/>
                </a:solidFill>
              </a:rPr>
              <a:t>най-ефективният</a:t>
            </a:r>
            <a:r>
              <a:rPr lang="ru-RU" dirty="0" smtClean="0">
                <a:solidFill>
                  <a:srgbClr val="354F92"/>
                </a:solidFill>
              </a:rPr>
              <a:t> начин да </a:t>
            </a:r>
            <a:r>
              <a:rPr lang="ru-RU" dirty="0" err="1" smtClean="0">
                <a:solidFill>
                  <a:srgbClr val="354F92"/>
                </a:solidFill>
              </a:rPr>
              <a:t>привлечеш</a:t>
            </a:r>
            <a:r>
              <a:rPr lang="ru-RU" dirty="0" smtClean="0">
                <a:solidFill>
                  <a:srgbClr val="354F92"/>
                </a:solidFill>
              </a:rPr>
              <a:t> </a:t>
            </a:r>
            <a:r>
              <a:rPr lang="ru-RU" dirty="0" err="1" smtClean="0">
                <a:solidFill>
                  <a:srgbClr val="354F92"/>
                </a:solidFill>
              </a:rPr>
              <a:t>повече</a:t>
            </a:r>
            <a:r>
              <a:rPr lang="ru-RU" dirty="0" smtClean="0">
                <a:solidFill>
                  <a:srgbClr val="354F92"/>
                </a:solidFill>
              </a:rPr>
              <a:t> хора.</a:t>
            </a:r>
          </a:p>
          <a:p>
            <a:pPr marL="0"/>
            <a:r>
              <a:rPr lang="bg-BG" b="1" dirty="0" smtClean="0">
                <a:solidFill>
                  <a:srgbClr val="354F92"/>
                </a:solidFill>
              </a:rPr>
              <a:t>Какво можеш да направиш</a:t>
            </a:r>
            <a:r>
              <a:rPr lang="en-US" b="1" dirty="0" smtClean="0">
                <a:solidFill>
                  <a:srgbClr val="354F92"/>
                </a:solidFill>
              </a:rPr>
              <a:t>? </a:t>
            </a:r>
            <a:r>
              <a:rPr lang="ru-RU" dirty="0" err="1" smtClean="0">
                <a:solidFill>
                  <a:srgbClr val="354F92"/>
                </a:solidFill>
              </a:rPr>
              <a:t>Започни</a:t>
            </a:r>
            <a:r>
              <a:rPr lang="ru-RU" dirty="0" smtClean="0">
                <a:solidFill>
                  <a:srgbClr val="354F92"/>
                </a:solidFill>
              </a:rPr>
              <a:t> с </a:t>
            </a:r>
            <a:r>
              <a:rPr lang="ru-RU" dirty="0" err="1" smtClean="0">
                <a:solidFill>
                  <a:srgbClr val="354F92"/>
                </a:solidFill>
              </a:rPr>
              <a:t>ангажиране</a:t>
            </a:r>
            <a:r>
              <a:rPr lang="ru-RU" dirty="0" smtClean="0">
                <a:solidFill>
                  <a:srgbClr val="354F92"/>
                </a:solidFill>
              </a:rPr>
              <a:t> на </a:t>
            </a:r>
            <a:r>
              <a:rPr lang="ru-RU" dirty="0" err="1" smtClean="0">
                <a:solidFill>
                  <a:srgbClr val="354F92"/>
                </a:solidFill>
              </a:rPr>
              <a:t>приятелите</a:t>
            </a:r>
            <a:r>
              <a:rPr lang="ru-RU" dirty="0" smtClean="0">
                <a:solidFill>
                  <a:srgbClr val="354F92"/>
                </a:solidFill>
              </a:rPr>
              <a:t> и </a:t>
            </a:r>
            <a:r>
              <a:rPr lang="ru-RU" dirty="0" err="1" smtClean="0">
                <a:solidFill>
                  <a:srgbClr val="354F92"/>
                </a:solidFill>
              </a:rPr>
              <a:t>семейството</a:t>
            </a:r>
            <a:r>
              <a:rPr lang="ru-RU" dirty="0" smtClean="0">
                <a:solidFill>
                  <a:srgbClr val="354F92"/>
                </a:solidFill>
              </a:rPr>
              <a:t> си в разговор и </a:t>
            </a:r>
            <a:r>
              <a:rPr lang="ru-RU" dirty="0" err="1" smtClean="0">
                <a:solidFill>
                  <a:srgbClr val="354F92"/>
                </a:solidFill>
              </a:rPr>
              <a:t>обсъди</a:t>
            </a:r>
            <a:r>
              <a:rPr lang="ru-RU" dirty="0" smtClean="0">
                <a:solidFill>
                  <a:srgbClr val="354F92"/>
                </a:solidFill>
              </a:rPr>
              <a:t> с </a:t>
            </a:r>
            <a:r>
              <a:rPr lang="ru-RU" dirty="0" err="1" smtClean="0">
                <a:solidFill>
                  <a:srgbClr val="354F92"/>
                </a:solidFill>
              </a:rPr>
              <a:t>тях</a:t>
            </a:r>
            <a:r>
              <a:rPr lang="ru-RU" dirty="0" smtClean="0">
                <a:solidFill>
                  <a:srgbClr val="354F92"/>
                </a:solidFill>
              </a:rPr>
              <a:t> </a:t>
            </a:r>
            <a:r>
              <a:rPr lang="ru-RU" dirty="0" err="1" smtClean="0">
                <a:solidFill>
                  <a:srgbClr val="354F92"/>
                </a:solidFill>
              </a:rPr>
              <a:t>положителните</a:t>
            </a:r>
            <a:r>
              <a:rPr lang="ru-RU" dirty="0" smtClean="0">
                <a:solidFill>
                  <a:srgbClr val="354F92"/>
                </a:solidFill>
              </a:rPr>
              <a:t> и </a:t>
            </a:r>
            <a:r>
              <a:rPr lang="ru-RU" dirty="0" err="1" smtClean="0">
                <a:solidFill>
                  <a:srgbClr val="354F92"/>
                </a:solidFill>
              </a:rPr>
              <a:t>отрицателните</a:t>
            </a:r>
            <a:r>
              <a:rPr lang="ru-RU" dirty="0" smtClean="0">
                <a:solidFill>
                  <a:srgbClr val="354F92"/>
                </a:solidFill>
              </a:rPr>
              <a:t> </a:t>
            </a:r>
            <a:r>
              <a:rPr lang="ru-RU" dirty="0" err="1" smtClean="0">
                <a:solidFill>
                  <a:srgbClr val="354F92"/>
                </a:solidFill>
              </a:rPr>
              <a:t>страни</a:t>
            </a:r>
            <a:r>
              <a:rPr lang="ru-RU" dirty="0" smtClean="0">
                <a:solidFill>
                  <a:srgbClr val="354F92"/>
                </a:solidFill>
              </a:rPr>
              <a:t>.  </a:t>
            </a:r>
            <a:endParaRPr lang="en-US" dirty="0">
              <a:solidFill>
                <a:srgbClr val="354F92"/>
              </a:solidFill>
            </a:endParaRPr>
          </a:p>
          <a:p>
            <a:pPr marL="0"/>
            <a:r>
              <a:rPr lang="ru-RU" dirty="0" smtClean="0">
                <a:solidFill>
                  <a:schemeClr val="tx1"/>
                </a:solidFill>
              </a:rPr>
              <a:t>Влез </a:t>
            </a:r>
            <a:r>
              <a:rPr lang="ru-RU" dirty="0" err="1" smtClean="0">
                <a:solidFill>
                  <a:schemeClr val="tx1"/>
                </a:solidFill>
              </a:rPr>
              <a:t>във</a:t>
            </a:r>
            <a:r>
              <a:rPr lang="ru-RU" dirty="0" smtClean="0">
                <a:solidFill>
                  <a:schemeClr val="tx1"/>
                </a:solidFill>
              </a:rPr>
              <a:t> </a:t>
            </a:r>
            <a:r>
              <a:rPr lang="ru-RU" dirty="0" err="1" smtClean="0">
                <a:solidFill>
                  <a:schemeClr val="tx1"/>
                </a:solidFill>
              </a:rPr>
              <a:t>връзка</a:t>
            </a:r>
            <a:r>
              <a:rPr lang="ru-RU" dirty="0" smtClean="0">
                <a:solidFill>
                  <a:schemeClr val="tx1"/>
                </a:solidFill>
              </a:rPr>
              <a:t> с депутата от твоя район или </a:t>
            </a:r>
            <a:r>
              <a:rPr lang="ru-RU" dirty="0" err="1" smtClean="0">
                <a:solidFill>
                  <a:schemeClr val="tx1"/>
                </a:solidFill>
              </a:rPr>
              <a:t>членове</a:t>
            </a:r>
            <a:r>
              <a:rPr lang="ru-RU" dirty="0" smtClean="0">
                <a:solidFill>
                  <a:schemeClr val="tx1"/>
                </a:solidFill>
              </a:rPr>
              <a:t> на </a:t>
            </a:r>
            <a:r>
              <a:rPr lang="ru-RU" dirty="0" err="1" smtClean="0">
                <a:solidFill>
                  <a:schemeClr val="tx1"/>
                </a:solidFill>
              </a:rPr>
              <a:t>общинския</a:t>
            </a:r>
            <a:r>
              <a:rPr lang="ru-RU" dirty="0" smtClean="0">
                <a:solidFill>
                  <a:schemeClr val="tx1"/>
                </a:solidFill>
              </a:rPr>
              <a:t> </a:t>
            </a:r>
            <a:r>
              <a:rPr lang="ru-RU" dirty="0" err="1" smtClean="0">
                <a:solidFill>
                  <a:schemeClr val="tx1"/>
                </a:solidFill>
              </a:rPr>
              <a:t>съвет</a:t>
            </a:r>
            <a:r>
              <a:rPr lang="ru-RU" dirty="0" smtClean="0">
                <a:solidFill>
                  <a:schemeClr val="tx1"/>
                </a:solidFill>
              </a:rPr>
              <a:t> и </a:t>
            </a:r>
            <a:r>
              <a:rPr lang="ru-RU" dirty="0" err="1" smtClean="0">
                <a:solidFill>
                  <a:schemeClr val="tx1"/>
                </a:solidFill>
              </a:rPr>
              <a:t>сподели</a:t>
            </a:r>
            <a:r>
              <a:rPr lang="ru-RU" dirty="0" smtClean="0">
                <a:solidFill>
                  <a:schemeClr val="tx1"/>
                </a:solidFill>
              </a:rPr>
              <a:t> </a:t>
            </a:r>
            <a:r>
              <a:rPr lang="ru-RU" dirty="0" err="1" smtClean="0">
                <a:solidFill>
                  <a:schemeClr val="tx1"/>
                </a:solidFill>
              </a:rPr>
              <a:t>притесненията</a:t>
            </a:r>
            <a:r>
              <a:rPr lang="ru-RU" dirty="0" smtClean="0">
                <a:solidFill>
                  <a:schemeClr val="tx1"/>
                </a:solidFill>
              </a:rPr>
              <a:t> си и </a:t>
            </a:r>
            <a:r>
              <a:rPr lang="ru-RU" dirty="0" err="1" smtClean="0">
                <a:solidFill>
                  <a:schemeClr val="tx1"/>
                </a:solidFill>
              </a:rPr>
              <a:t>защо</a:t>
            </a:r>
            <a:r>
              <a:rPr lang="ru-RU" dirty="0" smtClean="0">
                <a:solidFill>
                  <a:schemeClr val="tx1"/>
                </a:solidFill>
              </a:rPr>
              <a:t> </a:t>
            </a:r>
            <a:r>
              <a:rPr lang="ru-RU" dirty="0" err="1" smtClean="0">
                <a:solidFill>
                  <a:schemeClr val="tx1"/>
                </a:solidFill>
              </a:rPr>
              <a:t>изменението</a:t>
            </a:r>
            <a:r>
              <a:rPr lang="ru-RU" dirty="0" smtClean="0">
                <a:solidFill>
                  <a:schemeClr val="tx1"/>
                </a:solidFill>
              </a:rPr>
              <a:t> на климата е важно за района. </a:t>
            </a:r>
            <a:r>
              <a:rPr lang="ru-RU" dirty="0" err="1" smtClean="0">
                <a:solidFill>
                  <a:schemeClr val="tx1"/>
                </a:solidFill>
              </a:rPr>
              <a:t>Присъедини</a:t>
            </a:r>
            <a:r>
              <a:rPr lang="ru-RU" dirty="0" smtClean="0">
                <a:solidFill>
                  <a:schemeClr val="tx1"/>
                </a:solidFill>
              </a:rPr>
              <a:t> се </a:t>
            </a:r>
            <a:r>
              <a:rPr lang="ru-RU" dirty="0" err="1" smtClean="0">
                <a:solidFill>
                  <a:schemeClr val="tx1"/>
                </a:solidFill>
              </a:rPr>
              <a:t>към</a:t>
            </a:r>
            <a:r>
              <a:rPr lang="ru-RU" dirty="0" smtClean="0">
                <a:solidFill>
                  <a:schemeClr val="tx1"/>
                </a:solidFill>
              </a:rPr>
              <a:t> </a:t>
            </a:r>
            <a:r>
              <a:rPr lang="ru-RU" dirty="0" err="1" smtClean="0">
                <a:solidFill>
                  <a:schemeClr val="tx1"/>
                </a:solidFill>
              </a:rPr>
              <a:t>социално</a:t>
            </a:r>
            <a:r>
              <a:rPr lang="ru-RU" dirty="0" smtClean="0">
                <a:solidFill>
                  <a:schemeClr val="tx1"/>
                </a:solidFill>
              </a:rPr>
              <a:t> движение или кампания, </a:t>
            </a:r>
            <a:r>
              <a:rPr lang="ru-RU" dirty="0" err="1" smtClean="0">
                <a:solidFill>
                  <a:schemeClr val="tx1"/>
                </a:solidFill>
              </a:rPr>
              <a:t>която</a:t>
            </a:r>
            <a:r>
              <a:rPr lang="ru-RU" dirty="0" smtClean="0">
                <a:solidFill>
                  <a:schemeClr val="tx1"/>
                </a:solidFill>
              </a:rPr>
              <a:t> се </a:t>
            </a:r>
            <a:r>
              <a:rPr lang="ru-RU" dirty="0" err="1" smtClean="0">
                <a:solidFill>
                  <a:schemeClr val="tx1"/>
                </a:solidFill>
              </a:rPr>
              <a:t>фокусира</a:t>
            </a:r>
            <a:r>
              <a:rPr lang="ru-RU" dirty="0" smtClean="0">
                <a:solidFill>
                  <a:schemeClr val="tx1"/>
                </a:solidFill>
              </a:rPr>
              <a:t> </a:t>
            </a:r>
            <a:r>
              <a:rPr lang="ru-RU" dirty="0" err="1" smtClean="0">
                <a:solidFill>
                  <a:schemeClr val="tx1"/>
                </a:solidFill>
              </a:rPr>
              <a:t>върху</a:t>
            </a:r>
            <a:r>
              <a:rPr lang="ru-RU" dirty="0" smtClean="0">
                <a:solidFill>
                  <a:schemeClr val="tx1"/>
                </a:solidFill>
              </a:rPr>
              <a:t> </a:t>
            </a:r>
            <a:r>
              <a:rPr lang="ru-RU" dirty="0" err="1" smtClean="0">
                <a:solidFill>
                  <a:schemeClr val="tx1"/>
                </a:solidFill>
              </a:rPr>
              <a:t>устойчивостта</a:t>
            </a:r>
            <a:r>
              <a:rPr lang="ru-RU" dirty="0" smtClean="0">
                <a:solidFill>
                  <a:schemeClr val="tx1"/>
                </a:solidFill>
              </a:rPr>
              <a:t>. Или </a:t>
            </a:r>
            <a:r>
              <a:rPr lang="ru-RU" dirty="0" err="1" smtClean="0">
                <a:solidFill>
                  <a:schemeClr val="tx1"/>
                </a:solidFill>
              </a:rPr>
              <a:t>още</a:t>
            </a:r>
            <a:r>
              <a:rPr lang="ru-RU" dirty="0" smtClean="0">
                <a:solidFill>
                  <a:schemeClr val="tx1"/>
                </a:solidFill>
              </a:rPr>
              <a:t> </a:t>
            </a:r>
            <a:r>
              <a:rPr lang="ru-RU" dirty="0" err="1" smtClean="0">
                <a:solidFill>
                  <a:schemeClr val="tx1"/>
                </a:solidFill>
              </a:rPr>
              <a:t>по-добре</a:t>
            </a:r>
            <a:r>
              <a:rPr lang="ru-RU" dirty="0" smtClean="0">
                <a:solidFill>
                  <a:schemeClr val="tx1"/>
                </a:solidFill>
              </a:rPr>
              <a:t>, </a:t>
            </a:r>
            <a:r>
              <a:rPr lang="ru-RU" dirty="0" err="1" smtClean="0">
                <a:solidFill>
                  <a:schemeClr val="tx1"/>
                </a:solidFill>
              </a:rPr>
              <a:t>стани</a:t>
            </a:r>
            <a:r>
              <a:rPr lang="ru-RU" dirty="0" smtClean="0">
                <a:solidFill>
                  <a:schemeClr val="tx1"/>
                </a:solidFill>
              </a:rPr>
              <a:t> </a:t>
            </a:r>
            <a:r>
              <a:rPr lang="ru-RU" dirty="0" err="1" smtClean="0">
                <a:solidFill>
                  <a:schemeClr val="tx1"/>
                </a:solidFill>
              </a:rPr>
              <a:t>шампион</a:t>
            </a:r>
            <a:r>
              <a:rPr lang="ru-RU" dirty="0" smtClean="0">
                <a:solidFill>
                  <a:schemeClr val="tx1"/>
                </a:solidFill>
              </a:rPr>
              <a:t> в </a:t>
            </a:r>
            <a:r>
              <a:rPr lang="ru-RU" dirty="0" err="1" smtClean="0">
                <a:solidFill>
                  <a:schemeClr val="tx1"/>
                </a:solidFill>
              </a:rPr>
              <a:t>борбата</a:t>
            </a:r>
            <a:r>
              <a:rPr lang="ru-RU" dirty="0" smtClean="0">
                <a:solidFill>
                  <a:schemeClr val="tx1"/>
                </a:solidFill>
              </a:rPr>
              <a:t> с </a:t>
            </a:r>
            <a:r>
              <a:rPr lang="ru-RU" dirty="0" err="1" smtClean="0">
                <a:solidFill>
                  <a:schemeClr val="tx1"/>
                </a:solidFill>
              </a:rPr>
              <a:t>климатичните</a:t>
            </a:r>
            <a:r>
              <a:rPr lang="ru-RU" dirty="0" smtClean="0">
                <a:solidFill>
                  <a:schemeClr val="tx1"/>
                </a:solidFill>
              </a:rPr>
              <a:t> </a:t>
            </a:r>
            <a:r>
              <a:rPr lang="ru-RU" dirty="0" err="1" smtClean="0">
                <a:solidFill>
                  <a:schemeClr val="tx1"/>
                </a:solidFill>
              </a:rPr>
              <a:t>промени</a:t>
            </a:r>
            <a:r>
              <a:rPr lang="ru-RU" dirty="0" smtClean="0">
                <a:solidFill>
                  <a:schemeClr val="tx1"/>
                </a:solidFill>
              </a:rPr>
              <a:t>.</a:t>
            </a:r>
          </a:p>
          <a:p>
            <a:pPr marL="0"/>
            <a:r>
              <a:rPr lang="en-US" dirty="0" smtClean="0">
                <a:solidFill>
                  <a:srgbClr val="354F92"/>
                </a:solidFill>
              </a:rPr>
              <a:t>. </a:t>
            </a:r>
            <a:endParaRPr lang="en-US" dirty="0">
              <a:solidFill>
                <a:srgbClr val="354F92"/>
              </a:solidFill>
            </a:endParaRPr>
          </a:p>
          <a:p>
            <a:endParaRPr lang="en-IE" dirty="0"/>
          </a:p>
        </p:txBody>
      </p:sp>
      <p:sp>
        <p:nvSpPr>
          <p:cNvPr id="5" name="Text Placeholder 4">
            <a:extLst>
              <a:ext uri="{FF2B5EF4-FFF2-40B4-BE49-F238E27FC236}">
                <a16:creationId xmlns="" xmlns:a16="http://schemas.microsoft.com/office/drawing/2014/main" id="{78E90407-43DC-A6B6-3655-4BD2663E1794}"/>
              </a:ext>
            </a:extLst>
          </p:cNvPr>
          <p:cNvSpPr>
            <a:spLocks noGrp="1"/>
          </p:cNvSpPr>
          <p:nvPr>
            <p:ph type="body" sz="quarter" idx="16"/>
          </p:nvPr>
        </p:nvSpPr>
        <p:spPr>
          <a:xfrm>
            <a:off x="466706" y="425067"/>
            <a:ext cx="10479218" cy="803654"/>
          </a:xfrm>
        </p:spPr>
        <p:txBody>
          <a:bodyPr/>
          <a:lstStyle/>
          <a:p>
            <a:r>
              <a:rPr lang="bg-BG" dirty="0" smtClean="0"/>
              <a:t>Действайте</a:t>
            </a:r>
            <a:endParaRPr lang="en-IE" dirty="0"/>
          </a:p>
        </p:txBody>
      </p:sp>
      <p:sp>
        <p:nvSpPr>
          <p:cNvPr id="8" name="TextBox 7">
            <a:extLst>
              <a:ext uri="{FF2B5EF4-FFF2-40B4-BE49-F238E27FC236}">
                <a16:creationId xmlns="" xmlns:a16="http://schemas.microsoft.com/office/drawing/2014/main" id="{E49154DC-1D60-C448-4306-4CD82534A1CA}"/>
              </a:ext>
            </a:extLst>
          </p:cNvPr>
          <p:cNvSpPr txBox="1"/>
          <p:nvPr/>
        </p:nvSpPr>
        <p:spPr>
          <a:xfrm>
            <a:off x="904856" y="5993321"/>
            <a:ext cx="6756400" cy="369332"/>
          </a:xfrm>
          <a:prstGeom prst="rect">
            <a:avLst/>
          </a:prstGeom>
          <a:noFill/>
        </p:spPr>
        <p:txBody>
          <a:bodyPr wrap="square" rtlCol="0">
            <a:spAutoFit/>
          </a:bodyPr>
          <a:lstStyle/>
          <a:p>
            <a:r>
              <a:rPr lang="en-IE" dirty="0"/>
              <a:t>Source: </a:t>
            </a:r>
            <a:r>
              <a:rPr lang="en-IE" dirty="0">
                <a:hlinkClick r:id="rId2"/>
              </a:rPr>
              <a:t>United Nations Act Now </a:t>
            </a:r>
            <a:r>
              <a:rPr lang="en-IE" dirty="0"/>
              <a:t>and </a:t>
            </a:r>
            <a:r>
              <a:rPr lang="en-IE" dirty="0">
                <a:hlinkClick r:id="rId3"/>
              </a:rPr>
              <a:t>Imperial College London  </a:t>
            </a:r>
            <a:endParaRPr lang="en-IE" dirty="0"/>
          </a:p>
        </p:txBody>
      </p:sp>
    </p:spTree>
    <p:extLst>
      <p:ext uri="{BB962C8B-B14F-4D97-AF65-F5344CB8AC3E}">
        <p14:creationId xmlns="" xmlns:p14="http://schemas.microsoft.com/office/powerpoint/2010/main" val="20713416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18BCCC2B-2F0D-ACA7-9B9E-7E948841865C}"/>
              </a:ext>
            </a:extLst>
          </p:cNvPr>
          <p:cNvSpPr>
            <a:spLocks noGrp="1"/>
          </p:cNvSpPr>
          <p:nvPr>
            <p:ph type="body" sz="quarter" idx="18"/>
          </p:nvPr>
        </p:nvSpPr>
        <p:spPr/>
        <p:txBody>
          <a:bodyPr/>
          <a:lstStyle/>
          <a:p>
            <a:r>
              <a:rPr lang="bg-BG" dirty="0" smtClean="0"/>
              <a:t>АЛ ГОР</a:t>
            </a:r>
            <a:endParaRPr lang="en-IE" dirty="0"/>
          </a:p>
        </p:txBody>
      </p:sp>
      <p:sp>
        <p:nvSpPr>
          <p:cNvPr id="4" name="Text Placeholder 3">
            <a:extLst>
              <a:ext uri="{FF2B5EF4-FFF2-40B4-BE49-F238E27FC236}">
                <a16:creationId xmlns="" xmlns:a16="http://schemas.microsoft.com/office/drawing/2014/main" id="{D64EDE94-4919-7AAA-1097-DE6F77D87195}"/>
              </a:ext>
            </a:extLst>
          </p:cNvPr>
          <p:cNvSpPr>
            <a:spLocks noGrp="1"/>
          </p:cNvSpPr>
          <p:nvPr>
            <p:ph type="body" sz="quarter" idx="19"/>
          </p:nvPr>
        </p:nvSpPr>
        <p:spPr/>
        <p:txBody>
          <a:bodyPr/>
          <a:lstStyle/>
          <a:p>
            <a:r>
              <a:rPr lang="bg-BG" b="1" i="1" dirty="0" smtClean="0"/>
              <a:t>” </a:t>
            </a:r>
            <a:r>
              <a:rPr lang="ru-RU" dirty="0" smtClean="0"/>
              <a:t>ИЗПОЛЗВАЙТЕ ГЛАСА СИ, ДАЙ ТВОЯ ВОТ, НАПРАВИ СВОЯ ИЗБОР</a:t>
            </a:r>
            <a:r>
              <a:rPr lang="bg-BG" b="1" i="1" dirty="0" smtClean="0"/>
              <a:t>”</a:t>
            </a:r>
            <a:endParaRPr lang="ru-RU" dirty="0" smtClean="0"/>
          </a:p>
        </p:txBody>
      </p:sp>
      <p:pic>
        <p:nvPicPr>
          <p:cNvPr id="6" name="Picture Placeholder 5" descr="Group of protesters wearing mask">
            <a:extLst>
              <a:ext uri="{FF2B5EF4-FFF2-40B4-BE49-F238E27FC236}">
                <a16:creationId xmlns="" xmlns:a16="http://schemas.microsoft.com/office/drawing/2014/main" id="{729E743F-92DC-7473-9D62-030EAD1EC232}"/>
              </a:ext>
            </a:extLst>
          </p:cNvPr>
          <p:cNvPicPr>
            <a:picLocks noGrp="1" noChangeAspect="1"/>
          </p:cNvPicPr>
          <p:nvPr>
            <p:ph type="pic" sz="quarter" idx="20"/>
          </p:nvPr>
        </p:nvPicPr>
        <p:blipFill>
          <a:blip r:embed="rId2"/>
          <a:srcRect t="7768" b="7768"/>
          <a:stretch/>
        </p:blipFill>
        <p:spPr>
          <a:xfrm>
            <a:off x="-2" y="-7299"/>
            <a:ext cx="12192002" cy="6865298"/>
          </a:xfrm>
        </p:spPr>
      </p:pic>
    </p:spTree>
    <p:extLst>
      <p:ext uri="{BB962C8B-B14F-4D97-AF65-F5344CB8AC3E}">
        <p14:creationId xmlns="" xmlns:p14="http://schemas.microsoft.com/office/powerpoint/2010/main" val="13922198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4EDAC37-C3BA-1249-8767-414D489BC914}"/>
              </a:ext>
            </a:extLst>
          </p:cNvPr>
          <p:cNvSpPr>
            <a:spLocks noGrp="1"/>
          </p:cNvSpPr>
          <p:nvPr>
            <p:ph type="body" sz="quarter" idx="18"/>
          </p:nvPr>
        </p:nvSpPr>
        <p:spPr>
          <a:xfrm>
            <a:off x="771506" y="1600200"/>
            <a:ext cx="10479218" cy="4533900"/>
          </a:xfrm>
          <a:prstGeom prst="rect">
            <a:avLst/>
          </a:prstGeom>
        </p:spPr>
        <p:txBody>
          <a:bodyPr/>
          <a:lstStyle/>
          <a:p>
            <a:r>
              <a:rPr lang="ru-RU" dirty="0" smtClean="0">
                <a:solidFill>
                  <a:srgbClr val="3750A1"/>
                </a:solidFill>
              </a:rPr>
              <a:t>1. Изменението на климата </a:t>
            </a:r>
            <a:r>
              <a:rPr lang="ru-RU" b="1" dirty="0" smtClean="0">
                <a:solidFill>
                  <a:srgbClr val="3750A1"/>
                </a:solidFill>
              </a:rPr>
              <a:t>е в центъра на политиката </a:t>
            </a:r>
            <a:r>
              <a:rPr lang="ru-RU" dirty="0" smtClean="0">
                <a:solidFill>
                  <a:srgbClr val="3750A1"/>
                </a:solidFill>
              </a:rPr>
              <a:t>в Ирландия.</a:t>
            </a:r>
          </a:p>
          <a:p>
            <a:r>
              <a:rPr lang="ru-RU" dirty="0" smtClean="0">
                <a:solidFill>
                  <a:srgbClr val="3750A1"/>
                </a:solidFill>
              </a:rPr>
              <a:t>2. Държавата </a:t>
            </a:r>
            <a:r>
              <a:rPr lang="ru-RU" b="1" dirty="0" smtClean="0">
                <a:solidFill>
                  <a:srgbClr val="3750A1"/>
                </a:solidFill>
              </a:rPr>
              <a:t>да дава пример </a:t>
            </a:r>
            <a:r>
              <a:rPr lang="ru-RU" dirty="0" smtClean="0">
                <a:solidFill>
                  <a:srgbClr val="3750A1"/>
                </a:solidFill>
              </a:rPr>
              <a:t>с мерки за смекчаване и адаптиране.</a:t>
            </a:r>
          </a:p>
          <a:p>
            <a:r>
              <a:rPr lang="ru-RU" dirty="0" smtClean="0">
                <a:solidFill>
                  <a:srgbClr val="3750A1"/>
                </a:solidFill>
              </a:rPr>
              <a:t>3. 80% от </a:t>
            </a:r>
            <a:r>
              <a:rPr lang="ru-RU" dirty="0" err="1" smtClean="0">
                <a:solidFill>
                  <a:srgbClr val="3750A1"/>
                </a:solidFill>
              </a:rPr>
              <a:t>гласоподавателите</a:t>
            </a:r>
            <a:r>
              <a:rPr lang="ru-RU" dirty="0" smtClean="0">
                <a:solidFill>
                  <a:srgbClr val="3750A1"/>
                </a:solidFill>
              </a:rPr>
              <a:t> </a:t>
            </a:r>
            <a:r>
              <a:rPr lang="ru-RU" dirty="0" err="1" smtClean="0">
                <a:solidFill>
                  <a:srgbClr val="3750A1"/>
                </a:solidFill>
              </a:rPr>
              <a:t>са</a:t>
            </a:r>
            <a:r>
              <a:rPr lang="ru-RU" dirty="0" smtClean="0">
                <a:solidFill>
                  <a:srgbClr val="3750A1"/>
                </a:solidFill>
              </a:rPr>
              <a:t> </a:t>
            </a:r>
            <a:r>
              <a:rPr lang="ru-RU" dirty="0" err="1" smtClean="0">
                <a:solidFill>
                  <a:srgbClr val="3750A1"/>
                </a:solidFill>
              </a:rPr>
              <a:t>готови</a:t>
            </a:r>
            <a:r>
              <a:rPr lang="ru-RU" dirty="0" smtClean="0">
                <a:solidFill>
                  <a:srgbClr val="3750A1"/>
                </a:solidFill>
              </a:rPr>
              <a:t> да </a:t>
            </a:r>
            <a:r>
              <a:rPr lang="ru-RU" dirty="0" err="1" smtClean="0">
                <a:solidFill>
                  <a:srgbClr val="3750A1"/>
                </a:solidFill>
              </a:rPr>
              <a:t>плащат</a:t>
            </a:r>
            <a:r>
              <a:rPr lang="ru-RU" dirty="0" smtClean="0">
                <a:solidFill>
                  <a:srgbClr val="3750A1"/>
                </a:solidFill>
              </a:rPr>
              <a:t> </a:t>
            </a:r>
            <a:r>
              <a:rPr lang="ru-RU" b="1" dirty="0" err="1" smtClean="0">
                <a:solidFill>
                  <a:srgbClr val="3750A1"/>
                </a:solidFill>
              </a:rPr>
              <a:t>по-високи</a:t>
            </a:r>
            <a:r>
              <a:rPr lang="ru-RU" b="1" dirty="0" smtClean="0">
                <a:solidFill>
                  <a:srgbClr val="3750A1"/>
                </a:solidFill>
              </a:rPr>
              <a:t> </a:t>
            </a:r>
            <a:r>
              <a:rPr lang="ru-RU" b="1" dirty="0" err="1" smtClean="0">
                <a:solidFill>
                  <a:srgbClr val="3750A1"/>
                </a:solidFill>
              </a:rPr>
              <a:t>въглеродни</a:t>
            </a:r>
            <a:r>
              <a:rPr lang="ru-RU" b="1" dirty="0" smtClean="0">
                <a:solidFill>
                  <a:srgbClr val="3750A1"/>
                </a:solidFill>
              </a:rPr>
              <a:t> </a:t>
            </a:r>
            <a:r>
              <a:rPr lang="ru-RU" b="1" dirty="0" err="1" smtClean="0">
                <a:solidFill>
                  <a:srgbClr val="3750A1"/>
                </a:solidFill>
              </a:rPr>
              <a:t>данъци</a:t>
            </a:r>
            <a:r>
              <a:rPr lang="ru-RU" b="1" dirty="0" smtClean="0">
                <a:solidFill>
                  <a:srgbClr val="3750A1"/>
                </a:solidFill>
              </a:rPr>
              <a:t>.</a:t>
            </a:r>
          </a:p>
          <a:p>
            <a:r>
              <a:rPr lang="ru-RU" dirty="0" smtClean="0">
                <a:solidFill>
                  <a:srgbClr val="3750A1"/>
                </a:solidFill>
              </a:rPr>
              <a:t>4. Оценка на </a:t>
            </a:r>
            <a:r>
              <a:rPr lang="ru-RU" b="1" dirty="0" err="1" smtClean="0">
                <a:solidFill>
                  <a:srgbClr val="3750A1"/>
                </a:solidFill>
              </a:rPr>
              <a:t>уязвимостта</a:t>
            </a:r>
            <a:r>
              <a:rPr lang="ru-RU" b="1" dirty="0" smtClean="0">
                <a:solidFill>
                  <a:srgbClr val="3750A1"/>
                </a:solidFill>
              </a:rPr>
              <a:t> </a:t>
            </a:r>
            <a:r>
              <a:rPr lang="ru-RU" b="1" dirty="0" err="1" smtClean="0">
                <a:solidFill>
                  <a:srgbClr val="3750A1"/>
                </a:solidFill>
              </a:rPr>
              <a:t>на</a:t>
            </a:r>
            <a:r>
              <a:rPr lang="ru-RU" b="1" dirty="0" smtClean="0">
                <a:solidFill>
                  <a:srgbClr val="3750A1"/>
                </a:solidFill>
              </a:rPr>
              <a:t> </a:t>
            </a:r>
            <a:r>
              <a:rPr lang="ru-RU" b="1" dirty="0" err="1" smtClean="0">
                <a:solidFill>
                  <a:srgbClr val="3750A1"/>
                </a:solidFill>
              </a:rPr>
              <a:t>критичните</a:t>
            </a:r>
            <a:r>
              <a:rPr lang="ru-RU" b="1" dirty="0" smtClean="0">
                <a:solidFill>
                  <a:srgbClr val="3750A1"/>
                </a:solidFill>
              </a:rPr>
              <a:t> </a:t>
            </a:r>
            <a:r>
              <a:rPr lang="ru-RU" b="1" dirty="0" err="1" smtClean="0">
                <a:solidFill>
                  <a:srgbClr val="3750A1"/>
                </a:solidFill>
              </a:rPr>
              <a:t>инфраструктури</a:t>
            </a:r>
            <a:r>
              <a:rPr lang="ru-RU" b="1" dirty="0" smtClean="0">
                <a:solidFill>
                  <a:srgbClr val="3750A1"/>
                </a:solidFill>
              </a:rPr>
              <a:t> и </a:t>
            </a:r>
            <a:r>
              <a:rPr lang="ru-RU" b="1" dirty="0" err="1" smtClean="0">
                <a:solidFill>
                  <a:srgbClr val="3750A1"/>
                </a:solidFill>
              </a:rPr>
              <a:t>устойчивостта</a:t>
            </a:r>
            <a:r>
              <a:rPr lang="ru-RU" dirty="0" smtClean="0">
                <a:solidFill>
                  <a:srgbClr val="3750A1"/>
                </a:solidFill>
              </a:rPr>
              <a:t>.</a:t>
            </a:r>
          </a:p>
          <a:p>
            <a:r>
              <a:rPr lang="ru-RU" dirty="0" smtClean="0">
                <a:solidFill>
                  <a:srgbClr val="3750A1"/>
                </a:solidFill>
              </a:rPr>
              <a:t>5. </a:t>
            </a:r>
            <a:r>
              <a:rPr lang="ru-RU" dirty="0" err="1" smtClean="0">
                <a:solidFill>
                  <a:srgbClr val="3750A1"/>
                </a:solidFill>
              </a:rPr>
              <a:t>Продажба</a:t>
            </a:r>
            <a:r>
              <a:rPr lang="ru-RU" dirty="0" smtClean="0">
                <a:solidFill>
                  <a:srgbClr val="3750A1"/>
                </a:solidFill>
              </a:rPr>
              <a:t> обратно в </a:t>
            </a:r>
            <a:r>
              <a:rPr lang="ru-RU" dirty="0" err="1" smtClean="0">
                <a:solidFill>
                  <a:srgbClr val="3750A1"/>
                </a:solidFill>
              </a:rPr>
              <a:t>мрежата</a:t>
            </a:r>
            <a:r>
              <a:rPr lang="ru-RU" dirty="0" smtClean="0">
                <a:solidFill>
                  <a:srgbClr val="3750A1"/>
                </a:solidFill>
              </a:rPr>
              <a:t> на </a:t>
            </a:r>
            <a:r>
              <a:rPr lang="ru-RU" b="1" dirty="0" err="1" smtClean="0">
                <a:solidFill>
                  <a:srgbClr val="3750A1"/>
                </a:solidFill>
              </a:rPr>
              <a:t>електроенергия</a:t>
            </a:r>
            <a:r>
              <a:rPr lang="ru-RU" b="1" dirty="0" smtClean="0">
                <a:solidFill>
                  <a:srgbClr val="3750A1"/>
                </a:solidFill>
              </a:rPr>
              <a:t> от </a:t>
            </a:r>
            <a:r>
              <a:rPr lang="ru-RU" b="1" dirty="0" err="1" smtClean="0">
                <a:solidFill>
                  <a:srgbClr val="3750A1"/>
                </a:solidFill>
              </a:rPr>
              <a:t>микрогенерация</a:t>
            </a:r>
            <a:r>
              <a:rPr lang="ru-RU" dirty="0" smtClean="0">
                <a:solidFill>
                  <a:srgbClr val="3750A1"/>
                </a:solidFill>
              </a:rPr>
              <a:t>.</a:t>
            </a:r>
          </a:p>
          <a:p>
            <a:r>
              <a:rPr lang="ru-RU" dirty="0" smtClean="0">
                <a:solidFill>
                  <a:srgbClr val="3750A1"/>
                </a:solidFill>
              </a:rPr>
              <a:t>6. </a:t>
            </a:r>
            <a:r>
              <a:rPr lang="ru-RU" b="1" dirty="0" err="1" smtClean="0">
                <a:solidFill>
                  <a:srgbClr val="3750A1"/>
                </a:solidFill>
              </a:rPr>
              <a:t>Собственост</a:t>
            </a:r>
            <a:r>
              <a:rPr lang="ru-RU" b="1" dirty="0" smtClean="0">
                <a:solidFill>
                  <a:srgbClr val="3750A1"/>
                </a:solidFill>
              </a:rPr>
              <a:t> на </a:t>
            </a:r>
            <a:r>
              <a:rPr lang="ru-RU" b="1" dirty="0" err="1" smtClean="0">
                <a:solidFill>
                  <a:srgbClr val="3750A1"/>
                </a:solidFill>
              </a:rPr>
              <a:t>Общността</a:t>
            </a:r>
            <a:r>
              <a:rPr lang="ru-RU" b="1" dirty="0" smtClean="0">
                <a:solidFill>
                  <a:srgbClr val="3750A1"/>
                </a:solidFill>
              </a:rPr>
              <a:t> </a:t>
            </a:r>
            <a:r>
              <a:rPr lang="ru-RU" dirty="0" err="1" smtClean="0">
                <a:solidFill>
                  <a:srgbClr val="3750A1"/>
                </a:solidFill>
              </a:rPr>
              <a:t>във</a:t>
            </a:r>
            <a:r>
              <a:rPr lang="ru-RU" dirty="0" smtClean="0">
                <a:solidFill>
                  <a:srgbClr val="3750A1"/>
                </a:solidFill>
              </a:rPr>
              <a:t> </a:t>
            </a:r>
            <a:r>
              <a:rPr lang="ru-RU" dirty="0" err="1" smtClean="0">
                <a:solidFill>
                  <a:srgbClr val="3750A1"/>
                </a:solidFill>
              </a:rPr>
              <a:t>всички</a:t>
            </a:r>
            <a:r>
              <a:rPr lang="ru-RU" dirty="0" smtClean="0">
                <a:solidFill>
                  <a:srgbClr val="3750A1"/>
                </a:solidFill>
              </a:rPr>
              <a:t> </a:t>
            </a:r>
            <a:r>
              <a:rPr lang="ru-RU" dirty="0" err="1" smtClean="0">
                <a:solidFill>
                  <a:srgbClr val="3750A1"/>
                </a:solidFill>
              </a:rPr>
              <a:t>бъдещи</a:t>
            </a:r>
            <a:r>
              <a:rPr lang="ru-RU" dirty="0" smtClean="0">
                <a:solidFill>
                  <a:srgbClr val="3750A1"/>
                </a:solidFill>
              </a:rPr>
              <a:t> </a:t>
            </a:r>
            <a:r>
              <a:rPr lang="ru-RU" dirty="0" err="1" smtClean="0">
                <a:solidFill>
                  <a:srgbClr val="3750A1"/>
                </a:solidFill>
              </a:rPr>
              <a:t>проекти</a:t>
            </a:r>
            <a:r>
              <a:rPr lang="ru-RU" dirty="0" smtClean="0">
                <a:solidFill>
                  <a:srgbClr val="3750A1"/>
                </a:solidFill>
              </a:rPr>
              <a:t> за </a:t>
            </a:r>
            <a:r>
              <a:rPr lang="ru-RU" dirty="0" err="1" smtClean="0">
                <a:solidFill>
                  <a:srgbClr val="3750A1"/>
                </a:solidFill>
              </a:rPr>
              <a:t>възобновяема</a:t>
            </a:r>
            <a:r>
              <a:rPr lang="ru-RU" dirty="0" smtClean="0">
                <a:solidFill>
                  <a:srgbClr val="3750A1"/>
                </a:solidFill>
              </a:rPr>
              <a:t> </a:t>
            </a:r>
            <a:r>
              <a:rPr lang="ru-RU" dirty="0" err="1" smtClean="0">
                <a:solidFill>
                  <a:srgbClr val="3750A1"/>
                </a:solidFill>
              </a:rPr>
              <a:t>енергия</a:t>
            </a:r>
            <a:r>
              <a:rPr lang="ru-RU" dirty="0" smtClean="0">
                <a:solidFill>
                  <a:srgbClr val="3750A1"/>
                </a:solidFill>
              </a:rPr>
              <a:t>.</a:t>
            </a:r>
          </a:p>
          <a:p>
            <a:r>
              <a:rPr lang="ru-RU" dirty="0" smtClean="0">
                <a:solidFill>
                  <a:srgbClr val="3750A1"/>
                </a:solidFill>
              </a:rPr>
              <a:t>7. </a:t>
            </a:r>
            <a:r>
              <a:rPr lang="ru-RU" dirty="0" err="1" smtClean="0">
                <a:solidFill>
                  <a:srgbClr val="3750A1"/>
                </a:solidFill>
              </a:rPr>
              <a:t>Прекратете</a:t>
            </a:r>
            <a:r>
              <a:rPr lang="ru-RU" dirty="0" smtClean="0">
                <a:solidFill>
                  <a:srgbClr val="3750A1"/>
                </a:solidFill>
              </a:rPr>
              <a:t> </a:t>
            </a:r>
            <a:r>
              <a:rPr lang="ru-RU" dirty="0" err="1" smtClean="0">
                <a:solidFill>
                  <a:srgbClr val="3750A1"/>
                </a:solidFill>
              </a:rPr>
              <a:t>всички</a:t>
            </a:r>
            <a:r>
              <a:rPr lang="ru-RU" dirty="0" smtClean="0">
                <a:solidFill>
                  <a:srgbClr val="3750A1"/>
                </a:solidFill>
              </a:rPr>
              <a:t> субсидии за </a:t>
            </a:r>
            <a:r>
              <a:rPr lang="ru-RU" b="1" dirty="0" smtClean="0">
                <a:solidFill>
                  <a:srgbClr val="3750A1"/>
                </a:solidFill>
              </a:rPr>
              <a:t>добив на торф.</a:t>
            </a:r>
          </a:p>
          <a:p>
            <a:r>
              <a:rPr lang="ru-RU" b="1" dirty="0" smtClean="0">
                <a:solidFill>
                  <a:srgbClr val="3750A1"/>
                </a:solidFill>
              </a:rPr>
              <a:t>И ….</a:t>
            </a:r>
            <a:endParaRPr lang="en-US" b="1" dirty="0">
              <a:solidFill>
                <a:srgbClr val="3750A1"/>
              </a:solidFill>
            </a:endParaRPr>
          </a:p>
        </p:txBody>
      </p:sp>
      <p:sp>
        <p:nvSpPr>
          <p:cNvPr id="4" name="Text Placeholder 3">
            <a:extLst>
              <a:ext uri="{FF2B5EF4-FFF2-40B4-BE49-F238E27FC236}">
                <a16:creationId xmlns="" xmlns:a16="http://schemas.microsoft.com/office/drawing/2014/main" id="{40EDA134-70F1-C346-A124-7880EF1582DA}"/>
              </a:ext>
            </a:extLst>
          </p:cNvPr>
          <p:cNvSpPr>
            <a:spLocks noGrp="1"/>
          </p:cNvSpPr>
          <p:nvPr>
            <p:ph type="body" sz="quarter" idx="16"/>
          </p:nvPr>
        </p:nvSpPr>
        <p:spPr>
          <a:xfrm>
            <a:off x="476231" y="323850"/>
            <a:ext cx="11210944" cy="971550"/>
          </a:xfrm>
          <a:prstGeom prst="rect">
            <a:avLst/>
          </a:prstGeom>
        </p:spPr>
        <p:txBody>
          <a:bodyPr/>
          <a:lstStyle/>
          <a:p>
            <a:r>
              <a:rPr lang="ru-RU" dirty="0" err="1" smtClean="0"/>
              <a:t>Гражданската</a:t>
            </a:r>
            <a:r>
              <a:rPr lang="ru-RU" dirty="0" smtClean="0"/>
              <a:t> </a:t>
            </a:r>
            <a:r>
              <a:rPr lang="ru-RU" dirty="0" err="1" smtClean="0"/>
              <a:t>асамблея</a:t>
            </a:r>
            <a:r>
              <a:rPr lang="ru-RU" dirty="0" smtClean="0"/>
              <a:t> на Ирландия </a:t>
            </a:r>
            <a:r>
              <a:rPr lang="ru-RU" dirty="0" err="1" smtClean="0"/>
              <a:t>относно</a:t>
            </a:r>
            <a:r>
              <a:rPr lang="ru-RU" dirty="0" smtClean="0"/>
              <a:t> </a:t>
            </a:r>
            <a:r>
              <a:rPr lang="ru-RU" dirty="0" err="1" smtClean="0"/>
              <a:t>изменението</a:t>
            </a:r>
            <a:r>
              <a:rPr lang="ru-RU" dirty="0" smtClean="0"/>
              <a:t> на климата </a:t>
            </a:r>
            <a:r>
              <a:rPr lang="ru-RU" dirty="0" err="1" smtClean="0"/>
              <a:t>препоръчва</a:t>
            </a:r>
            <a:r>
              <a:rPr lang="ru-RU" dirty="0" smtClean="0"/>
              <a:t>...</a:t>
            </a:r>
            <a:endParaRPr lang="en-US" dirty="0"/>
          </a:p>
        </p:txBody>
      </p:sp>
    </p:spTree>
    <p:extLst>
      <p:ext uri="{BB962C8B-B14F-4D97-AF65-F5344CB8AC3E}">
        <p14:creationId xmlns="" xmlns:p14="http://schemas.microsoft.com/office/powerpoint/2010/main" val="216513701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4EDAC37-C3BA-1249-8767-414D489BC914}"/>
              </a:ext>
            </a:extLst>
          </p:cNvPr>
          <p:cNvSpPr>
            <a:spLocks noGrp="1"/>
          </p:cNvSpPr>
          <p:nvPr>
            <p:ph type="body" sz="quarter" idx="18"/>
          </p:nvPr>
        </p:nvSpPr>
        <p:spPr>
          <a:xfrm>
            <a:off x="721895" y="1571625"/>
            <a:ext cx="10818796" cy="4116395"/>
          </a:xfrm>
          <a:prstGeom prst="rect">
            <a:avLst/>
          </a:prstGeom>
        </p:spPr>
        <p:txBody>
          <a:bodyPr/>
          <a:lstStyle/>
          <a:p>
            <a:pPr>
              <a:spcBef>
                <a:spcPts val="0"/>
              </a:spcBef>
            </a:pPr>
            <a:r>
              <a:rPr lang="ru-RU" dirty="0" smtClean="0">
                <a:solidFill>
                  <a:srgbClr val="3750A1"/>
                </a:solidFill>
              </a:rPr>
              <a:t>  8. Увеличете </a:t>
            </a:r>
            <a:r>
              <a:rPr lang="ru-RU" b="1" dirty="0" smtClean="0">
                <a:solidFill>
                  <a:srgbClr val="3750A1"/>
                </a:solidFill>
              </a:rPr>
              <a:t>автобусните ленти, велосипедните алеи </a:t>
            </a:r>
            <a:r>
              <a:rPr lang="ru-RU" dirty="0" smtClean="0">
                <a:solidFill>
                  <a:srgbClr val="3750A1"/>
                </a:solidFill>
              </a:rPr>
              <a:t>и местата за паркиране.</a:t>
            </a:r>
          </a:p>
          <a:p>
            <a:pPr>
              <a:spcBef>
                <a:spcPts val="0"/>
              </a:spcBef>
            </a:pPr>
            <a:r>
              <a:rPr lang="ru-RU" dirty="0" smtClean="0">
                <a:solidFill>
                  <a:srgbClr val="3750A1"/>
                </a:solidFill>
              </a:rPr>
              <a:t>  9. Подкрепете прехода към използването на електрически превозни средства.</a:t>
            </a:r>
          </a:p>
          <a:p>
            <a:pPr>
              <a:spcBef>
                <a:spcPts val="0"/>
              </a:spcBef>
            </a:pPr>
            <a:r>
              <a:rPr lang="ru-RU" dirty="0" smtClean="0">
                <a:solidFill>
                  <a:srgbClr val="3750A1"/>
                </a:solidFill>
              </a:rPr>
              <a:t>10. </a:t>
            </a:r>
            <a:r>
              <a:rPr lang="ru-RU" b="1" dirty="0" smtClean="0">
                <a:solidFill>
                  <a:srgbClr val="3750A1"/>
                </a:solidFill>
              </a:rPr>
              <a:t>Дайте приоритет на </a:t>
            </a:r>
            <a:r>
              <a:rPr lang="ru-RU" b="1" dirty="0" err="1" smtClean="0">
                <a:solidFill>
                  <a:srgbClr val="3750A1"/>
                </a:solidFill>
              </a:rPr>
              <a:t>разходите</a:t>
            </a:r>
            <a:r>
              <a:rPr lang="ru-RU" b="1" dirty="0" smtClean="0">
                <a:solidFill>
                  <a:srgbClr val="3750A1"/>
                </a:solidFill>
              </a:rPr>
              <a:t> за </a:t>
            </a:r>
            <a:r>
              <a:rPr lang="ru-RU" b="1" dirty="0" err="1" smtClean="0">
                <a:solidFill>
                  <a:srgbClr val="3750A1"/>
                </a:solidFill>
              </a:rPr>
              <a:t>обществен</a:t>
            </a:r>
            <a:r>
              <a:rPr lang="ru-RU" b="1" dirty="0" smtClean="0">
                <a:solidFill>
                  <a:srgbClr val="3750A1"/>
                </a:solidFill>
              </a:rPr>
              <a:t> транспорт </a:t>
            </a:r>
            <a:r>
              <a:rPr lang="ru-RU" dirty="0" smtClean="0">
                <a:solidFill>
                  <a:srgbClr val="3750A1"/>
                </a:solidFill>
              </a:rPr>
              <a:t>пред </a:t>
            </a:r>
            <a:r>
              <a:rPr lang="ru-RU" dirty="0" err="1" smtClean="0">
                <a:solidFill>
                  <a:srgbClr val="3750A1"/>
                </a:solidFill>
              </a:rPr>
              <a:t>пътищата</a:t>
            </a:r>
            <a:r>
              <a:rPr lang="ru-RU" dirty="0" smtClean="0">
                <a:solidFill>
                  <a:srgbClr val="3750A1"/>
                </a:solidFill>
              </a:rPr>
              <a:t> в</a:t>
            </a:r>
          </a:p>
          <a:p>
            <a:pPr>
              <a:spcBef>
                <a:spcPts val="0"/>
              </a:spcBef>
            </a:pPr>
            <a:r>
              <a:rPr lang="ru-RU" dirty="0" smtClean="0">
                <a:solidFill>
                  <a:srgbClr val="3750A1"/>
                </a:solidFill>
              </a:rPr>
              <a:t>      </a:t>
            </a:r>
            <a:r>
              <a:rPr lang="ru-RU" dirty="0" err="1" smtClean="0">
                <a:solidFill>
                  <a:srgbClr val="3750A1"/>
                </a:solidFill>
              </a:rPr>
              <a:t>съотношение</a:t>
            </a:r>
            <a:r>
              <a:rPr lang="ru-RU" dirty="0" smtClean="0">
                <a:solidFill>
                  <a:srgbClr val="3750A1"/>
                </a:solidFill>
              </a:rPr>
              <a:t> 2:1. </a:t>
            </a:r>
          </a:p>
          <a:p>
            <a:pPr>
              <a:spcBef>
                <a:spcPts val="0"/>
              </a:spcBef>
            </a:pPr>
            <a:r>
              <a:rPr lang="ru-RU" dirty="0" smtClean="0">
                <a:solidFill>
                  <a:srgbClr val="3750A1"/>
                </a:solidFill>
              </a:rPr>
              <a:t>11. 89% </a:t>
            </a:r>
            <a:r>
              <a:rPr lang="ru-RU" dirty="0" err="1" smtClean="0">
                <a:solidFill>
                  <a:srgbClr val="3750A1"/>
                </a:solidFill>
              </a:rPr>
              <a:t>гласуваха</a:t>
            </a:r>
            <a:r>
              <a:rPr lang="ru-RU" dirty="0" smtClean="0">
                <a:solidFill>
                  <a:srgbClr val="3750A1"/>
                </a:solidFill>
              </a:rPr>
              <a:t> за </a:t>
            </a:r>
            <a:r>
              <a:rPr lang="ru-RU" b="1" dirty="0" err="1" smtClean="0">
                <a:solidFill>
                  <a:srgbClr val="3750A1"/>
                </a:solidFill>
              </a:rPr>
              <a:t>данък</a:t>
            </a:r>
            <a:r>
              <a:rPr lang="ru-RU" b="1" dirty="0" smtClean="0">
                <a:solidFill>
                  <a:srgbClr val="3750A1"/>
                </a:solidFill>
              </a:rPr>
              <a:t> </a:t>
            </a:r>
            <a:r>
              <a:rPr lang="ru-RU" b="1" dirty="0" err="1" smtClean="0">
                <a:solidFill>
                  <a:srgbClr val="3750A1"/>
                </a:solidFill>
              </a:rPr>
              <a:t>върху</a:t>
            </a:r>
            <a:r>
              <a:rPr lang="ru-RU" b="1" dirty="0" smtClean="0">
                <a:solidFill>
                  <a:srgbClr val="3750A1"/>
                </a:solidFill>
              </a:rPr>
              <a:t> </a:t>
            </a:r>
            <a:r>
              <a:rPr lang="ru-RU" b="1" dirty="0" err="1" smtClean="0">
                <a:solidFill>
                  <a:srgbClr val="3750A1"/>
                </a:solidFill>
              </a:rPr>
              <a:t>емисиите</a:t>
            </a:r>
            <a:r>
              <a:rPr lang="ru-RU" b="1" dirty="0" smtClean="0">
                <a:solidFill>
                  <a:srgbClr val="3750A1"/>
                </a:solidFill>
              </a:rPr>
              <a:t> на </a:t>
            </a:r>
            <a:r>
              <a:rPr lang="ru-RU" b="1" dirty="0" err="1" smtClean="0">
                <a:solidFill>
                  <a:srgbClr val="3750A1"/>
                </a:solidFill>
              </a:rPr>
              <a:t>парникови</a:t>
            </a:r>
            <a:r>
              <a:rPr lang="ru-RU" b="1" dirty="0" smtClean="0">
                <a:solidFill>
                  <a:srgbClr val="3750A1"/>
                </a:solidFill>
              </a:rPr>
              <a:t> </a:t>
            </a:r>
            <a:r>
              <a:rPr lang="ru-RU" b="1" dirty="0" err="1" smtClean="0">
                <a:solidFill>
                  <a:srgbClr val="3750A1"/>
                </a:solidFill>
              </a:rPr>
              <a:t>газове</a:t>
            </a:r>
            <a:r>
              <a:rPr lang="ru-RU" b="1" dirty="0" smtClean="0">
                <a:solidFill>
                  <a:srgbClr val="3750A1"/>
                </a:solidFill>
              </a:rPr>
              <a:t> от </a:t>
            </a:r>
            <a:r>
              <a:rPr lang="ru-RU" b="1" dirty="0" err="1" smtClean="0">
                <a:solidFill>
                  <a:srgbClr val="3750A1"/>
                </a:solidFill>
              </a:rPr>
              <a:t>селското</a:t>
            </a:r>
            <a:endParaRPr lang="ru-RU" b="1" dirty="0" smtClean="0">
              <a:solidFill>
                <a:srgbClr val="3750A1"/>
              </a:solidFill>
            </a:endParaRPr>
          </a:p>
          <a:p>
            <a:pPr>
              <a:spcBef>
                <a:spcPts val="0"/>
              </a:spcBef>
            </a:pPr>
            <a:r>
              <a:rPr lang="ru-RU" b="1" dirty="0" smtClean="0">
                <a:solidFill>
                  <a:srgbClr val="3750A1"/>
                </a:solidFill>
              </a:rPr>
              <a:t>      </a:t>
            </a:r>
            <a:r>
              <a:rPr lang="ru-RU" b="1" dirty="0" err="1" smtClean="0">
                <a:solidFill>
                  <a:srgbClr val="3750A1"/>
                </a:solidFill>
              </a:rPr>
              <a:t>стопанство</a:t>
            </a:r>
            <a:r>
              <a:rPr lang="ru-RU" b="1" dirty="0" smtClean="0">
                <a:solidFill>
                  <a:srgbClr val="3750A1"/>
                </a:solidFill>
              </a:rPr>
              <a:t>. </a:t>
            </a:r>
          </a:p>
          <a:p>
            <a:pPr>
              <a:spcBef>
                <a:spcPts val="0"/>
              </a:spcBef>
            </a:pPr>
            <a:r>
              <a:rPr lang="ru-RU" dirty="0" smtClean="0">
                <a:solidFill>
                  <a:srgbClr val="3750A1"/>
                </a:solidFill>
              </a:rPr>
              <a:t>12. </a:t>
            </a:r>
            <a:r>
              <a:rPr lang="ru-RU" b="1" dirty="0" err="1" smtClean="0">
                <a:solidFill>
                  <a:srgbClr val="3750A1"/>
                </a:solidFill>
              </a:rPr>
              <a:t>Задължително</a:t>
            </a:r>
            <a:r>
              <a:rPr lang="ru-RU" b="1" dirty="0" smtClean="0">
                <a:solidFill>
                  <a:srgbClr val="3750A1"/>
                </a:solidFill>
              </a:rPr>
              <a:t> </a:t>
            </a:r>
            <a:r>
              <a:rPr lang="ru-RU" b="1" dirty="0" err="1" smtClean="0">
                <a:solidFill>
                  <a:srgbClr val="3750A1"/>
                </a:solidFill>
              </a:rPr>
              <a:t>измерване</a:t>
            </a:r>
            <a:r>
              <a:rPr lang="ru-RU" b="1" dirty="0" smtClean="0">
                <a:solidFill>
                  <a:srgbClr val="3750A1"/>
                </a:solidFill>
              </a:rPr>
              <a:t> и </a:t>
            </a:r>
            <a:r>
              <a:rPr lang="ru-RU" b="1" dirty="0" err="1" smtClean="0">
                <a:solidFill>
                  <a:srgbClr val="3750A1"/>
                </a:solidFill>
              </a:rPr>
              <a:t>докладване</a:t>
            </a:r>
            <a:r>
              <a:rPr lang="ru-RU" b="1" dirty="0" smtClean="0">
                <a:solidFill>
                  <a:srgbClr val="3750A1"/>
                </a:solidFill>
              </a:rPr>
              <a:t> на </a:t>
            </a:r>
            <a:r>
              <a:rPr lang="ru-RU" b="1" dirty="0" err="1" smtClean="0">
                <a:solidFill>
                  <a:srgbClr val="3750A1"/>
                </a:solidFill>
              </a:rPr>
              <a:t>хранителните</a:t>
            </a:r>
            <a:r>
              <a:rPr lang="ru-RU" b="1" dirty="0" smtClean="0">
                <a:solidFill>
                  <a:srgbClr val="3750A1"/>
                </a:solidFill>
              </a:rPr>
              <a:t> </a:t>
            </a:r>
            <a:r>
              <a:rPr lang="ru-RU" b="1" dirty="0" err="1" smtClean="0">
                <a:solidFill>
                  <a:srgbClr val="3750A1"/>
                </a:solidFill>
              </a:rPr>
              <a:t>отпадъци</a:t>
            </a:r>
            <a:r>
              <a:rPr lang="ru-RU" b="1" dirty="0" smtClean="0">
                <a:solidFill>
                  <a:srgbClr val="3750A1"/>
                </a:solidFill>
              </a:rPr>
              <a:t> </a:t>
            </a:r>
            <a:r>
              <a:rPr lang="ru-RU" dirty="0" err="1" smtClean="0">
                <a:solidFill>
                  <a:srgbClr val="3750A1"/>
                </a:solidFill>
              </a:rPr>
              <a:t>на</a:t>
            </a:r>
            <a:r>
              <a:rPr lang="ru-RU" dirty="0" smtClean="0">
                <a:solidFill>
                  <a:srgbClr val="3750A1"/>
                </a:solidFill>
              </a:rPr>
              <a:t>  </a:t>
            </a:r>
          </a:p>
          <a:p>
            <a:pPr>
              <a:spcBef>
                <a:spcPts val="0"/>
              </a:spcBef>
            </a:pPr>
            <a:r>
              <a:rPr lang="ru-RU" dirty="0" smtClean="0">
                <a:solidFill>
                  <a:srgbClr val="3750A1"/>
                </a:solidFill>
              </a:rPr>
              <a:t>      всяко </a:t>
            </a:r>
            <a:r>
              <a:rPr lang="ru-RU" dirty="0" err="1" smtClean="0">
                <a:solidFill>
                  <a:srgbClr val="3750A1"/>
                </a:solidFill>
              </a:rPr>
              <a:t>ниво</a:t>
            </a:r>
            <a:r>
              <a:rPr lang="ru-RU" dirty="0" smtClean="0">
                <a:solidFill>
                  <a:srgbClr val="3750A1"/>
                </a:solidFill>
              </a:rPr>
              <a:t>. </a:t>
            </a:r>
          </a:p>
          <a:p>
            <a:pPr>
              <a:spcBef>
                <a:spcPts val="0"/>
              </a:spcBef>
            </a:pPr>
            <a:r>
              <a:rPr lang="ru-RU" dirty="0" smtClean="0">
                <a:solidFill>
                  <a:srgbClr val="3750A1"/>
                </a:solidFill>
              </a:rPr>
              <a:t>13. Подкрепа за </a:t>
            </a:r>
            <a:r>
              <a:rPr lang="ru-RU" b="1" dirty="0" smtClean="0">
                <a:solidFill>
                  <a:srgbClr val="3750A1"/>
                </a:solidFill>
              </a:rPr>
              <a:t>засаждане на гори и насърчаване на биологичното  земеделие.</a:t>
            </a:r>
            <a:endParaRPr lang="ru-RU" b="1" dirty="0">
              <a:solidFill>
                <a:srgbClr val="3750A1"/>
              </a:solidFill>
            </a:endParaRPr>
          </a:p>
        </p:txBody>
      </p:sp>
      <p:sp>
        <p:nvSpPr>
          <p:cNvPr id="4" name="Text Placeholder 3">
            <a:extLst>
              <a:ext uri="{FF2B5EF4-FFF2-40B4-BE49-F238E27FC236}">
                <a16:creationId xmlns="" xmlns:a16="http://schemas.microsoft.com/office/drawing/2014/main" id="{40EDA134-70F1-C346-A124-7880EF1582DA}"/>
              </a:ext>
            </a:extLst>
          </p:cNvPr>
          <p:cNvSpPr>
            <a:spLocks noGrp="1"/>
          </p:cNvSpPr>
          <p:nvPr>
            <p:ph type="body" sz="quarter" idx="16"/>
          </p:nvPr>
        </p:nvSpPr>
        <p:spPr>
          <a:xfrm>
            <a:off x="476231" y="323850"/>
            <a:ext cx="11249044" cy="1047750"/>
          </a:xfrm>
          <a:prstGeom prst="rect">
            <a:avLst/>
          </a:prstGeom>
        </p:spPr>
        <p:txBody>
          <a:bodyPr/>
          <a:lstStyle/>
          <a:p>
            <a:r>
              <a:rPr lang="ru-RU" dirty="0" err="1" smtClean="0"/>
              <a:t>Гражданската</a:t>
            </a:r>
            <a:r>
              <a:rPr lang="ru-RU" dirty="0" smtClean="0"/>
              <a:t> </a:t>
            </a:r>
            <a:r>
              <a:rPr lang="ru-RU" dirty="0" err="1" smtClean="0"/>
              <a:t>асамблея</a:t>
            </a:r>
            <a:r>
              <a:rPr lang="ru-RU" dirty="0" smtClean="0"/>
              <a:t> на Ирландия </a:t>
            </a:r>
            <a:r>
              <a:rPr lang="ru-RU" dirty="0" err="1" smtClean="0"/>
              <a:t>относно</a:t>
            </a:r>
            <a:r>
              <a:rPr lang="ru-RU" dirty="0" smtClean="0"/>
              <a:t> </a:t>
            </a:r>
            <a:r>
              <a:rPr lang="ru-RU" dirty="0" err="1" smtClean="0"/>
              <a:t>изменението</a:t>
            </a:r>
            <a:r>
              <a:rPr lang="ru-RU" dirty="0" smtClean="0"/>
              <a:t> на климата </a:t>
            </a:r>
            <a:r>
              <a:rPr lang="ru-RU" dirty="0" err="1" smtClean="0"/>
              <a:t>препоръчва</a:t>
            </a:r>
            <a:r>
              <a:rPr lang="ru-RU" dirty="0" smtClean="0"/>
              <a:t>...</a:t>
            </a:r>
            <a:endParaRPr lang="en-US" dirty="0"/>
          </a:p>
        </p:txBody>
      </p:sp>
    </p:spTree>
    <p:extLst>
      <p:ext uri="{BB962C8B-B14F-4D97-AF65-F5344CB8AC3E}">
        <p14:creationId xmlns="" xmlns:p14="http://schemas.microsoft.com/office/powerpoint/2010/main" val="2032480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02</a:t>
            </a:r>
          </a:p>
        </p:txBody>
      </p:sp>
      <p:pic>
        <p:nvPicPr>
          <p:cNvPr id="8" name="Picture Placeholder 7">
            <a:extLst>
              <a:ext uri="{FF2B5EF4-FFF2-40B4-BE49-F238E27FC236}">
                <a16:creationId xmlns="" xmlns:a16="http://schemas.microsoft.com/office/drawing/2014/main" id="{25C28168-F3D9-7648-AC60-61C8774242B4}"/>
              </a:ext>
            </a:extLst>
          </p:cNvPr>
          <p:cNvPicPr>
            <a:picLocks noGrp="1" noChangeAspect="1"/>
          </p:cNvPicPr>
          <p:nvPr>
            <p:ph type="pic" sz="quarter" idx="10"/>
          </p:nvPr>
        </p:nvPicPr>
        <p:blipFill>
          <a:blip r:embed="rId3"/>
          <a:srcRect t="16941" b="16941"/>
          <a:stretch/>
        </p:blipFill>
        <p:spPr>
          <a:xfrm>
            <a:off x="238772" y="2626822"/>
            <a:ext cx="7708195" cy="3396829"/>
          </a:xfrm>
        </p:spPr>
      </p:pic>
      <p:sp>
        <p:nvSpPr>
          <p:cNvPr id="6" name="Rectangle 5">
            <a:extLst>
              <a:ext uri="{FF2B5EF4-FFF2-40B4-BE49-F238E27FC236}">
                <a16:creationId xmlns="" xmlns:a16="http://schemas.microsoft.com/office/drawing/2014/main" id="{1DF2049A-9A6D-0A49-9CEA-AEAEB81268B2}"/>
              </a:ext>
            </a:extLst>
          </p:cNvPr>
          <p:cNvSpPr/>
          <p:nvPr/>
        </p:nvSpPr>
        <p:spPr>
          <a:xfrm>
            <a:off x="5722297" y="3429000"/>
            <a:ext cx="6109485"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9664755C-D94B-2A4C-946A-2A124785D8C0}"/>
              </a:ext>
            </a:extLst>
          </p:cNvPr>
          <p:cNvSpPr txBox="1"/>
          <p:nvPr/>
        </p:nvSpPr>
        <p:spPr>
          <a:xfrm>
            <a:off x="5846617" y="3449264"/>
            <a:ext cx="6206838" cy="1754326"/>
          </a:xfrm>
          <a:prstGeom prst="rect">
            <a:avLst/>
          </a:prstGeom>
          <a:noFill/>
        </p:spPr>
        <p:txBody>
          <a:bodyPr wrap="square" rtlCol="0">
            <a:spAutoFit/>
          </a:bodyPr>
          <a:lstStyle/>
          <a:p>
            <a:r>
              <a:rPr lang="ru-RU" sz="3600" b="1" spc="324" dirty="0" err="1" smtClean="0">
                <a:solidFill>
                  <a:srgbClr val="EB7339"/>
                </a:solidFill>
                <a:latin typeface="Calibri" panose="020F0502020204030204" pitchFamily="34" charset="0"/>
                <a:cs typeface="Calibri" panose="020F0502020204030204" pitchFamily="34" charset="0"/>
              </a:rPr>
              <a:t>Климатичните</a:t>
            </a:r>
            <a:r>
              <a:rPr lang="ru-RU" sz="3600" b="1" spc="324" dirty="0" smtClean="0">
                <a:solidFill>
                  <a:srgbClr val="EB7339"/>
                </a:solidFill>
                <a:latin typeface="Calibri" panose="020F0502020204030204" pitchFamily="34" charset="0"/>
                <a:cs typeface="Calibri" panose="020F0502020204030204" pitchFamily="34" charset="0"/>
              </a:rPr>
              <a:t> </a:t>
            </a:r>
            <a:r>
              <a:rPr lang="ru-RU" sz="3600" b="1" spc="324" dirty="0" err="1" smtClean="0">
                <a:solidFill>
                  <a:srgbClr val="EB7339"/>
                </a:solidFill>
                <a:latin typeface="Calibri" panose="020F0502020204030204" pitchFamily="34" charset="0"/>
                <a:cs typeface="Calibri" panose="020F0502020204030204" pitchFamily="34" charset="0"/>
              </a:rPr>
              <a:t>промени</a:t>
            </a:r>
            <a:r>
              <a:rPr lang="ru-RU" sz="3600" b="1" spc="324" dirty="0" smtClean="0">
                <a:solidFill>
                  <a:srgbClr val="EB7339"/>
                </a:solidFill>
                <a:latin typeface="Calibri" panose="020F0502020204030204" pitchFamily="34" charset="0"/>
                <a:cs typeface="Calibri" panose="020F0502020204030204" pitchFamily="34" charset="0"/>
              </a:rPr>
              <a:t>: </a:t>
            </a:r>
            <a:r>
              <a:rPr lang="ru-RU" sz="3600" b="1" spc="324" dirty="0" err="1" smtClean="0">
                <a:solidFill>
                  <a:srgbClr val="EB7339"/>
                </a:solidFill>
                <a:latin typeface="Calibri" panose="020F0502020204030204" pitchFamily="34" charset="0"/>
                <a:cs typeface="Calibri" panose="020F0502020204030204" pitchFamily="34" charset="0"/>
              </a:rPr>
              <a:t>Каква</a:t>
            </a:r>
            <a:r>
              <a:rPr lang="ru-RU" sz="3600" b="1" spc="324" dirty="0" smtClean="0">
                <a:solidFill>
                  <a:srgbClr val="EB7339"/>
                </a:solidFill>
                <a:latin typeface="Calibri" panose="020F0502020204030204" pitchFamily="34" charset="0"/>
                <a:cs typeface="Calibri" panose="020F0502020204030204" pitchFamily="34" charset="0"/>
              </a:rPr>
              <a:t> е </a:t>
            </a:r>
            <a:r>
              <a:rPr lang="ru-RU" sz="3600" b="1" spc="324" dirty="0" err="1" smtClean="0">
                <a:solidFill>
                  <a:srgbClr val="EB7339"/>
                </a:solidFill>
                <a:latin typeface="Calibri" panose="020F0502020204030204" pitchFamily="34" charset="0"/>
                <a:cs typeface="Calibri" panose="020F0502020204030204" pitchFamily="34" charset="0"/>
              </a:rPr>
              <a:t>причината</a:t>
            </a:r>
            <a:r>
              <a:rPr lang="ru-RU" sz="3600" b="1" spc="324" dirty="0" smtClean="0">
                <a:solidFill>
                  <a:srgbClr val="EB7339"/>
                </a:solidFill>
                <a:latin typeface="Calibri" panose="020F0502020204030204" pitchFamily="34" charset="0"/>
                <a:cs typeface="Calibri" panose="020F0502020204030204" pitchFamily="34" charset="0"/>
              </a:rPr>
              <a:t>? </a:t>
            </a:r>
          </a:p>
          <a:p>
            <a:r>
              <a:rPr lang="en-US" sz="3600" b="1" spc="324" dirty="0" smtClean="0">
                <a:solidFill>
                  <a:srgbClr val="EB7339"/>
                </a:solidFill>
                <a:latin typeface="Calibri" panose="020F0502020204030204" pitchFamily="34" charset="0"/>
                <a:cs typeface="Calibri" panose="020F0502020204030204" pitchFamily="34" charset="0"/>
              </a:rPr>
              <a:t>? </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29425104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4EDAC37-C3BA-1249-8767-414D489BC914}"/>
              </a:ext>
            </a:extLst>
          </p:cNvPr>
          <p:cNvSpPr>
            <a:spLocks noGrp="1"/>
          </p:cNvSpPr>
          <p:nvPr>
            <p:ph type="body" sz="quarter" idx="18"/>
          </p:nvPr>
        </p:nvSpPr>
        <p:spPr>
          <a:xfrm>
            <a:off x="672149" y="969567"/>
            <a:ext cx="10479218" cy="2124079"/>
          </a:xfrm>
          <a:prstGeom prst="rect">
            <a:avLst/>
          </a:prstGeom>
        </p:spPr>
        <p:txBody>
          <a:bodyPr/>
          <a:lstStyle/>
          <a:p>
            <a:pPr marL="0">
              <a:spcBef>
                <a:spcPts val="0"/>
              </a:spcBef>
            </a:pPr>
            <a:r>
              <a:rPr lang="ru-RU" b="1" dirty="0" smtClean="0"/>
              <a:t>Намерете и се присъединете към местни организации, занимаващи се с изменението на климата. Предлагаме на вашето внимание една малка част от организациите в България:</a:t>
            </a:r>
          </a:p>
          <a:p>
            <a:r>
              <a:rPr lang="en-US" dirty="0" smtClean="0">
                <a:solidFill>
                  <a:srgbClr val="FF0000"/>
                </a:solidFill>
                <a:hlinkClick r:id="rId2"/>
              </a:rPr>
              <a:t>https://www.wwf.bg/what_we_do/climatechange/</a:t>
            </a:r>
            <a:r>
              <a:rPr lang="bg-BG" dirty="0" smtClean="0">
                <a:solidFill>
                  <a:srgbClr val="FF0000"/>
                </a:solidFill>
              </a:rPr>
              <a:t> </a:t>
            </a:r>
            <a:endParaRPr lang="en-US" dirty="0">
              <a:solidFill>
                <a:srgbClr val="FF0000"/>
              </a:solidFill>
            </a:endParaRPr>
          </a:p>
          <a:p>
            <a:endParaRPr lang="en-US" dirty="0"/>
          </a:p>
        </p:txBody>
      </p:sp>
      <p:sp>
        <p:nvSpPr>
          <p:cNvPr id="4" name="Text Placeholder 3">
            <a:extLst>
              <a:ext uri="{FF2B5EF4-FFF2-40B4-BE49-F238E27FC236}">
                <a16:creationId xmlns="" xmlns:a16="http://schemas.microsoft.com/office/drawing/2014/main" id="{40EDA134-70F1-C346-A124-7880EF1582DA}"/>
              </a:ext>
            </a:extLst>
          </p:cNvPr>
          <p:cNvSpPr>
            <a:spLocks noGrp="1"/>
          </p:cNvSpPr>
          <p:nvPr>
            <p:ph type="body" sz="quarter" idx="16"/>
          </p:nvPr>
        </p:nvSpPr>
        <p:spPr>
          <a:xfrm>
            <a:off x="457181" y="377442"/>
            <a:ext cx="10827536" cy="803654"/>
          </a:xfrm>
          <a:prstGeom prst="rect">
            <a:avLst/>
          </a:prstGeom>
        </p:spPr>
        <p:txBody>
          <a:bodyPr/>
          <a:lstStyle/>
          <a:p>
            <a:r>
              <a:rPr lang="bg-BG" dirty="0" smtClean="0"/>
              <a:t>Местни действия за борба с климатичните промени</a:t>
            </a:r>
            <a:endParaRPr lang="en-US" dirty="0"/>
          </a:p>
        </p:txBody>
      </p:sp>
      <p:pic>
        <p:nvPicPr>
          <p:cNvPr id="1026" name="Picture 2"/>
          <p:cNvPicPr>
            <a:picLocks noChangeAspect="1" noChangeArrowheads="1"/>
          </p:cNvPicPr>
          <p:nvPr/>
        </p:nvPicPr>
        <p:blipFill>
          <a:blip r:embed="rId3"/>
          <a:srcRect/>
          <a:stretch>
            <a:fillRect/>
          </a:stretch>
        </p:blipFill>
        <p:spPr bwMode="auto">
          <a:xfrm>
            <a:off x="8064021" y="5269211"/>
            <a:ext cx="1003779" cy="1003779"/>
          </a:xfrm>
          <a:prstGeom prst="rect">
            <a:avLst/>
          </a:prstGeom>
          <a:noFill/>
          <a:ln w="9525">
            <a:noFill/>
            <a:miter lim="800000"/>
            <a:headEnd/>
            <a:tailEnd/>
          </a:ln>
        </p:spPr>
      </p:pic>
      <p:sp>
        <p:nvSpPr>
          <p:cNvPr id="7" name="Rectangle 6"/>
          <p:cNvSpPr/>
          <p:nvPr/>
        </p:nvSpPr>
        <p:spPr>
          <a:xfrm>
            <a:off x="847725" y="5462884"/>
            <a:ext cx="7411196" cy="461665"/>
          </a:xfrm>
          <a:prstGeom prst="rect">
            <a:avLst/>
          </a:prstGeom>
        </p:spPr>
        <p:txBody>
          <a:bodyPr wrap="none">
            <a:spAutoFit/>
          </a:bodyPr>
          <a:lstStyle/>
          <a:p>
            <a:r>
              <a:rPr lang="en-US" sz="2400" dirty="0" smtClean="0">
                <a:hlinkClick r:id="rId4"/>
              </a:rPr>
              <a:t>https://climateofchange.info/bulgaria/about-the-project/</a:t>
            </a:r>
            <a:r>
              <a:rPr lang="bg-BG" sz="2400" dirty="0" smtClean="0"/>
              <a:t> </a:t>
            </a:r>
          </a:p>
        </p:txBody>
      </p:sp>
      <p:sp>
        <p:nvSpPr>
          <p:cNvPr id="8" name="Rectangle 7"/>
          <p:cNvSpPr/>
          <p:nvPr/>
        </p:nvSpPr>
        <p:spPr>
          <a:xfrm>
            <a:off x="2682284" y="4562128"/>
            <a:ext cx="3788601" cy="461665"/>
          </a:xfrm>
          <a:prstGeom prst="rect">
            <a:avLst/>
          </a:prstGeom>
        </p:spPr>
        <p:txBody>
          <a:bodyPr wrap="none">
            <a:spAutoFit/>
          </a:bodyPr>
          <a:lstStyle/>
          <a:p>
            <a:r>
              <a:rPr lang="en-US" sz="2400" dirty="0" smtClean="0">
                <a:hlinkClick r:id="rId5"/>
              </a:rPr>
              <a:t>https://www.zazemiata.org/</a:t>
            </a:r>
            <a:r>
              <a:rPr lang="bg-BG" sz="2400" dirty="0" smtClean="0"/>
              <a:t> </a:t>
            </a:r>
          </a:p>
        </p:txBody>
      </p:sp>
      <p:pic>
        <p:nvPicPr>
          <p:cNvPr id="1027" name="Picture 3"/>
          <p:cNvPicPr>
            <a:picLocks noChangeAspect="1" noChangeArrowheads="1"/>
          </p:cNvPicPr>
          <p:nvPr/>
        </p:nvPicPr>
        <p:blipFill>
          <a:blip r:embed="rId6"/>
          <a:srcRect/>
          <a:stretch>
            <a:fillRect/>
          </a:stretch>
        </p:blipFill>
        <p:spPr bwMode="auto">
          <a:xfrm>
            <a:off x="501171" y="4600228"/>
            <a:ext cx="2142615" cy="480715"/>
          </a:xfrm>
          <a:prstGeom prst="rect">
            <a:avLst/>
          </a:prstGeom>
          <a:noFill/>
          <a:ln w="9525">
            <a:noFill/>
            <a:miter lim="800000"/>
            <a:headEnd/>
            <a:tailEnd/>
          </a:ln>
        </p:spPr>
      </p:pic>
      <p:sp>
        <p:nvSpPr>
          <p:cNvPr id="10" name="Rectangle 9"/>
          <p:cNvSpPr/>
          <p:nvPr/>
        </p:nvSpPr>
        <p:spPr>
          <a:xfrm>
            <a:off x="1829272" y="2681838"/>
            <a:ext cx="3892284" cy="461665"/>
          </a:xfrm>
          <a:prstGeom prst="rect">
            <a:avLst/>
          </a:prstGeom>
        </p:spPr>
        <p:txBody>
          <a:bodyPr wrap="none">
            <a:spAutoFit/>
          </a:bodyPr>
          <a:lstStyle/>
          <a:p>
            <a:r>
              <a:rPr lang="en-US" sz="2400" dirty="0" smtClean="0">
                <a:hlinkClick r:id="rId7"/>
              </a:rPr>
              <a:t>https://climatebg.org/about/</a:t>
            </a:r>
            <a:r>
              <a:rPr lang="bg-BG" sz="2400" dirty="0" smtClean="0"/>
              <a:t> </a:t>
            </a:r>
          </a:p>
        </p:txBody>
      </p:sp>
      <p:pic>
        <p:nvPicPr>
          <p:cNvPr id="1028" name="Picture 4"/>
          <p:cNvPicPr>
            <a:picLocks noChangeAspect="1" noChangeArrowheads="1"/>
          </p:cNvPicPr>
          <p:nvPr/>
        </p:nvPicPr>
        <p:blipFill>
          <a:blip r:embed="rId8"/>
          <a:srcRect/>
          <a:stretch>
            <a:fillRect/>
          </a:stretch>
        </p:blipFill>
        <p:spPr bwMode="auto">
          <a:xfrm>
            <a:off x="831030" y="2492721"/>
            <a:ext cx="947101" cy="877999"/>
          </a:xfrm>
          <a:prstGeom prst="rect">
            <a:avLst/>
          </a:prstGeom>
          <a:noFill/>
          <a:ln w="9525">
            <a:noFill/>
            <a:miter lim="800000"/>
            <a:headEnd/>
            <a:tailEnd/>
          </a:ln>
        </p:spPr>
      </p:pic>
      <p:pic>
        <p:nvPicPr>
          <p:cNvPr id="1029" name="Picture 5"/>
          <p:cNvPicPr>
            <a:picLocks noChangeAspect="1" noChangeArrowheads="1"/>
          </p:cNvPicPr>
          <p:nvPr/>
        </p:nvPicPr>
        <p:blipFill>
          <a:blip r:embed="rId9"/>
          <a:srcRect/>
          <a:stretch>
            <a:fillRect/>
          </a:stretch>
        </p:blipFill>
        <p:spPr bwMode="auto">
          <a:xfrm>
            <a:off x="7144638" y="1743810"/>
            <a:ext cx="923038" cy="1037177"/>
          </a:xfrm>
          <a:prstGeom prst="rect">
            <a:avLst/>
          </a:prstGeom>
          <a:noFill/>
          <a:ln w="9525">
            <a:noFill/>
            <a:miter lim="800000"/>
            <a:headEnd/>
            <a:tailEnd/>
          </a:ln>
        </p:spPr>
      </p:pic>
      <p:sp>
        <p:nvSpPr>
          <p:cNvPr id="11" name="Rectangle 10"/>
          <p:cNvSpPr/>
          <p:nvPr/>
        </p:nvSpPr>
        <p:spPr>
          <a:xfrm>
            <a:off x="831030" y="3552825"/>
            <a:ext cx="3024674" cy="461665"/>
          </a:xfrm>
          <a:prstGeom prst="rect">
            <a:avLst/>
          </a:prstGeom>
        </p:spPr>
        <p:txBody>
          <a:bodyPr wrap="none">
            <a:spAutoFit/>
          </a:bodyPr>
          <a:lstStyle/>
          <a:p>
            <a:r>
              <a:rPr lang="en-US" sz="2400" dirty="0" smtClean="0">
                <a:hlinkClick r:id="rId10"/>
              </a:rPr>
              <a:t>https://ecovarna.info/</a:t>
            </a:r>
            <a:r>
              <a:rPr lang="bg-BG" sz="2400" dirty="0" smtClean="0"/>
              <a:t> </a:t>
            </a:r>
            <a:endParaRPr lang="bg-BG" sz="2400" dirty="0"/>
          </a:p>
        </p:txBody>
      </p:sp>
      <p:pic>
        <p:nvPicPr>
          <p:cNvPr id="2050" name="Picture 2" descr="TimeHeroes"/>
          <p:cNvPicPr>
            <a:picLocks noChangeAspect="1" noChangeArrowheads="1"/>
          </p:cNvPicPr>
          <p:nvPr/>
        </p:nvPicPr>
        <p:blipFill>
          <a:blip r:embed="rId11"/>
          <a:srcRect/>
          <a:stretch>
            <a:fillRect/>
          </a:stretch>
        </p:blipFill>
        <p:spPr bwMode="auto">
          <a:xfrm>
            <a:off x="3769979" y="3526433"/>
            <a:ext cx="811546" cy="706721"/>
          </a:xfrm>
          <a:prstGeom prst="rect">
            <a:avLst/>
          </a:prstGeom>
          <a:noFill/>
        </p:spPr>
      </p:pic>
      <p:pic>
        <p:nvPicPr>
          <p:cNvPr id="2054" name="Picture 6" descr="Редовни заседания на Управителния съвет на БДЗП за 2020 година | БДЗП"/>
          <p:cNvPicPr>
            <a:picLocks noChangeAspect="1" noChangeArrowheads="1"/>
          </p:cNvPicPr>
          <p:nvPr/>
        </p:nvPicPr>
        <p:blipFill>
          <a:blip r:embed="rId12"/>
          <a:srcRect/>
          <a:stretch>
            <a:fillRect/>
          </a:stretch>
        </p:blipFill>
        <p:spPr bwMode="auto">
          <a:xfrm>
            <a:off x="10447378" y="2690766"/>
            <a:ext cx="1170714" cy="905474"/>
          </a:xfrm>
          <a:prstGeom prst="rect">
            <a:avLst/>
          </a:prstGeom>
          <a:noFill/>
        </p:spPr>
      </p:pic>
      <p:sp>
        <p:nvSpPr>
          <p:cNvPr id="15" name="Rectangle 14"/>
          <p:cNvSpPr/>
          <p:nvPr/>
        </p:nvSpPr>
        <p:spPr>
          <a:xfrm>
            <a:off x="8032063" y="2988870"/>
            <a:ext cx="2433423" cy="461665"/>
          </a:xfrm>
          <a:prstGeom prst="rect">
            <a:avLst/>
          </a:prstGeom>
        </p:spPr>
        <p:txBody>
          <a:bodyPr wrap="none">
            <a:spAutoFit/>
          </a:bodyPr>
          <a:lstStyle/>
          <a:p>
            <a:r>
              <a:rPr lang="en-US" sz="2400" dirty="0" smtClean="0">
                <a:hlinkClick r:id="rId13"/>
              </a:rPr>
              <a:t>https://bspb.org/</a:t>
            </a:r>
            <a:r>
              <a:rPr lang="bg-BG" sz="2400" dirty="0" smtClean="0"/>
              <a:t> </a:t>
            </a:r>
            <a:endParaRPr lang="bg-BG" sz="2400" dirty="0"/>
          </a:p>
        </p:txBody>
      </p:sp>
      <p:sp>
        <p:nvSpPr>
          <p:cNvPr id="16" name="Rectangle 15"/>
          <p:cNvSpPr/>
          <p:nvPr/>
        </p:nvSpPr>
        <p:spPr>
          <a:xfrm>
            <a:off x="7993771" y="3974157"/>
            <a:ext cx="3157596" cy="461665"/>
          </a:xfrm>
          <a:prstGeom prst="rect">
            <a:avLst/>
          </a:prstGeom>
        </p:spPr>
        <p:txBody>
          <a:bodyPr wrap="none">
            <a:spAutoFit/>
          </a:bodyPr>
          <a:lstStyle/>
          <a:p>
            <a:r>
              <a:rPr lang="en-US" sz="2400" dirty="0" smtClean="0">
                <a:hlinkClick r:id="rId14"/>
              </a:rPr>
              <a:t>https://biodiversity.bg/</a:t>
            </a:r>
            <a:r>
              <a:rPr lang="bg-BG" sz="2400" dirty="0" smtClean="0"/>
              <a:t> </a:t>
            </a:r>
            <a:endParaRPr lang="bg-BG" sz="2400" dirty="0"/>
          </a:p>
        </p:txBody>
      </p:sp>
      <p:sp>
        <p:nvSpPr>
          <p:cNvPr id="2056" name="AutoShape 8" descr="Фондация &quot;Биоразнообразие&quot; | Български дарителски форум"/>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2058" name="AutoShape 10" descr="Фондация &quot;Биоразнообразие&quot; | Български дарителски форум"/>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2060" name="AutoShape 12" descr="D:\Erasmus_project\CC_course\Module_all\%D0%91%D0%A4%D0%91-%D0%BD%D0%BE%D0%B2%D0%BE-%D0%BB%D0%BE%D0%B3%D0%BE.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pic>
        <p:nvPicPr>
          <p:cNvPr id="2062" name="Picture 14" descr="Българска Фондация Биоразнообразие - Изработка на онлайн магазин, Изработка  на уеб сайт | Уебрикс"/>
          <p:cNvPicPr>
            <a:picLocks noChangeAspect="1" noChangeArrowheads="1"/>
          </p:cNvPicPr>
          <p:nvPr/>
        </p:nvPicPr>
        <p:blipFill>
          <a:blip r:embed="rId15"/>
          <a:srcRect/>
          <a:stretch>
            <a:fillRect/>
          </a:stretch>
        </p:blipFill>
        <p:spPr bwMode="auto">
          <a:xfrm>
            <a:off x="6306060" y="3786740"/>
            <a:ext cx="1698351" cy="949335"/>
          </a:xfrm>
          <a:prstGeom prst="rect">
            <a:avLst/>
          </a:prstGeom>
          <a:noFill/>
        </p:spPr>
      </p:pic>
    </p:spTree>
    <p:extLst>
      <p:ext uri="{BB962C8B-B14F-4D97-AF65-F5344CB8AC3E}">
        <p14:creationId xmlns="" xmlns:p14="http://schemas.microsoft.com/office/powerpoint/2010/main" val="5097648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00622" y="134844"/>
            <a:ext cx="9537146" cy="1395907"/>
          </a:xfrm>
        </p:spPr>
        <p:txBody>
          <a:bodyPr/>
          <a:lstStyle/>
          <a:p>
            <a:r>
              <a:rPr lang="bg-BG" dirty="0" smtClean="0"/>
              <a:t>Дейности за борба с климатичните промени</a:t>
            </a:r>
            <a:endParaRPr lang="en-IE" dirty="0"/>
          </a:p>
        </p:txBody>
      </p:sp>
      <p:pic>
        <p:nvPicPr>
          <p:cNvPr id="2051" name="Picture 3"/>
          <p:cNvPicPr>
            <a:picLocks noChangeAspect="1" noChangeArrowheads="1"/>
          </p:cNvPicPr>
          <p:nvPr/>
        </p:nvPicPr>
        <p:blipFill>
          <a:blip r:embed="rId2"/>
          <a:srcRect/>
          <a:stretch>
            <a:fillRect/>
          </a:stretch>
        </p:blipFill>
        <p:spPr bwMode="auto">
          <a:xfrm>
            <a:off x="857250" y="609600"/>
            <a:ext cx="10934700" cy="7213600"/>
          </a:xfrm>
          <a:prstGeom prst="rect">
            <a:avLst/>
          </a:prstGeom>
          <a:noFill/>
          <a:ln w="9525">
            <a:noFill/>
            <a:miter lim="800000"/>
            <a:headEnd/>
            <a:tailEnd/>
          </a:ln>
        </p:spPr>
      </p:pic>
    </p:spTree>
    <p:extLst>
      <p:ext uri="{BB962C8B-B14F-4D97-AF65-F5344CB8AC3E}">
        <p14:creationId xmlns="" xmlns:p14="http://schemas.microsoft.com/office/powerpoint/2010/main" val="51320926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05</a:t>
            </a:r>
          </a:p>
        </p:txBody>
      </p:sp>
      <p:sp>
        <p:nvSpPr>
          <p:cNvPr id="6" name="Rectangle 5">
            <a:extLst>
              <a:ext uri="{FF2B5EF4-FFF2-40B4-BE49-F238E27FC236}">
                <a16:creationId xmlns="" xmlns:a16="http://schemas.microsoft.com/office/drawing/2014/main"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 xmlns:a16="http://schemas.microsoft.com/office/drawing/2014/main" id="{9664755C-D94B-2A4C-946A-2A124785D8C0}"/>
              </a:ext>
            </a:extLst>
          </p:cNvPr>
          <p:cNvSpPr txBox="1"/>
          <p:nvPr/>
        </p:nvSpPr>
        <p:spPr>
          <a:xfrm>
            <a:off x="5906320" y="3481298"/>
            <a:ext cx="5400777" cy="646331"/>
          </a:xfrm>
          <a:prstGeom prst="rect">
            <a:avLst/>
          </a:prstGeom>
          <a:noFill/>
        </p:spPr>
        <p:txBody>
          <a:bodyPr wrap="square" rtlCol="0">
            <a:spAutoFit/>
          </a:bodyPr>
          <a:lstStyle/>
          <a:p>
            <a:r>
              <a:rPr lang="bg-BG" sz="3600" b="1" spc="324" dirty="0" smtClean="0">
                <a:solidFill>
                  <a:srgbClr val="EB7339"/>
                </a:solidFill>
                <a:latin typeface="Calibri" panose="020F0502020204030204" pitchFamily="34" charset="0"/>
                <a:cs typeface="Calibri" panose="020F0502020204030204" pitchFamily="34" charset="0"/>
              </a:rPr>
              <a:t>Обощение</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 xmlns:p14="http://schemas.microsoft.com/office/powerpoint/2010/main" val="32235635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4EDAC37-C3BA-1249-8767-414D489BC914}"/>
              </a:ext>
            </a:extLst>
          </p:cNvPr>
          <p:cNvSpPr>
            <a:spLocks noGrp="1"/>
          </p:cNvSpPr>
          <p:nvPr>
            <p:ph type="body" sz="quarter" idx="18"/>
          </p:nvPr>
        </p:nvSpPr>
        <p:spPr>
          <a:prstGeom prst="rect">
            <a:avLst/>
          </a:prstGeom>
        </p:spPr>
        <p:txBody>
          <a:bodyPr/>
          <a:lstStyle/>
          <a:p>
            <a:pPr marL="342900" indent="-342900">
              <a:buChar char="•"/>
            </a:pPr>
            <a:r>
              <a:rPr lang="bg-BG" dirty="0" smtClean="0"/>
              <a:t>Що е то</a:t>
            </a:r>
            <a:r>
              <a:rPr lang="bg-BG" sz="2400" dirty="0" smtClean="0"/>
              <a:t> климатични промени</a:t>
            </a:r>
            <a:r>
              <a:rPr lang="en-US" sz="2400" dirty="0" smtClean="0"/>
              <a:t>? </a:t>
            </a:r>
            <a:endParaRPr lang="en-US" sz="2400" dirty="0"/>
          </a:p>
          <a:p>
            <a:pPr marL="342900" indent="-342900">
              <a:buChar char="•"/>
            </a:pPr>
            <a:r>
              <a:rPr lang="bg-BG" sz="2400" dirty="0" smtClean="0">
                <a:cs typeface="Calibri" panose="020F0502020204030204"/>
              </a:rPr>
              <a:t>Какво причинява климатичните промени</a:t>
            </a:r>
            <a:r>
              <a:rPr lang="en-US" sz="2400" dirty="0" smtClean="0">
                <a:cs typeface="Calibri" panose="020F0502020204030204"/>
              </a:rPr>
              <a:t>? </a:t>
            </a:r>
            <a:endParaRPr lang="en-US" sz="2400" dirty="0">
              <a:cs typeface="Calibri" panose="020F0502020204030204"/>
            </a:endParaRPr>
          </a:p>
          <a:p>
            <a:pPr>
              <a:buChar char="•"/>
            </a:pPr>
            <a:r>
              <a:rPr lang="en-US" dirty="0" smtClean="0">
                <a:cs typeface="Calibri" panose="020F0502020204030204"/>
              </a:rPr>
              <a:t>  </a:t>
            </a:r>
            <a:r>
              <a:rPr lang="bg-BG" dirty="0" smtClean="0">
                <a:cs typeface="Calibri" panose="020F0502020204030204"/>
              </a:rPr>
              <a:t>Какво е въздействието на климатичните промени</a:t>
            </a:r>
            <a:r>
              <a:rPr lang="en-US" sz="2400" dirty="0" smtClean="0">
                <a:cs typeface="Calibri" panose="020F0502020204030204"/>
              </a:rPr>
              <a:t>? </a:t>
            </a:r>
            <a:endParaRPr lang="en-US" sz="2400" dirty="0">
              <a:cs typeface="Calibri" panose="020F0502020204030204"/>
            </a:endParaRPr>
          </a:p>
          <a:p>
            <a:pPr marL="342900" indent="-342900">
              <a:buChar char="•"/>
            </a:pPr>
            <a:r>
              <a:rPr lang="bg-BG" sz="2400" dirty="0" smtClean="0">
                <a:cs typeface="Calibri" panose="020F0502020204030204"/>
              </a:rPr>
              <a:t>И какво можем да направим</a:t>
            </a:r>
            <a:r>
              <a:rPr lang="en-US" sz="2400" dirty="0" smtClean="0">
                <a:cs typeface="Calibri" panose="020F0502020204030204"/>
              </a:rPr>
              <a:t>? </a:t>
            </a:r>
          </a:p>
          <a:p>
            <a:pPr marL="342900" indent="-342900"/>
            <a:endParaRPr lang="en-US" sz="2400" dirty="0">
              <a:cs typeface="Calibri" panose="020F0502020204030204"/>
            </a:endParaRPr>
          </a:p>
        </p:txBody>
      </p:sp>
      <p:sp>
        <p:nvSpPr>
          <p:cNvPr id="4" name="Text Placeholder 3">
            <a:extLst>
              <a:ext uri="{FF2B5EF4-FFF2-40B4-BE49-F238E27FC236}">
                <a16:creationId xmlns="" xmlns:a16="http://schemas.microsoft.com/office/drawing/2014/main" id="{40EDA134-70F1-C346-A124-7880EF1582DA}"/>
              </a:ext>
            </a:extLst>
          </p:cNvPr>
          <p:cNvSpPr>
            <a:spLocks noGrp="1"/>
          </p:cNvSpPr>
          <p:nvPr>
            <p:ph type="body" sz="quarter" idx="16"/>
          </p:nvPr>
        </p:nvSpPr>
        <p:spPr>
          <a:xfrm>
            <a:off x="0" y="219075"/>
            <a:ext cx="7496175" cy="1085850"/>
          </a:xfrm>
          <a:prstGeom prst="rect">
            <a:avLst/>
          </a:prstGeom>
        </p:spPr>
        <p:txBody>
          <a:bodyPr/>
          <a:lstStyle/>
          <a:p>
            <a:r>
              <a:rPr lang="bg-BG" dirty="0" smtClean="0"/>
              <a:t>Спомняте ли си отговорите на тези въпроси</a:t>
            </a:r>
            <a:r>
              <a:rPr lang="en-US" dirty="0" smtClean="0"/>
              <a:t>?</a:t>
            </a:r>
            <a:endParaRPr lang="en-US" dirty="0"/>
          </a:p>
        </p:txBody>
      </p:sp>
    </p:spTree>
    <p:extLst>
      <p:ext uri="{BB962C8B-B14F-4D97-AF65-F5344CB8AC3E}">
        <p14:creationId xmlns="" xmlns:p14="http://schemas.microsoft.com/office/powerpoint/2010/main" val="396708077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D8D6BEE-FB04-4441-B82D-ACD42807E3F8}"/>
              </a:ext>
            </a:extLst>
          </p:cNvPr>
          <p:cNvSpPr>
            <a:spLocks noGrp="1"/>
          </p:cNvSpPr>
          <p:nvPr>
            <p:ph type="body" sz="quarter" idx="13"/>
          </p:nvPr>
        </p:nvSpPr>
        <p:spPr/>
        <p:txBody>
          <a:bodyPr/>
          <a:lstStyle/>
          <a:p>
            <a:r>
              <a:rPr lang="en-US" dirty="0" err="1"/>
              <a:t>www.</a:t>
            </a:r>
            <a:r>
              <a:rPr lang="en-US" b="1" dirty="0" err="1"/>
              <a:t>climatechange</a:t>
            </a:r>
            <a:r>
              <a:rPr lang="en-US" dirty="0" err="1"/>
              <a:t>.eu</a:t>
            </a:r>
            <a:endParaRPr lang="en-US" dirty="0"/>
          </a:p>
          <a:p>
            <a:endParaRPr lang="en-US" dirty="0"/>
          </a:p>
        </p:txBody>
      </p:sp>
      <p:sp>
        <p:nvSpPr>
          <p:cNvPr id="20" name="Text Placeholder 19">
            <a:extLst>
              <a:ext uri="{FF2B5EF4-FFF2-40B4-BE49-F238E27FC236}">
                <a16:creationId xmlns="" xmlns:a16="http://schemas.microsoft.com/office/drawing/2014/main" id="{5328264C-32A9-A14B-88CE-E920BC4BEE14}"/>
              </a:ext>
            </a:extLst>
          </p:cNvPr>
          <p:cNvSpPr>
            <a:spLocks noGrp="1"/>
          </p:cNvSpPr>
          <p:nvPr>
            <p:ph type="body" sz="quarter" idx="18"/>
          </p:nvPr>
        </p:nvSpPr>
        <p:spPr>
          <a:xfrm>
            <a:off x="631657" y="4530508"/>
            <a:ext cx="5881764" cy="796508"/>
          </a:xfrm>
          <a:prstGeom prst="rect">
            <a:avLst/>
          </a:prstGeom>
        </p:spPr>
        <p:txBody>
          <a:bodyPr>
            <a:normAutofit/>
          </a:bodyPr>
          <a:lstStyle/>
          <a:p>
            <a:endParaRPr lang="en-US" dirty="0"/>
          </a:p>
          <a:p>
            <a:endParaRPr lang="en-US" dirty="0"/>
          </a:p>
        </p:txBody>
      </p:sp>
      <p:sp>
        <p:nvSpPr>
          <p:cNvPr id="19" name="Text Placeholder 18">
            <a:extLst>
              <a:ext uri="{FF2B5EF4-FFF2-40B4-BE49-F238E27FC236}">
                <a16:creationId xmlns="" xmlns:a16="http://schemas.microsoft.com/office/drawing/2014/main" id="{E2CFC547-9849-7F41-990D-A769792DB4FA}"/>
              </a:ext>
            </a:extLst>
          </p:cNvPr>
          <p:cNvSpPr>
            <a:spLocks noGrp="1"/>
          </p:cNvSpPr>
          <p:nvPr>
            <p:ph type="body" sz="quarter" idx="16"/>
          </p:nvPr>
        </p:nvSpPr>
        <p:spPr>
          <a:xfrm>
            <a:off x="654514" y="3951170"/>
            <a:ext cx="6413036" cy="634242"/>
          </a:xfrm>
          <a:prstGeom prst="rect">
            <a:avLst/>
          </a:prstGeom>
        </p:spPr>
        <p:txBody>
          <a:bodyPr>
            <a:noAutofit/>
          </a:bodyPr>
          <a:lstStyle/>
          <a:p>
            <a:r>
              <a:rPr lang="bg-BG" dirty="0" smtClean="0"/>
              <a:t>Благодарим и до нови срещи!</a:t>
            </a:r>
            <a:endParaRPr lang="en-US" dirty="0"/>
          </a:p>
        </p:txBody>
      </p:sp>
      <p:grpSp>
        <p:nvGrpSpPr>
          <p:cNvPr id="39" name="Graphic 3">
            <a:extLst>
              <a:ext uri="{FF2B5EF4-FFF2-40B4-BE49-F238E27FC236}">
                <a16:creationId xmlns="" xmlns:a16="http://schemas.microsoft.com/office/drawing/2014/main"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 xmlns:a16="http://schemas.microsoft.com/office/drawing/2014/main"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aphic 3">
              <a:extLst>
                <a:ext uri="{FF2B5EF4-FFF2-40B4-BE49-F238E27FC236}">
                  <a16:creationId xmlns="" xmlns:a16="http://schemas.microsoft.com/office/drawing/2014/main"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 xmlns:a16="http://schemas.microsoft.com/office/drawing/2014/main"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5" name="Graphic 3">
            <a:extLst>
              <a:ext uri="{FF2B5EF4-FFF2-40B4-BE49-F238E27FC236}">
                <a16:creationId xmlns="" xmlns:a16="http://schemas.microsoft.com/office/drawing/2014/main"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 xmlns:a16="http://schemas.microsoft.com/office/drawing/2014/main"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 xmlns:a16="http://schemas.microsoft.com/office/drawing/2014/main"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8" name="Graphic 3">
            <a:extLst>
              <a:ext uri="{FF2B5EF4-FFF2-40B4-BE49-F238E27FC236}">
                <a16:creationId xmlns="" xmlns:a16="http://schemas.microsoft.com/office/drawing/2014/main"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 xmlns:a16="http://schemas.microsoft.com/office/drawing/2014/main"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 xmlns:a16="http://schemas.microsoft.com/office/drawing/2014/main"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 xmlns:a16="http://schemas.microsoft.com/office/drawing/2014/main"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 xmlns:a16="http://schemas.microsoft.com/office/drawing/2014/main"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 xmlns:a16="http://schemas.microsoft.com/office/drawing/2014/main"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 xmlns:a16="http://schemas.microsoft.com/office/drawing/2014/main"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 xmlns:a16="http://schemas.microsoft.com/office/drawing/2014/main"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 xmlns:a16="http://schemas.microsoft.com/office/drawing/2014/main" id="{FC6E819D-E55B-3F49-A58C-8F15780016C2}"/>
                </a:ext>
              </a:extLst>
            </p:cNvPr>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rId4"/>
                </a:ext>
              </a:extLst>
            </a:blip>
            <a:stretch>
              <a:fillRect/>
            </a:stretch>
          </p:blipFill>
          <p:spPr>
            <a:xfrm>
              <a:off x="5356616" y="8719289"/>
              <a:ext cx="246077" cy="246077"/>
            </a:xfrm>
            <a:prstGeom prst="rect">
              <a:avLst/>
            </a:prstGeom>
          </p:spPr>
        </p:pic>
      </p:grpSp>
    </p:spTree>
    <p:extLst>
      <p:ext uri="{BB962C8B-B14F-4D97-AF65-F5344CB8AC3E}">
        <p14:creationId xmlns=""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2" name="Retângulo 1">
            <a:extLst>
              <a:ext uri="{FF2B5EF4-FFF2-40B4-BE49-F238E27FC236}">
                <a16:creationId xmlns="" xmlns:a16="http://schemas.microsoft.com/office/drawing/2014/main" id="{8452D527-583D-C37B-15B4-77795A63F7AE}"/>
              </a:ext>
            </a:extLst>
          </p:cNvPr>
          <p:cNvSpPr/>
          <p:nvPr/>
        </p:nvSpPr>
        <p:spPr>
          <a:xfrm>
            <a:off x="749643" y="1874922"/>
            <a:ext cx="11442357" cy="1000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5" name="Google Shape;346;p29">
            <a:extLst>
              <a:ext uri="{FF2B5EF4-FFF2-40B4-BE49-F238E27FC236}">
                <a16:creationId xmlns="" xmlns:a16="http://schemas.microsoft.com/office/drawing/2014/main" id="{4C8960B6-47C1-B7CE-0296-338C74B1B82D}"/>
              </a:ext>
            </a:extLst>
          </p:cNvPr>
          <p:cNvSpPr txBox="1">
            <a:spLocks noGrp="1"/>
          </p:cNvSpPr>
          <p:nvPr>
            <p:ph type="body" idx="1"/>
          </p:nvPr>
        </p:nvSpPr>
        <p:spPr>
          <a:xfrm>
            <a:off x="1219202" y="333914"/>
            <a:ext cx="9845038" cy="9827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Целите за устойчиво развитие, включени в курса</a:t>
            </a:r>
            <a:endParaRPr sz="3200" dirty="0"/>
          </a:p>
        </p:txBody>
      </p:sp>
      <p:sp>
        <p:nvSpPr>
          <p:cNvPr id="10" name="Google Shape;372;p32">
            <a:extLst>
              <a:ext uri="{FF2B5EF4-FFF2-40B4-BE49-F238E27FC236}">
                <a16:creationId xmlns="" xmlns:a16="http://schemas.microsoft.com/office/drawing/2014/main" id="{E49C3B1E-A1CB-724A-6D15-A3BA834D5C61}"/>
              </a:ext>
            </a:extLst>
          </p:cNvPr>
          <p:cNvSpPr txBox="1">
            <a:spLocks/>
          </p:cNvSpPr>
          <p:nvPr/>
        </p:nvSpPr>
        <p:spPr>
          <a:xfrm>
            <a:off x="3277863" y="942623"/>
            <a:ext cx="5258205" cy="9974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buClr>
                <a:srgbClr val="008000"/>
              </a:buClr>
              <a:buSzPts val="2000"/>
            </a:pPr>
            <a:r>
              <a:rPr lang="bg-BG" sz="2400" dirty="0" smtClean="0">
                <a:solidFill>
                  <a:srgbClr val="008000"/>
                </a:solidFill>
                <a:latin typeface="Calibri" panose="020F0502020204030204" pitchFamily="34" charset="0"/>
                <a:cs typeface="Calibri" panose="020F0502020204030204" pitchFamily="34" charset="0"/>
              </a:rPr>
              <a:t>Добро здраве и благополучие</a:t>
            </a:r>
          </a:p>
          <a:p>
            <a:pPr marL="0" indent="0">
              <a:buClr>
                <a:srgbClr val="008000"/>
              </a:buClr>
              <a:buSzPts val="2000"/>
            </a:pP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Осигуряване</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на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здравословен</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живот и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насърчаване</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благосъстоянието</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на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всички</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във</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всяка</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възраст</a:t>
            </a:r>
            <a:endParaRPr lang="ru-RU" sz="1600" b="0" dirty="0" smtClean="0">
              <a:solidFill>
                <a:srgbClr val="000000"/>
              </a:solidFill>
              <a:latin typeface="Calibri" panose="020F0502020204030204" pitchFamily="34" charset="0"/>
              <a:ea typeface="Arial"/>
              <a:cs typeface="Calibri" panose="020F0502020204030204" pitchFamily="34" charset="0"/>
              <a:sym typeface="Arial"/>
            </a:endParaRPr>
          </a:p>
          <a:p>
            <a:pPr marL="228600">
              <a:buClr>
                <a:srgbClr val="008000"/>
              </a:buClr>
              <a:buSzPts val="2000"/>
            </a:pPr>
            <a:endParaRPr lang="en-US" sz="1600" b="0" dirty="0">
              <a:solidFill>
                <a:srgbClr val="000000"/>
              </a:solidFill>
              <a:latin typeface="Calibri" panose="020F0502020204030204" pitchFamily="34" charset="0"/>
              <a:cs typeface="Calibri" panose="020F0502020204030204" pitchFamily="34" charset="0"/>
            </a:endParaRPr>
          </a:p>
        </p:txBody>
      </p:sp>
      <p:sp>
        <p:nvSpPr>
          <p:cNvPr id="11" name="Google Shape;374;p32">
            <a:extLst>
              <a:ext uri="{FF2B5EF4-FFF2-40B4-BE49-F238E27FC236}">
                <a16:creationId xmlns="" xmlns:a16="http://schemas.microsoft.com/office/drawing/2014/main" id="{17E0A985-AF25-BA7B-1380-B78819DA755B}"/>
              </a:ext>
            </a:extLst>
          </p:cNvPr>
          <p:cNvSpPr txBox="1"/>
          <p:nvPr/>
        </p:nvSpPr>
        <p:spPr>
          <a:xfrm>
            <a:off x="3122141" y="5527589"/>
            <a:ext cx="5870610" cy="747402"/>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33CC33"/>
              </a:buClr>
              <a:buSzPts val="2000"/>
              <a:buFont typeface="Arial"/>
              <a:buNone/>
            </a:pPr>
            <a:r>
              <a:rPr lang="bg-BG" sz="2400" b="1" i="0" u="none" strike="noStrike" cap="none" dirty="0" smtClean="0">
                <a:solidFill>
                  <a:srgbClr val="33CC33"/>
                </a:solidFill>
                <a:latin typeface="Calibri" panose="020F0502020204030204" pitchFamily="34" charset="0"/>
                <a:ea typeface="Calibri"/>
                <a:cs typeface="Calibri" panose="020F0502020204030204" pitchFamily="34" charset="0"/>
                <a:sym typeface="Calibri"/>
              </a:rPr>
              <a:t>Живот на земята</a:t>
            </a:r>
            <a:endParaRPr sz="2400" b="0" i="0" u="none" strike="noStrike" cap="none" dirty="0" smtClean="0">
              <a:solidFill>
                <a:srgbClr val="000000"/>
              </a:solidFill>
              <a:latin typeface="Calibri" panose="020F0502020204030204" pitchFamily="34" charset="0"/>
              <a:cs typeface="Calibri" panose="020F0502020204030204" pitchFamily="34" charset="0"/>
              <a:sym typeface="Arial"/>
            </a:endParaRPr>
          </a:p>
          <a:p>
            <a:r>
              <a:rPr lang="ru-RU" sz="1600" dirty="0" err="1" smtClean="0">
                <a:latin typeface="Calibri" pitchFamily="34" charset="0"/>
                <a:cs typeface="Calibri" pitchFamily="34" charset="0"/>
              </a:rPr>
              <a:t>Опазване</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възстановяване</a:t>
            </a:r>
            <a:r>
              <a:rPr lang="ru-RU" sz="1600" dirty="0" smtClean="0">
                <a:latin typeface="Calibri" pitchFamily="34" charset="0"/>
                <a:cs typeface="Calibri" pitchFamily="34" charset="0"/>
              </a:rPr>
              <a:t> и </a:t>
            </a:r>
            <a:r>
              <a:rPr lang="ru-RU" sz="1600" dirty="0" err="1" smtClean="0">
                <a:latin typeface="Calibri" pitchFamily="34" charset="0"/>
                <a:cs typeface="Calibri" pitchFamily="34" charset="0"/>
              </a:rPr>
              <a:t>насърчаване</a:t>
            </a:r>
            <a:r>
              <a:rPr lang="ru-RU" sz="1600" dirty="0" smtClean="0">
                <a:latin typeface="Calibri" pitchFamily="34" charset="0"/>
                <a:cs typeface="Calibri" pitchFamily="34" charset="0"/>
              </a:rPr>
              <a:t> на </a:t>
            </a:r>
            <a:r>
              <a:rPr lang="ru-RU" sz="1600" dirty="0" err="1" smtClean="0">
                <a:latin typeface="Calibri" pitchFamily="34" charset="0"/>
                <a:cs typeface="Calibri" pitchFamily="34" charset="0"/>
              </a:rPr>
              <a:t>устойчивото</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използване</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на</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сухоземните</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екосистеми</a:t>
            </a:r>
            <a:r>
              <a:rPr lang="ru-RU" sz="1600" dirty="0" smtClean="0">
                <a:latin typeface="Calibri" pitchFamily="34" charset="0"/>
                <a:cs typeface="Calibri" pitchFamily="34" charset="0"/>
              </a:rPr>
              <a:t> и горите, </a:t>
            </a:r>
            <a:r>
              <a:rPr lang="ru-RU" sz="1600" dirty="0" err="1" smtClean="0">
                <a:latin typeface="Calibri" pitchFamily="34" charset="0"/>
                <a:cs typeface="Calibri" pitchFamily="34" charset="0"/>
              </a:rPr>
              <a:t>борба</a:t>
            </a:r>
            <a:r>
              <a:rPr lang="ru-RU" sz="1600" dirty="0" smtClean="0">
                <a:latin typeface="Calibri" pitchFamily="34" charset="0"/>
                <a:cs typeface="Calibri" pitchFamily="34" charset="0"/>
              </a:rPr>
              <a:t> с </a:t>
            </a:r>
            <a:r>
              <a:rPr lang="ru-RU" sz="1600" dirty="0" err="1" smtClean="0">
                <a:latin typeface="Calibri" pitchFamily="34" charset="0"/>
                <a:cs typeface="Calibri" pitchFamily="34" charset="0"/>
              </a:rPr>
              <a:t>опустиняването</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спиране</a:t>
            </a:r>
            <a:r>
              <a:rPr lang="ru-RU" sz="1600" dirty="0" smtClean="0">
                <a:latin typeface="Calibri" pitchFamily="34" charset="0"/>
                <a:cs typeface="Calibri" pitchFamily="34" charset="0"/>
              </a:rPr>
              <a:t> и </a:t>
            </a:r>
            <a:r>
              <a:rPr lang="ru-RU" sz="1600" dirty="0" err="1" smtClean="0">
                <a:latin typeface="Calibri" pitchFamily="34" charset="0"/>
                <a:cs typeface="Calibri" pitchFamily="34" charset="0"/>
              </a:rPr>
              <a:t>обръщане</a:t>
            </a:r>
            <a:r>
              <a:rPr lang="ru-RU" sz="1600" dirty="0" smtClean="0">
                <a:latin typeface="Calibri" pitchFamily="34" charset="0"/>
                <a:cs typeface="Calibri" pitchFamily="34" charset="0"/>
              </a:rPr>
              <a:t> на </a:t>
            </a:r>
            <a:r>
              <a:rPr lang="ru-RU" sz="1600" dirty="0" err="1" smtClean="0">
                <a:latin typeface="Calibri" pitchFamily="34" charset="0"/>
                <a:cs typeface="Calibri" pitchFamily="34" charset="0"/>
              </a:rPr>
              <a:t>процеса</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на</a:t>
            </a:r>
            <a:r>
              <a:rPr lang="ru-RU" sz="1600" dirty="0" smtClean="0">
                <a:latin typeface="Calibri" pitchFamily="34" charset="0"/>
                <a:cs typeface="Calibri" pitchFamily="34" charset="0"/>
              </a:rPr>
              <a:t> деградация на </a:t>
            </a:r>
            <a:r>
              <a:rPr lang="ru-RU" sz="1600" dirty="0" err="1" smtClean="0">
                <a:latin typeface="Calibri" pitchFamily="34" charset="0"/>
                <a:cs typeface="Calibri" pitchFamily="34" charset="0"/>
              </a:rPr>
              <a:t>земите</a:t>
            </a:r>
            <a:r>
              <a:rPr lang="ru-RU" sz="1600" dirty="0" smtClean="0">
                <a:latin typeface="Calibri" pitchFamily="34" charset="0"/>
                <a:cs typeface="Calibri" pitchFamily="34" charset="0"/>
              </a:rPr>
              <a:t> и </a:t>
            </a:r>
            <a:r>
              <a:rPr lang="ru-RU" sz="1600" dirty="0" err="1" smtClean="0">
                <a:latin typeface="Calibri" pitchFamily="34" charset="0"/>
                <a:cs typeface="Calibri" pitchFamily="34" charset="0"/>
              </a:rPr>
              <a:t>спиране</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загубата</a:t>
            </a:r>
            <a:r>
              <a:rPr lang="ru-RU" sz="1600" dirty="0" smtClean="0">
                <a:latin typeface="Calibri" pitchFamily="34" charset="0"/>
                <a:cs typeface="Calibri" pitchFamily="34" charset="0"/>
              </a:rPr>
              <a:t> на </a:t>
            </a:r>
            <a:r>
              <a:rPr lang="ru-RU" sz="1600" dirty="0" err="1" smtClean="0">
                <a:latin typeface="Calibri" pitchFamily="34" charset="0"/>
                <a:cs typeface="Calibri" pitchFamily="34" charset="0"/>
              </a:rPr>
              <a:t>биологично</a:t>
            </a:r>
            <a:r>
              <a:rPr lang="ru-RU" sz="1600" dirty="0" smtClean="0">
                <a:latin typeface="Calibri" pitchFamily="34" charset="0"/>
                <a:cs typeface="Calibri" pitchFamily="34" charset="0"/>
              </a:rPr>
              <a:t> разнообразие</a:t>
            </a:r>
          </a:p>
          <a:p>
            <a:pPr marL="228600" marR="0" lvl="0" indent="-228600" algn="l" rtl="0">
              <a:lnSpc>
                <a:spcPct val="90000"/>
              </a:lnSpc>
              <a:spcBef>
                <a:spcPts val="1000"/>
              </a:spcBef>
              <a:spcAft>
                <a:spcPts val="0"/>
              </a:spcAft>
              <a:buClr>
                <a:srgbClr val="212529"/>
              </a:buClr>
              <a:buSzPts val="1100"/>
              <a:buFont typeface="Arial"/>
              <a:buNone/>
            </a:pPr>
            <a:r>
              <a:rPr lang="en-US" sz="1100" b="0" i="0" u="none" strike="noStrike" cap="none" dirty="0">
                <a:solidFill>
                  <a:srgbClr val="212529"/>
                </a:solidFill>
                <a:latin typeface="Arial"/>
                <a:ea typeface="Arial"/>
                <a:cs typeface="Arial"/>
                <a:sym typeface="Arial"/>
              </a:rPr>
              <a:t/>
            </a:r>
            <a:br>
              <a:rPr lang="en-US" sz="1100" b="0" i="0" u="none" strike="noStrike" cap="none" dirty="0">
                <a:solidFill>
                  <a:srgbClr val="212529"/>
                </a:solidFill>
                <a:latin typeface="Arial"/>
                <a:ea typeface="Arial"/>
                <a:cs typeface="Arial"/>
                <a:sym typeface="Arial"/>
              </a:rPr>
            </a:br>
            <a:endParaRPr sz="1400" b="1" i="0" u="none" strike="noStrike" cap="none" dirty="0">
              <a:solidFill>
                <a:srgbClr val="000000"/>
              </a:solidFill>
              <a:latin typeface="Calibri"/>
              <a:ea typeface="Calibri"/>
              <a:cs typeface="Calibri"/>
              <a:sym typeface="Calibri"/>
            </a:endParaRPr>
          </a:p>
        </p:txBody>
      </p:sp>
      <p:sp>
        <p:nvSpPr>
          <p:cNvPr id="13" name="Google Shape;375;p32">
            <a:extLst>
              <a:ext uri="{FF2B5EF4-FFF2-40B4-BE49-F238E27FC236}">
                <a16:creationId xmlns="" xmlns:a16="http://schemas.microsoft.com/office/drawing/2014/main" id="{127A509D-5A0F-5817-1B11-DADE27598FBB}"/>
              </a:ext>
            </a:extLst>
          </p:cNvPr>
          <p:cNvSpPr txBox="1"/>
          <p:nvPr/>
        </p:nvSpPr>
        <p:spPr>
          <a:xfrm>
            <a:off x="3185268" y="3064208"/>
            <a:ext cx="5258205" cy="777922"/>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FF9900"/>
              </a:buClr>
              <a:buSzPts val="2000"/>
              <a:buFont typeface="Arial"/>
              <a:buNone/>
            </a:pPr>
            <a:r>
              <a:rPr lang="bg-BG" sz="2400" b="1" i="0" u="none" strike="noStrike" cap="none" dirty="0" smtClean="0">
                <a:solidFill>
                  <a:srgbClr val="FF9900"/>
                </a:solidFill>
                <a:latin typeface="Calibri" panose="020F0502020204030204" pitchFamily="34" charset="0"/>
                <a:ea typeface="Calibri"/>
                <a:cs typeface="Calibri" panose="020F0502020204030204" pitchFamily="34" charset="0"/>
                <a:sym typeface="Calibri"/>
              </a:rPr>
              <a:t>Устойчиви градове и общности</a:t>
            </a:r>
            <a:endParaRPr sz="2400" b="0" i="0" u="none" strike="noStrike" cap="none" dirty="0" smtClean="0">
              <a:solidFill>
                <a:srgbClr val="000000"/>
              </a:solidFill>
              <a:latin typeface="Calibri" panose="020F0502020204030204" pitchFamily="34" charset="0"/>
              <a:cs typeface="Calibri" panose="020F0502020204030204" pitchFamily="34" charset="0"/>
              <a:sym typeface="Arial"/>
            </a:endParaRPr>
          </a:p>
          <a:p>
            <a:pPr lvl="0">
              <a:buSzPts val="1600"/>
            </a:pPr>
            <a:r>
              <a:rPr lang="ru-RU" sz="1600" dirty="0" err="1" smtClean="0">
                <a:latin typeface="Calibri"/>
                <a:ea typeface="Calibri"/>
                <a:cs typeface="Calibri"/>
                <a:sym typeface="Calibri"/>
              </a:rPr>
              <a:t>Превръщане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градовете</a:t>
            </a:r>
            <a:r>
              <a:rPr lang="ru-RU" sz="1600" dirty="0" smtClean="0">
                <a:latin typeface="Calibri"/>
                <a:ea typeface="Calibri"/>
                <a:cs typeface="Calibri"/>
                <a:sym typeface="Calibri"/>
              </a:rPr>
              <a:t> и </a:t>
            </a:r>
            <a:r>
              <a:rPr lang="ru-RU" sz="1600" dirty="0" err="1" smtClean="0">
                <a:latin typeface="Calibri"/>
                <a:ea typeface="Calibri"/>
                <a:cs typeface="Calibri"/>
                <a:sym typeface="Calibri"/>
              </a:rPr>
              <a:t>селищата</a:t>
            </a:r>
            <a:r>
              <a:rPr lang="ru-RU" sz="1600" dirty="0" smtClean="0">
                <a:latin typeface="Calibri"/>
                <a:ea typeface="Calibri"/>
                <a:cs typeface="Calibri"/>
                <a:sym typeface="Calibri"/>
              </a:rPr>
              <a:t> в </a:t>
            </a:r>
            <a:r>
              <a:rPr lang="ru-RU" sz="1600" dirty="0" err="1" smtClean="0">
                <a:latin typeface="Calibri"/>
                <a:ea typeface="Calibri"/>
                <a:cs typeface="Calibri"/>
                <a:sym typeface="Calibri"/>
              </a:rPr>
              <a:t>приобщаващи</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безопасни</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адаптивни</a:t>
            </a:r>
            <a:r>
              <a:rPr lang="ru-RU" sz="1600" dirty="0" smtClean="0">
                <a:latin typeface="Calibri"/>
                <a:ea typeface="Calibri"/>
                <a:cs typeface="Calibri"/>
                <a:sym typeface="Calibri"/>
              </a:rPr>
              <a:t> и </a:t>
            </a:r>
            <a:r>
              <a:rPr lang="ru-RU" sz="1600" dirty="0" err="1" smtClean="0">
                <a:latin typeface="Calibri"/>
                <a:ea typeface="Calibri"/>
                <a:cs typeface="Calibri"/>
                <a:sym typeface="Calibri"/>
              </a:rPr>
              <a:t>устойчиви</a:t>
            </a:r>
            <a:r>
              <a:rPr lang="ru-RU" sz="1600" dirty="0" smtClean="0">
                <a:latin typeface="Calibri"/>
                <a:ea typeface="Calibri"/>
                <a:cs typeface="Calibri"/>
                <a:sym typeface="Calibri"/>
              </a:rPr>
              <a:t> места за </a:t>
            </a:r>
            <a:r>
              <a:rPr lang="ru-RU" sz="1600" dirty="0" err="1" smtClean="0">
                <a:latin typeface="Calibri"/>
                <a:ea typeface="Calibri"/>
                <a:cs typeface="Calibri"/>
                <a:sym typeface="Calibri"/>
              </a:rPr>
              <a:t>живеене</a:t>
            </a:r>
            <a:endParaRPr lang="ru-RU" sz="1600" dirty="0" smtClean="0">
              <a:latin typeface="Calibri"/>
              <a:ea typeface="Calibri"/>
              <a:cs typeface="Calibri"/>
              <a:sym typeface="Calibri"/>
            </a:endParaRPr>
          </a:p>
        </p:txBody>
      </p:sp>
      <p:sp>
        <p:nvSpPr>
          <p:cNvPr id="14" name="Google Shape;376;p32">
            <a:extLst>
              <a:ext uri="{FF2B5EF4-FFF2-40B4-BE49-F238E27FC236}">
                <a16:creationId xmlns="" xmlns:a16="http://schemas.microsoft.com/office/drawing/2014/main" id="{C853CFA8-2EE0-6340-1DB9-0D13CEDC6C49}"/>
              </a:ext>
            </a:extLst>
          </p:cNvPr>
          <p:cNvSpPr txBox="1"/>
          <p:nvPr/>
        </p:nvSpPr>
        <p:spPr>
          <a:xfrm>
            <a:off x="3097427" y="3890920"/>
            <a:ext cx="6433752" cy="768654"/>
          </a:xfrm>
          <a:prstGeom prst="rect">
            <a:avLst/>
          </a:prstGeom>
          <a:noFill/>
          <a:ln>
            <a:noFill/>
          </a:ln>
        </p:spPr>
        <p:txBody>
          <a:bodyPr spcFirstLastPara="1" wrap="square" lIns="91425" tIns="45700" rIns="91425" bIns="45700" anchor="t" anchorCtr="0">
            <a:noAutofit/>
          </a:bodyPr>
          <a:lstStyle/>
          <a:p>
            <a:pPr lvl="0">
              <a:buClr>
                <a:srgbClr val="993300"/>
              </a:buClr>
              <a:buSzPts val="2000"/>
            </a:pPr>
            <a:r>
              <a:rPr lang="bg-BG" sz="2400" b="1" dirty="0" smtClean="0">
                <a:solidFill>
                  <a:srgbClr val="993300"/>
                </a:solidFill>
                <a:latin typeface="Calibri" panose="020F0502020204030204" pitchFamily="34" charset="0"/>
                <a:ea typeface="Calibri"/>
                <a:cs typeface="Calibri" panose="020F0502020204030204" pitchFamily="34" charset="0"/>
                <a:sym typeface="Calibri"/>
              </a:rPr>
              <a:t>Отговорно потребление и производство</a:t>
            </a:r>
          </a:p>
          <a:p>
            <a:pPr lvl="0">
              <a:buClr>
                <a:srgbClr val="993300"/>
              </a:buClr>
              <a:buSzPts val="2000"/>
            </a:pPr>
            <a:r>
              <a:rPr lang="ru-RU" sz="1600" dirty="0" err="1" smtClean="0">
                <a:latin typeface="Calibri"/>
                <a:ea typeface="Calibri"/>
                <a:cs typeface="Calibri"/>
                <a:sym typeface="Calibri"/>
              </a:rPr>
              <a:t>Осигуряване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устойчиви</a:t>
            </a:r>
            <a:r>
              <a:rPr lang="ru-RU" sz="1600" dirty="0" smtClean="0">
                <a:latin typeface="Calibri"/>
                <a:ea typeface="Calibri"/>
                <a:cs typeface="Calibri"/>
                <a:sym typeface="Calibri"/>
              </a:rPr>
              <a:t> модели на потребление и производство</a:t>
            </a:r>
          </a:p>
        </p:txBody>
      </p:sp>
      <p:sp>
        <p:nvSpPr>
          <p:cNvPr id="16" name="Google Shape;378;p32">
            <a:extLst>
              <a:ext uri="{FF2B5EF4-FFF2-40B4-BE49-F238E27FC236}">
                <a16:creationId xmlns="" xmlns:a16="http://schemas.microsoft.com/office/drawing/2014/main" id="{F99DB838-F26D-F3E0-8CB4-7F84840D513D}"/>
              </a:ext>
            </a:extLst>
          </p:cNvPr>
          <p:cNvSpPr txBox="1"/>
          <p:nvPr/>
        </p:nvSpPr>
        <p:spPr>
          <a:xfrm>
            <a:off x="3097427" y="4660930"/>
            <a:ext cx="5895323" cy="882966"/>
          </a:xfrm>
          <a:prstGeom prst="rect">
            <a:avLst/>
          </a:prstGeom>
          <a:solidFill>
            <a:srgbClr val="BBCACF"/>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336600"/>
              </a:buClr>
              <a:buSzPts val="2000"/>
              <a:buFont typeface="Arial"/>
              <a:buNone/>
            </a:pPr>
            <a:r>
              <a:rPr lang="bg-BG" sz="2400" b="1" i="0" u="none" strike="noStrike" cap="none" dirty="0" smtClean="0">
                <a:solidFill>
                  <a:srgbClr val="336600"/>
                </a:solidFill>
                <a:latin typeface="Calibri" panose="020F0502020204030204" pitchFamily="34" charset="0"/>
                <a:ea typeface="Calibri"/>
                <a:cs typeface="Calibri" panose="020F0502020204030204" pitchFamily="34" charset="0"/>
                <a:sym typeface="Calibri"/>
              </a:rPr>
              <a:t>Борба с </a:t>
            </a:r>
            <a:r>
              <a:rPr lang="bg-BG" sz="2400" b="1" dirty="0" smtClean="0">
                <a:solidFill>
                  <a:srgbClr val="336600"/>
                </a:solidFill>
                <a:latin typeface="Calibri" panose="020F0502020204030204" pitchFamily="34" charset="0"/>
                <a:ea typeface="Calibri"/>
                <a:cs typeface="Calibri" panose="020F0502020204030204" pitchFamily="34" charset="0"/>
                <a:sym typeface="Calibri"/>
              </a:rPr>
              <a:t>к</a:t>
            </a:r>
            <a:r>
              <a:rPr lang="bg-BG" sz="2400" b="1" i="0" u="none" strike="noStrike" cap="none" dirty="0" smtClean="0">
                <a:solidFill>
                  <a:srgbClr val="336600"/>
                </a:solidFill>
                <a:latin typeface="Calibri" panose="020F0502020204030204" pitchFamily="34" charset="0"/>
                <a:ea typeface="Calibri"/>
                <a:cs typeface="Calibri" panose="020F0502020204030204" pitchFamily="34" charset="0"/>
                <a:sym typeface="Calibri"/>
              </a:rPr>
              <a:t>лиматичните промени</a:t>
            </a:r>
            <a:endParaRPr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buSzPts val="1600"/>
            </a:pPr>
            <a:r>
              <a:rPr lang="ru-RU" sz="1600" dirty="0" err="1" smtClean="0">
                <a:latin typeface="Calibri"/>
                <a:ea typeface="Calibri"/>
                <a:cs typeface="Calibri"/>
                <a:sym typeface="Calibri"/>
              </a:rPr>
              <a:t>Предприемане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спешни</a:t>
            </a:r>
            <a:r>
              <a:rPr lang="ru-RU" sz="1600" dirty="0" smtClean="0">
                <a:latin typeface="Calibri"/>
                <a:ea typeface="Calibri"/>
                <a:cs typeface="Calibri"/>
                <a:sym typeface="Calibri"/>
              </a:rPr>
              <a:t> действия за </a:t>
            </a:r>
            <a:r>
              <a:rPr lang="ru-RU" sz="1600" dirty="0" err="1" smtClean="0">
                <a:latin typeface="Calibri"/>
                <a:ea typeface="Calibri"/>
                <a:cs typeface="Calibri"/>
                <a:sym typeface="Calibri"/>
              </a:rPr>
              <a:t>борба</a:t>
            </a:r>
            <a:r>
              <a:rPr lang="ru-RU" sz="1600" dirty="0" smtClean="0">
                <a:latin typeface="Calibri"/>
                <a:ea typeface="Calibri"/>
                <a:cs typeface="Calibri"/>
                <a:sym typeface="Calibri"/>
              </a:rPr>
              <a:t> с </a:t>
            </a:r>
            <a:r>
              <a:rPr lang="ru-RU" sz="1600" dirty="0" err="1" smtClean="0">
                <a:latin typeface="Calibri"/>
                <a:ea typeface="Calibri"/>
                <a:cs typeface="Calibri"/>
                <a:sym typeface="Calibri"/>
              </a:rPr>
              <a:t>изменението</a:t>
            </a:r>
            <a:r>
              <a:rPr lang="ru-RU" sz="1600" dirty="0" smtClean="0">
                <a:latin typeface="Calibri"/>
                <a:ea typeface="Calibri"/>
                <a:cs typeface="Calibri"/>
                <a:sym typeface="Calibri"/>
              </a:rPr>
              <a:t> на климата и </a:t>
            </a:r>
            <a:r>
              <a:rPr lang="ru-RU" sz="1600" dirty="0" err="1" smtClean="0">
                <a:latin typeface="Calibri"/>
                <a:ea typeface="Calibri"/>
                <a:cs typeface="Calibri"/>
                <a:sym typeface="Calibri"/>
              </a:rPr>
              <a:t>неговите</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последици</a:t>
            </a:r>
            <a:endParaRPr lang="ru-RU" sz="1600" dirty="0" smtClean="0">
              <a:latin typeface="Calibri"/>
              <a:ea typeface="Calibri"/>
              <a:cs typeface="Calibri"/>
              <a:sym typeface="Calibri"/>
            </a:endParaRPr>
          </a:p>
        </p:txBody>
      </p:sp>
      <p:sp>
        <p:nvSpPr>
          <p:cNvPr id="28" name="Google Shape;385;p32">
            <a:extLst>
              <a:ext uri="{FF2B5EF4-FFF2-40B4-BE49-F238E27FC236}">
                <a16:creationId xmlns="" xmlns:a16="http://schemas.microsoft.com/office/drawing/2014/main" id="{AA9B1770-0056-DCD6-7167-A116D962FE3E}"/>
              </a:ext>
            </a:extLst>
          </p:cNvPr>
          <p:cNvSpPr txBox="1"/>
          <p:nvPr/>
        </p:nvSpPr>
        <p:spPr>
          <a:xfrm>
            <a:off x="3277863" y="1971254"/>
            <a:ext cx="5676700" cy="90449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C00000"/>
              </a:buClr>
              <a:buSzPts val="2000"/>
              <a:buFont typeface="Arial"/>
              <a:buNone/>
            </a:pPr>
            <a:r>
              <a:rPr lang="bg-BG" sz="2400" b="1" i="0" u="none" strike="noStrike" cap="none" dirty="0" smtClean="0">
                <a:solidFill>
                  <a:srgbClr val="C00000"/>
                </a:solidFill>
                <a:latin typeface="Calibri" panose="020F0502020204030204" pitchFamily="34" charset="0"/>
                <a:ea typeface="Calibri"/>
                <a:cs typeface="Calibri" panose="020F0502020204030204" pitchFamily="34" charset="0"/>
                <a:sym typeface="Calibri"/>
              </a:rPr>
              <a:t>Качествено образование</a:t>
            </a:r>
            <a:endParaRPr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buSzPts val="1600"/>
            </a:pPr>
            <a:r>
              <a:rPr lang="ru-RU" sz="1600" dirty="0" err="1" smtClean="0">
                <a:latin typeface="Calibri"/>
                <a:ea typeface="Calibri"/>
                <a:cs typeface="Calibri"/>
                <a:sym typeface="Calibri"/>
              </a:rPr>
              <a:t>Осигуряване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приобщаващо</a:t>
            </a:r>
            <a:r>
              <a:rPr lang="ru-RU" sz="1600" dirty="0" smtClean="0">
                <a:latin typeface="Calibri"/>
                <a:ea typeface="Calibri"/>
                <a:cs typeface="Calibri"/>
                <a:sym typeface="Calibri"/>
              </a:rPr>
              <a:t> и справедливо </a:t>
            </a:r>
            <a:r>
              <a:rPr lang="ru-RU" sz="1600" dirty="0" err="1" smtClean="0">
                <a:latin typeface="Calibri"/>
                <a:ea typeface="Calibri"/>
                <a:cs typeface="Calibri"/>
                <a:sym typeface="Calibri"/>
              </a:rPr>
              <a:t>качествено</a:t>
            </a:r>
            <a:r>
              <a:rPr lang="ru-RU" sz="1600" dirty="0" smtClean="0">
                <a:latin typeface="Calibri"/>
                <a:ea typeface="Calibri"/>
                <a:cs typeface="Calibri"/>
                <a:sym typeface="Calibri"/>
              </a:rPr>
              <a:t> образование и </a:t>
            </a:r>
            <a:r>
              <a:rPr lang="ru-RU" sz="1600" dirty="0" err="1" smtClean="0">
                <a:latin typeface="Calibri"/>
                <a:ea typeface="Calibri"/>
                <a:cs typeface="Calibri"/>
                <a:sym typeface="Calibri"/>
              </a:rPr>
              <a:t>насърчаване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възможностите</a:t>
            </a:r>
            <a:r>
              <a:rPr lang="ru-RU" sz="1600" dirty="0" smtClean="0">
                <a:latin typeface="Calibri"/>
                <a:ea typeface="Calibri"/>
                <a:cs typeface="Calibri"/>
                <a:sym typeface="Calibri"/>
              </a:rPr>
              <a:t> за обучение </a:t>
            </a:r>
            <a:r>
              <a:rPr lang="ru-RU" sz="1600" dirty="0" err="1" smtClean="0">
                <a:latin typeface="Calibri"/>
                <a:ea typeface="Calibri"/>
                <a:cs typeface="Calibri"/>
                <a:sym typeface="Calibri"/>
              </a:rPr>
              <a:t>през</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целия</a:t>
            </a:r>
            <a:r>
              <a:rPr lang="ru-RU" sz="1600" dirty="0" smtClean="0">
                <a:latin typeface="Calibri"/>
                <a:ea typeface="Calibri"/>
                <a:cs typeface="Calibri"/>
                <a:sym typeface="Calibri"/>
              </a:rPr>
              <a:t> живот за </a:t>
            </a:r>
            <a:r>
              <a:rPr lang="ru-RU" sz="1600" dirty="0" err="1" smtClean="0">
                <a:latin typeface="Calibri"/>
                <a:ea typeface="Calibri"/>
                <a:cs typeface="Calibri"/>
                <a:sym typeface="Calibri"/>
              </a:rPr>
              <a:t>всички</a:t>
            </a:r>
            <a:endParaRPr lang="ru-RU" sz="1600" dirty="0" smtClean="0">
              <a:latin typeface="Calibri"/>
              <a:ea typeface="Calibri"/>
              <a:cs typeface="Calibri"/>
              <a:sym typeface="Calibri"/>
            </a:endParaRPr>
          </a:p>
        </p:txBody>
      </p:sp>
      <p:sp>
        <p:nvSpPr>
          <p:cNvPr id="17" name="Правоъгълник 16"/>
          <p:cNvSpPr/>
          <p:nvPr/>
        </p:nvSpPr>
        <p:spPr>
          <a:xfrm>
            <a:off x="8992751" y="4660930"/>
            <a:ext cx="1383391" cy="923330"/>
          </a:xfrm>
          <a:prstGeom prst="rect">
            <a:avLst/>
          </a:prstGeom>
          <a:solidFill>
            <a:srgbClr val="CAD9DE"/>
          </a:solidFill>
        </p:spPr>
        <p:txBody>
          <a:bodyPr wrap="square">
            <a:spAutoFit/>
          </a:bodyPr>
          <a:lstStyle/>
          <a:p>
            <a:pPr algn="ctr"/>
            <a:r>
              <a:rPr lang="bg-BG" b="1" dirty="0" smtClean="0">
                <a:solidFill>
                  <a:srgbClr val="EB7339"/>
                </a:solidFill>
                <a:cs typeface="Calibri"/>
                <a:sym typeface="Calibri"/>
              </a:rPr>
              <a:t>Настоящият</a:t>
            </a:r>
          </a:p>
          <a:p>
            <a:pPr algn="ctr"/>
            <a:r>
              <a:rPr lang="bg-BG" b="1" dirty="0" smtClean="0">
                <a:solidFill>
                  <a:srgbClr val="EB7339"/>
                </a:solidFill>
                <a:cs typeface="Calibri"/>
                <a:sym typeface="Calibri"/>
              </a:rPr>
              <a:t> модул</a:t>
            </a:r>
          </a:p>
          <a:p>
            <a:pPr algn="ctr"/>
            <a:endParaRPr lang="pt-PT" b="1" dirty="0">
              <a:solidFill>
                <a:srgbClr val="EB7339"/>
              </a:solidFill>
              <a:cs typeface="Calibri"/>
              <a:sym typeface="Calibri"/>
            </a:endParaRPr>
          </a:p>
        </p:txBody>
      </p:sp>
      <p:pic>
        <p:nvPicPr>
          <p:cNvPr id="19" name="Picture 23" descr="Цел 3: Добро здраве и благополучие"/>
          <p:cNvPicPr>
            <a:picLocks noChangeAspect="1" noChangeArrowheads="1"/>
          </p:cNvPicPr>
          <p:nvPr/>
        </p:nvPicPr>
        <p:blipFill>
          <a:blip r:embed="rId3"/>
          <a:srcRect/>
          <a:stretch>
            <a:fillRect/>
          </a:stretch>
        </p:blipFill>
        <p:spPr bwMode="auto">
          <a:xfrm>
            <a:off x="2278071" y="942623"/>
            <a:ext cx="907197" cy="907197"/>
          </a:xfrm>
          <a:prstGeom prst="rect">
            <a:avLst/>
          </a:prstGeom>
          <a:noFill/>
        </p:spPr>
      </p:pic>
      <p:pic>
        <p:nvPicPr>
          <p:cNvPr id="21" name="Picture 31" descr="Цел 11: Устойчиви градове и общности"/>
          <p:cNvPicPr>
            <a:picLocks noChangeAspect="1" noChangeArrowheads="1"/>
          </p:cNvPicPr>
          <p:nvPr/>
        </p:nvPicPr>
        <p:blipFill>
          <a:blip r:embed="rId4"/>
          <a:srcRect/>
          <a:stretch>
            <a:fillRect/>
          </a:stretch>
        </p:blipFill>
        <p:spPr bwMode="auto">
          <a:xfrm>
            <a:off x="2102382" y="3155028"/>
            <a:ext cx="940985" cy="940985"/>
          </a:xfrm>
          <a:prstGeom prst="rect">
            <a:avLst/>
          </a:prstGeom>
          <a:noFill/>
        </p:spPr>
      </p:pic>
      <p:pic>
        <p:nvPicPr>
          <p:cNvPr id="23" name="Picture 24" descr="Цел 4: Качествено образование"/>
          <p:cNvPicPr>
            <a:picLocks noChangeAspect="1" noChangeArrowheads="1"/>
          </p:cNvPicPr>
          <p:nvPr/>
        </p:nvPicPr>
        <p:blipFill>
          <a:blip r:embed="rId5"/>
          <a:srcRect/>
          <a:stretch>
            <a:fillRect/>
          </a:stretch>
        </p:blipFill>
        <p:spPr bwMode="auto">
          <a:xfrm>
            <a:off x="9531179" y="2222796"/>
            <a:ext cx="932232" cy="932232"/>
          </a:xfrm>
          <a:prstGeom prst="rect">
            <a:avLst/>
          </a:prstGeom>
          <a:noFill/>
        </p:spPr>
      </p:pic>
      <p:pic>
        <p:nvPicPr>
          <p:cNvPr id="24" name="Picture 32" descr="Цел 12: Отговорно потребление и производство"/>
          <p:cNvPicPr>
            <a:picLocks noChangeAspect="1" noChangeArrowheads="1"/>
          </p:cNvPicPr>
          <p:nvPr/>
        </p:nvPicPr>
        <p:blipFill>
          <a:blip r:embed="rId6"/>
          <a:srcRect/>
          <a:stretch>
            <a:fillRect/>
          </a:stretch>
        </p:blipFill>
        <p:spPr bwMode="auto">
          <a:xfrm>
            <a:off x="9531179" y="3629896"/>
            <a:ext cx="932233" cy="932233"/>
          </a:xfrm>
          <a:prstGeom prst="rect">
            <a:avLst/>
          </a:prstGeom>
          <a:noFill/>
        </p:spPr>
      </p:pic>
      <p:pic>
        <p:nvPicPr>
          <p:cNvPr id="29" name="Picture 33" descr="Цел 13: Борба с климатичните промени"/>
          <p:cNvPicPr>
            <a:picLocks noChangeAspect="1" noChangeArrowheads="1"/>
          </p:cNvPicPr>
          <p:nvPr/>
        </p:nvPicPr>
        <p:blipFill>
          <a:blip r:embed="rId7"/>
          <a:srcRect/>
          <a:stretch>
            <a:fillRect/>
          </a:stretch>
        </p:blipFill>
        <p:spPr bwMode="auto">
          <a:xfrm>
            <a:off x="2133334" y="4587563"/>
            <a:ext cx="956333" cy="956333"/>
          </a:xfrm>
          <a:prstGeom prst="rect">
            <a:avLst/>
          </a:prstGeom>
          <a:noFill/>
        </p:spPr>
      </p:pic>
      <p:pic>
        <p:nvPicPr>
          <p:cNvPr id="30" name="Picture 35" descr="Цел 15: Живот на земята"/>
          <p:cNvPicPr>
            <a:picLocks noChangeAspect="1" noChangeArrowheads="1"/>
          </p:cNvPicPr>
          <p:nvPr/>
        </p:nvPicPr>
        <p:blipFill>
          <a:blip r:embed="rId8"/>
          <a:srcRect/>
          <a:stretch>
            <a:fillRect/>
          </a:stretch>
        </p:blipFill>
        <p:spPr bwMode="auto">
          <a:xfrm>
            <a:off x="9530307" y="5677232"/>
            <a:ext cx="933104" cy="933104"/>
          </a:xfrm>
          <a:prstGeom prst="rect">
            <a:avLst/>
          </a:prstGeom>
          <a:noFill/>
        </p:spPr>
      </p:pic>
    </p:spTree>
    <p:extLst>
      <p:ext uri="{BB962C8B-B14F-4D97-AF65-F5344CB8AC3E}">
        <p14:creationId xmlns="" xmlns:p14="http://schemas.microsoft.com/office/powerpoint/2010/main" val="575772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3" name="Marcador de Posição da Imagem 2">
            <a:extLst>
              <a:ext uri="{FF2B5EF4-FFF2-40B4-BE49-F238E27FC236}">
                <a16:creationId xmlns="" xmlns:a16="http://schemas.microsoft.com/office/drawing/2014/main" id="{9B5AD52E-DBEE-AA09-E3EF-759BA3DD6755}"/>
              </a:ext>
            </a:extLst>
          </p:cNvPr>
          <p:cNvPicPr>
            <a:picLocks noGrp="1" noChangeAspect="1"/>
          </p:cNvPicPr>
          <p:nvPr>
            <p:ph type="pic" idx="8"/>
          </p:nvPr>
        </p:nvPicPr>
        <p:blipFill>
          <a:blip r:embed="rId3"/>
          <a:srcRect l="11007" r="11007"/>
          <a:stretch/>
        </p:blipFill>
        <p:spPr>
          <a:xfrm>
            <a:off x="-47625" y="0"/>
            <a:ext cx="3570288" cy="6858000"/>
          </a:xfrm>
          <a:prstGeom prst="rect">
            <a:avLst/>
          </a:prstGeom>
          <a:solidFill>
            <a:srgbClr val="D8D8D8"/>
          </a:solidFill>
          <a:ln>
            <a:noFill/>
          </a:ln>
        </p:spPr>
      </p:pic>
      <p:grpSp>
        <p:nvGrpSpPr>
          <p:cNvPr id="400" name="Google Shape;400;p34"/>
          <p:cNvGrpSpPr/>
          <p:nvPr/>
        </p:nvGrpSpPr>
        <p:grpSpPr>
          <a:xfrm rot="-5400000">
            <a:off x="-1121374" y="1395609"/>
            <a:ext cx="3833889" cy="1673859"/>
            <a:chOff x="3357879" y="5072538"/>
            <a:chExt cx="593407" cy="259079"/>
          </a:xfrm>
        </p:grpSpPr>
        <p:sp>
          <p:nvSpPr>
            <p:cNvPr id="401" name="Google Shape;401;p3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402" name="Google Shape;402;p3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403" name="Google Shape;403;p3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sp>
        <p:nvSpPr>
          <p:cNvPr id="404" name="Google Shape;404;p34"/>
          <p:cNvSpPr txBox="1">
            <a:spLocks noGrp="1"/>
          </p:cNvSpPr>
          <p:nvPr>
            <p:ph type="body" idx="7"/>
          </p:nvPr>
        </p:nvSpPr>
        <p:spPr>
          <a:xfrm>
            <a:off x="4967785" y="892484"/>
            <a:ext cx="6755642" cy="5893213"/>
          </a:xfrm>
          <a:prstGeom prst="rect">
            <a:avLst/>
          </a:prstGeom>
          <a:noFill/>
          <a:ln>
            <a:noFill/>
          </a:ln>
        </p:spPr>
        <p:txBody>
          <a:bodyPr spcFirstLastPara="1" wrap="square" lIns="91425" tIns="45700" rIns="91425" bIns="45700" anchor="t" anchorCtr="0">
            <a:noAutofit/>
          </a:bodyPr>
          <a:lstStyle/>
          <a:p>
            <a:pPr marL="0" lvl="0" indent="0">
              <a:spcBef>
                <a:spcPts val="1200"/>
              </a:spcBef>
              <a:buClr>
                <a:srgbClr val="CC0000"/>
              </a:buClr>
              <a:buSzPts val="2800"/>
            </a:pPr>
            <a:r>
              <a:rPr lang="bg-BG" sz="2400" b="1" dirty="0" smtClean="0">
                <a:solidFill>
                  <a:srgbClr val="354F92"/>
                </a:solidFill>
                <a:latin typeface="Calibri" panose="020F0502020204030204" pitchFamily="34" charset="0"/>
                <a:cs typeface="Calibri" panose="020F0502020204030204" pitchFamily="34" charset="0"/>
              </a:rPr>
              <a:t>Основни цели</a:t>
            </a:r>
          </a:p>
          <a:p>
            <a:pPr marL="0" lvl="0" indent="0">
              <a:spcBef>
                <a:spcPts val="1200"/>
              </a:spcBef>
              <a:buClr>
                <a:srgbClr val="CC0000"/>
              </a:buClr>
              <a:buSzPts val="2800"/>
            </a:pPr>
            <a:r>
              <a:rPr lang="en-US" sz="2000" b="1" i="1" dirty="0" smtClean="0">
                <a:solidFill>
                  <a:srgbClr val="1E1E1E"/>
                </a:solidFill>
                <a:effectLst/>
                <a:latin typeface="+mn-lt"/>
                <a:ea typeface="Roboto" panose="02000000000000000000" pitchFamily="2" charset="0"/>
              </a:rPr>
              <a:t>“</a:t>
            </a:r>
            <a:r>
              <a:rPr lang="bg-BG" sz="2000" b="1" i="1" dirty="0" smtClean="0">
                <a:solidFill>
                  <a:srgbClr val="1E1E1E"/>
                </a:solidFill>
                <a:effectLst/>
                <a:latin typeface="+mn-lt"/>
                <a:ea typeface="Roboto" panose="02000000000000000000" pitchFamily="2" charset="0"/>
              </a:rPr>
              <a:t>Нужни са </a:t>
            </a:r>
            <a:r>
              <a:rPr lang="ru-RU" sz="2000" b="1" i="1" dirty="0" err="1" smtClean="0"/>
              <a:t>спешни</a:t>
            </a:r>
            <a:r>
              <a:rPr lang="ru-RU" sz="2000" b="1" i="1" dirty="0" smtClean="0"/>
              <a:t> действия за </a:t>
            </a:r>
            <a:r>
              <a:rPr lang="ru-RU" sz="2000" b="1" i="1" dirty="0" err="1" smtClean="0"/>
              <a:t>борба</a:t>
            </a:r>
            <a:r>
              <a:rPr lang="ru-RU" sz="2000" b="1" i="1" dirty="0" smtClean="0"/>
              <a:t> с </a:t>
            </a:r>
            <a:r>
              <a:rPr lang="ru-RU" sz="2000" b="1" i="1" dirty="0" err="1" smtClean="0"/>
              <a:t>изменението</a:t>
            </a:r>
            <a:r>
              <a:rPr lang="ru-RU" sz="2000" b="1" i="1" dirty="0" smtClean="0"/>
              <a:t> на климата и </a:t>
            </a:r>
            <a:r>
              <a:rPr lang="ru-RU" sz="2000" b="1" i="1" dirty="0" err="1" smtClean="0"/>
              <a:t>последиците</a:t>
            </a:r>
            <a:r>
              <a:rPr lang="ru-RU" sz="2000" b="1" i="1" dirty="0" smtClean="0"/>
              <a:t> от него</a:t>
            </a:r>
            <a:r>
              <a:rPr lang="en-US" sz="2000" b="1" i="1" dirty="0" smtClean="0">
                <a:solidFill>
                  <a:srgbClr val="1E1E1E"/>
                </a:solidFill>
                <a:effectLst/>
                <a:latin typeface="+mn-lt"/>
                <a:ea typeface="Roboto" panose="02000000000000000000" pitchFamily="2" charset="0"/>
              </a:rPr>
              <a:t>”</a:t>
            </a:r>
            <a:endParaRPr lang="bg-BG" sz="2000" b="1" i="1" dirty="0" smtClean="0">
              <a:solidFill>
                <a:srgbClr val="1E1E1E"/>
              </a:solidFill>
              <a:effectLst/>
              <a:latin typeface="+mn-lt"/>
              <a:ea typeface="Roboto" panose="02000000000000000000" pitchFamily="2" charset="0"/>
            </a:endParaRPr>
          </a:p>
          <a:p>
            <a:pPr marL="0" lvl="0" indent="0">
              <a:spcBef>
                <a:spcPts val="1200"/>
              </a:spcBef>
              <a:buClr>
                <a:srgbClr val="CC0000"/>
              </a:buClr>
              <a:buSzPts val="2800"/>
            </a:pPr>
            <a:endParaRPr lang="en-US" sz="2000" b="1" i="1" dirty="0">
              <a:solidFill>
                <a:srgbClr val="1E1E1E"/>
              </a:solidFill>
              <a:effectLst/>
              <a:latin typeface="+mn-lt"/>
              <a:ea typeface="Roboto" panose="02000000000000000000" pitchFamily="2" charset="0"/>
            </a:endParaRPr>
          </a:p>
          <a:p>
            <a:pPr marL="0" lvl="0" indent="0">
              <a:spcBef>
                <a:spcPts val="0"/>
              </a:spcBef>
              <a:buClr>
                <a:srgbClr val="CC0000"/>
              </a:buClr>
              <a:buSzPts val="2800"/>
              <a:buFont typeface="Wingdings" pitchFamily="2" charset="2"/>
              <a:buChar char="§"/>
              <a:defRPr/>
            </a:pPr>
            <a:r>
              <a:rPr lang="ru-RU" sz="1800" dirty="0" err="1" smtClean="0">
                <a:solidFill>
                  <a:srgbClr val="354F92"/>
                </a:solidFill>
                <a:latin typeface="Calibri" panose="020F0502020204030204" pitchFamily="34" charset="0"/>
                <a:cs typeface="Calibri" panose="020F0502020204030204" pitchFamily="34" charset="0"/>
              </a:rPr>
              <a:t>Укрепване</a:t>
            </a:r>
            <a:r>
              <a:rPr lang="ru-RU" sz="1800" dirty="0" smtClean="0">
                <a:solidFill>
                  <a:srgbClr val="354F92"/>
                </a:solidFill>
                <a:latin typeface="Calibri" panose="020F0502020204030204" pitchFamily="34" charset="0"/>
                <a:cs typeface="Calibri" panose="020F0502020204030204" pitchFamily="34" charset="0"/>
              </a:rPr>
              <a:t> на </a:t>
            </a:r>
            <a:r>
              <a:rPr lang="ru-RU" sz="1800" dirty="0" err="1" smtClean="0">
                <a:solidFill>
                  <a:srgbClr val="354F92"/>
                </a:solidFill>
                <a:latin typeface="Calibri" panose="020F0502020204030204" pitchFamily="34" charset="0"/>
                <a:cs typeface="Calibri" panose="020F0502020204030204" pitchFamily="34" charset="0"/>
              </a:rPr>
              <a:t>устойчивостта</a:t>
            </a:r>
            <a:r>
              <a:rPr lang="ru-RU" sz="1800" dirty="0" smtClean="0">
                <a:solidFill>
                  <a:srgbClr val="354F92"/>
                </a:solidFill>
                <a:latin typeface="Calibri" panose="020F0502020204030204" pitchFamily="34" charset="0"/>
                <a:cs typeface="Calibri" panose="020F0502020204030204" pitchFamily="34" charset="0"/>
              </a:rPr>
              <a:t> и </a:t>
            </a:r>
            <a:r>
              <a:rPr lang="ru-RU" sz="1800" dirty="0" err="1" smtClean="0">
                <a:solidFill>
                  <a:srgbClr val="354F92"/>
                </a:solidFill>
                <a:latin typeface="Calibri" panose="020F0502020204030204" pitchFamily="34" charset="0"/>
                <a:cs typeface="Calibri" panose="020F0502020204030204" pitchFamily="34" charset="0"/>
              </a:rPr>
              <a:t>способността</a:t>
            </a:r>
            <a:r>
              <a:rPr lang="ru-RU" sz="1800" dirty="0" smtClean="0">
                <a:solidFill>
                  <a:srgbClr val="354F92"/>
                </a:solidFill>
                <a:latin typeface="Calibri" panose="020F0502020204030204" pitchFamily="34" charset="0"/>
                <a:cs typeface="Calibri" panose="020F0502020204030204" pitchFamily="34" charset="0"/>
              </a:rPr>
              <a:t> за </a:t>
            </a:r>
            <a:r>
              <a:rPr lang="ru-RU" sz="1800" dirty="0" err="1" smtClean="0">
                <a:solidFill>
                  <a:srgbClr val="354F92"/>
                </a:solidFill>
                <a:latin typeface="Calibri" panose="020F0502020204030204" pitchFamily="34" charset="0"/>
                <a:cs typeface="Calibri" panose="020F0502020204030204" pitchFamily="34" charset="0"/>
              </a:rPr>
              <a:t>адаптиране</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към</a:t>
            </a:r>
            <a:r>
              <a:rPr lang="ru-RU" sz="1800" dirty="0" smtClean="0">
                <a:solidFill>
                  <a:srgbClr val="354F92"/>
                </a:solidFill>
                <a:latin typeface="Calibri" panose="020F0502020204030204" pitchFamily="34" charset="0"/>
                <a:cs typeface="Calibri" panose="020F0502020204030204" pitchFamily="34" charset="0"/>
              </a:rPr>
              <a:t>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свързани</a:t>
            </a:r>
            <a:r>
              <a:rPr lang="ru-RU" sz="1800" dirty="0" smtClean="0">
                <a:solidFill>
                  <a:srgbClr val="354F92"/>
                </a:solidFill>
                <a:latin typeface="Calibri" panose="020F0502020204030204" pitchFamily="34" charset="0"/>
                <a:cs typeface="Calibri" panose="020F0502020204030204" pitchFamily="34" charset="0"/>
              </a:rPr>
              <a:t> с климата опасности и </a:t>
            </a:r>
            <a:r>
              <a:rPr lang="ru-RU" sz="1800" dirty="0" err="1" smtClean="0">
                <a:solidFill>
                  <a:srgbClr val="354F92"/>
                </a:solidFill>
                <a:latin typeface="Calibri" panose="020F0502020204030204" pitchFamily="34" charset="0"/>
                <a:cs typeface="Calibri" panose="020F0502020204030204" pitchFamily="34" charset="0"/>
              </a:rPr>
              <a:t>природни</a:t>
            </a:r>
            <a:r>
              <a:rPr lang="ru-RU" sz="1800" dirty="0" smtClean="0">
                <a:solidFill>
                  <a:srgbClr val="354F92"/>
                </a:solidFill>
                <a:latin typeface="Calibri" panose="020F0502020204030204" pitchFamily="34" charset="0"/>
                <a:cs typeface="Calibri" panose="020F0502020204030204" pitchFamily="34" charset="0"/>
              </a:rPr>
              <a:t> бедствия </a:t>
            </a:r>
            <a:r>
              <a:rPr lang="ru-RU" sz="1800" dirty="0" err="1" smtClean="0">
                <a:solidFill>
                  <a:srgbClr val="354F92"/>
                </a:solidFill>
                <a:latin typeface="Calibri" panose="020F0502020204030204" pitchFamily="34" charset="0"/>
                <a:cs typeface="Calibri" panose="020F0502020204030204" pitchFamily="34" charset="0"/>
              </a:rPr>
              <a:t>във</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всички</a:t>
            </a:r>
            <a:r>
              <a:rPr lang="ru-RU" sz="1800" dirty="0" smtClean="0">
                <a:solidFill>
                  <a:srgbClr val="354F92"/>
                </a:solidFill>
                <a:latin typeface="Calibri" panose="020F0502020204030204" pitchFamily="34" charset="0"/>
                <a:cs typeface="Calibri" panose="020F0502020204030204" pitchFamily="34" charset="0"/>
              </a:rPr>
              <a:t>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страни.</a:t>
            </a:r>
          </a:p>
          <a:p>
            <a:pPr marL="0" lvl="0" indent="0">
              <a:spcBef>
                <a:spcPts val="0"/>
              </a:spcBef>
              <a:buClr>
                <a:srgbClr val="CC0000"/>
              </a:buClr>
              <a:buSzPts val="2800"/>
              <a:buFont typeface="Wingdings" pitchFamily="2" charset="2"/>
              <a:buChar char="§"/>
              <a:defRPr/>
            </a:pPr>
            <a:r>
              <a:rPr lang="ru-RU" sz="1800" dirty="0" err="1" smtClean="0">
                <a:solidFill>
                  <a:srgbClr val="354F92"/>
                </a:solidFill>
                <a:latin typeface="Calibri" panose="020F0502020204030204" pitchFamily="34" charset="0"/>
                <a:cs typeface="Calibri" panose="020F0502020204030204" pitchFamily="34" charset="0"/>
              </a:rPr>
              <a:t>Интегриране</a:t>
            </a:r>
            <a:r>
              <a:rPr lang="ru-RU" sz="1800" dirty="0" smtClean="0">
                <a:solidFill>
                  <a:srgbClr val="354F92"/>
                </a:solidFill>
                <a:latin typeface="Calibri" panose="020F0502020204030204" pitchFamily="34" charset="0"/>
                <a:cs typeface="Calibri" panose="020F0502020204030204" pitchFamily="34" charset="0"/>
              </a:rPr>
              <a:t> на </a:t>
            </a:r>
            <a:r>
              <a:rPr lang="ru-RU" sz="1800" dirty="0" err="1" smtClean="0">
                <a:solidFill>
                  <a:srgbClr val="354F92"/>
                </a:solidFill>
                <a:latin typeface="Calibri" panose="020F0502020204030204" pitchFamily="34" charset="0"/>
                <a:cs typeface="Calibri" panose="020F0502020204030204" pitchFamily="34" charset="0"/>
              </a:rPr>
              <a:t>мерките</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срещу</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изменението</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на</a:t>
            </a:r>
            <a:r>
              <a:rPr lang="ru-RU" sz="1800" dirty="0" smtClean="0">
                <a:solidFill>
                  <a:srgbClr val="354F92"/>
                </a:solidFill>
                <a:latin typeface="Calibri" panose="020F0502020204030204" pitchFamily="34" charset="0"/>
                <a:cs typeface="Calibri" panose="020F0502020204030204" pitchFamily="34" charset="0"/>
              </a:rPr>
              <a:t> климата в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националните политики, стратегии и планове за действие.</a:t>
            </a:r>
          </a:p>
          <a:p>
            <a:pPr marL="0" lvl="0" indent="0">
              <a:spcBef>
                <a:spcPts val="0"/>
              </a:spcBef>
              <a:buClr>
                <a:srgbClr val="CC0000"/>
              </a:buClr>
              <a:buSzPts val="2800"/>
              <a:buFont typeface="Wingdings" pitchFamily="2" charset="2"/>
              <a:buChar char="§"/>
              <a:defRPr/>
            </a:pP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Подобряване</a:t>
            </a:r>
            <a:r>
              <a:rPr lang="ru-RU" sz="1800" dirty="0" smtClean="0">
                <a:solidFill>
                  <a:srgbClr val="354F92"/>
                </a:solidFill>
                <a:latin typeface="Calibri" panose="020F0502020204030204" pitchFamily="34" charset="0"/>
                <a:cs typeface="Calibri" panose="020F0502020204030204" pitchFamily="34" charset="0"/>
              </a:rPr>
              <a:t> на </a:t>
            </a:r>
            <a:r>
              <a:rPr lang="ru-RU" sz="1800" dirty="0" err="1" smtClean="0">
                <a:solidFill>
                  <a:srgbClr val="354F92"/>
                </a:solidFill>
                <a:latin typeface="Calibri" panose="020F0502020204030204" pitchFamily="34" charset="0"/>
                <a:cs typeface="Calibri" panose="020F0502020204030204" pitchFamily="34" charset="0"/>
              </a:rPr>
              <a:t>образованието</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повишаване</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на</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осведомеността</a:t>
            </a:r>
            <a:r>
              <a:rPr lang="ru-RU" sz="1800" dirty="0" smtClean="0">
                <a:solidFill>
                  <a:srgbClr val="354F92"/>
                </a:solidFill>
                <a:latin typeface="Calibri" panose="020F0502020204030204" pitchFamily="34" charset="0"/>
                <a:cs typeface="Calibri" panose="020F0502020204030204" pitchFamily="34" charset="0"/>
              </a:rPr>
              <a:t>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и на </a:t>
            </a:r>
            <a:r>
              <a:rPr lang="ru-RU" sz="1800" dirty="0" err="1" smtClean="0">
                <a:solidFill>
                  <a:srgbClr val="354F92"/>
                </a:solidFill>
                <a:latin typeface="Calibri" panose="020F0502020204030204" pitchFamily="34" charset="0"/>
                <a:cs typeface="Calibri" panose="020F0502020204030204" pitchFamily="34" charset="0"/>
              </a:rPr>
              <a:t>човешкия</a:t>
            </a:r>
            <a:r>
              <a:rPr lang="ru-RU" sz="1800" dirty="0" smtClean="0">
                <a:solidFill>
                  <a:srgbClr val="354F92"/>
                </a:solidFill>
                <a:latin typeface="Calibri" panose="020F0502020204030204" pitchFamily="34" charset="0"/>
                <a:cs typeface="Calibri" panose="020F0502020204030204" pitchFamily="34" charset="0"/>
              </a:rPr>
              <a:t> и институционален </a:t>
            </a:r>
            <a:r>
              <a:rPr lang="ru-RU" sz="1800" dirty="0" err="1" smtClean="0">
                <a:solidFill>
                  <a:srgbClr val="354F92"/>
                </a:solidFill>
                <a:latin typeface="Calibri" panose="020F0502020204030204" pitchFamily="34" charset="0"/>
                <a:cs typeface="Calibri" panose="020F0502020204030204" pitchFamily="34" charset="0"/>
              </a:rPr>
              <a:t>капацитет</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относно</a:t>
            </a:r>
            <a:r>
              <a:rPr lang="ru-RU" sz="1800" dirty="0" smtClean="0">
                <a:solidFill>
                  <a:srgbClr val="354F92"/>
                </a:solidFill>
                <a:latin typeface="Calibri" panose="020F0502020204030204" pitchFamily="34" charset="0"/>
                <a:cs typeface="Calibri" panose="020F0502020204030204" pitchFamily="34" charset="0"/>
              </a:rPr>
              <a:t>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смекчаване последиците от изменението на климата и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приспособяването</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към</a:t>
            </a:r>
            <a:r>
              <a:rPr lang="ru-RU" sz="1800" dirty="0" smtClean="0">
                <a:solidFill>
                  <a:srgbClr val="354F92"/>
                </a:solidFill>
                <a:latin typeface="Calibri" panose="020F0502020204030204" pitchFamily="34" charset="0"/>
                <a:cs typeface="Calibri" panose="020F0502020204030204" pitchFamily="34" charset="0"/>
              </a:rPr>
              <a:t> него, </a:t>
            </a:r>
            <a:r>
              <a:rPr lang="ru-RU" sz="1800" dirty="0" err="1" smtClean="0">
                <a:solidFill>
                  <a:srgbClr val="354F92"/>
                </a:solidFill>
                <a:latin typeface="Calibri" panose="020F0502020204030204" pitchFamily="34" charset="0"/>
                <a:cs typeface="Calibri" panose="020F0502020204030204" pitchFamily="34" charset="0"/>
              </a:rPr>
              <a:t>намаляване</a:t>
            </a:r>
            <a:r>
              <a:rPr lang="ru-RU" sz="1800" dirty="0" smtClean="0">
                <a:solidFill>
                  <a:srgbClr val="354F92"/>
                </a:solidFill>
                <a:latin typeface="Calibri" panose="020F0502020204030204" pitchFamily="34" charset="0"/>
                <a:cs typeface="Calibri" panose="020F0502020204030204" pitchFamily="34" charset="0"/>
              </a:rPr>
              <a:t> на </a:t>
            </a:r>
            <a:r>
              <a:rPr lang="ru-RU" sz="1800" dirty="0" err="1" smtClean="0">
                <a:solidFill>
                  <a:srgbClr val="354F92"/>
                </a:solidFill>
                <a:latin typeface="Calibri" panose="020F0502020204030204" pitchFamily="34" charset="0"/>
                <a:cs typeface="Calibri" panose="020F0502020204030204" pitchFamily="34" charset="0"/>
              </a:rPr>
              <a:t>въздействията</a:t>
            </a:r>
            <a:r>
              <a:rPr lang="ru-RU" sz="1800" dirty="0" smtClean="0">
                <a:solidFill>
                  <a:srgbClr val="354F92"/>
                </a:solidFill>
                <a:latin typeface="Calibri" panose="020F0502020204030204" pitchFamily="34" charset="0"/>
                <a:cs typeface="Calibri" panose="020F0502020204030204" pitchFamily="34" charset="0"/>
              </a:rPr>
              <a:t> и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ранно</a:t>
            </a:r>
            <a:r>
              <a:rPr lang="ru-RU" sz="1800" dirty="0" smtClean="0">
                <a:solidFill>
                  <a:srgbClr val="354F92"/>
                </a:solidFill>
                <a:latin typeface="Calibri" panose="020F0502020204030204" pitchFamily="34" charset="0"/>
                <a:cs typeface="Calibri" panose="020F0502020204030204" pitchFamily="34" charset="0"/>
              </a:rPr>
              <a:t> предупреждение.</a:t>
            </a:r>
          </a:p>
          <a:p>
            <a:pPr marL="0" lvl="0" indent="0">
              <a:spcBef>
                <a:spcPts val="0"/>
              </a:spcBef>
              <a:buClr>
                <a:srgbClr val="CC0000"/>
              </a:buClr>
              <a:buSzPts val="2800"/>
              <a:buFont typeface="Wingdings" pitchFamily="2" charset="2"/>
              <a:buChar char="§"/>
              <a:defRPr/>
            </a:pPr>
            <a:r>
              <a:rPr lang="ru-RU" sz="1800" dirty="0" err="1" smtClean="0">
                <a:solidFill>
                  <a:srgbClr val="354F92"/>
                </a:solidFill>
                <a:latin typeface="Calibri" panose="020F0502020204030204" pitchFamily="34" charset="0"/>
                <a:cs typeface="Calibri" panose="020F0502020204030204" pitchFamily="34" charset="0"/>
              </a:rPr>
              <a:t>Прилагане</a:t>
            </a:r>
            <a:r>
              <a:rPr lang="ru-RU" sz="1800" dirty="0" smtClean="0">
                <a:solidFill>
                  <a:srgbClr val="354F92"/>
                </a:solidFill>
                <a:latin typeface="Calibri" panose="020F0502020204030204" pitchFamily="34" charset="0"/>
                <a:cs typeface="Calibri" panose="020F0502020204030204" pitchFamily="34" charset="0"/>
              </a:rPr>
              <a:t> на 10-годишната рамка на ООН  за устойчиво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развитие, потребление и производство, </a:t>
            </a:r>
            <a:r>
              <a:rPr lang="ru-RU" sz="1800" dirty="0" err="1" smtClean="0">
                <a:solidFill>
                  <a:srgbClr val="354F92"/>
                </a:solidFill>
                <a:latin typeface="Calibri" panose="020F0502020204030204" pitchFamily="34" charset="0"/>
                <a:cs typeface="Calibri" panose="020F0502020204030204" pitchFamily="34" charset="0"/>
              </a:rPr>
              <a:t>като</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всички</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страни</a:t>
            </a:r>
            <a:r>
              <a:rPr lang="ru-RU" sz="1800" dirty="0" smtClean="0">
                <a:solidFill>
                  <a:srgbClr val="354F92"/>
                </a:solidFill>
                <a:latin typeface="Calibri" panose="020F0502020204030204" pitchFamily="34" charset="0"/>
                <a:cs typeface="Calibri" panose="020F0502020204030204" pitchFamily="34" charset="0"/>
              </a:rPr>
              <a:t>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предприемат</a:t>
            </a:r>
            <a:r>
              <a:rPr lang="ru-RU" sz="1800" dirty="0" smtClean="0">
                <a:solidFill>
                  <a:srgbClr val="354F92"/>
                </a:solidFill>
                <a:latin typeface="Calibri" panose="020F0502020204030204" pitchFamily="34" charset="0"/>
                <a:cs typeface="Calibri" panose="020F0502020204030204" pitchFamily="34" charset="0"/>
              </a:rPr>
              <a:t> действия, </a:t>
            </a:r>
            <a:r>
              <a:rPr lang="ru-RU" sz="1800" dirty="0" err="1" smtClean="0">
                <a:solidFill>
                  <a:srgbClr val="354F92"/>
                </a:solidFill>
                <a:latin typeface="Calibri" panose="020F0502020204030204" pitchFamily="34" charset="0"/>
                <a:cs typeface="Calibri" panose="020F0502020204030204" pitchFamily="34" charset="0"/>
              </a:rPr>
              <a:t>като</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развитите</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страни</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поемат</a:t>
            </a:r>
            <a:r>
              <a:rPr lang="ru-RU" sz="1800" dirty="0" smtClean="0">
                <a:solidFill>
                  <a:srgbClr val="354F92"/>
                </a:solidFill>
                <a:latin typeface="Calibri" panose="020F0502020204030204" pitchFamily="34" charset="0"/>
                <a:cs typeface="Calibri" panose="020F0502020204030204" pitchFamily="34" charset="0"/>
              </a:rPr>
              <a:t> </a:t>
            </a:r>
            <a:r>
              <a:rPr lang="ru-RU" sz="1800" dirty="0" err="1" smtClean="0">
                <a:solidFill>
                  <a:srgbClr val="354F92"/>
                </a:solidFill>
                <a:latin typeface="Calibri" panose="020F0502020204030204" pitchFamily="34" charset="0"/>
                <a:cs typeface="Calibri" panose="020F0502020204030204" pitchFamily="34" charset="0"/>
              </a:rPr>
              <a:t>водеща</a:t>
            </a:r>
            <a:r>
              <a:rPr lang="ru-RU" sz="1800" dirty="0" smtClean="0">
                <a:solidFill>
                  <a:srgbClr val="354F92"/>
                </a:solidFill>
                <a:latin typeface="Calibri" panose="020F0502020204030204" pitchFamily="34" charset="0"/>
                <a:cs typeface="Calibri" panose="020F0502020204030204" pitchFamily="34" charset="0"/>
              </a:rPr>
              <a:t> </a:t>
            </a:r>
          </a:p>
          <a:p>
            <a:pPr marL="0" lvl="0" indent="0">
              <a:spcBef>
                <a:spcPts val="0"/>
              </a:spcBef>
              <a:buClr>
                <a:srgbClr val="CC0000"/>
              </a:buClr>
              <a:buSzPts val="2800"/>
              <a:defRPr/>
            </a:pPr>
            <a:r>
              <a:rPr lang="ru-RU" sz="1800" dirty="0" smtClean="0">
                <a:solidFill>
                  <a:srgbClr val="354F92"/>
                </a:solidFill>
                <a:latin typeface="Calibri" panose="020F0502020204030204" pitchFamily="34" charset="0"/>
                <a:cs typeface="Calibri" panose="020F0502020204030204" pitchFamily="34" charset="0"/>
              </a:rPr>
              <a:t>     роля</a:t>
            </a:r>
            <a:r>
              <a:rPr lang="bg-BG" sz="1800" dirty="0" smtClean="0">
                <a:solidFill>
                  <a:srgbClr val="354F92"/>
                </a:solidFill>
                <a:latin typeface="Calibri" panose="020F0502020204030204" pitchFamily="34" charset="0"/>
                <a:cs typeface="Calibri" panose="020F0502020204030204" pitchFamily="34" charset="0"/>
              </a:rPr>
              <a:t>.</a:t>
            </a:r>
            <a:endParaRPr kumimoji="0" lang="en-US" sz="1800" i="0" u="none" strike="noStrike" kern="1200" cap="none" spc="0" normalizeH="0" baseline="0" noProof="0" dirty="0" smtClean="0">
              <a:ln>
                <a:noFill/>
              </a:ln>
              <a:solidFill>
                <a:srgbClr val="354F92"/>
              </a:solidFill>
              <a:effectLst/>
              <a:uLnTx/>
              <a:uFillTx/>
              <a:latin typeface="Calibri" panose="020F0502020204030204" pitchFamily="34" charset="0"/>
              <a:cs typeface="Calibri" panose="020F0502020204030204" pitchFamily="34" charset="0"/>
              <a:sym typeface="Calibri"/>
            </a:endParaRPr>
          </a:p>
          <a:p>
            <a:pPr marL="0" marR="0" lvl="0" indent="0" algn="l" defTabSz="914400" rtl="0" eaLnBrk="1" fontAlgn="auto" latinLnBrk="0" hangingPunct="1">
              <a:lnSpc>
                <a:spcPct val="100000"/>
              </a:lnSpc>
              <a:spcBef>
                <a:spcPts val="1200"/>
              </a:spcBef>
              <a:spcAft>
                <a:spcPts val="0"/>
              </a:spcAft>
              <a:buClr>
                <a:srgbClr val="CC0000"/>
              </a:buClr>
              <a:buSzPts val="2800"/>
              <a:buFont typeface="Arial"/>
              <a:buNone/>
              <a:tabLst/>
              <a:defRPr/>
            </a:pPr>
            <a:endParaRPr kumimoji="0" lang="en-US" sz="1800" b="0" i="0" u="none" strike="noStrike" kern="1200" cap="none" spc="0" normalizeH="0" baseline="0" noProof="0" dirty="0">
              <a:ln>
                <a:noFill/>
              </a:ln>
              <a:solidFill>
                <a:srgbClr val="354F92"/>
              </a:solidFill>
              <a:effectLst/>
              <a:uLnTx/>
              <a:uFillTx/>
              <a:latin typeface="Calibri" panose="020F0502020204030204" pitchFamily="34" charset="0"/>
              <a:cs typeface="Calibri" panose="020F0502020204030204" pitchFamily="34" charset="0"/>
              <a:sym typeface="Calibri"/>
            </a:endParaRPr>
          </a:p>
        </p:txBody>
      </p:sp>
      <p:sp>
        <p:nvSpPr>
          <p:cNvPr id="405" name="Google Shape;405;p34"/>
          <p:cNvSpPr txBox="1"/>
          <p:nvPr/>
        </p:nvSpPr>
        <p:spPr>
          <a:xfrm>
            <a:off x="3538970" y="315594"/>
            <a:ext cx="129818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bg-BG" sz="2800" b="1" i="0" u="none" strike="noStrike" cap="none" dirty="0" smtClean="0">
                <a:solidFill>
                  <a:schemeClr val="lt1"/>
                </a:solidFill>
                <a:latin typeface="Calibri"/>
                <a:ea typeface="Calibri"/>
                <a:cs typeface="Calibri"/>
                <a:sym typeface="Calibri"/>
              </a:rPr>
              <a:t>ЦУР</a:t>
            </a:r>
            <a:r>
              <a:rPr lang="en-US" sz="2800" b="1" i="0" u="none" strike="noStrike" cap="none" dirty="0" smtClean="0">
                <a:solidFill>
                  <a:schemeClr val="lt1"/>
                </a:solidFill>
                <a:latin typeface="Calibri"/>
                <a:ea typeface="Calibri"/>
                <a:cs typeface="Calibri"/>
                <a:sym typeface="Calibri"/>
              </a:rPr>
              <a:t> </a:t>
            </a:r>
            <a:r>
              <a:rPr lang="en-US" sz="2800" b="1" i="0" u="none" strike="noStrike" cap="none" dirty="0">
                <a:solidFill>
                  <a:schemeClr val="lt1"/>
                </a:solidFill>
                <a:latin typeface="Calibri"/>
                <a:ea typeface="Calibri"/>
                <a:cs typeface="Calibri"/>
                <a:sym typeface="Calibri"/>
              </a:rPr>
              <a:t>13 </a:t>
            </a:r>
            <a:endParaRPr sz="1400" b="0" i="0" u="none" strike="noStrike" cap="none" dirty="0">
              <a:solidFill>
                <a:srgbClr val="000000"/>
              </a:solidFill>
              <a:latin typeface="Arial"/>
              <a:ea typeface="Arial"/>
              <a:cs typeface="Arial"/>
              <a:sym typeface="Arial"/>
            </a:endParaRPr>
          </a:p>
        </p:txBody>
      </p:sp>
      <p:sp>
        <p:nvSpPr>
          <p:cNvPr id="409" name="Google Shape;409;p34"/>
          <p:cNvSpPr txBox="1"/>
          <p:nvPr/>
        </p:nvSpPr>
        <p:spPr>
          <a:xfrm rot="16200000">
            <a:off x="2530351" y="5603331"/>
            <a:ext cx="227850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bg-BG" sz="900" b="1" dirty="0" smtClean="0">
                <a:solidFill>
                  <a:srgbClr val="000000"/>
                </a:solidFill>
                <a:latin typeface="Calibri"/>
                <a:ea typeface="Calibri"/>
                <a:cs typeface="Calibri"/>
                <a:sym typeface="Calibri"/>
              </a:rPr>
              <a:t>Източник</a:t>
            </a:r>
            <a:r>
              <a:rPr lang="en-US" sz="900" b="1" i="0" u="none" strike="noStrike" cap="none" dirty="0" smtClean="0">
                <a:solidFill>
                  <a:srgbClr val="000000"/>
                </a:solidFill>
                <a:latin typeface="Calibri"/>
                <a:ea typeface="Calibri"/>
                <a:cs typeface="Calibri"/>
                <a:sym typeface="Calibri"/>
              </a:rPr>
              <a:t>: </a:t>
            </a:r>
            <a:r>
              <a:rPr lang="en-US" sz="900" b="1" i="0" u="none" strike="noStrike" cap="none" dirty="0">
                <a:solidFill>
                  <a:srgbClr val="000000"/>
                </a:solidFill>
                <a:latin typeface="Calibri"/>
                <a:ea typeface="Calibri"/>
                <a:cs typeface="Calibri"/>
                <a:sym typeface="Calibri"/>
              </a:rPr>
              <a:t>Shutterstock Worl</a:t>
            </a:r>
            <a:r>
              <a:rPr lang="en-US" sz="900" b="1" dirty="0">
                <a:solidFill>
                  <a:srgbClr val="000000"/>
                </a:solidFill>
                <a:latin typeface="Calibri"/>
                <a:ea typeface="Calibri"/>
                <a:cs typeface="Calibri"/>
                <a:sym typeface="Calibri"/>
              </a:rPr>
              <a:t>d Day </a:t>
            </a:r>
            <a:endParaRPr dirty="0"/>
          </a:p>
        </p:txBody>
      </p:sp>
      <p:sp>
        <p:nvSpPr>
          <p:cNvPr id="14" name="Google Shape;346;p29">
            <a:extLst>
              <a:ext uri="{FF2B5EF4-FFF2-40B4-BE49-F238E27FC236}">
                <a16:creationId xmlns="" xmlns:a16="http://schemas.microsoft.com/office/drawing/2014/main" id="{C4297918-FC48-61A2-FBEA-DFE0215E2C7C}"/>
              </a:ext>
            </a:extLst>
          </p:cNvPr>
          <p:cNvSpPr txBox="1">
            <a:spLocks noGrp="1"/>
          </p:cNvSpPr>
          <p:nvPr>
            <p:ph type="body" idx="1"/>
          </p:nvPr>
        </p:nvSpPr>
        <p:spPr>
          <a:xfrm>
            <a:off x="4967785" y="72303"/>
            <a:ext cx="7015291" cy="523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ЦЕЛ ЗА УСТОЙЧИВО РАЗВИТИЕ </a:t>
            </a:r>
            <a:r>
              <a:rPr lang="en-US" sz="3200" dirty="0" smtClean="0"/>
              <a:t>13 </a:t>
            </a:r>
            <a:endParaRPr lang="bg-BG" sz="3200" dirty="0" smtClean="0"/>
          </a:p>
          <a:p>
            <a:pPr marL="0" lvl="0" indent="0" algn="l" rtl="0">
              <a:lnSpc>
                <a:spcPct val="90000"/>
              </a:lnSpc>
              <a:spcBef>
                <a:spcPts val="0"/>
              </a:spcBef>
              <a:spcAft>
                <a:spcPts val="0"/>
              </a:spcAft>
              <a:buClr>
                <a:srgbClr val="EB7339"/>
              </a:buClr>
              <a:buSzPts val="3600"/>
              <a:buNone/>
            </a:pPr>
            <a:r>
              <a:rPr lang="bg-BG" sz="3200" dirty="0" smtClean="0"/>
              <a:t>Борба с климатичните промени</a:t>
            </a:r>
            <a:endParaRPr sz="3200" dirty="0"/>
          </a:p>
        </p:txBody>
      </p:sp>
      <p:pic>
        <p:nvPicPr>
          <p:cNvPr id="12" name="Picture 33" descr="Цел 13: Борба с климатичните промени"/>
          <p:cNvPicPr>
            <a:picLocks noChangeAspect="1" noChangeArrowheads="1"/>
          </p:cNvPicPr>
          <p:nvPr/>
        </p:nvPicPr>
        <p:blipFill>
          <a:blip r:embed="rId4"/>
          <a:srcRect/>
          <a:stretch>
            <a:fillRect/>
          </a:stretch>
        </p:blipFill>
        <p:spPr bwMode="auto">
          <a:xfrm>
            <a:off x="3584995" y="838774"/>
            <a:ext cx="1128331" cy="112833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1FC2137C-EB68-AD8F-BC65-632E63C37110}"/>
              </a:ext>
            </a:extLst>
          </p:cNvPr>
          <p:cNvSpPr>
            <a:spLocks noGrp="1"/>
          </p:cNvSpPr>
          <p:nvPr>
            <p:ph type="body" sz="quarter" idx="10"/>
          </p:nvPr>
        </p:nvSpPr>
        <p:spPr>
          <a:xfrm>
            <a:off x="1723751" y="790938"/>
            <a:ext cx="9363160" cy="960042"/>
          </a:xfrm>
        </p:spPr>
        <p:txBody>
          <a:bodyPr/>
          <a:lstStyle/>
          <a:p>
            <a:r>
              <a:rPr lang="bg-BG" dirty="0" smtClean="0"/>
              <a:t>Като мислиш за климатични промени, какво си представяш?</a:t>
            </a:r>
            <a:endParaRPr lang="en-IE" dirty="0"/>
          </a:p>
        </p:txBody>
      </p:sp>
      <p:sp>
        <p:nvSpPr>
          <p:cNvPr id="4" name="Text Placeholder 2">
            <a:extLst>
              <a:ext uri="{FF2B5EF4-FFF2-40B4-BE49-F238E27FC236}">
                <a16:creationId xmlns="" xmlns:a16="http://schemas.microsoft.com/office/drawing/2014/main" id="{0FE2FC0F-4955-D379-A1FC-FB1A6DB9352D}"/>
              </a:ext>
            </a:extLst>
          </p:cNvPr>
          <p:cNvSpPr txBox="1">
            <a:spLocks/>
          </p:cNvSpPr>
          <p:nvPr/>
        </p:nvSpPr>
        <p:spPr>
          <a:xfrm>
            <a:off x="1723751" y="5768259"/>
            <a:ext cx="9363160" cy="960042"/>
          </a:xfrm>
          <a:prstGeom prst="rect">
            <a:avLst/>
          </a:prstGeom>
        </p:spPr>
        <p:txBody>
          <a:bodyP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err="1" smtClean="0"/>
              <a:t>Изпитваме</a:t>
            </a:r>
            <a:r>
              <a:rPr lang="ru-RU" dirty="0" smtClean="0"/>
              <a:t> </a:t>
            </a:r>
            <a:r>
              <a:rPr lang="ru-RU" dirty="0" err="1" smtClean="0"/>
              <a:t>въздействието</a:t>
            </a:r>
            <a:r>
              <a:rPr lang="ru-RU" dirty="0" smtClean="0"/>
              <a:t> на </a:t>
            </a:r>
            <a:r>
              <a:rPr lang="bg-BG" dirty="0" smtClean="0"/>
              <a:t>климатичните промени п</a:t>
            </a:r>
            <a:r>
              <a:rPr lang="ru-RU" dirty="0" smtClean="0"/>
              <a:t>о много начини.</a:t>
            </a:r>
            <a:endParaRPr lang="ru-RU" dirty="0"/>
          </a:p>
        </p:txBody>
      </p:sp>
      <p:pic>
        <p:nvPicPr>
          <p:cNvPr id="6" name="Picture 5" descr="Desert landscape">
            <a:extLst>
              <a:ext uri="{FF2B5EF4-FFF2-40B4-BE49-F238E27FC236}">
                <a16:creationId xmlns="" xmlns:a16="http://schemas.microsoft.com/office/drawing/2014/main" id="{F8E5AD1F-3C75-BBDE-62D1-8DADFE4637B5}"/>
              </a:ext>
            </a:extLst>
          </p:cNvPr>
          <p:cNvPicPr>
            <a:picLocks noChangeAspect="1"/>
          </p:cNvPicPr>
          <p:nvPr/>
        </p:nvPicPr>
        <p:blipFill rotWithShape="1">
          <a:blip r:embed="rId3"/>
          <a:srcRect l="15526" r="52200"/>
          <a:stretch/>
        </p:blipFill>
        <p:spPr>
          <a:xfrm>
            <a:off x="1723751" y="1810066"/>
            <a:ext cx="1859708" cy="3772490"/>
          </a:xfrm>
          <a:prstGeom prst="rect">
            <a:avLst/>
          </a:prstGeom>
        </p:spPr>
      </p:pic>
      <p:pic>
        <p:nvPicPr>
          <p:cNvPr id="8" name="Picture 7" descr="Tornado on a field">
            <a:extLst>
              <a:ext uri="{FF2B5EF4-FFF2-40B4-BE49-F238E27FC236}">
                <a16:creationId xmlns="" xmlns:a16="http://schemas.microsoft.com/office/drawing/2014/main" id="{35BD21AB-7338-EDE1-1793-60FBC556C30B}"/>
              </a:ext>
            </a:extLst>
          </p:cNvPr>
          <p:cNvPicPr>
            <a:picLocks noChangeAspect="1"/>
          </p:cNvPicPr>
          <p:nvPr/>
        </p:nvPicPr>
        <p:blipFill rotWithShape="1">
          <a:blip r:embed="rId4"/>
          <a:srcRect l="43769" r="22825"/>
          <a:stretch/>
        </p:blipFill>
        <p:spPr>
          <a:xfrm>
            <a:off x="5460112" y="1810066"/>
            <a:ext cx="1859708" cy="3772491"/>
          </a:xfrm>
          <a:prstGeom prst="rect">
            <a:avLst/>
          </a:prstGeom>
        </p:spPr>
      </p:pic>
      <p:pic>
        <p:nvPicPr>
          <p:cNvPr id="10" name="Picture 9" descr="Polar bear on iceberg">
            <a:extLst>
              <a:ext uri="{FF2B5EF4-FFF2-40B4-BE49-F238E27FC236}">
                <a16:creationId xmlns="" xmlns:a16="http://schemas.microsoft.com/office/drawing/2014/main" id="{36F9B402-FD8E-E206-6E29-45566843E2FE}"/>
              </a:ext>
            </a:extLst>
          </p:cNvPr>
          <p:cNvPicPr>
            <a:picLocks noChangeAspect="1"/>
          </p:cNvPicPr>
          <p:nvPr/>
        </p:nvPicPr>
        <p:blipFill rotWithShape="1">
          <a:blip r:embed="rId5"/>
          <a:srcRect l="12588" r="53554"/>
          <a:stretch/>
        </p:blipFill>
        <p:spPr>
          <a:xfrm>
            <a:off x="7316815" y="1810683"/>
            <a:ext cx="1915298" cy="3771257"/>
          </a:xfrm>
          <a:prstGeom prst="rect">
            <a:avLst/>
          </a:prstGeom>
        </p:spPr>
      </p:pic>
      <p:pic>
        <p:nvPicPr>
          <p:cNvPr id="1026" name="Picture 2" descr="May be an image of 1 person">
            <a:extLst>
              <a:ext uri="{FF2B5EF4-FFF2-40B4-BE49-F238E27FC236}">
                <a16:creationId xmlns="" xmlns:a16="http://schemas.microsoft.com/office/drawing/2014/main" id="{9636D0F5-5AE7-BF9B-4F17-009835522090}"/>
              </a:ext>
            </a:extLst>
          </p:cNvPr>
          <p:cNvPicPr>
            <a:picLocks noChangeAspect="1" noChangeArrowheads="1"/>
          </p:cNvPicPr>
          <p:nvPr/>
        </p:nvPicPr>
        <p:blipFill rotWithShape="1">
          <a:blip r:embed="rId6">
            <a:extLst>
              <a:ext uri="{28A0092B-C50C-407E-A947-70E740481C1C}">
                <a14:useLocalDpi xmlns="" xmlns:a14="http://schemas.microsoft.com/office/drawing/2010/main" val="0"/>
              </a:ext>
            </a:extLst>
          </a:blip>
          <a:srcRect l="26861" r="28204"/>
          <a:stretch/>
        </p:blipFill>
        <p:spPr bwMode="auto">
          <a:xfrm>
            <a:off x="3580453" y="1802531"/>
            <a:ext cx="1882665" cy="3787561"/>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15" descr="Bird's eye view of the oil platform at sea">
            <a:extLst>
              <a:ext uri="{FF2B5EF4-FFF2-40B4-BE49-F238E27FC236}">
                <a16:creationId xmlns="" xmlns:a16="http://schemas.microsoft.com/office/drawing/2014/main" id="{6334177C-561B-2466-407D-BF2141D07347}"/>
              </a:ext>
            </a:extLst>
          </p:cNvPr>
          <p:cNvPicPr>
            <a:picLocks noChangeAspect="1"/>
          </p:cNvPicPr>
          <p:nvPr/>
        </p:nvPicPr>
        <p:blipFill rotWithShape="1">
          <a:blip r:embed="rId7"/>
          <a:srcRect l="24817" r="42577"/>
          <a:stretch/>
        </p:blipFill>
        <p:spPr>
          <a:xfrm>
            <a:off x="9229108" y="1795087"/>
            <a:ext cx="1859709" cy="3802449"/>
          </a:xfrm>
          <a:prstGeom prst="rect">
            <a:avLst/>
          </a:prstGeom>
        </p:spPr>
      </p:pic>
    </p:spTree>
    <p:extLst>
      <p:ext uri="{BB962C8B-B14F-4D97-AF65-F5344CB8AC3E}">
        <p14:creationId xmlns="" xmlns:p14="http://schemas.microsoft.com/office/powerpoint/2010/main" val="1413697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94140</TotalTime>
  <Words>5251</Words>
  <Application>Microsoft Office PowerPoint</Application>
  <PresentationFormat>Custom</PresentationFormat>
  <Paragraphs>417</Paragraphs>
  <Slides>64</Slides>
  <Notes>47</Notes>
  <HiddenSlides>0</HiddenSlides>
  <MMClips>1</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Gergana</cp:lastModifiedBy>
  <cp:revision>407</cp:revision>
  <dcterms:created xsi:type="dcterms:W3CDTF">2020-10-14T13:32:04Z</dcterms:created>
  <dcterms:modified xsi:type="dcterms:W3CDTF">2023-05-16T12:58:11Z</dcterms:modified>
</cp:coreProperties>
</file>